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6" r:id="rId12"/>
    <p:sldId id="265" r:id="rId13"/>
    <p:sldId id="27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image" Target="../media/image30.svg"/><Relationship Id="rId4" Type="http://schemas.openxmlformats.org/officeDocument/2006/relationships/image" Target="../media/image29.png"/><Relationship Id="rId3" Type="http://schemas.openxmlformats.org/officeDocument/2006/relationships/tags" Target="../tags/tag125.xml"/><Relationship Id="rId26" Type="http://schemas.openxmlformats.org/officeDocument/2006/relationships/notesSlide" Target="../notesSlides/notesSlide10.xml"/><Relationship Id="rId25" Type="http://schemas.openxmlformats.org/officeDocument/2006/relationships/slideLayout" Target="../slideLayouts/slideLayout1.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tags" Target="../tags/tag124.xml"/><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3.xml"/></Relationships>
</file>

<file path=ppt/slides/_rels/slide11.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32.svg"/><Relationship Id="rId3" Type="http://schemas.openxmlformats.org/officeDocument/2006/relationships/image" Target="../media/image31.png"/><Relationship Id="rId2" Type="http://schemas.openxmlformats.org/officeDocument/2006/relationships/tags" Target="../tags/tag146.xml"/><Relationship Id="rId14" Type="http://schemas.openxmlformats.org/officeDocument/2006/relationships/notesSlide" Target="../notesSlides/notesSlide11.xml"/><Relationship Id="rId13" Type="http://schemas.openxmlformats.org/officeDocument/2006/relationships/slideLayout" Target="../slideLayouts/slideLayout1.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image" Target="../media/image34.svg"/><Relationship Id="rId1" Type="http://schemas.openxmlformats.org/officeDocument/2006/relationships/tags" Target="../tags/tag14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7.xml"/><Relationship Id="rId4" Type="http://schemas.openxmlformats.org/officeDocument/2006/relationships/tags" Target="../tags/tag66.xml"/><Relationship Id="rId34" Type="http://schemas.openxmlformats.org/officeDocument/2006/relationships/notesSlide" Target="../notesSlides/notesSlide3.xml"/><Relationship Id="rId33" Type="http://schemas.openxmlformats.org/officeDocument/2006/relationships/slideLayout" Target="../slideLayouts/slideLayout1.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5.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64.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image" Target="../media/image10.svg"/><Relationship Id="rId8" Type="http://schemas.openxmlformats.org/officeDocument/2006/relationships/image" Target="../media/image9.png"/><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3" Type="http://schemas.openxmlformats.org/officeDocument/2006/relationships/notesSlide" Target="../notesSlides/notesSlide5.xml"/><Relationship Id="rId22" Type="http://schemas.openxmlformats.org/officeDocument/2006/relationships/slideLayout" Target="../slideLayouts/slideLayout1.xml"/><Relationship Id="rId21" Type="http://schemas.openxmlformats.org/officeDocument/2006/relationships/image" Target="../media/image16.svg"/><Relationship Id="rId20" Type="http://schemas.openxmlformats.org/officeDocument/2006/relationships/image" Target="../media/image15.png"/><Relationship Id="rId2" Type="http://schemas.openxmlformats.org/officeDocument/2006/relationships/tags" Target="../tags/tag90.xml"/><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tags" Target="../tags/tag99.xml"/><Relationship Id="rId14" Type="http://schemas.openxmlformats.org/officeDocument/2006/relationships/image" Target="../media/image12.svg"/><Relationship Id="rId13" Type="http://schemas.openxmlformats.org/officeDocument/2006/relationships/image" Target="../media/image11.png"/><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9.xml"/></Relationships>
</file>

<file path=ppt/slides/_rels/slide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image" Target="../media/image18.svg"/><Relationship Id="rId6" Type="http://schemas.openxmlformats.org/officeDocument/2006/relationships/image" Target="../media/image17.png"/><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6" Type="http://schemas.openxmlformats.org/officeDocument/2006/relationships/notesSlide" Target="../notesSlides/notesSlide6.xml"/><Relationship Id="rId15" Type="http://schemas.openxmlformats.org/officeDocument/2006/relationships/slideLayout" Target="../slideLayouts/slideLayout1.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109.xml"/><Relationship Id="rId1" Type="http://schemas.openxmlformats.org/officeDocument/2006/relationships/tags" Target="../tags/tag10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22.svg"/><Relationship Id="rId3" Type="http://schemas.openxmlformats.org/officeDocument/2006/relationships/image" Target="../media/image21.png"/><Relationship Id="rId2" Type="http://schemas.openxmlformats.org/officeDocument/2006/relationships/tags" Target="../tags/tag113.xml"/><Relationship Id="rId1" Type="http://schemas.openxmlformats.org/officeDocument/2006/relationships/tags" Target="../tags/tag11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tags" Target="../tags/tag114.xml"/></Relationships>
</file>

<file path=ppt/slides/_rels/slide9.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image" Target="../media/image26.svg"/><Relationship Id="rId4" Type="http://schemas.openxmlformats.org/officeDocument/2006/relationships/image" Target="../media/image25.png"/><Relationship Id="rId3" Type="http://schemas.openxmlformats.org/officeDocument/2006/relationships/tags" Target="../tags/tag117.xml"/><Relationship Id="rId2" Type="http://schemas.openxmlformats.org/officeDocument/2006/relationships/tags" Target="../tags/tag116.xml"/><Relationship Id="rId14" Type="http://schemas.openxmlformats.org/officeDocument/2006/relationships/notesSlide" Target="../notesSlides/notesSlide9.xml"/><Relationship Id="rId13" Type="http://schemas.openxmlformats.org/officeDocument/2006/relationships/slideLayout" Target="../slideLayouts/slideLayout1.xml"/><Relationship Id="rId12" Type="http://schemas.openxmlformats.org/officeDocument/2006/relationships/tags" Target="../tags/tag122.xml"/><Relationship Id="rId11" Type="http://schemas.openxmlformats.org/officeDocument/2006/relationships/image" Target="../media/image28.svg"/><Relationship Id="rId10" Type="http://schemas.openxmlformats.org/officeDocument/2006/relationships/image" Target="../media/image27.png"/><Relationship Id="rId1" Type="http://schemas.openxmlformats.org/officeDocument/2006/relationships/tags" Target="../tags/tag1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905000"/>
            <a:ext cx="5080000" cy="5080000"/>
          </a:xfrm>
          <a:prstGeom prst="ellipse">
            <a:avLst/>
          </a:prstGeom>
          <a:solidFill>
            <a:srgbClr val="94A38E">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524000" y="4826000"/>
            <a:ext cx="4445000" cy="4445000"/>
          </a:xfrm>
          <a:prstGeom prst="ellipse">
            <a:avLst/>
          </a:prstGeom>
          <a:solidFill>
            <a:srgbClr val="94A38E">
              <a:alpha val="8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032000"/>
            <a:ext cx="10668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4200" b="1" i="0" u="none" strike="noStrike">
                <a:solidFill>
                  <a:srgbClr val="444742"/>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模块4 老年心理障碍护理与特殊老人护理</a:t>
            </a:r>
            <a:endParaRPr lang="en-US" sz="1100"/>
          </a:p>
        </p:txBody>
      </p:sp>
      <p:sp>
        <p:nvSpPr>
          <p:cNvPr id="5" name="AutoShape 5"/>
          <p:cNvSpPr/>
          <p:nvPr/>
        </p:nvSpPr>
        <p:spPr>
          <a:xfrm>
            <a:off x="2286000" y="3429000"/>
            <a:ext cx="7620000" cy="25400"/>
          </a:xfrm>
          <a:prstGeom prst="roundRect">
            <a:avLst>
              <a:gd name="adj" fmla="val 0"/>
            </a:avLst>
          </a:prstGeom>
          <a:solidFill>
            <a:srgbClr val="94A38E">
              <a:alpha val="100000"/>
            </a:srgbClr>
          </a:solidFill>
          <a:ln w="25400" cap="flat" cmpd="sng">
            <a:noFill/>
            <a:prstDash val="solid"/>
            <a:round/>
          </a:ln>
        </p:spPr>
        <p:txBody>
          <a:bodyPr vert="horz" wrap="square" lIns="0" tIns="0" rIns="0" bIns="0" rtlCol="0" anchor="ctr" anchorCtr="0"/>
          <a:lstStyle/>
          <a:p>
            <a:pPr algn="ctr">
              <a:defRPr/>
            </a:pPr>
          </a:p>
        </p:txBody>
      </p:sp>
      <p:sp>
        <p:nvSpPr>
          <p:cNvPr id="6" name="AutoShape 6"/>
          <p:cNvSpPr/>
          <p:nvPr/>
        </p:nvSpPr>
        <p:spPr>
          <a:xfrm>
            <a:off x="1016000" y="3810000"/>
            <a:ext cx="10668000" cy="508000"/>
          </a:xfrm>
          <a:prstGeom prst="rect">
            <a:avLst/>
          </a:prstGeom>
          <a:noFill/>
          <a:ln w="12700" cap="flat" cmpd="sng">
            <a:noFill/>
            <a:prstDash val="solid"/>
            <a:round/>
          </a:ln>
        </p:spPr>
        <p:txBody>
          <a:bodyPr vert="horz" wrap="square" lIns="0" tIns="0" rIns="0" bIns="0" rtlCol="0" anchor="ctr" anchorCtr="0"/>
          <a:lstStyle/>
          <a:p>
            <a:pPr marL="0" algn="ctr">
              <a:lnSpc>
                <a:spcPct val="125000"/>
              </a:lnSpc>
              <a:buSzTx/>
              <a:defRPr/>
            </a:pPr>
            <a:r>
              <a:rPr lang="zh-CN" altLang="en-US" sz="2000" b="1">
                <a:solidFill>
                  <a:srgbClr val="768570"/>
                </a:solidFill>
                <a:latin typeface="Noto Sans SC" panose="020B0200000000000000" charset="-122"/>
                <a:ea typeface="Noto Sans SC" panose="020B0200000000000000" charset="-122"/>
                <a:cs typeface="Noto Sans SC" panose="020B0200000000000000" charset="-122"/>
              </a:rPr>
              <a:t>任务4　老年疑病症心理护理</a:t>
            </a:r>
            <a:endParaRPr lang="zh-CN" altLang="en-US" sz="2000" b="1">
              <a:solidFill>
                <a:srgbClr val="768570"/>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09A">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5875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44444"/>
                </a:solidFill>
                <a:latin typeface="Noto Serif SC" panose="02020200000000000000" charset="-122"/>
                <a:ea typeface="Noto Serif SC" panose="02020200000000000000" charset="-122"/>
                <a:cs typeface="Noto Serif SC" panose="02020200000000000000" charset="-122"/>
              </a:rPr>
              <a:t>4.3　老年疑病症的心理护理</a:t>
            </a:r>
            <a:endParaRPr lang="en-US" sz="3600">
              <a:solidFill>
                <a:srgbClr val="444444"/>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904875"/>
            <a:ext cx="1016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400">
                <a:solidFill>
                  <a:srgbClr val="5A5A5A"/>
                </a:solidFill>
                <a:latin typeface="Noto Sans SC" panose="020B0200000000000000" charset="-122"/>
                <a:ea typeface="Noto Sans SC" panose="020B0200000000000000" charset="-122"/>
                <a:cs typeface="Noto Sans SC" panose="020B0200000000000000" charset="-122"/>
              </a:rPr>
              <a:t>老年疑病症属于常见的心理疾患，要想消除老年人的疑病情绪，主要应采取心理治疗方法。在疑病症老人的心理护理中，我们应注意以下几点。</a:t>
            </a:r>
            <a:endParaRPr lang="en-US" sz="24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30" name="AutoShape 3"/>
          <p:cNvSpPr/>
          <p:nvPr>
            <p:custDataLst>
              <p:tags r:id="rId1"/>
            </p:custDataLst>
          </p:nvPr>
        </p:nvSpPr>
        <p:spPr>
          <a:xfrm>
            <a:off x="6395085" y="1747520"/>
            <a:ext cx="5283835" cy="1608455"/>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20" name="AutoShape 3"/>
          <p:cNvSpPr/>
          <p:nvPr>
            <p:custDataLst>
              <p:tags r:id="rId2"/>
            </p:custDataLst>
          </p:nvPr>
        </p:nvSpPr>
        <p:spPr>
          <a:xfrm>
            <a:off x="1016000" y="1754505"/>
            <a:ext cx="5080000" cy="1903095"/>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pic>
        <p:nvPicPr>
          <p:cNvPr id="23"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1905635"/>
            <a:ext cx="304800" cy="304800"/>
          </a:xfrm>
          <a:prstGeom prst="rect">
            <a:avLst/>
          </a:prstGeom>
        </p:spPr>
      </p:pic>
      <p:sp>
        <p:nvSpPr>
          <p:cNvPr id="24" name="AutoShape 6"/>
          <p:cNvSpPr/>
          <p:nvPr>
            <p:custDataLst>
              <p:tags r:id="rId6"/>
            </p:custDataLst>
          </p:nvPr>
        </p:nvSpPr>
        <p:spPr>
          <a:xfrm>
            <a:off x="1701800" y="183134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a:solidFill>
                  <a:srgbClr val="444444"/>
                </a:solidFill>
                <a:latin typeface="Noto Sans SC" panose="020B0200000000000000" charset="-122"/>
                <a:ea typeface="Noto Sans SC" panose="020B0200000000000000" charset="-122"/>
                <a:cs typeface="Noto Sans SC" panose="020B0200000000000000" charset="-122"/>
              </a:rPr>
              <a:t>1．正确评价自我健康状况</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25" name="AutoShape 4"/>
          <p:cNvSpPr/>
          <p:nvPr>
            <p:custDataLst>
              <p:tags r:id="rId7"/>
            </p:custDataLst>
          </p:nvPr>
        </p:nvSpPr>
        <p:spPr>
          <a:xfrm>
            <a:off x="1016000" y="1697355"/>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sp>
        <p:nvSpPr>
          <p:cNvPr id="26" name="AutoShape 3"/>
          <p:cNvSpPr/>
          <p:nvPr>
            <p:custDataLst>
              <p:tags r:id="rId8"/>
            </p:custDataLst>
          </p:nvPr>
        </p:nvSpPr>
        <p:spPr>
          <a:xfrm>
            <a:off x="1016000" y="3829050"/>
            <a:ext cx="5080000" cy="170434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pic>
        <p:nvPicPr>
          <p:cNvPr id="27" name="Picture 5"/>
          <p:cNvPicPr>
            <a:picLocks noChangeAspect="1"/>
          </p:cNvPicPr>
          <p:nvPr>
            <p:custDataLst>
              <p:tags r:id="rId9"/>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3991610"/>
            <a:ext cx="304800" cy="304800"/>
          </a:xfrm>
          <a:prstGeom prst="rect">
            <a:avLst/>
          </a:prstGeom>
        </p:spPr>
      </p:pic>
      <p:sp>
        <p:nvSpPr>
          <p:cNvPr id="28" name="AutoShape 6"/>
          <p:cNvSpPr/>
          <p:nvPr>
            <p:custDataLst>
              <p:tags r:id="rId10"/>
            </p:custDataLst>
          </p:nvPr>
        </p:nvSpPr>
        <p:spPr>
          <a:xfrm>
            <a:off x="1701800" y="387223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a:solidFill>
                  <a:srgbClr val="444444"/>
                </a:solidFill>
                <a:latin typeface="Noto Sans SC" panose="020B0200000000000000" charset="-122"/>
                <a:ea typeface="Noto Sans SC" panose="020B0200000000000000" charset="-122"/>
                <a:cs typeface="Noto Sans SC" panose="020B0200000000000000" charset="-122"/>
              </a:rPr>
              <a:t>2．坚持“五不”原则</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29" name="AutoShape 4"/>
          <p:cNvSpPr/>
          <p:nvPr>
            <p:custDataLst>
              <p:tags r:id="rId11"/>
            </p:custDataLst>
          </p:nvPr>
        </p:nvSpPr>
        <p:spPr>
          <a:xfrm>
            <a:off x="1016000" y="3771900"/>
            <a:ext cx="5080000" cy="508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31" name="Picture 5"/>
          <p:cNvPicPr>
            <a:picLocks noChangeAspect="1"/>
          </p:cNvPicPr>
          <p:nvPr>
            <p:custDataLst>
              <p:tags r:id="rId12"/>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49085" y="1898015"/>
            <a:ext cx="304800" cy="304800"/>
          </a:xfrm>
          <a:prstGeom prst="rect">
            <a:avLst/>
          </a:prstGeom>
        </p:spPr>
      </p:pic>
      <p:sp>
        <p:nvSpPr>
          <p:cNvPr id="32" name="AutoShape 6"/>
          <p:cNvSpPr/>
          <p:nvPr>
            <p:custDataLst>
              <p:tags r:id="rId13"/>
            </p:custDataLst>
          </p:nvPr>
        </p:nvSpPr>
        <p:spPr>
          <a:xfrm>
            <a:off x="6953885" y="1821815"/>
            <a:ext cx="4923155"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a:solidFill>
                  <a:srgbClr val="444444"/>
                </a:solidFill>
                <a:latin typeface="Noto Sans SC" panose="020B0200000000000000" charset="-122"/>
                <a:ea typeface="Noto Sans SC" panose="020B0200000000000000" charset="-122"/>
                <a:cs typeface="Noto Sans SC" panose="020B0200000000000000" charset="-122"/>
              </a:rPr>
              <a:t>3．正确认识离退休问题和社会变化</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33" name="AutoShape 4"/>
          <p:cNvSpPr/>
          <p:nvPr>
            <p:custDataLst>
              <p:tags r:id="rId14"/>
            </p:custDataLst>
          </p:nvPr>
        </p:nvSpPr>
        <p:spPr>
          <a:xfrm>
            <a:off x="6395085" y="1706880"/>
            <a:ext cx="5283835" cy="762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sp>
        <p:nvSpPr>
          <p:cNvPr id="34" name="AutoShape 3"/>
          <p:cNvSpPr/>
          <p:nvPr>
            <p:custDataLst>
              <p:tags r:id="rId15"/>
            </p:custDataLst>
          </p:nvPr>
        </p:nvSpPr>
        <p:spPr>
          <a:xfrm>
            <a:off x="6395085" y="3460750"/>
            <a:ext cx="5282565" cy="2082165"/>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pic>
        <p:nvPicPr>
          <p:cNvPr id="35" name="Picture 5"/>
          <p:cNvPicPr>
            <a:picLocks noChangeAspect="1"/>
          </p:cNvPicPr>
          <p:nvPr>
            <p:custDataLst>
              <p:tags r:id="rId16"/>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49085" y="3649345"/>
            <a:ext cx="304800" cy="304800"/>
          </a:xfrm>
          <a:prstGeom prst="rect">
            <a:avLst/>
          </a:prstGeom>
        </p:spPr>
      </p:pic>
      <p:sp>
        <p:nvSpPr>
          <p:cNvPr id="36" name="AutoShape 6"/>
          <p:cNvSpPr/>
          <p:nvPr>
            <p:custDataLst>
              <p:tags r:id="rId17"/>
            </p:custDataLst>
          </p:nvPr>
        </p:nvSpPr>
        <p:spPr>
          <a:xfrm>
            <a:off x="7080885" y="356362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a:solidFill>
                  <a:srgbClr val="444444"/>
                </a:solidFill>
                <a:latin typeface="Noto Sans SC" panose="020B0200000000000000" charset="-122"/>
                <a:ea typeface="Noto Sans SC" panose="020B0200000000000000" charset="-122"/>
                <a:cs typeface="Noto Sans SC" panose="020B0200000000000000" charset="-122"/>
              </a:rPr>
              <a:t>4．充分认识老有所学的必要性</a:t>
            </a:r>
            <a:endParaRPr lang="en-US" sz="24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37" name="AutoShape 4"/>
          <p:cNvSpPr/>
          <p:nvPr>
            <p:custDataLst>
              <p:tags r:id="rId18"/>
            </p:custDataLst>
          </p:nvPr>
        </p:nvSpPr>
        <p:spPr>
          <a:xfrm>
            <a:off x="6395085" y="3403600"/>
            <a:ext cx="5282565" cy="762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sp>
        <p:nvSpPr>
          <p:cNvPr id="38" name="文本框 37"/>
          <p:cNvSpPr txBox="1"/>
          <p:nvPr>
            <p:custDataLst>
              <p:tags r:id="rId19"/>
            </p:custDataLst>
          </p:nvPr>
        </p:nvSpPr>
        <p:spPr>
          <a:xfrm>
            <a:off x="1016000" y="2280603"/>
            <a:ext cx="5080000" cy="1322070"/>
          </a:xfrm>
          <a:prstGeom prst="rect">
            <a:avLst/>
          </a:prstGeom>
        </p:spPr>
        <p:txBody>
          <a:bodyPr>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老年人普遍存在自我健康评价欠佳的情况在老年人身心健康的实践指导和健康教育中，应做到实事求是，引导他们正确评价自身健康状况，对健康保持积极乐观的态度</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39" name="文本框 38"/>
          <p:cNvSpPr txBox="1"/>
          <p:nvPr>
            <p:custDataLst>
              <p:tags r:id="rId20"/>
            </p:custDataLst>
          </p:nvPr>
        </p:nvSpPr>
        <p:spPr>
          <a:xfrm>
            <a:off x="1270000" y="4344035"/>
            <a:ext cx="4465955" cy="1014730"/>
          </a:xfrm>
          <a:prstGeom prst="rect">
            <a:avLst/>
          </a:prstGeom>
        </p:spPr>
        <p:txBody>
          <a:bodyPr wrap="square">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在心理护理中应鼓励老年人做到“五不”原则，即不查资料、不乱求医、不太关注、不过分敏感、不拒绝诊疗</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40" name="文本框 39"/>
          <p:cNvSpPr txBox="1"/>
          <p:nvPr/>
        </p:nvSpPr>
        <p:spPr>
          <a:xfrm>
            <a:off x="6497320" y="2241867"/>
            <a:ext cx="5080000" cy="1014730"/>
          </a:xfrm>
          <a:prstGeom prst="rect">
            <a:avLst/>
          </a:prstGeom>
        </p:spPr>
        <p:txBody>
          <a:bodyPr>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老年人随着年龄增加，由原来的职业岗位上退下来，这是一个自然的、正常的、不可避免的过程</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41" name="文本框 40"/>
          <p:cNvSpPr txBox="1"/>
          <p:nvPr/>
        </p:nvSpPr>
        <p:spPr>
          <a:xfrm>
            <a:off x="6497320" y="4151948"/>
            <a:ext cx="5080000" cy="1014730"/>
          </a:xfrm>
          <a:prstGeom prst="rect">
            <a:avLst/>
          </a:prstGeom>
        </p:spPr>
        <p:txBody>
          <a:bodyPr>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勤用脑可以防止脑力衰退，学习和参加一些文化活动，如阅读、写作、绘画、书法、音乐、舞蹈、园艺、棋类</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42" name="AutoShape 3"/>
          <p:cNvSpPr/>
          <p:nvPr>
            <p:custDataLst>
              <p:tags r:id="rId21"/>
            </p:custDataLst>
          </p:nvPr>
        </p:nvSpPr>
        <p:spPr>
          <a:xfrm>
            <a:off x="1016635" y="5643245"/>
            <a:ext cx="10662285" cy="1159510"/>
          </a:xfrm>
          <a:prstGeom prst="roundRect">
            <a:avLst>
              <a:gd name="adj" fmla="val 0"/>
            </a:avLst>
          </a:prstGeom>
          <a:solidFill>
            <a:srgbClr val="FFFFFF">
              <a:alpha val="100000"/>
            </a:srgbClr>
          </a:solidFill>
          <a:ln w="12700" cap="flat" cmpd="sng">
            <a:solidFill>
              <a:srgbClr val="8AAC93">
                <a:alpha val="40000"/>
              </a:srgbClr>
            </a:solidFill>
            <a:prstDash val="solid"/>
            <a:round/>
          </a:ln>
          <a:effectLst>
            <a:outerShdw blurRad="127000" dist="50800" dir="5400000" algn="tl" rotWithShape="0">
              <a:srgbClr val="8AAC93">
                <a:alpha val="15000"/>
              </a:srgbClr>
            </a:outerShdw>
          </a:effectLst>
        </p:spPr>
        <p:txBody>
          <a:bodyPr vert="horz" wrap="square" lIns="0" tIns="0" rIns="0" bIns="0" rtlCol="0" anchor="ctr" anchorCtr="0"/>
          <a:lstStyle/>
          <a:p>
            <a:pPr algn="ctr">
              <a:defRPr/>
            </a:pPr>
          </a:p>
        </p:txBody>
      </p:sp>
      <p:sp>
        <p:nvSpPr>
          <p:cNvPr id="44" name="AutoShape 6"/>
          <p:cNvSpPr/>
          <p:nvPr>
            <p:custDataLst>
              <p:tags r:id="rId22"/>
            </p:custDataLst>
          </p:nvPr>
        </p:nvSpPr>
        <p:spPr>
          <a:xfrm>
            <a:off x="1702435" y="5686425"/>
            <a:ext cx="8796655" cy="25971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a:solidFill>
                  <a:srgbClr val="444444"/>
                </a:solidFill>
                <a:latin typeface="Noto Sans SC" panose="020B0200000000000000" charset="-122"/>
                <a:ea typeface="Noto Sans SC" panose="020B0200000000000000" charset="-122"/>
                <a:cs typeface="Noto Sans SC" panose="020B0200000000000000" charset="-122"/>
              </a:rPr>
              <a:t>5．安排好家庭生活，处理好“代沟”问题</a:t>
            </a:r>
            <a:endParaRPr lang="zh-CN" altLang="en-US" sz="2400" b="1">
              <a:solidFill>
                <a:srgbClr val="444444"/>
              </a:solidFill>
              <a:latin typeface="Noto Sans SC" panose="020B0200000000000000" charset="-122"/>
              <a:ea typeface="Noto Sans SC" panose="020B0200000000000000" charset="-122"/>
              <a:cs typeface="Noto Sans SC" panose="020B0200000000000000" charset="-122"/>
            </a:endParaRPr>
          </a:p>
        </p:txBody>
      </p:sp>
      <p:sp>
        <p:nvSpPr>
          <p:cNvPr id="45" name="AutoShape 4"/>
          <p:cNvSpPr/>
          <p:nvPr>
            <p:custDataLst>
              <p:tags r:id="rId23"/>
            </p:custDataLst>
          </p:nvPr>
        </p:nvSpPr>
        <p:spPr>
          <a:xfrm>
            <a:off x="1016635" y="5586095"/>
            <a:ext cx="10662285" cy="76200"/>
          </a:xfrm>
          <a:prstGeom prst="roundRect">
            <a:avLst>
              <a:gd name="adj" fmla="val 0"/>
            </a:avLst>
          </a:prstGeom>
          <a:solidFill>
            <a:srgbClr val="8AAC93">
              <a:alpha val="100000"/>
            </a:srgbClr>
          </a:solidFill>
          <a:ln w="25400" cap="flat" cmpd="sng">
            <a:noFill/>
            <a:prstDash val="solid"/>
            <a:round/>
          </a:ln>
        </p:spPr>
        <p:txBody>
          <a:bodyPr vert="horz" wrap="square" lIns="0" tIns="0" rIns="0" bIns="0" rtlCol="0" anchor="ctr" anchorCtr="0"/>
          <a:lstStyle/>
          <a:p>
            <a:pPr algn="ctr">
              <a:defRPr/>
            </a:pPr>
          </a:p>
        </p:txBody>
      </p:sp>
      <p:pic>
        <p:nvPicPr>
          <p:cNvPr id="46" name="Picture 5"/>
          <p:cNvPicPr>
            <a:picLocks noChangeAspect="1"/>
          </p:cNvPicPr>
          <p:nvPr>
            <p:custDataLst>
              <p:tags r:id="rId24"/>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0000" y="5759450"/>
            <a:ext cx="304800" cy="304800"/>
          </a:xfrm>
          <a:prstGeom prst="rect">
            <a:avLst/>
          </a:prstGeom>
        </p:spPr>
      </p:pic>
      <p:sp>
        <p:nvSpPr>
          <p:cNvPr id="47" name="文本框 46"/>
          <p:cNvSpPr txBox="1"/>
          <p:nvPr/>
        </p:nvSpPr>
        <p:spPr>
          <a:xfrm>
            <a:off x="1270000" y="6099810"/>
            <a:ext cx="10306685" cy="706755"/>
          </a:xfrm>
          <a:prstGeom prst="rect">
            <a:avLst/>
          </a:prstGeom>
        </p:spPr>
        <p:txBody>
          <a:bodyPr wrap="square">
            <a:spAutoFit/>
          </a:bodyPr>
          <a:p>
            <a:r>
              <a:rPr lang="en-US" sz="2000">
                <a:solidFill>
                  <a:srgbClr val="5A5A5A"/>
                </a:solidFill>
                <a:latin typeface="Noto Sans SC" panose="020B0200000000000000" charset="-122"/>
                <a:ea typeface="Noto Sans SC" panose="020B0200000000000000" charset="-122"/>
                <a:cs typeface="Noto Sans SC" panose="020B0200000000000000" charset="-122"/>
              </a:rPr>
              <a:t>老年人需要家庭和睦与家庭成员的理解、支持和照料。在中国传统文化的作用下，老年人在家庭中一般起着重要作用，维系亲子、婆媳、翁婿等家庭生活气氛</a:t>
            </a:r>
            <a:endParaRPr lang="en-US" sz="2000">
              <a:solidFill>
                <a:srgbClr val="5A5A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414000" y="-762000"/>
            <a:ext cx="2540000" cy="2540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508000" y="5461000"/>
            <a:ext cx="1905000" cy="1905000"/>
          </a:xfrm>
          <a:prstGeom prst="ellipse">
            <a:avLst/>
          </a:prstGeom>
          <a:solidFill>
            <a:srgbClr val="8AAC99">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课后作业</a:t>
            </a:r>
            <a:endParaRPr lang="en-US" sz="1100"/>
          </a:p>
        </p:txBody>
      </p:sp>
      <p:sp>
        <p:nvSpPr>
          <p:cNvPr id="5" name="AutoShape 5"/>
          <p:cNvSpPr/>
          <p:nvPr>
            <p:custDataLst>
              <p:tags r:id="rId1"/>
            </p:custDataLst>
          </p:nvPr>
        </p:nvSpPr>
        <p:spPr>
          <a:xfrm>
            <a:off x="1016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0000" y="2476500"/>
            <a:ext cx="381000" cy="381000"/>
          </a:xfrm>
          <a:prstGeom prst="rect">
            <a:avLst/>
          </a:prstGeom>
        </p:spPr>
      </p:pic>
      <p:sp>
        <p:nvSpPr>
          <p:cNvPr id="7" name="AutoShape 7"/>
          <p:cNvSpPr/>
          <p:nvPr>
            <p:custDataLst>
              <p:tags r:id="rId5"/>
            </p:custDataLst>
          </p:nvPr>
        </p:nvSpPr>
        <p:spPr>
          <a:xfrm>
            <a:off x="1397000" y="3357245"/>
            <a:ext cx="4127500" cy="1000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rPr>
              <a:t>1.本任务的案例中老人有哪些疑病症状？其影响因素有哪些</a:t>
            </a:r>
            <a:r>
              <a:rPr lang="zh-CN" altLang="en-US" sz="1800" b="1">
                <a:solidFill>
                  <a:srgbClr val="333333"/>
                </a:solidFill>
                <a:latin typeface="Noto Sans SC" panose="020B0200000000000000" charset="-122"/>
                <a:ea typeface="Noto Sans SC" panose="020B0200000000000000" charset="-122"/>
                <a:cs typeface="Noto Sans SC" panose="020B0200000000000000" charset="-122"/>
              </a:rPr>
              <a:t>？</a:t>
            </a:r>
            <a:endParaRPr lang="zh-CN" altLang="en-US" sz="1800" b="1">
              <a:solidFill>
                <a:srgbClr val="333333"/>
              </a:solidFill>
              <a:latin typeface="Noto Sans SC" panose="020B0200000000000000" charset="-122"/>
              <a:ea typeface="Noto Sans SC" panose="020B0200000000000000" charset="-122"/>
              <a:cs typeface="Noto Sans SC" panose="020B0200000000000000" charset="-122"/>
            </a:endParaRPr>
          </a:p>
        </p:txBody>
      </p:sp>
      <p:cxnSp>
        <p:nvCxnSpPr>
          <p:cNvPr id="8" name="Connector 8"/>
          <p:cNvCxnSpPr/>
          <p:nvPr>
            <p:custDataLst>
              <p:tags r:id="rId6"/>
            </p:custDataLst>
          </p:nvPr>
        </p:nvCxnSpPr>
        <p:spPr>
          <a:xfrm rot="-9822">
            <a:off x="1270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
        <p:nvSpPr>
          <p:cNvPr id="10" name="AutoShape 10"/>
          <p:cNvSpPr/>
          <p:nvPr>
            <p:custDataLst>
              <p:tags r:id="rId7"/>
            </p:custDataLst>
          </p:nvPr>
        </p:nvSpPr>
        <p:spPr>
          <a:xfrm>
            <a:off x="6223000" y="2222500"/>
            <a:ext cx="4953000" cy="3048000"/>
          </a:xfrm>
          <a:prstGeom prst="roundRect">
            <a:avLst>
              <a:gd name="adj" fmla="val 0"/>
            </a:avLst>
          </a:prstGeom>
          <a:solidFill>
            <a:srgbClr val="FFFFFF">
              <a:alpha val="100000"/>
            </a:srgbClr>
          </a:solidFill>
          <a:ln w="12700" cap="flat" cmpd="sng">
            <a:solidFill>
              <a:srgbClr val="8AAC99">
                <a:alpha val="10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476500"/>
            <a:ext cx="381000" cy="381000"/>
          </a:xfrm>
          <a:prstGeom prst="rect">
            <a:avLst/>
          </a:prstGeom>
        </p:spPr>
      </p:pic>
      <p:sp>
        <p:nvSpPr>
          <p:cNvPr id="12" name="AutoShape 12"/>
          <p:cNvSpPr/>
          <p:nvPr>
            <p:custDataLst>
              <p:tags r:id="rId11"/>
            </p:custDataLst>
          </p:nvPr>
        </p:nvSpPr>
        <p:spPr>
          <a:xfrm>
            <a:off x="6810375" y="3429000"/>
            <a:ext cx="4127500" cy="78486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a:solidFill>
                  <a:srgbClr val="333333"/>
                </a:solidFill>
                <a:latin typeface="Noto Sans SC" panose="020B0200000000000000" charset="-122"/>
                <a:ea typeface="Noto Sans SC" panose="020B0200000000000000" charset="-122"/>
                <a:cs typeface="Noto Sans SC" panose="020B0200000000000000" charset="-122"/>
              </a:rPr>
              <a:t>2.请针对本任务的案例中老人的实际症状，提出可行的心理护理方案。</a:t>
            </a:r>
            <a:endParaRPr lang="zh-CN" altLang="en-US" sz="1100"/>
          </a:p>
        </p:txBody>
      </p:sp>
      <p:cxnSp>
        <p:nvCxnSpPr>
          <p:cNvPr id="13" name="Connector 13"/>
          <p:cNvCxnSpPr/>
          <p:nvPr>
            <p:custDataLst>
              <p:tags r:id="rId12"/>
            </p:custDataLst>
          </p:nvPr>
        </p:nvCxnSpPr>
        <p:spPr>
          <a:xfrm rot="-9822">
            <a:off x="6477009" y="2978150"/>
            <a:ext cx="4445018" cy="12700"/>
          </a:xfrm>
          <a:prstGeom prst="straightConnector1">
            <a:avLst/>
          </a:prstGeom>
          <a:solidFill>
            <a:srgbClr val="DEE0E3">
              <a:alpha val="100000"/>
            </a:srgbClr>
          </a:solidFill>
          <a:ln w="12700" cap="flat" cmpd="sng">
            <a:solidFill>
              <a:srgbClr val="8AAC99">
                <a:alpha val="50000"/>
              </a:srgbClr>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08000" y="187960"/>
            <a:ext cx="5080000" cy="1076325"/>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案例分析</a:t>
            </a:r>
            <a:endParaRPr lang="zh-CN" altLang="en-US" sz="3600" b="0" i="0" u="none" strike="noStrike">
              <a:solidFill>
                <a:srgbClr val="3C3C3C"/>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pic>
        <p:nvPicPr>
          <p:cNvPr id="10" name="Picture 10"/>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7215" y="1264285"/>
            <a:ext cx="406400" cy="406400"/>
          </a:xfrm>
          <a:prstGeom prst="rect">
            <a:avLst/>
          </a:prstGeom>
        </p:spPr>
      </p:pic>
      <p:sp>
        <p:nvSpPr>
          <p:cNvPr id="11" name="AutoShape 11"/>
          <p:cNvSpPr/>
          <p:nvPr/>
        </p:nvSpPr>
        <p:spPr>
          <a:xfrm>
            <a:off x="1042670" y="960120"/>
            <a:ext cx="10596245" cy="5262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根据情境案例，分析老人的症状表现，制订科学可行的心理护理方案。</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rPr>
              <a:t>周先生，65岁，退休前为小学教师，有一子一女，均已成家，在当地上班。近一年来，常表现出食欲不振，恶心欲呕，胃部有不适感，症状越来越严重，吞咽食物时有哽咽感，曾服用中药进行调理，但效果不太明显。半年前去医院看病，在医生建议下做了胃镜检查，结果为胃息肉，活检检查排除了癌症可能，并成功进行了息肉摘除。但自这次检查和手术之后，他一直怀疑自己得了癌症，虽然医生反复解释，他仍持怀疑态度。偶尔出现了胃部不适，他就认为是胃癌发作了，是医生手术没有摘除干净，癌细胞扩散了，为此变得食欲减退、敏感多疑、闷闷不乐，人也消瘦了很多，精神更显疲惫。假如你是专业的心理工作人员，你会如何帮助周先生呢？</a:t>
            </a:r>
            <a:endParaRPr lang="zh-CN" altLang="en-US" sz="2400" b="0" i="0" u="none" strike="noStrike">
              <a:solidFill>
                <a:srgbClr val="5A5A5A"/>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B2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6637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0" i="0" u="none" strike="noStrike">
                <a:solidFill>
                  <a:srgbClr val="444444"/>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学习目标</a:t>
            </a:r>
            <a:endParaRPr lang="en-US" sz="1100"/>
          </a:p>
        </p:txBody>
      </p:sp>
      <p:sp>
        <p:nvSpPr>
          <p:cNvPr id="5" name="AutoShape 5"/>
          <p:cNvSpPr/>
          <p:nvPr>
            <p:custDataLst>
              <p:tags r:id="rId1"/>
            </p:custDataLst>
          </p:nvPr>
        </p:nvSpPr>
        <p:spPr>
          <a:xfrm>
            <a:off x="4318000" y="1053465"/>
            <a:ext cx="6519545" cy="101663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9" name="AutoShape 9"/>
          <p:cNvSpPr/>
          <p:nvPr>
            <p:custDataLst>
              <p:tags r:id="rId2"/>
            </p:custDataLst>
          </p:nvPr>
        </p:nvSpPr>
        <p:spPr>
          <a:xfrm>
            <a:off x="4384675" y="1050925"/>
            <a:ext cx="6399530" cy="9810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掌握老年疑病症的临床表现</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掌握老年疑病症治疗的相关知识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0" name="AutoShape 10"/>
          <p:cNvSpPr/>
          <p:nvPr>
            <p:custDataLst>
              <p:tags r:id="rId3"/>
            </p:custDataLst>
          </p:nvPr>
        </p:nvSpPr>
        <p:spPr>
          <a:xfrm>
            <a:off x="4323715" y="2311400"/>
            <a:ext cx="6514465" cy="989965"/>
          </a:xfrm>
          <a:prstGeom prst="roundRect">
            <a:avLst>
              <a:gd name="adj" fmla="val 5000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1" name="AutoShape 11"/>
          <p:cNvSpPr/>
          <p:nvPr>
            <p:custDataLst>
              <p:tags r:id="rId4"/>
            </p:custDataLst>
          </p:nvPr>
        </p:nvSpPr>
        <p:spPr>
          <a:xfrm>
            <a:off x="698500" y="22860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2" name="Picture 12"/>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3600" y="2518410"/>
            <a:ext cx="406400" cy="406400"/>
          </a:xfrm>
          <a:prstGeom prst="rect">
            <a:avLst/>
          </a:prstGeom>
        </p:spPr>
      </p:pic>
      <p:sp>
        <p:nvSpPr>
          <p:cNvPr id="13" name="AutoShape 13"/>
          <p:cNvSpPr/>
          <p:nvPr>
            <p:custDataLst>
              <p:tags r:id="rId8"/>
            </p:custDataLst>
          </p:nvPr>
        </p:nvSpPr>
        <p:spPr>
          <a:xfrm>
            <a:off x="1524000" y="248031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02 能力目标</a:t>
            </a:r>
            <a:endParaRPr lang="en-US" sz="1100"/>
          </a:p>
        </p:txBody>
      </p:sp>
      <p:sp>
        <p:nvSpPr>
          <p:cNvPr id="14" name="AutoShape 14"/>
          <p:cNvSpPr/>
          <p:nvPr>
            <p:custDataLst>
              <p:tags r:id="rId9"/>
            </p:custDataLst>
          </p:nvPr>
        </p:nvSpPr>
        <p:spPr>
          <a:xfrm>
            <a:off x="4384675" y="2336800"/>
            <a:ext cx="6400165" cy="9055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000">
                <a:solidFill>
                  <a:srgbClr val="595959"/>
                </a:solidFill>
                <a:latin typeface="Noto Sans SC" panose="020B0200000000000000" charset="-122"/>
                <a:ea typeface="Noto Sans SC" panose="020B0200000000000000" charset="-122"/>
                <a:cs typeface="Noto Sans SC" panose="020B0200000000000000" charset="-122"/>
                <a:sym typeface="+mn-ea"/>
              </a:rPr>
              <a:t>能</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能分析老年疑病症的影响因素。</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能对患有疑病症的老年人进行心理护</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15" name="AutoShape 15"/>
          <p:cNvSpPr/>
          <p:nvPr>
            <p:custDataLst>
              <p:tags r:id="rId10"/>
            </p:custDataLst>
          </p:nvPr>
        </p:nvSpPr>
        <p:spPr>
          <a:xfrm>
            <a:off x="659765" y="447675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6" name="AutoShape 16"/>
          <p:cNvSpPr/>
          <p:nvPr>
            <p:custDataLst>
              <p:tags r:id="rId11"/>
            </p:custDataLst>
          </p:nvPr>
        </p:nvSpPr>
        <p:spPr>
          <a:xfrm>
            <a:off x="698500" y="3494405"/>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17" name="Picture 17"/>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73125" y="3810000"/>
            <a:ext cx="396875" cy="406400"/>
          </a:xfrm>
          <a:prstGeom prst="rect">
            <a:avLst/>
          </a:prstGeom>
        </p:spPr>
      </p:pic>
      <p:sp>
        <p:nvSpPr>
          <p:cNvPr id="18" name="AutoShape 18"/>
          <p:cNvSpPr/>
          <p:nvPr>
            <p:custDataLst>
              <p:tags r:id="rId15"/>
            </p:custDataLst>
          </p:nvPr>
        </p:nvSpPr>
        <p:spPr>
          <a:xfrm>
            <a:off x="1524000" y="3773805"/>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19" name="AutoShape 19"/>
          <p:cNvSpPr/>
          <p:nvPr>
            <p:custDataLst>
              <p:tags r:id="rId16"/>
            </p:custDataLst>
          </p:nvPr>
        </p:nvSpPr>
        <p:spPr>
          <a:xfrm>
            <a:off x="913765" y="4065905"/>
            <a:ext cx="401129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培养勤奋好学、耐心细致的态度</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培养细心观察、合理分析的意识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培养爱岗敬业、科学严谨的意识</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defRPr/>
            </a:pPr>
            <a:r>
              <a:rPr lang="en-US">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培养尊老敬老、崇德向善的意识</a:t>
            </a:r>
            <a:r>
              <a:rPr 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zh-CN" altLang="en-US" sz="18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
        <p:nvSpPr>
          <p:cNvPr id="20" name="AutoShape 6"/>
          <p:cNvSpPr/>
          <p:nvPr>
            <p:custDataLst>
              <p:tags r:id="rId17"/>
            </p:custDataLst>
          </p:nvPr>
        </p:nvSpPr>
        <p:spPr>
          <a:xfrm>
            <a:off x="698500" y="1054100"/>
            <a:ext cx="3175000" cy="1016000"/>
          </a:xfrm>
          <a:prstGeom prst="roundRect">
            <a:avLst>
              <a:gd name="adj" fmla="val 5000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sp>
        <p:nvSpPr>
          <p:cNvPr id="21" name="AutoShape 8"/>
          <p:cNvSpPr/>
          <p:nvPr>
            <p:custDataLst>
              <p:tags r:id="rId18"/>
            </p:custDataLst>
          </p:nvPr>
        </p:nvSpPr>
        <p:spPr>
          <a:xfrm>
            <a:off x="1524000" y="1333500"/>
            <a:ext cx="203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01 知识目标</a:t>
            </a:r>
            <a:endParaRPr lang="en-US" sz="1100"/>
          </a:p>
        </p:txBody>
      </p:sp>
      <p:pic>
        <p:nvPicPr>
          <p:cNvPr id="7" name="Picture 7"/>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63600" y="1342390"/>
            <a:ext cx="406400" cy="406400"/>
          </a:xfrm>
          <a:prstGeom prst="rect">
            <a:avLst/>
          </a:prstGeom>
        </p:spPr>
      </p:pic>
      <p:sp>
        <p:nvSpPr>
          <p:cNvPr id="22" name="AutoShape 16"/>
          <p:cNvSpPr/>
          <p:nvPr>
            <p:custDataLst>
              <p:tags r:id="rId22"/>
            </p:custDataLst>
          </p:nvPr>
        </p:nvSpPr>
        <p:spPr>
          <a:xfrm>
            <a:off x="6407150" y="354711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17"/>
          <p:cNvPicPr>
            <a:picLocks noChangeAspect="1"/>
          </p:cNvPicPr>
          <p:nvPr>
            <p:custDataLst>
              <p:tags r:id="rId2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862705"/>
            <a:ext cx="396875" cy="406400"/>
          </a:xfrm>
          <a:prstGeom prst="rect">
            <a:avLst/>
          </a:prstGeom>
        </p:spPr>
      </p:pic>
      <p:sp>
        <p:nvSpPr>
          <p:cNvPr id="24" name="AutoShape 18"/>
          <p:cNvSpPr/>
          <p:nvPr>
            <p:custDataLst>
              <p:tags r:id="rId24"/>
            </p:custDataLst>
          </p:nvPr>
        </p:nvSpPr>
        <p:spPr>
          <a:xfrm>
            <a:off x="7232650" y="382651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5" name="AutoShape 16"/>
          <p:cNvSpPr/>
          <p:nvPr>
            <p:custDataLst>
              <p:tags r:id="rId25"/>
            </p:custDataLst>
          </p:nvPr>
        </p:nvSpPr>
        <p:spPr>
          <a:xfrm>
            <a:off x="6407150" y="346075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6" name="Picture 17"/>
          <p:cNvPicPr>
            <a:picLocks noChangeAspect="1"/>
          </p:cNvPicPr>
          <p:nvPr>
            <p:custDataLst>
              <p:tags r:id="rId26"/>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81775" y="3776345"/>
            <a:ext cx="396875" cy="406400"/>
          </a:xfrm>
          <a:prstGeom prst="rect">
            <a:avLst/>
          </a:prstGeom>
        </p:spPr>
      </p:pic>
      <p:sp>
        <p:nvSpPr>
          <p:cNvPr id="27" name="AutoShape 18"/>
          <p:cNvSpPr/>
          <p:nvPr>
            <p:custDataLst>
              <p:tags r:id="rId27"/>
            </p:custDataLst>
          </p:nvPr>
        </p:nvSpPr>
        <p:spPr>
          <a:xfrm>
            <a:off x="7232650" y="374015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03 素质目标</a:t>
            </a:r>
            <a:endParaRPr lang="en-US" sz="1100"/>
          </a:p>
        </p:txBody>
      </p:sp>
      <p:sp>
        <p:nvSpPr>
          <p:cNvPr id="28" name="AutoShape 16"/>
          <p:cNvSpPr/>
          <p:nvPr>
            <p:custDataLst>
              <p:tags r:id="rId28"/>
            </p:custDataLst>
          </p:nvPr>
        </p:nvSpPr>
        <p:spPr>
          <a:xfrm>
            <a:off x="6275705" y="3493770"/>
            <a:ext cx="4377055" cy="1016000"/>
          </a:xfrm>
          <a:prstGeom prst="roundRect">
            <a:avLst>
              <a:gd name="adj" fmla="val 0"/>
            </a:avLst>
          </a:prstGeom>
          <a:solidFill>
            <a:srgbClr val="8AB29A">
              <a:alpha val="100000"/>
            </a:srgbClr>
          </a:solidFill>
          <a:ln w="25400" cap="flat" cmpd="sng">
            <a:noFill/>
            <a:prstDash val="solid"/>
            <a:round/>
          </a:ln>
        </p:spPr>
        <p:txBody>
          <a:bodyPr vert="horz" wrap="square" lIns="0" tIns="0" rIns="0" bIns="0" rtlCol="0" anchor="ctr" anchorCtr="0"/>
          <a:lstStyle/>
          <a:p>
            <a:pPr algn="ctr">
              <a:defRPr/>
            </a:pPr>
          </a:p>
        </p:txBody>
      </p:sp>
      <p:pic>
        <p:nvPicPr>
          <p:cNvPr id="29" name="Picture 17"/>
          <p:cNvPicPr>
            <a:picLocks noChangeAspect="1"/>
          </p:cNvPicPr>
          <p:nvPr>
            <p:custDataLst>
              <p:tags r:id="rId29"/>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50330" y="3809365"/>
            <a:ext cx="396875" cy="406400"/>
          </a:xfrm>
          <a:prstGeom prst="rect">
            <a:avLst/>
          </a:prstGeom>
        </p:spPr>
      </p:pic>
      <p:sp>
        <p:nvSpPr>
          <p:cNvPr id="30" name="AutoShape 18"/>
          <p:cNvSpPr/>
          <p:nvPr>
            <p:custDataLst>
              <p:tags r:id="rId30"/>
            </p:custDataLst>
          </p:nvPr>
        </p:nvSpPr>
        <p:spPr>
          <a:xfrm>
            <a:off x="7101205" y="3773170"/>
            <a:ext cx="214566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04 </a:t>
            </a:r>
            <a:r>
              <a:rPr lang="en-US" sz="2200" b="1">
                <a:solidFill>
                  <a:srgbClr val="FFFFFF"/>
                </a:solidFill>
                <a:latin typeface="Noto Sans SC" panose="020B0200000000000000" charset="-122"/>
                <a:ea typeface="Noto Sans SC" panose="020B0200000000000000" charset="-122"/>
                <a:cs typeface="Noto Sans SC" panose="020B0200000000000000" charset="-122"/>
                <a:sym typeface="+mn-ea"/>
              </a:rPr>
              <a:t>任务分析</a:t>
            </a:r>
            <a:endParaRPr lang="en-US" sz="1100"/>
          </a:p>
        </p:txBody>
      </p:sp>
      <p:sp>
        <p:nvSpPr>
          <p:cNvPr id="31" name="AutoShape 15"/>
          <p:cNvSpPr/>
          <p:nvPr>
            <p:custDataLst>
              <p:tags r:id="rId31"/>
            </p:custDataLst>
          </p:nvPr>
        </p:nvSpPr>
        <p:spPr>
          <a:xfrm>
            <a:off x="6315710" y="4563110"/>
            <a:ext cx="4416425" cy="2147570"/>
          </a:xfrm>
          <a:prstGeom prst="roundRect">
            <a:avLst>
              <a:gd name="adj" fmla="val 0"/>
            </a:avLst>
          </a:prstGeom>
          <a:solidFill>
            <a:srgbClr val="FFFFFF">
              <a:alpha val="100000"/>
            </a:srgbClr>
          </a:solidFill>
          <a:ln w="25400" cap="flat" cmpd="sng">
            <a:noFill/>
            <a:prstDash val="solid"/>
            <a:round/>
          </a:ln>
          <a:effectLst>
            <a:outerShdw blurRad="1905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19"/>
          <p:cNvSpPr/>
          <p:nvPr>
            <p:custDataLst>
              <p:tags r:id="rId32"/>
            </p:custDataLst>
          </p:nvPr>
        </p:nvSpPr>
        <p:spPr>
          <a:xfrm>
            <a:off x="6450330" y="4065905"/>
            <a:ext cx="4281805" cy="292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重点：老年疑病症的预防与治疗</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25000"/>
              </a:lnSpc>
              <a:defRPr/>
            </a:pPr>
            <a:r>
              <a:rPr lang="en-US" sz="2000">
                <a:solidFill>
                  <a:srgbClr val="595959"/>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rPr>
              <a:t>难点：能对患有疑病症的老年人进行心理护理</a:t>
            </a:r>
            <a:endParaRPr lang="zh-CN" altLang="en-US" sz="2000" b="0" i="0" u="none" strike="noStrike">
              <a:solidFill>
                <a:srgbClr val="595959"/>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715000"/>
            <a:ext cx="2540000" cy="2540000"/>
          </a:xfrm>
          <a:prstGeom prst="ellipse">
            <a:avLst/>
          </a:prstGeom>
          <a:solidFill>
            <a:srgbClr val="94AC9F">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762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a:solidFill>
                  <a:srgbClr val="44403C"/>
                </a:solidFill>
                <a:latin typeface="Noto Serif SC" panose="02020200000000000000" charset="-122"/>
                <a:ea typeface="Noto Serif SC" panose="02020200000000000000" charset="-122"/>
                <a:cs typeface="Noto Serif SC" panose="02020200000000000000" charset="-122"/>
              </a:rPr>
              <a:t>4.1　老年疑病症概述</a:t>
            </a:r>
            <a:endParaRPr lang="en-US" sz="3600" b="1">
              <a:solidFill>
                <a:srgbClr val="44403C"/>
              </a:solidFill>
              <a:latin typeface="Noto Serif SC" panose="02020200000000000000" charset="-122"/>
              <a:ea typeface="Noto Serif SC" panose="02020200000000000000" charset="-122"/>
              <a:cs typeface="Noto Serif SC" panose="02020200000000000000" charset="-122"/>
            </a:endParaRPr>
          </a:p>
        </p:txBody>
      </p:sp>
      <p:sp>
        <p:nvSpPr>
          <p:cNvPr id="5" name="AutoShape 5"/>
          <p:cNvSpPr/>
          <p:nvPr/>
        </p:nvSpPr>
        <p:spPr>
          <a:xfrm>
            <a:off x="1016000" y="1778000"/>
            <a:ext cx="10160000" cy="4541520"/>
          </a:xfrm>
          <a:prstGeom prst="roundRect">
            <a:avLst>
              <a:gd name="adj" fmla="val 0"/>
            </a:avLst>
          </a:prstGeom>
          <a:solidFill>
            <a:srgbClr val="94AC9F">
              <a:alpha val="15000"/>
            </a:srgbClr>
          </a:solidFill>
          <a:ln cap="flat" cmpd="sng">
            <a:solidFill>
              <a:srgbClr val="6F937F">
                <a:alpha val="15000"/>
              </a:srgbClr>
            </a:solidFill>
            <a:prstDash val="solid"/>
            <a:round/>
          </a:ln>
        </p:spPr>
        <p:txBody>
          <a:bodyPr vert="horz" wrap="square" lIns="0" tIns="0" rIns="0" bIns="0" rtlCol="0" anchor="ctr" anchorCtr="0"/>
          <a:lstStyle/>
          <a:p>
            <a:pPr algn="ctr">
              <a:defRPr/>
            </a:pPr>
          </a:p>
        </p:txBody>
      </p:sp>
      <p:sp>
        <p:nvSpPr>
          <p:cNvPr id="6" name="AutoShape 6"/>
          <p:cNvSpPr/>
          <p:nvPr/>
        </p:nvSpPr>
        <p:spPr>
          <a:xfrm>
            <a:off x="1016000" y="1778000"/>
            <a:ext cx="76200" cy="1143000"/>
          </a:xfrm>
          <a:prstGeom prst="roundRect">
            <a:avLst>
              <a:gd name="adj" fmla="val 0"/>
            </a:avLst>
          </a:prstGeom>
          <a:solidFill>
            <a:srgbClr val="94AC9F">
              <a:alpha val="100000"/>
            </a:srgbClr>
          </a:solidFill>
          <a:ln w="25400" cap="flat" cmpd="sng">
            <a:noFill/>
            <a:prstDash val="solid"/>
            <a:round/>
          </a:ln>
        </p:spPr>
        <p:txBody>
          <a:bodyPr vert="horz" wrap="square" lIns="0" tIns="0" rIns="0" bIns="0" rtlCol="0" anchor="ctr" anchorCtr="0"/>
          <a:lstStyle/>
          <a:p>
            <a:pPr algn="ctr">
              <a:defRPr/>
            </a:pPr>
          </a:p>
        </p:txBody>
      </p:sp>
      <p:sp>
        <p:nvSpPr>
          <p:cNvPr id="7" name="AutoShape 7"/>
          <p:cNvSpPr/>
          <p:nvPr/>
        </p:nvSpPr>
        <p:spPr>
          <a:xfrm>
            <a:off x="1270000" y="2174240"/>
            <a:ext cx="9652000" cy="3724275"/>
          </a:xfrm>
          <a:prstGeom prst="rect">
            <a:avLst/>
          </a:prstGeom>
          <a:noFill/>
          <a:ln w="12700" cap="flat" cmpd="sng">
            <a:noFill/>
            <a:prstDash val="solid"/>
            <a:round/>
          </a:ln>
        </p:spPr>
        <p:txBody>
          <a:bodyPr vert="horz" wrap="square" lIns="0" tIns="0" rIns="0" bIns="0" rtlCol="0" anchor="ctr" anchorCtr="0"/>
          <a:lstStyle/>
          <a:p>
            <a:pPr marL="0" algn="l">
              <a:lnSpc>
                <a:spcPct val="117000"/>
              </a:lnSpc>
              <a:buClrTx/>
              <a:buSzTx/>
              <a:buFontTx/>
              <a:defRPr/>
            </a:pPr>
            <a:r>
              <a:rPr lang="en-US" sz="2800" b="1">
                <a:solidFill>
                  <a:srgbClr val="44403C"/>
                </a:solidFill>
                <a:latin typeface="Noto Sans SC" panose="020B0200000000000000" charset="-122"/>
                <a:ea typeface="Noto Sans SC" panose="020B0200000000000000" charset="-122"/>
                <a:cs typeface="Noto Sans SC" panose="020B0200000000000000" charset="-122"/>
                <a:sym typeface="+mn-ea"/>
              </a:rPr>
              <a:t>1．老年疑病症的概念</a:t>
            </a:r>
            <a:endParaRPr lang="en-US" sz="2800" b="1">
              <a:solidFill>
                <a:srgbClr val="44403C"/>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疑病症是</a:t>
            </a:r>
            <a:r>
              <a:rPr lang="zh-CN" altLang="en-US" sz="2800">
                <a:solidFill>
                  <a:srgbClr val="FF0000"/>
                </a:solidFill>
                <a:latin typeface="Noto Sans SC" panose="020B0200000000000000" charset="-122"/>
                <a:ea typeface="Noto Sans SC" panose="020B0200000000000000" charset="-122"/>
                <a:cs typeface="Noto Sans SC" panose="020B0200000000000000" charset="-122"/>
                <a:sym typeface="+mn-ea"/>
              </a:rPr>
              <a:t>疑病性神经官能症</a:t>
            </a: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的简称，是以患者一心想着自己的身体健康，担心某些器官患有其想象的、难以治愈的疾病为特征的神经官能症。</a:t>
            </a:r>
            <a:endPar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endParaRPr>
          </a:p>
          <a:p>
            <a:pPr marL="0" indent="0" algn="l">
              <a:lnSpc>
                <a:spcPct val="117000"/>
              </a:lnSpc>
              <a:defRPr/>
            </a:pP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老年疑病症就是以老年人怀疑自己患有</a:t>
            </a:r>
            <a:r>
              <a:rPr lang="zh-CN" altLang="en-US" sz="2800">
                <a:solidFill>
                  <a:srgbClr val="FF0000"/>
                </a:solidFill>
                <a:latin typeface="Noto Sans SC" panose="020B0200000000000000" charset="-122"/>
                <a:ea typeface="Noto Sans SC" panose="020B0200000000000000" charset="-122"/>
                <a:cs typeface="Noto Sans SC" panose="020B0200000000000000" charset="-122"/>
                <a:sym typeface="+mn-ea"/>
              </a:rPr>
              <a:t>严重疾病为主要特征的一种心理疾病</a:t>
            </a:r>
            <a:r>
              <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rPr>
              <a:t>。老年疑病症如果不能得到及时缓解和治疗，在心理上就有可能从怀疑自己有病发展为对疾病的恐惧，甚至是对死亡的恐惧，这对老年人的身心健康将会产生更严重的不利后果。</a:t>
            </a:r>
            <a:endParaRPr lang="zh-CN" altLang="en-US" sz="2800">
              <a:solidFill>
                <a:srgbClr val="57534E"/>
              </a:solidFill>
              <a:latin typeface="Noto Sans SC" panose="020B0200000000000000" charset="-122"/>
              <a:ea typeface="Noto Sans SC" panose="020B0200000000000000" charset="-122"/>
              <a:cs typeface="Noto Sans SC" panose="020B0200000000000000"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5"/>
          <p:cNvSpPr/>
          <p:nvPr>
            <p:custDataLst>
              <p:tags r:id="rId1"/>
            </p:custDataLst>
          </p:nvPr>
        </p:nvSpPr>
        <p:spPr>
          <a:xfrm>
            <a:off x="8128000" y="1310640"/>
            <a:ext cx="3048000" cy="4710430"/>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18" name="AutoShape 5"/>
          <p:cNvSpPr/>
          <p:nvPr>
            <p:custDataLst>
              <p:tags r:id="rId2"/>
            </p:custDataLst>
          </p:nvPr>
        </p:nvSpPr>
        <p:spPr>
          <a:xfrm>
            <a:off x="952500" y="4006850"/>
            <a:ext cx="4934585" cy="2550795"/>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5" name="AutoShape 6"/>
          <p:cNvSpPr/>
          <p:nvPr>
            <p:custDataLst>
              <p:tags r:id="rId3"/>
            </p:custDataLst>
          </p:nvPr>
        </p:nvSpPr>
        <p:spPr>
          <a:xfrm>
            <a:off x="1016000" y="3984625"/>
            <a:ext cx="4871720" cy="161925"/>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28" name="AutoShape 5"/>
          <p:cNvSpPr/>
          <p:nvPr>
            <p:custDataLst>
              <p:tags r:id="rId4"/>
            </p:custDataLst>
          </p:nvPr>
        </p:nvSpPr>
        <p:spPr>
          <a:xfrm>
            <a:off x="952500" y="1310640"/>
            <a:ext cx="4934585" cy="2550795"/>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2" name="AutoShape 2"/>
          <p:cNvSpPr/>
          <p:nvPr/>
        </p:nvSpPr>
        <p:spPr>
          <a:xfrm>
            <a:off x="9525000" y="-1270000"/>
            <a:ext cx="3810000" cy="381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A8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952500" y="161290"/>
            <a:ext cx="10160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1">
                <a:solidFill>
                  <a:srgbClr val="464641"/>
                </a:solidFill>
                <a:latin typeface="Noto Serif SC" panose="02020200000000000000" charset="-122"/>
                <a:ea typeface="Noto Serif SC" panose="02020200000000000000" charset="-122"/>
                <a:cs typeface="Noto Serif SC" panose="02020200000000000000" charset="-122"/>
              </a:rPr>
              <a:t>2．老年疑病症的临床表现</a:t>
            </a:r>
            <a:endParaRPr lang="en-US" sz="3600" b="1">
              <a:solidFill>
                <a:srgbClr val="464641"/>
              </a:solidFill>
              <a:latin typeface="Noto Serif SC" panose="02020200000000000000" charset="-122"/>
              <a:ea typeface="Noto Serif SC" panose="02020200000000000000" charset="-122"/>
              <a:cs typeface="Noto Serif SC" panose="02020200000000000000" charset="-122"/>
            </a:endParaRPr>
          </a:p>
        </p:txBody>
      </p:sp>
      <p:sp>
        <p:nvSpPr>
          <p:cNvPr id="33" name="AutoShape 5"/>
          <p:cNvSpPr/>
          <p:nvPr>
            <p:custDataLst>
              <p:tags r:id="rId5"/>
            </p:custDataLst>
          </p:nvPr>
        </p:nvSpPr>
        <p:spPr>
          <a:xfrm>
            <a:off x="6240780" y="4006850"/>
            <a:ext cx="4934585" cy="2550795"/>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4" name="AutoShape 6"/>
          <p:cNvSpPr/>
          <p:nvPr>
            <p:custDataLst>
              <p:tags r:id="rId6"/>
            </p:custDataLst>
          </p:nvPr>
        </p:nvSpPr>
        <p:spPr>
          <a:xfrm>
            <a:off x="6304280" y="3984625"/>
            <a:ext cx="4871720" cy="161925"/>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pic>
        <p:nvPicPr>
          <p:cNvPr id="7" name="Picture 7"/>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1481455"/>
            <a:ext cx="633095" cy="633095"/>
          </a:xfrm>
          <a:prstGeom prst="rect">
            <a:avLst/>
          </a:prstGeom>
        </p:spPr>
      </p:pic>
      <p:sp>
        <p:nvSpPr>
          <p:cNvPr id="26" name="AutoShape 5"/>
          <p:cNvSpPr/>
          <p:nvPr>
            <p:custDataLst>
              <p:tags r:id="rId10"/>
            </p:custDataLst>
          </p:nvPr>
        </p:nvSpPr>
        <p:spPr>
          <a:xfrm>
            <a:off x="6240780" y="1332865"/>
            <a:ext cx="4934585" cy="2550795"/>
          </a:xfrm>
          <a:prstGeom prst="roundRect">
            <a:avLst>
              <a:gd name="adj" fmla="val 0"/>
            </a:avLst>
          </a:prstGeom>
          <a:solidFill>
            <a:srgbClr val="FFFFFF">
              <a:alpha val="100000"/>
            </a:srgbClr>
          </a:solidFill>
          <a:ln w="25400" cap="flat" cmpd="sng">
            <a:noFill/>
            <a:prstDash val="solid"/>
            <a:round/>
          </a:ln>
          <a:effectLst>
            <a:outerShdw blurRad="152400" dist="50800" dir="5400000" algn="tl" rotWithShape="0">
              <a:srgbClr val="000000">
                <a:alpha val="8000"/>
              </a:srgbClr>
            </a:outerShdw>
          </a:effectLst>
        </p:spPr>
        <p:txBody>
          <a:bodyPr vert="horz" wrap="square" lIns="0" tIns="0" rIns="0" bIns="0" rtlCol="0" anchor="ctr" anchorCtr="0"/>
          <a:lstStyle/>
          <a:p>
            <a:pPr algn="ctr">
              <a:defRPr/>
            </a:pPr>
          </a:p>
        </p:txBody>
      </p:sp>
      <p:sp>
        <p:nvSpPr>
          <p:cNvPr id="32" name="AutoShape 6"/>
          <p:cNvSpPr/>
          <p:nvPr>
            <p:custDataLst>
              <p:tags r:id="rId11"/>
            </p:custDataLst>
          </p:nvPr>
        </p:nvSpPr>
        <p:spPr>
          <a:xfrm>
            <a:off x="6304280" y="1310640"/>
            <a:ext cx="4871720" cy="161925"/>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16000" y="4312285"/>
            <a:ext cx="633095" cy="633095"/>
          </a:xfrm>
          <a:prstGeom prst="rect">
            <a:avLst/>
          </a:prstGeom>
        </p:spPr>
      </p:pic>
      <p:pic>
        <p:nvPicPr>
          <p:cNvPr id="19" name="Picture 19"/>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304280" y="1461770"/>
            <a:ext cx="641350" cy="641350"/>
          </a:xfrm>
          <a:prstGeom prst="rect">
            <a:avLst/>
          </a:prstGeom>
        </p:spPr>
      </p:pic>
      <p:sp>
        <p:nvSpPr>
          <p:cNvPr id="31" name="AutoShape 6"/>
          <p:cNvSpPr/>
          <p:nvPr>
            <p:custDataLst>
              <p:tags r:id="rId18"/>
            </p:custDataLst>
          </p:nvPr>
        </p:nvSpPr>
        <p:spPr>
          <a:xfrm>
            <a:off x="1016000" y="1288415"/>
            <a:ext cx="4871720" cy="161925"/>
          </a:xfrm>
          <a:prstGeom prst="roundRect">
            <a:avLst>
              <a:gd name="adj" fmla="val 0"/>
            </a:avLst>
          </a:prstGeom>
          <a:solidFill>
            <a:srgbClr val="8AA891">
              <a:alpha val="100000"/>
            </a:srgbClr>
          </a:solidFill>
          <a:ln w="25400" cap="flat" cmpd="sng">
            <a:noFill/>
            <a:prstDash val="solid"/>
            <a:round/>
          </a:ln>
        </p:spPr>
        <p:txBody>
          <a:bodyPr vert="horz" wrap="square" lIns="0" tIns="0" rIns="0" bIns="0" rtlCol="0" anchor="ctr" anchorCtr="0"/>
          <a:lstStyle/>
          <a:p>
            <a:pPr algn="ctr">
              <a:defRPr/>
            </a:pPr>
          </a:p>
        </p:txBody>
      </p:sp>
      <p:sp>
        <p:nvSpPr>
          <p:cNvPr id="11" name="文本框 10"/>
          <p:cNvSpPr txBox="1"/>
          <p:nvPr/>
        </p:nvSpPr>
        <p:spPr>
          <a:xfrm>
            <a:off x="1604010" y="1472565"/>
            <a:ext cx="4363720" cy="829945"/>
          </a:xfrm>
          <a:prstGeom prst="rect">
            <a:avLst/>
          </a:prstGeom>
        </p:spPr>
        <p:txBody>
          <a:bodyPr wrap="square">
            <a:spAutoFit/>
          </a:bodyPr>
          <a:p>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过分关注身体健康或极度担心得了某种疾病</a:t>
            </a:r>
            <a:endParaRPr lang="zh-CN" altLang="en-US" sz="2400">
              <a:solidFill>
                <a:srgbClr val="231F20"/>
              </a:solidFill>
              <a:latin typeface="汉仪书宋二简"/>
              <a:ea typeface="汉仪书宋二简"/>
            </a:endParaRPr>
          </a:p>
        </p:txBody>
      </p:sp>
      <p:sp>
        <p:nvSpPr>
          <p:cNvPr id="12" name="文本框 11"/>
          <p:cNvSpPr txBox="1"/>
          <p:nvPr/>
        </p:nvSpPr>
        <p:spPr>
          <a:xfrm>
            <a:off x="1168400" y="2280285"/>
            <a:ext cx="4799330" cy="1538605"/>
          </a:xfrm>
          <a:prstGeom prst="rect">
            <a:avLst/>
          </a:prstGeom>
        </p:spPr>
        <p:txBody>
          <a:bodyPr wrap="square">
            <a:noAutofit/>
          </a:bodyPr>
          <a:p>
            <a:r>
              <a:rPr lang="zh-CN" altLang="en-US" sz="2400">
                <a:solidFill>
                  <a:srgbClr val="231F20"/>
                </a:solidFill>
                <a:latin typeface="汉仪书宋二简"/>
                <a:ea typeface="汉仪书宋二简"/>
              </a:rPr>
              <a:t>很多老年人长时间地相信自己体内某个部位或某几个部位有病，而且是难以检查和治疗的疾病，求医时对病情的诉说不厌其详</a:t>
            </a:r>
            <a:endParaRPr lang="zh-CN" altLang="en-US" sz="2400">
              <a:solidFill>
                <a:srgbClr val="231F20"/>
              </a:solidFill>
              <a:latin typeface="汉仪书宋二简"/>
              <a:ea typeface="汉仪书宋二简"/>
            </a:endParaRPr>
          </a:p>
        </p:txBody>
      </p:sp>
      <p:pic>
        <p:nvPicPr>
          <p:cNvPr id="35" name="Picture 16"/>
          <p:cNvPicPr>
            <a:picLocks noChangeAspect="1"/>
          </p:cNvPicPr>
          <p:nvPr>
            <p:custDataLst>
              <p:tags r:id="rId19"/>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304280" y="4247515"/>
            <a:ext cx="544830" cy="544830"/>
          </a:xfrm>
          <a:prstGeom prst="rect">
            <a:avLst/>
          </a:prstGeom>
        </p:spPr>
      </p:pic>
      <p:sp>
        <p:nvSpPr>
          <p:cNvPr id="36" name="文本框 35"/>
          <p:cNvSpPr txBox="1"/>
          <p:nvPr/>
        </p:nvSpPr>
        <p:spPr>
          <a:xfrm>
            <a:off x="6945630" y="1481455"/>
            <a:ext cx="3981450" cy="829945"/>
          </a:xfrm>
          <a:prstGeom prst="rect">
            <a:avLst/>
          </a:prstGeom>
        </p:spPr>
        <p:txBody>
          <a:bodyPr wrap="square">
            <a:spAutoFit/>
          </a:bodyPr>
          <a:p>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对自身变化特别敏感和警觉，并做出疑病性解释</a:t>
            </a:r>
            <a:endParaRPr lang="zh-CN" altLang="en-US" sz="2400" b="1">
              <a:solidFill>
                <a:srgbClr val="697A5A"/>
              </a:solidFill>
              <a:latin typeface="Noto Sans SC" panose="020B0200000000000000" charset="-122"/>
              <a:ea typeface="Noto Sans SC" panose="020B0200000000000000" charset="-122"/>
              <a:cs typeface="Noto Sans SC" panose="020B0200000000000000" charset="-122"/>
            </a:endParaRPr>
          </a:p>
        </p:txBody>
      </p:sp>
      <p:sp>
        <p:nvSpPr>
          <p:cNvPr id="39" name="文本框 38"/>
          <p:cNvSpPr txBox="1"/>
          <p:nvPr/>
        </p:nvSpPr>
        <p:spPr>
          <a:xfrm>
            <a:off x="6304280" y="2298700"/>
            <a:ext cx="4808220" cy="1568450"/>
          </a:xfrm>
          <a:prstGeom prst="rect">
            <a:avLst/>
          </a:prstGeom>
        </p:spPr>
        <p:txBody>
          <a:bodyPr wrap="square">
            <a:spAutoFit/>
          </a:bodyPr>
          <a:p>
            <a:r>
              <a:rPr lang="zh-CN" altLang="en-US" sz="2400">
                <a:solidFill>
                  <a:srgbClr val="231F20"/>
                </a:solidFill>
                <a:latin typeface="汉仪书宋二简"/>
                <a:ea typeface="汉仪书宋二简"/>
              </a:rPr>
              <a:t>这些老年人对自己的身体</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变化特别敏感，哪怕是一些微不足道的细小变化，哪怕是正常的生理现象，也显得特别关注</a:t>
            </a:r>
            <a:endParaRPr lang="zh-CN" altLang="en-US" sz="2400">
              <a:solidFill>
                <a:srgbClr val="231F20"/>
              </a:solidFill>
              <a:latin typeface="汉仪书宋二简"/>
              <a:ea typeface="汉仪书宋二简"/>
            </a:endParaRPr>
          </a:p>
        </p:txBody>
      </p:sp>
      <p:sp>
        <p:nvSpPr>
          <p:cNvPr id="40" name="文本框 39"/>
          <p:cNvSpPr txBox="1"/>
          <p:nvPr/>
        </p:nvSpPr>
        <p:spPr>
          <a:xfrm>
            <a:off x="1649095" y="4146550"/>
            <a:ext cx="4238625" cy="1198880"/>
          </a:xfrm>
          <a:prstGeom prst="rect">
            <a:avLst/>
          </a:prstGeom>
        </p:spPr>
        <p:txBody>
          <a:bodyPr wrap="square">
            <a:spAutoFit/>
          </a:bodyPr>
          <a:p>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常常感到烦恼、恐慌，且这种恐慌与其身体实际情况极不相符</a:t>
            </a:r>
            <a:endParaRPr lang="zh-CN" altLang="en-US" sz="1600">
              <a:solidFill>
                <a:srgbClr val="231F20"/>
              </a:solidFill>
              <a:latin typeface="汉仪书宋二简"/>
              <a:ea typeface="汉仪书宋二简"/>
            </a:endParaRPr>
          </a:p>
        </p:txBody>
      </p:sp>
      <p:sp>
        <p:nvSpPr>
          <p:cNvPr id="41" name="文本框 40"/>
          <p:cNvSpPr txBox="1"/>
          <p:nvPr/>
        </p:nvSpPr>
        <p:spPr>
          <a:xfrm>
            <a:off x="1016000" y="5176520"/>
            <a:ext cx="4934585" cy="1372870"/>
          </a:xfrm>
          <a:prstGeom prst="rect">
            <a:avLst/>
          </a:prstGeom>
        </p:spPr>
        <p:txBody>
          <a:bodyPr wrap="square">
            <a:noAutofit/>
          </a:bodyPr>
          <a:p>
            <a:r>
              <a:rPr lang="zh-CN" altLang="en-US" sz="2400">
                <a:solidFill>
                  <a:srgbClr val="231F20"/>
                </a:solidFill>
                <a:latin typeface="汉仪书宋二简"/>
                <a:ea typeface="汉仪书宋二简"/>
              </a:rPr>
              <a:t>这些老年人经常为自己的身体状况感到烦恼、焦虑甚至是恐慌，别人越是劝说，就越认为病情严重，别</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人是在安慰他</a:t>
            </a:r>
            <a:endParaRPr lang="zh-CN" altLang="en-US" sz="2400">
              <a:solidFill>
                <a:srgbClr val="231F20"/>
              </a:solidFill>
              <a:latin typeface="汉仪书宋二简"/>
              <a:ea typeface="汉仪书宋二简"/>
            </a:endParaRPr>
          </a:p>
        </p:txBody>
      </p:sp>
      <p:sp>
        <p:nvSpPr>
          <p:cNvPr id="42" name="文本框 41"/>
          <p:cNvSpPr txBox="1"/>
          <p:nvPr/>
        </p:nvSpPr>
        <p:spPr>
          <a:xfrm>
            <a:off x="6945630" y="4187825"/>
            <a:ext cx="3981450" cy="829945"/>
          </a:xfrm>
          <a:prstGeom prst="rect">
            <a:avLst/>
          </a:prstGeom>
        </p:spPr>
        <p:txBody>
          <a:bodyPr wrap="square">
            <a:spAutoFit/>
          </a:bodyPr>
          <a:p>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反复就医，反复检查，但不相信医生的专业解释</a:t>
            </a:r>
            <a:endParaRPr lang="zh-CN" altLang="en-US" sz="2400" b="1">
              <a:solidFill>
                <a:srgbClr val="697A5A"/>
              </a:solidFill>
              <a:latin typeface="Noto Sans SC" panose="020B0200000000000000" charset="-122"/>
              <a:ea typeface="Noto Sans SC" panose="020B0200000000000000" charset="-122"/>
              <a:cs typeface="Noto Sans SC" panose="020B0200000000000000" charset="-122"/>
            </a:endParaRPr>
          </a:p>
        </p:txBody>
      </p:sp>
      <p:sp>
        <p:nvSpPr>
          <p:cNvPr id="43" name="文本框 42"/>
          <p:cNvSpPr txBox="1"/>
          <p:nvPr/>
        </p:nvSpPr>
        <p:spPr>
          <a:xfrm>
            <a:off x="6396355" y="5029835"/>
            <a:ext cx="4530725" cy="1441450"/>
          </a:xfrm>
          <a:prstGeom prst="rect">
            <a:avLst/>
          </a:prstGeom>
        </p:spPr>
        <p:txBody>
          <a:bodyPr wrap="square">
            <a:noAutofit/>
          </a:bodyPr>
          <a:p>
            <a:r>
              <a:rPr lang="zh-CN" altLang="en-US" sz="2400">
                <a:solidFill>
                  <a:srgbClr val="231F20"/>
                </a:solidFill>
                <a:latin typeface="汉仪书宋二简"/>
                <a:ea typeface="汉仪书宋二简"/>
              </a:rPr>
              <a:t>这类老年人多会四处求医，反复进行医学检查，即便客观的身体检查的结果证实没有病变，但老年人仍然不能相信</a:t>
            </a:r>
            <a:endParaRPr lang="zh-CN" altLang="en-US" sz="2400">
              <a:solidFill>
                <a:srgbClr val="231F20"/>
              </a:solidFill>
              <a:latin typeface="汉仪书宋二简"/>
              <a:ea typeface="汉仪书宋二简"/>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A9A76">
              <a:alpha val="8000"/>
            </a:srgbClr>
          </a:solidFill>
          <a:ln w="25400" cap="flat" cmpd="sng">
            <a:noFill/>
            <a:prstDash val="solid"/>
            <a:round/>
          </a:ln>
        </p:spPr>
        <p:txBody>
          <a:bodyPr vert="horz" wrap="square" lIns="0" tIns="0" rIns="0" bIns="0" rtlCol="0" anchor="ctr" anchorCtr="0"/>
          <a:lstStyle/>
          <a:p>
            <a:pPr algn="ctr">
              <a:defRPr/>
            </a:pPr>
          </a:p>
        </p:txBody>
      </p:sp>
      <p:sp>
        <p:nvSpPr>
          <p:cNvPr id="5" name="AutoShape 5"/>
          <p:cNvSpPr/>
          <p:nvPr>
            <p:custDataLst>
              <p:tags r:id="rId1"/>
            </p:custDataLst>
          </p:nvPr>
        </p:nvSpPr>
        <p:spPr>
          <a:xfrm>
            <a:off x="1016000" y="2286000"/>
            <a:ext cx="4843780" cy="4345305"/>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sp>
        <p:nvSpPr>
          <p:cNvPr id="6" name="AutoShape 6"/>
          <p:cNvSpPr/>
          <p:nvPr>
            <p:custDataLst>
              <p:tags r:id="rId2"/>
            </p:custDataLst>
          </p:nvPr>
        </p:nvSpPr>
        <p:spPr>
          <a:xfrm>
            <a:off x="1016000" y="2286000"/>
            <a:ext cx="4843780" cy="8636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cxnSp>
        <p:nvCxnSpPr>
          <p:cNvPr id="9" name="Connector 9"/>
          <p:cNvCxnSpPr/>
          <p:nvPr>
            <p:custDataLst>
              <p:tags r:id="rId3"/>
            </p:custDataLst>
          </p:nvPr>
        </p:nvCxnSpPr>
        <p:spPr>
          <a:xfrm flipV="1">
            <a:off x="1270014" y="3050540"/>
            <a:ext cx="4388485" cy="5715"/>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17" name="AutoShape 17"/>
          <p:cNvSpPr/>
          <p:nvPr>
            <p:custDataLst>
              <p:tags r:id="rId4"/>
            </p:custDataLst>
          </p:nvPr>
        </p:nvSpPr>
        <p:spPr>
          <a:xfrm>
            <a:off x="6278245" y="2286000"/>
            <a:ext cx="4897755" cy="4345940"/>
          </a:xfrm>
          <a:prstGeom prst="roundRect">
            <a:avLst>
              <a:gd name="adj" fmla="val 0"/>
            </a:avLst>
          </a:prstGeom>
          <a:solidFill>
            <a:srgbClr val="FFFFFF">
              <a:alpha val="100000"/>
            </a:srgbClr>
          </a:solidFill>
          <a:ln w="12700" cap="flat" cmpd="sng">
            <a:solidFill>
              <a:srgbClr val="8A9A76">
                <a:alpha val="40000"/>
              </a:srgbClr>
            </a:solidFill>
            <a:prstDash val="solid"/>
            <a:round/>
          </a:ln>
        </p:spPr>
        <p:txBody>
          <a:bodyPr vert="horz" wrap="square" lIns="0" tIns="0" rIns="0" bIns="0" rtlCol="0" anchor="ctr" anchorCtr="0"/>
          <a:lstStyle/>
          <a:p>
            <a:pPr algn="ctr">
              <a:defRPr/>
            </a:pPr>
          </a:p>
        </p:txBody>
      </p:sp>
      <p:pic>
        <p:nvPicPr>
          <p:cNvPr id="13" name="Picture 13"/>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11925" y="2495550"/>
            <a:ext cx="406400" cy="406400"/>
          </a:xfrm>
          <a:prstGeom prst="rect">
            <a:avLst/>
          </a:prstGeom>
        </p:spPr>
      </p:pic>
      <p:sp>
        <p:nvSpPr>
          <p:cNvPr id="14" name="AutoShape 14"/>
          <p:cNvSpPr/>
          <p:nvPr>
            <p:custDataLst>
              <p:tags r:id="rId8"/>
            </p:custDataLst>
          </p:nvPr>
        </p:nvSpPr>
        <p:spPr>
          <a:xfrm>
            <a:off x="7019925" y="2520950"/>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C3732"/>
                </a:solidFill>
                <a:latin typeface="Noto Sans SC" panose="020B0200000000000000" charset="-122"/>
                <a:ea typeface="Noto Sans SC" panose="020B0200000000000000" charset="-122"/>
                <a:cs typeface="Noto Sans SC" panose="020B0200000000000000" charset="-122"/>
              </a:rPr>
              <a:t>心理社会因素</a:t>
            </a:r>
            <a:endParaRPr lang="zh-CN" altLang="en-US" sz="2800" b="1">
              <a:solidFill>
                <a:srgbClr val="3C3732"/>
              </a:solidFill>
              <a:latin typeface="Noto Sans SC" panose="020B0200000000000000" charset="-122"/>
              <a:ea typeface="Noto Sans SC" panose="020B0200000000000000" charset="-122"/>
              <a:cs typeface="Noto Sans SC" panose="020B0200000000000000" charset="-122"/>
            </a:endParaRPr>
          </a:p>
        </p:txBody>
      </p:sp>
      <p:sp>
        <p:nvSpPr>
          <p:cNvPr id="18" name="AutoShape 18"/>
          <p:cNvSpPr/>
          <p:nvPr>
            <p:custDataLst>
              <p:tags r:id="rId9"/>
            </p:custDataLst>
          </p:nvPr>
        </p:nvSpPr>
        <p:spPr>
          <a:xfrm>
            <a:off x="6278245" y="2286000"/>
            <a:ext cx="4897755" cy="76200"/>
          </a:xfrm>
          <a:prstGeom prst="roundRect">
            <a:avLst>
              <a:gd name="adj" fmla="val 0"/>
            </a:avLst>
          </a:prstGeom>
          <a:solidFill>
            <a:srgbClr val="8A9A76">
              <a:alpha val="100000"/>
            </a:srgbClr>
          </a:solidFill>
          <a:ln w="25400" cap="flat" cmpd="sng">
            <a:noFill/>
            <a:prstDash val="solid"/>
            <a:round/>
          </a:ln>
        </p:spPr>
        <p:txBody>
          <a:bodyPr vert="horz" wrap="square" lIns="0" tIns="0" rIns="0" bIns="0" rtlCol="0" anchor="ctr" anchorCtr="0"/>
          <a:lstStyle/>
          <a:p>
            <a:pPr algn="ctr">
              <a:defRPr/>
            </a:pPr>
          </a:p>
        </p:txBody>
      </p:sp>
      <p:pic>
        <p:nvPicPr>
          <p:cNvPr id="19" name="Picture 19"/>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43000" y="2493645"/>
            <a:ext cx="406400" cy="406400"/>
          </a:xfrm>
          <a:prstGeom prst="rect">
            <a:avLst/>
          </a:prstGeom>
        </p:spPr>
      </p:pic>
      <p:sp>
        <p:nvSpPr>
          <p:cNvPr id="20" name="AutoShape 20"/>
          <p:cNvSpPr/>
          <p:nvPr>
            <p:custDataLst>
              <p:tags r:id="rId13"/>
            </p:custDataLst>
          </p:nvPr>
        </p:nvSpPr>
        <p:spPr>
          <a:xfrm>
            <a:off x="1651000" y="2519045"/>
            <a:ext cx="2413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a:solidFill>
                  <a:srgbClr val="3C3732"/>
                </a:solidFill>
                <a:latin typeface="Noto Sans SC" panose="020B0200000000000000" charset="-122"/>
                <a:ea typeface="Noto Sans SC" panose="020B0200000000000000" charset="-122"/>
                <a:cs typeface="Noto Sans SC" panose="020B0200000000000000" charset="-122"/>
              </a:rPr>
              <a:t>生物环境</a:t>
            </a:r>
            <a:endParaRPr lang="zh-CN" altLang="en-US" sz="2800" b="1">
              <a:solidFill>
                <a:srgbClr val="3C3732"/>
              </a:solidFill>
              <a:latin typeface="Noto Sans SC" panose="020B0200000000000000" charset="-122"/>
              <a:ea typeface="Noto Sans SC" panose="020B0200000000000000" charset="-122"/>
              <a:cs typeface="Noto Sans SC" panose="020B0200000000000000" charset="-122"/>
            </a:endParaRPr>
          </a:p>
        </p:txBody>
      </p:sp>
      <p:cxnSp>
        <p:nvCxnSpPr>
          <p:cNvPr id="21" name="Connector 21"/>
          <p:cNvCxnSpPr/>
          <p:nvPr>
            <p:custDataLst>
              <p:tags r:id="rId14"/>
            </p:custDataLst>
          </p:nvPr>
        </p:nvCxnSpPr>
        <p:spPr>
          <a:xfrm>
            <a:off x="6783719" y="3060700"/>
            <a:ext cx="4055110" cy="11430"/>
          </a:xfrm>
          <a:prstGeom prst="straightConnector1">
            <a:avLst/>
          </a:prstGeom>
          <a:solidFill>
            <a:srgbClr val="DEE0E3">
              <a:alpha val="100000"/>
            </a:srgbClr>
          </a:solidFill>
          <a:ln w="12700" cap="flat" cmpd="sng">
            <a:solidFill>
              <a:srgbClr val="8A9A76">
                <a:alpha val="30000"/>
              </a:srgbClr>
            </a:solidFill>
            <a:prstDash val="solid"/>
            <a:round/>
            <a:headEnd type="none" w="med" len="med"/>
            <a:tailEnd type="none" w="med" len="med"/>
          </a:ln>
        </p:spPr>
      </p:cxnSp>
      <p:sp>
        <p:nvSpPr>
          <p:cNvPr id="23" name="AutoShape 23"/>
          <p:cNvSpPr/>
          <p:nvPr/>
        </p:nvSpPr>
        <p:spPr>
          <a:xfrm>
            <a:off x="762000" y="1074420"/>
            <a:ext cx="10160000" cy="1052830"/>
          </a:xfrm>
          <a:prstGeom prst="roundRect">
            <a:avLst>
              <a:gd name="adj" fmla="val 0"/>
            </a:avLst>
          </a:prstGeom>
          <a:solidFill>
            <a:srgbClr val="8A9A76">
              <a:alpha val="15000"/>
            </a:srgbClr>
          </a:solidFill>
          <a:ln w="25400" cap="flat" cmpd="sng">
            <a:noFill/>
            <a:prstDash val="solid"/>
            <a:round/>
          </a:ln>
        </p:spPr>
        <p:txBody>
          <a:bodyPr vert="horz" wrap="square" lIns="0" tIns="0" rIns="0" bIns="0" rtlCol="0" anchor="ctr" anchorCtr="0"/>
          <a:lstStyle/>
          <a:p>
            <a:pPr algn="ctr">
              <a:defRPr/>
            </a:pPr>
          </a:p>
        </p:txBody>
      </p:sp>
      <p:sp>
        <p:nvSpPr>
          <p:cNvPr id="24" name="AutoShape 24"/>
          <p:cNvSpPr/>
          <p:nvPr/>
        </p:nvSpPr>
        <p:spPr>
          <a:xfrm>
            <a:off x="1015365" y="1191260"/>
            <a:ext cx="9823450" cy="7391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rPr>
              <a:t>老年疑病症的发生与个人的人格特征、早期经历以及外界的不良刺激等因素有关，其影响因素可从生物环境和心理社会两大方面进行分析</a:t>
            </a:r>
            <a:endParaRPr lang="zh-CN" altLang="en-US" sz="2400">
              <a:solidFill>
                <a:srgbClr val="59544F"/>
              </a:solidFill>
              <a:latin typeface="Noto Sans SC" panose="020B0200000000000000" charset="-122"/>
              <a:ea typeface="Noto Sans SC" panose="020B0200000000000000" charset="-122"/>
              <a:cs typeface="Noto Sans SC" panose="020B0200000000000000" charset="-122"/>
              <a:sym typeface="+mn-ea"/>
            </a:endParaRPr>
          </a:p>
        </p:txBody>
      </p:sp>
      <p:sp>
        <p:nvSpPr>
          <p:cNvPr id="25" name="文本框 24"/>
          <p:cNvSpPr txBox="1"/>
          <p:nvPr/>
        </p:nvSpPr>
        <p:spPr>
          <a:xfrm>
            <a:off x="932815" y="421640"/>
            <a:ext cx="6096000" cy="645160"/>
          </a:xfrm>
          <a:prstGeom prst="rect">
            <a:avLst/>
          </a:prstGeom>
          <a:noFill/>
        </p:spPr>
        <p:txBody>
          <a:bodyPr wrap="square" rtlCol="0">
            <a:spAutoFit/>
          </a:bodyPr>
          <a:p>
            <a:r>
              <a:rPr lang="en-US" sz="3600">
                <a:solidFill>
                  <a:srgbClr val="3C3732"/>
                </a:solidFill>
                <a:latin typeface="Noto Serif SC" panose="02020200000000000000" charset="-122"/>
                <a:ea typeface="Noto Serif SC" panose="02020200000000000000" charset="-122"/>
                <a:cs typeface="Noto Serif SC" panose="02020200000000000000" charset="-122"/>
                <a:sym typeface="+mn-ea"/>
              </a:rPr>
              <a:t>3．老年疑病症的影响因素</a:t>
            </a:r>
            <a:endParaRPr lang="en-US" sz="3600">
              <a:solidFill>
                <a:srgbClr val="3C3732"/>
              </a:solidFill>
              <a:latin typeface="Noto Serif SC" panose="02020200000000000000" charset="-122"/>
              <a:ea typeface="Noto Serif SC" panose="02020200000000000000" charset="-122"/>
              <a:cs typeface="Noto Serif SC" panose="02020200000000000000" charset="-122"/>
            </a:endParaRPr>
          </a:p>
        </p:txBody>
      </p:sp>
      <p:sp>
        <p:nvSpPr>
          <p:cNvPr id="26" name="文本框 25"/>
          <p:cNvSpPr txBox="1"/>
          <p:nvPr/>
        </p:nvSpPr>
        <p:spPr>
          <a:xfrm>
            <a:off x="1143000" y="3206750"/>
            <a:ext cx="4514850" cy="3476625"/>
          </a:xfrm>
          <a:prstGeom prst="rect">
            <a:avLst/>
          </a:prstGeom>
        </p:spPr>
        <p:txBody>
          <a:bodyPr wrap="square">
            <a:spAutoFit/>
          </a:bodyPr>
          <a:p>
            <a:r>
              <a:rPr lang="zh-CN" altLang="en-US" sz="2000" b="1">
                <a:solidFill>
                  <a:srgbClr val="697A5A"/>
                </a:solidFill>
                <a:latin typeface="Noto Sans SC" panose="020B0200000000000000" charset="-122"/>
                <a:ea typeface="Noto Sans SC" panose="020B0200000000000000" charset="-122"/>
                <a:cs typeface="Noto Sans SC" panose="020B0200000000000000" charset="-122"/>
              </a:rPr>
              <a:t>①环境因素</a:t>
            </a:r>
            <a:endParaRPr lang="zh-CN" altLang="en-US" sz="2000" b="1">
              <a:solidFill>
                <a:srgbClr val="697A5A"/>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从根源来看，患疑病症的老年人往往接触过有关疾病的环境，如家庭中有人患过相关疾病或因该病去世，经常去医院探望病人或参加追悼会等</a:t>
            </a:r>
            <a:endParaRPr lang="zh-CN" altLang="en-US" sz="2000">
              <a:solidFill>
                <a:srgbClr val="231F20"/>
              </a:solidFill>
              <a:latin typeface="汉仪书宋二简"/>
              <a:ea typeface="汉仪书宋二简"/>
            </a:endParaRPr>
          </a:p>
          <a:p>
            <a:pPr algn="l">
              <a:buClrTx/>
              <a:buSzTx/>
              <a:buFontTx/>
            </a:pPr>
            <a:r>
              <a:rPr lang="zh-CN" altLang="en-US" sz="2000" b="1">
                <a:solidFill>
                  <a:srgbClr val="697A5A"/>
                </a:solidFill>
                <a:latin typeface="Noto Sans SC" panose="020B0200000000000000" charset="-122"/>
                <a:ea typeface="Noto Sans SC" panose="020B0200000000000000" charset="-122"/>
                <a:cs typeface="Noto Sans SC" panose="020B0200000000000000" charset="-122"/>
              </a:rPr>
              <a:t>②医源因素</a:t>
            </a:r>
            <a:endParaRPr lang="zh-CN" altLang="en-US" sz="2000" b="1">
              <a:solidFill>
                <a:srgbClr val="697A5A"/>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在老年人求医过程中，也会产生一些刺激，诱发老年人的疑病心理，如由于种种原因，医生出现误诊或治疗失当，可能会导致老年人对医生的极度不信任，进而怀疑检查结果，怀疑自己身患重病</a:t>
            </a:r>
            <a:endParaRPr lang="zh-CN" altLang="en-US" sz="2000">
              <a:solidFill>
                <a:srgbClr val="231F20"/>
              </a:solidFill>
              <a:latin typeface="汉仪书宋二简"/>
              <a:ea typeface="汉仪书宋二简"/>
            </a:endParaRPr>
          </a:p>
        </p:txBody>
      </p:sp>
      <p:sp>
        <p:nvSpPr>
          <p:cNvPr id="27" name="文本框 26"/>
          <p:cNvSpPr txBox="1"/>
          <p:nvPr/>
        </p:nvSpPr>
        <p:spPr>
          <a:xfrm>
            <a:off x="6278245" y="3295650"/>
            <a:ext cx="4724400" cy="2553335"/>
          </a:xfrm>
          <a:prstGeom prst="rect">
            <a:avLst/>
          </a:prstGeom>
        </p:spPr>
        <p:txBody>
          <a:bodyPr wrap="square">
            <a:spAutoFit/>
          </a:bodyPr>
          <a:p>
            <a:r>
              <a:rPr lang="zh-CN" altLang="en-US" sz="2000" b="1">
                <a:solidFill>
                  <a:srgbClr val="697A5A"/>
                </a:solidFill>
                <a:latin typeface="Noto Sans SC" panose="020B0200000000000000" charset="-122"/>
                <a:ea typeface="Noto Sans SC" panose="020B0200000000000000" charset="-122"/>
                <a:cs typeface="Noto Sans SC" panose="020B0200000000000000" charset="-122"/>
              </a:rPr>
              <a:t>①性格因素</a:t>
            </a:r>
            <a:endParaRPr lang="zh-CN" altLang="en-US" sz="2000" b="1">
              <a:solidFill>
                <a:srgbClr val="697A5A"/>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那些性格内向孤僻、敏感多疑、固执死板、兴趣狭窄、谨小慎微、暗示性</a:t>
            </a:r>
            <a:endParaRPr lang="zh-CN" altLang="en-US" sz="2000">
              <a:solidFill>
                <a:srgbClr val="231F20"/>
              </a:solidFill>
              <a:latin typeface="汉仪书宋二简"/>
              <a:ea typeface="汉仪书宋二简"/>
            </a:endParaRPr>
          </a:p>
          <a:p>
            <a:r>
              <a:rPr lang="zh-CN" altLang="en-US" sz="2000">
                <a:solidFill>
                  <a:srgbClr val="231F20"/>
                </a:solidFill>
                <a:latin typeface="汉仪书宋二简"/>
                <a:ea typeface="汉仪书宋二简"/>
              </a:rPr>
              <a:t>强的人容易产生疑病症</a:t>
            </a:r>
            <a:endParaRPr lang="zh-CN" altLang="en-US" sz="2000">
              <a:solidFill>
                <a:srgbClr val="231F20"/>
              </a:solidFill>
              <a:latin typeface="汉仪书宋二简"/>
              <a:ea typeface="汉仪书宋二简"/>
            </a:endParaRPr>
          </a:p>
          <a:p>
            <a:r>
              <a:rPr lang="zh-CN" altLang="en-US" sz="2000" b="1">
                <a:solidFill>
                  <a:srgbClr val="697A5A"/>
                </a:solidFill>
                <a:latin typeface="Noto Sans SC" panose="020B0200000000000000" charset="-122"/>
                <a:ea typeface="Noto Sans SC" panose="020B0200000000000000" charset="-122"/>
                <a:cs typeface="Noto Sans SC" panose="020B0200000000000000" charset="-122"/>
              </a:rPr>
              <a:t>②认知能力下降</a:t>
            </a:r>
            <a:endParaRPr lang="zh-CN" altLang="en-US" sz="2000" b="1">
              <a:solidFill>
                <a:srgbClr val="697A5A"/>
              </a:solidFill>
              <a:latin typeface="Noto Sans SC" panose="020B0200000000000000" charset="-122"/>
              <a:ea typeface="Noto Sans SC" panose="020B0200000000000000" charset="-122"/>
              <a:cs typeface="Noto Sans SC" panose="020B0200000000000000" charset="-122"/>
            </a:endParaRPr>
          </a:p>
          <a:p>
            <a:r>
              <a:rPr lang="zh-CN" altLang="en-US" sz="2000">
                <a:solidFill>
                  <a:srgbClr val="231F20"/>
                </a:solidFill>
                <a:latin typeface="汉仪书宋二简"/>
                <a:ea typeface="汉仪书宋二简"/>
              </a:rPr>
              <a:t>面对身体素质的每况愈下，有些老年人对此认识不够，总要求自己像年轻时一样身体强壮、精力旺盛</a:t>
            </a:r>
            <a:endParaRPr lang="zh-CN" altLang="en-US" sz="2000">
              <a:solidFill>
                <a:srgbClr val="231F20"/>
              </a:solidFill>
              <a:latin typeface="汉仪书宋二简"/>
              <a:ea typeface="汉仪书宋二简"/>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016000"/>
            <a:ext cx="3810000" cy="3810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4826000"/>
            <a:ext cx="3175000" cy="3175000"/>
          </a:xfrm>
          <a:prstGeom prst="ellipse">
            <a:avLst/>
          </a:prstGeom>
          <a:solidFill>
            <a:srgbClr val="8AAD9A">
              <a:alpha val="10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132715"/>
            <a:ext cx="1016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600">
                <a:solidFill>
                  <a:srgbClr val="446B58"/>
                </a:solidFill>
                <a:latin typeface="Noto Serif SC" panose="02020200000000000000" charset="-122"/>
                <a:ea typeface="Noto Serif SC" panose="02020200000000000000" charset="-122"/>
                <a:cs typeface="Noto Serif SC" panose="02020200000000000000" charset="-122"/>
                <a:sym typeface="+mn-ea"/>
              </a:rPr>
              <a:t>4.2　老年疑病症的检查诊断与治疗</a:t>
            </a:r>
            <a:endParaRPr lang="zh-CN" altLang="en-US" sz="3600">
              <a:solidFill>
                <a:srgbClr val="446B58"/>
              </a:solidFill>
              <a:latin typeface="Noto Serif SC" panose="02020200000000000000" charset="-122"/>
              <a:ea typeface="Noto Serif SC" panose="02020200000000000000" charset="-122"/>
              <a:cs typeface="Noto Serif SC" panose="02020200000000000000" charset="-122"/>
              <a:sym typeface="+mn-ea"/>
            </a:endParaRPr>
          </a:p>
        </p:txBody>
      </p:sp>
      <p:sp>
        <p:nvSpPr>
          <p:cNvPr id="5" name="AutoShape 5"/>
          <p:cNvSpPr/>
          <p:nvPr>
            <p:custDataLst>
              <p:tags r:id="rId1"/>
            </p:custDataLst>
          </p:nvPr>
        </p:nvSpPr>
        <p:spPr>
          <a:xfrm>
            <a:off x="1209040" y="1412240"/>
            <a:ext cx="9628505" cy="4501515"/>
          </a:xfrm>
          <a:prstGeom prst="roundRect">
            <a:avLst>
              <a:gd name="adj" fmla="val 3076"/>
            </a:avLst>
          </a:prstGeom>
          <a:solidFill>
            <a:srgbClr val="ECF2EF">
              <a:alpha val="80000"/>
            </a:srgbClr>
          </a:solidFill>
          <a:ln w="12700" cap="flat" cmpd="sng">
            <a:solidFill>
              <a:srgbClr val="8AAD9A">
                <a:alpha val="60000"/>
              </a:srgbClr>
            </a:solidFill>
            <a:prstDash val="solid"/>
            <a:round/>
          </a:ln>
        </p:spPr>
        <p:txBody>
          <a:bodyPr vert="horz" wrap="square" lIns="0" tIns="0" rIns="0" bIns="0" rtlCol="0" anchor="ctr" anchorCtr="0"/>
          <a:lstStyle/>
          <a:p>
            <a:pPr algn="ctr">
              <a:defRPr/>
            </a:pPr>
          </a:p>
        </p:txBody>
      </p:sp>
      <p:pic>
        <p:nvPicPr>
          <p:cNvPr id="11" name="Picture 11"/>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63040" y="1663700"/>
            <a:ext cx="476250" cy="406400"/>
          </a:xfrm>
          <a:prstGeom prst="rect">
            <a:avLst/>
          </a:prstGeom>
        </p:spPr>
      </p:pic>
      <p:sp>
        <p:nvSpPr>
          <p:cNvPr id="8" name="文本框 7"/>
          <p:cNvSpPr txBox="1"/>
          <p:nvPr/>
        </p:nvSpPr>
        <p:spPr>
          <a:xfrm>
            <a:off x="2230120" y="1547813"/>
            <a:ext cx="5080000" cy="521970"/>
          </a:xfrm>
          <a:prstGeom prst="rect">
            <a:avLst/>
          </a:prstGeom>
        </p:spPr>
        <p:txBody>
          <a:bodyPr>
            <a:spAutoFit/>
          </a:bodyPr>
          <a:p>
            <a:r>
              <a:rPr lang="en-US" sz="2800" b="1">
                <a:solidFill>
                  <a:srgbClr val="446B58"/>
                </a:solidFill>
                <a:latin typeface="Noto Sans SC" panose="020B0200000000000000" charset="-122"/>
                <a:ea typeface="Noto Sans SC" panose="020B0200000000000000" charset="-122"/>
                <a:cs typeface="Noto Sans SC" panose="020B0200000000000000" charset="-122"/>
              </a:rPr>
              <a:t>1．老年疑病症的检查</a:t>
            </a:r>
            <a:endParaRPr lang="en-US" sz="2800" b="1">
              <a:solidFill>
                <a:srgbClr val="446B58"/>
              </a:solidFill>
              <a:latin typeface="Noto Sans SC" panose="020B0200000000000000" charset="-122"/>
              <a:ea typeface="Noto Sans SC" panose="020B0200000000000000" charset="-122"/>
              <a:cs typeface="Noto Sans SC" panose="020B0200000000000000" charset="-122"/>
            </a:endParaRPr>
          </a:p>
        </p:txBody>
      </p:sp>
      <p:sp>
        <p:nvSpPr>
          <p:cNvPr id="9" name="文本框 8"/>
          <p:cNvSpPr txBox="1"/>
          <p:nvPr/>
        </p:nvSpPr>
        <p:spPr>
          <a:xfrm>
            <a:off x="1605280" y="2275840"/>
            <a:ext cx="8938260" cy="3538220"/>
          </a:xfrm>
          <a:prstGeom prst="rect">
            <a:avLst/>
          </a:prstGeom>
        </p:spPr>
        <p:txBody>
          <a:bodyPr wrap="square">
            <a:spAutoFit/>
          </a:bodyPr>
          <a:p>
            <a:r>
              <a:rPr lang="zh-CN" altLang="en-US" sz="3200">
                <a:solidFill>
                  <a:srgbClr val="231F20"/>
                </a:solidFill>
                <a:latin typeface="汉仪书宋二简"/>
                <a:ea typeface="汉仪书宋二简"/>
              </a:rPr>
              <a:t>老年疑病症心理方面的检查以原发性疑病症状为主要临床特征；患者对自己的健康状态</a:t>
            </a:r>
            <a:r>
              <a:rPr lang="zh-CN" altLang="en-US" sz="2800" b="1">
                <a:solidFill>
                  <a:srgbClr val="697A5A"/>
                </a:solidFill>
                <a:latin typeface="Noto Sans SC" panose="020B0200000000000000" charset="-122"/>
                <a:ea typeface="Noto Sans SC" panose="020B0200000000000000" charset="-122"/>
                <a:cs typeface="Noto Sans SC" panose="020B0200000000000000" charset="-122"/>
              </a:rPr>
              <a:t>过分担心</a:t>
            </a:r>
            <a:r>
              <a:rPr lang="zh-CN" altLang="en-US" sz="3200">
                <a:solidFill>
                  <a:srgbClr val="231F20"/>
                </a:solidFill>
                <a:latin typeface="汉仪书宋二简"/>
                <a:ea typeface="汉仪书宋二简"/>
              </a:rPr>
              <a:t>，对有时出现的异常感觉后</a:t>
            </a:r>
            <a:r>
              <a:rPr lang="zh-CN" altLang="en-US" sz="2800" b="1">
                <a:solidFill>
                  <a:srgbClr val="697A5A"/>
                </a:solidFill>
                <a:latin typeface="Noto Sans SC" panose="020B0200000000000000" charset="-122"/>
                <a:ea typeface="Noto Sans SC" panose="020B0200000000000000" charset="-122"/>
                <a:cs typeface="Noto Sans SC" panose="020B0200000000000000" charset="-122"/>
              </a:rPr>
              <a:t>生理现象作出疑病性</a:t>
            </a:r>
            <a:r>
              <a:rPr lang="zh-CN" altLang="en-US" sz="3200">
                <a:solidFill>
                  <a:srgbClr val="231F20"/>
                </a:solidFill>
                <a:latin typeface="汉仪书宋二简"/>
                <a:ea typeface="汉仪书宋二简"/>
              </a:rPr>
              <a:t>解释，有</a:t>
            </a:r>
            <a:r>
              <a:rPr lang="zh-CN" altLang="en-US" sz="2800" b="1">
                <a:solidFill>
                  <a:srgbClr val="697A5A"/>
                </a:solidFill>
                <a:latin typeface="Noto Sans SC" panose="020B0200000000000000" charset="-122"/>
                <a:ea typeface="Noto Sans SC" panose="020B0200000000000000" charset="-122"/>
                <a:cs typeface="Noto Sans SC" panose="020B0200000000000000" charset="-122"/>
              </a:rPr>
              <a:t>牢固的疑病观念</a:t>
            </a:r>
            <a:r>
              <a:rPr lang="zh-CN" altLang="en-US" sz="3200">
                <a:solidFill>
                  <a:srgbClr val="231F20"/>
                </a:solidFill>
                <a:latin typeface="汉仪书宋二简"/>
                <a:ea typeface="汉仪书宋二简"/>
              </a:rPr>
              <a:t>，</a:t>
            </a:r>
            <a:r>
              <a:rPr lang="zh-CN" altLang="en-US" sz="2800" b="1">
                <a:solidFill>
                  <a:srgbClr val="697A5A"/>
                </a:solidFill>
                <a:latin typeface="Noto Sans SC" panose="020B0200000000000000" charset="-122"/>
                <a:ea typeface="Noto Sans SC" panose="020B0200000000000000" charset="-122"/>
                <a:cs typeface="Noto Sans SC" panose="020B0200000000000000" charset="-122"/>
              </a:rPr>
              <a:t>反复就医</a:t>
            </a:r>
            <a:r>
              <a:rPr lang="zh-CN" altLang="en-US" sz="3200">
                <a:solidFill>
                  <a:srgbClr val="231F20"/>
                </a:solidFill>
                <a:latin typeface="汉仪书宋二简"/>
                <a:ea typeface="汉仪书宋二简"/>
              </a:rPr>
              <a:t>，</a:t>
            </a:r>
            <a:r>
              <a:rPr lang="zh-CN" altLang="en-US" sz="2800" b="1">
                <a:solidFill>
                  <a:srgbClr val="697A5A"/>
                </a:solidFill>
                <a:latin typeface="Noto Sans SC" panose="020B0200000000000000" charset="-122"/>
                <a:ea typeface="Noto Sans SC" panose="020B0200000000000000" charset="-122"/>
                <a:cs typeface="Noto Sans SC" panose="020B0200000000000000" charset="-122"/>
              </a:rPr>
              <a:t>不接受医生解释</a:t>
            </a:r>
            <a:r>
              <a:rPr lang="zh-CN" altLang="en-US" sz="3200">
                <a:solidFill>
                  <a:srgbClr val="231F20"/>
                </a:solidFill>
                <a:latin typeface="汉仪书宋二简"/>
                <a:ea typeface="汉仪书宋二简"/>
              </a:rPr>
              <a:t>、说理和保证；</a:t>
            </a:r>
            <a:r>
              <a:rPr lang="zh-CN" altLang="en-US" sz="2800" b="1">
                <a:solidFill>
                  <a:srgbClr val="697A5A"/>
                </a:solidFill>
                <a:latin typeface="Noto Sans SC" panose="020B0200000000000000" charset="-122"/>
                <a:ea typeface="Noto Sans SC" panose="020B0200000000000000" charset="-122"/>
                <a:cs typeface="Noto Sans SC" panose="020B0200000000000000" charset="-122"/>
              </a:rPr>
              <a:t>病程在6个月以上</a:t>
            </a:r>
            <a:r>
              <a:rPr lang="zh-CN" altLang="en-US" sz="3200">
                <a:solidFill>
                  <a:srgbClr val="231F20"/>
                </a:solidFill>
                <a:latin typeface="汉仪书宋二简"/>
                <a:ea typeface="汉仪书宋二简"/>
              </a:rPr>
              <a:t>，即可诊断为本病。如疑病症起病在其他疾病之后，应考虑继发性疑病症</a:t>
            </a:r>
            <a:endParaRPr lang="zh-CN" altLang="en-US" sz="3200">
              <a:solidFill>
                <a:srgbClr val="231F20"/>
              </a:solidFill>
              <a:latin typeface="汉仪书宋二简"/>
              <a:ea typeface="汉仪书宋二简"/>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15"/>
          <p:cNvSpPr/>
          <p:nvPr/>
        </p:nvSpPr>
        <p:spPr>
          <a:xfrm>
            <a:off x="490855" y="1216025"/>
            <a:ext cx="11296650" cy="5542915"/>
          </a:xfrm>
          <a:prstGeom prst="roundRect">
            <a:avLst>
              <a:gd name="adj" fmla="val 50000"/>
            </a:avLst>
          </a:prstGeom>
          <a:solidFill>
            <a:srgbClr val="EBF1EE">
              <a:alpha val="100000"/>
            </a:srgbClr>
          </a:solidFill>
          <a:ln w="25400" cap="flat" cmpd="sng">
            <a:noFill/>
            <a:prstDash val="solid"/>
            <a:round/>
          </a:ln>
        </p:spPr>
        <p:txBody>
          <a:bodyPr vert="horz" wrap="square" lIns="0" tIns="0" rIns="0" bIns="0" rtlCol="0" anchor="ctr" anchorCtr="0"/>
          <a:lstStyle/>
          <a:p>
            <a:pPr algn="ctr">
              <a:defRPr/>
            </a:pPr>
          </a:p>
        </p:txBody>
      </p:sp>
      <p:sp>
        <p:nvSpPr>
          <p:cNvPr id="2" name="AutoShape 2"/>
          <p:cNvSpPr/>
          <p:nvPr/>
        </p:nvSpPr>
        <p:spPr>
          <a:xfrm>
            <a:off x="1016000" y="327025"/>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3C5949"/>
                </a:solidFill>
                <a:latin typeface="Noto Serif SC" panose="02020200000000000000" charset="-122"/>
                <a:ea typeface="Noto Serif SC" panose="02020200000000000000" charset="-122"/>
                <a:cs typeface="Noto Serif SC" panose="02020200000000000000" charset="-122"/>
              </a:rPr>
              <a:t>2.老年疑病症的诊断标准</a:t>
            </a:r>
            <a:endParaRPr lang="en-US" sz="3600">
              <a:solidFill>
                <a:srgbClr val="3C5949"/>
              </a:solidFill>
              <a:latin typeface="Noto Serif SC" panose="02020200000000000000" charset="-122"/>
              <a:ea typeface="Noto Serif SC" panose="02020200000000000000" charset="-122"/>
              <a:cs typeface="Noto Serif SC" panose="02020200000000000000" charset="-122"/>
            </a:endParaRPr>
          </a:p>
        </p:txBody>
      </p:sp>
      <p:pic>
        <p:nvPicPr>
          <p:cNvPr id="4" name="Picture 4"/>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316355"/>
            <a:ext cx="406400" cy="406400"/>
          </a:xfrm>
          <a:prstGeom prst="rect">
            <a:avLst/>
          </a:prstGeom>
        </p:spPr>
      </p:pic>
      <p:sp>
        <p:nvSpPr>
          <p:cNvPr id="6" name="文本框 5"/>
          <p:cNvSpPr txBox="1"/>
          <p:nvPr/>
        </p:nvSpPr>
        <p:spPr>
          <a:xfrm>
            <a:off x="1691005" y="1216025"/>
            <a:ext cx="9563735" cy="5631180"/>
          </a:xfrm>
          <a:prstGeom prst="rect">
            <a:avLst/>
          </a:prstGeom>
        </p:spPr>
        <p:txBody>
          <a:bodyPr wrap="square">
            <a:spAutoFit/>
          </a:bodyPr>
          <a:p>
            <a:r>
              <a:rPr lang="zh-CN" altLang="en-US" sz="2400">
                <a:solidFill>
                  <a:srgbClr val="231F20"/>
                </a:solidFill>
                <a:latin typeface="汉仪书宋二简"/>
                <a:ea typeface="汉仪书宋二简"/>
              </a:rPr>
              <a:t>（</a:t>
            </a:r>
            <a:r>
              <a:rPr lang="en-US" altLang="zh-CN" sz="2000">
                <a:solidFill>
                  <a:srgbClr val="231F20"/>
                </a:solidFill>
                <a:latin typeface="Times New Roman" panose="02020603050405020304"/>
                <a:ea typeface="Times New Roman" panose="02020603050405020304"/>
              </a:rPr>
              <a:t>1</a:t>
            </a:r>
            <a:r>
              <a:rPr lang="zh-CN" altLang="en-US" sz="2400">
                <a:solidFill>
                  <a:srgbClr val="231F20"/>
                </a:solidFill>
                <a:latin typeface="汉仪书宋二简"/>
                <a:ea typeface="汉仪书宋二简"/>
              </a:rPr>
              <a:t>）符合</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神经症的诊断标准</a:t>
            </a:r>
            <a:r>
              <a:rPr lang="zh-CN" altLang="en-US" sz="2400">
                <a:solidFill>
                  <a:srgbClr val="231F20"/>
                </a:solidFill>
                <a:latin typeface="汉仪书宋二简"/>
                <a:ea typeface="汉仪书宋二简"/>
              </a:rPr>
              <a:t>。 </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a:t>
            </a:r>
            <a:r>
              <a:rPr lang="en-US" altLang="zh-CN" sz="2000">
                <a:solidFill>
                  <a:srgbClr val="231F20"/>
                </a:solidFill>
                <a:latin typeface="Times New Roman" panose="02020603050405020304"/>
                <a:ea typeface="Times New Roman" panose="02020603050405020304"/>
              </a:rPr>
              <a:t>2</a:t>
            </a:r>
            <a:r>
              <a:rPr lang="zh-CN" altLang="en-US" sz="2400">
                <a:solidFill>
                  <a:srgbClr val="231F20"/>
                </a:solidFill>
                <a:latin typeface="汉仪书宋二简"/>
                <a:ea typeface="汉仪书宋二简"/>
              </a:rPr>
              <a:t>）以疑病症状为主要临床征象，表现为下述症状中的至少一项：</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①对</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身体健康或疾病过分担心</a:t>
            </a:r>
            <a:r>
              <a:rPr lang="zh-CN" altLang="en-US" sz="2400">
                <a:solidFill>
                  <a:srgbClr val="231F20"/>
                </a:solidFill>
                <a:latin typeface="汉仪书宋二简"/>
                <a:ea typeface="汉仪书宋二简"/>
              </a:rPr>
              <a:t>，其严重程度与实际情况明显不相称；</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②对通常出现的</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生理现象和异常感受</a:t>
            </a:r>
            <a:r>
              <a:rPr lang="zh-CN" altLang="en-US" sz="2400">
                <a:solidFill>
                  <a:srgbClr val="231F20"/>
                </a:solidFill>
                <a:latin typeface="汉仪书宋二简"/>
                <a:ea typeface="汉仪书宋二简"/>
              </a:rPr>
              <a:t>作出疑病性解释；</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③牢固的疑病观念，缺乏充分根据，但不是妄想。</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（3）</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反复就医</a:t>
            </a:r>
            <a:r>
              <a:rPr lang="zh-CN" altLang="en-US" sz="2400" b="1">
                <a:solidFill>
                  <a:srgbClr val="231F20"/>
                </a:solidFill>
                <a:latin typeface="汉仪书宋二简"/>
                <a:ea typeface="汉仪书宋二简"/>
              </a:rPr>
              <a:t>或</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反复要求医学检查</a:t>
            </a:r>
            <a:r>
              <a:rPr lang="zh-CN" altLang="en-US" sz="2400">
                <a:solidFill>
                  <a:srgbClr val="231F20"/>
                </a:solidFill>
                <a:latin typeface="汉仪书宋二简"/>
                <a:ea typeface="汉仪书宋二简"/>
              </a:rPr>
              <a:t>，但检查结果阴性或医生的合理解释不能打消顾虑。</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（4）排除</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强迫症、抑郁症、偏执型</a:t>
            </a:r>
            <a:r>
              <a:rPr lang="zh-CN" altLang="en-US" sz="2400">
                <a:solidFill>
                  <a:srgbClr val="231F20"/>
                </a:solidFill>
                <a:latin typeface="汉仪书宋二简"/>
                <a:ea typeface="汉仪书宋二简"/>
              </a:rPr>
              <a:t>精神病等诊断，疑病症状不只限于惊恐发作。</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（5）鉴别诊断：需要与以下疾病相鉴别区分：</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①</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器质性疾病</a:t>
            </a:r>
            <a:r>
              <a:rPr lang="zh-CN" altLang="en-US" sz="2400">
                <a:solidFill>
                  <a:srgbClr val="231F20"/>
                </a:solidFill>
                <a:latin typeface="汉仪书宋二简"/>
                <a:ea typeface="汉仪书宋二简"/>
              </a:rPr>
              <a:t>；</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②</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抑郁症</a:t>
            </a:r>
            <a:r>
              <a:rPr lang="zh-CN" altLang="en-US" sz="2400">
                <a:solidFill>
                  <a:srgbClr val="231F20"/>
                </a:solidFill>
                <a:latin typeface="汉仪书宋二简"/>
                <a:ea typeface="汉仪书宋二简"/>
              </a:rPr>
              <a:t>；</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③</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躯体化障碍</a:t>
            </a:r>
            <a:r>
              <a:rPr lang="zh-CN" altLang="en-US" sz="2400">
                <a:solidFill>
                  <a:srgbClr val="231F20"/>
                </a:solidFill>
                <a:latin typeface="汉仪书宋二简"/>
                <a:ea typeface="汉仪书宋二简"/>
              </a:rPr>
              <a:t>；</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④</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焦虑和惊恐障碍</a:t>
            </a:r>
            <a:r>
              <a:rPr lang="zh-CN" altLang="en-US" sz="2400">
                <a:solidFill>
                  <a:srgbClr val="231F20"/>
                </a:solidFill>
                <a:latin typeface="汉仪书宋二简"/>
                <a:ea typeface="汉仪书宋二简"/>
              </a:rPr>
              <a:t>；</a:t>
            </a:r>
            <a:endParaRPr lang="zh-CN" altLang="en-US" sz="2400">
              <a:solidFill>
                <a:srgbClr val="231F20"/>
              </a:solidFill>
              <a:latin typeface="汉仪书宋二简"/>
              <a:ea typeface="汉仪书宋二简"/>
            </a:endParaRPr>
          </a:p>
          <a:p>
            <a:r>
              <a:rPr lang="zh-CN" altLang="en-US" sz="2400">
                <a:solidFill>
                  <a:srgbClr val="231F20"/>
                </a:solidFill>
                <a:latin typeface="汉仪书宋二简"/>
                <a:ea typeface="汉仪书宋二简"/>
              </a:rPr>
              <a:t>⑤</a:t>
            </a:r>
            <a:r>
              <a:rPr lang="zh-CN" altLang="en-US" sz="2400" b="1">
                <a:solidFill>
                  <a:srgbClr val="697A5A"/>
                </a:solidFill>
                <a:latin typeface="Noto Sans SC" panose="020B0200000000000000" charset="-122"/>
                <a:ea typeface="Noto Sans SC" panose="020B0200000000000000" charset="-122"/>
                <a:cs typeface="Noto Sans SC" panose="020B0200000000000000" charset="-122"/>
              </a:rPr>
              <a:t>精神分裂症</a:t>
            </a:r>
            <a:r>
              <a:rPr lang="zh-CN" altLang="en-US" sz="2400">
                <a:solidFill>
                  <a:srgbClr val="231F20"/>
                </a:solidFill>
                <a:latin typeface="汉仪书宋二简"/>
                <a:ea typeface="汉仪书宋二简"/>
              </a:rPr>
              <a:t>。</a:t>
            </a:r>
            <a:endParaRPr lang="zh-CN" altLang="en-US" sz="2400">
              <a:solidFill>
                <a:srgbClr val="231F20"/>
              </a:solidFill>
              <a:latin typeface="汉仪书宋二简"/>
              <a:ea typeface="汉仪书宋二简"/>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3" name="AutoShape 3"/>
          <p:cNvSpPr/>
          <p:nvPr/>
        </p:nvSpPr>
        <p:spPr>
          <a:xfrm>
            <a:off x="-1016000" y="5080000"/>
            <a:ext cx="2540000" cy="2540000"/>
          </a:xfrm>
          <a:prstGeom prst="ellipse">
            <a:avLst/>
          </a:prstGeom>
          <a:solidFill>
            <a:srgbClr val="86A691">
              <a:alpha val="15000"/>
            </a:srgbClr>
          </a:solidFill>
          <a:ln w="25400" cap="flat" cmpd="sng">
            <a:noFill/>
            <a:prstDash val="solid"/>
            <a:round/>
          </a:ln>
        </p:spPr>
        <p:txBody>
          <a:bodyPr vert="horz" wrap="square" lIns="0" tIns="0" rIns="0" bIns="0" rtlCol="0" anchor="ctr" anchorCtr="0"/>
          <a:lstStyle/>
          <a:p>
            <a:pPr algn="ctr">
              <a:defRPr/>
            </a:pPr>
          </a:p>
        </p:txBody>
      </p:sp>
      <p:sp>
        <p:nvSpPr>
          <p:cNvPr id="4" name="AutoShape 4"/>
          <p:cNvSpPr/>
          <p:nvPr/>
        </p:nvSpPr>
        <p:spPr>
          <a:xfrm>
            <a:off x="1016000" y="254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a:solidFill>
                  <a:srgbClr val="4B5563"/>
                </a:solidFill>
                <a:latin typeface="Noto Serif SC" panose="02020200000000000000" charset="-122"/>
                <a:ea typeface="Noto Serif SC" panose="02020200000000000000" charset="-122"/>
                <a:cs typeface="Noto Serif SC" panose="02020200000000000000" charset="-122"/>
              </a:rPr>
              <a:t>3．老年疑病症的治疗</a:t>
            </a:r>
            <a:endParaRPr lang="en-US" sz="3600">
              <a:solidFill>
                <a:srgbClr val="4B5563"/>
              </a:solidFill>
              <a:latin typeface="Noto Serif SC" panose="02020200000000000000" charset="-122"/>
              <a:ea typeface="Noto Serif SC" panose="02020200000000000000" charset="-122"/>
              <a:cs typeface="Noto Serif SC" panose="02020200000000000000" charset="-122"/>
            </a:endParaRPr>
          </a:p>
        </p:txBody>
      </p:sp>
      <p:sp>
        <p:nvSpPr>
          <p:cNvPr id="21" name="AutoShape 3"/>
          <p:cNvSpPr/>
          <p:nvPr>
            <p:custDataLst>
              <p:tags r:id="rId1"/>
            </p:custDataLst>
          </p:nvPr>
        </p:nvSpPr>
        <p:spPr>
          <a:xfrm>
            <a:off x="1016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2" name="AutoShape 4"/>
          <p:cNvSpPr/>
          <p:nvPr>
            <p:custDataLst>
              <p:tags r:id="rId2"/>
            </p:custDataLst>
          </p:nvPr>
        </p:nvSpPr>
        <p:spPr>
          <a:xfrm>
            <a:off x="1016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3"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4000" y="2133600"/>
            <a:ext cx="508000" cy="508000"/>
          </a:xfrm>
          <a:prstGeom prst="rect">
            <a:avLst/>
          </a:prstGeom>
        </p:spPr>
      </p:pic>
      <p:sp>
        <p:nvSpPr>
          <p:cNvPr id="24" name="AutoShape 6"/>
          <p:cNvSpPr/>
          <p:nvPr>
            <p:custDataLst>
              <p:tags r:id="rId6"/>
            </p:custDataLst>
          </p:nvPr>
        </p:nvSpPr>
        <p:spPr>
          <a:xfrm>
            <a:off x="2159000" y="2032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r>
              <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心理治疗</a:t>
            </a:r>
            <a:endPar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8"/>
          <p:cNvSpPr/>
          <p:nvPr>
            <p:custDataLst>
              <p:tags r:id="rId7"/>
            </p:custDataLst>
          </p:nvPr>
        </p:nvSpPr>
        <p:spPr>
          <a:xfrm>
            <a:off x="6223000" y="1778000"/>
            <a:ext cx="4953000" cy="4572000"/>
          </a:xfrm>
          <a:prstGeom prst="roundRect">
            <a:avLst>
              <a:gd name="adj" fmla="val 3333"/>
            </a:avLst>
          </a:prstGeom>
          <a:solidFill>
            <a:srgbClr val="FFFFFF">
              <a:alpha val="100000"/>
            </a:srgbClr>
          </a:solidFill>
          <a:ln w="25400" cap="flat" cmpd="sng">
            <a:noFill/>
            <a:prstDash val="solid"/>
            <a:round/>
          </a:ln>
          <a:effectLst>
            <a:outerShdw blurRad="152400" dist="50800" dir="5400000" algn="tl" rotWithShape="0">
              <a:srgbClr val="8A9A72">
                <a:alpha val="15000"/>
              </a:srgbClr>
            </a:outerShdw>
          </a:effectLst>
        </p:spPr>
        <p:txBody>
          <a:bodyPr vert="horz" wrap="square" lIns="0" tIns="0" rIns="0" bIns="0" rtlCol="0" anchor="ctr" anchorCtr="0"/>
          <a:lstStyle/>
          <a:p>
            <a:pPr algn="ctr">
              <a:defRPr/>
            </a:pPr>
          </a:p>
        </p:txBody>
      </p:sp>
      <p:sp>
        <p:nvSpPr>
          <p:cNvPr id="26" name="AutoShape 9"/>
          <p:cNvSpPr/>
          <p:nvPr>
            <p:custDataLst>
              <p:tags r:id="rId8"/>
            </p:custDataLst>
          </p:nvPr>
        </p:nvSpPr>
        <p:spPr>
          <a:xfrm>
            <a:off x="6223000" y="1778000"/>
            <a:ext cx="4953000" cy="50800"/>
          </a:xfrm>
          <a:prstGeom prst="roundRect">
            <a:avLst>
              <a:gd name="adj" fmla="val 0"/>
            </a:avLst>
          </a:prstGeom>
          <a:solidFill>
            <a:srgbClr val="8A9A72">
              <a:alpha val="100000"/>
            </a:srgbClr>
          </a:solidFill>
          <a:ln w="25400" cap="flat" cmpd="sng">
            <a:noFill/>
            <a:prstDash val="solid"/>
            <a:round/>
          </a:ln>
        </p:spPr>
        <p:txBody>
          <a:bodyPr vert="horz" wrap="square" lIns="0" tIns="0" rIns="0" bIns="0" rtlCol="0" anchor="ctr" anchorCtr="0"/>
          <a:lstStyle/>
          <a:p>
            <a:pPr algn="ctr">
              <a:defRPr/>
            </a:pPr>
          </a:p>
        </p:txBody>
      </p:sp>
      <p:pic>
        <p:nvPicPr>
          <p:cNvPr id="27" name="Picture 10"/>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31000" y="2133600"/>
            <a:ext cx="508000" cy="508000"/>
          </a:xfrm>
          <a:prstGeom prst="rect">
            <a:avLst/>
          </a:prstGeom>
        </p:spPr>
      </p:pic>
      <p:sp>
        <p:nvSpPr>
          <p:cNvPr id="28" name="AutoShape 11"/>
          <p:cNvSpPr/>
          <p:nvPr>
            <p:custDataLst>
              <p:tags r:id="rId12"/>
            </p:custDataLst>
          </p:nvPr>
        </p:nvSpPr>
        <p:spPr>
          <a:xfrm>
            <a:off x="7493000" y="2032000"/>
            <a:ext cx="381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8A9A72"/>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r>
              <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rPr>
              <a:t>药物治疗</a:t>
            </a:r>
            <a:endParaRPr lang="zh-CN" altLang="en-US" sz="2800" b="1" i="0" u="none" strike="noStrike">
              <a:solidFill>
                <a:srgbClr val="44444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文本框 28"/>
          <p:cNvSpPr txBox="1"/>
          <p:nvPr/>
        </p:nvSpPr>
        <p:spPr>
          <a:xfrm>
            <a:off x="1016000" y="955040"/>
            <a:ext cx="10160000" cy="829945"/>
          </a:xfrm>
          <a:prstGeom prst="rect">
            <a:avLst/>
          </a:prstGeom>
        </p:spPr>
        <p:txBody>
          <a:bodyPr wrap="square">
            <a:spAutoFit/>
          </a:bodyPr>
          <a:p>
            <a:r>
              <a:rPr lang="en-US" sz="2400">
                <a:solidFill>
                  <a:srgbClr val="5A5A5A"/>
                </a:solidFill>
                <a:latin typeface="Noto Sans SC" panose="020B0200000000000000" charset="-122"/>
                <a:ea typeface="Noto Sans SC" panose="020B0200000000000000" charset="-122"/>
                <a:cs typeface="Noto Sans SC" panose="020B0200000000000000" charset="-122"/>
              </a:rPr>
              <a:t>在排除躯体疾病，诊断明确之后，应建议患者停止各种不必要的检查。疑病症的治疗一般以心理治疗为主，药物治疗为辅</a:t>
            </a:r>
            <a:endParaRPr lang="en-US" sz="2400">
              <a:solidFill>
                <a:srgbClr val="5A5A5A"/>
              </a:solidFill>
              <a:latin typeface="Noto Sans SC" panose="020B0200000000000000" charset="-122"/>
              <a:ea typeface="Noto Sans SC" panose="020B0200000000000000" charset="-122"/>
              <a:cs typeface="Noto Sans SC" panose="020B0200000000000000" charset="-122"/>
            </a:endParaRPr>
          </a:p>
        </p:txBody>
      </p:sp>
      <p:sp>
        <p:nvSpPr>
          <p:cNvPr id="30" name="文本框 29"/>
          <p:cNvSpPr txBox="1"/>
          <p:nvPr/>
        </p:nvSpPr>
        <p:spPr>
          <a:xfrm>
            <a:off x="1016000" y="2667000"/>
            <a:ext cx="5080000" cy="3399155"/>
          </a:xfrm>
          <a:prstGeom prst="rect">
            <a:avLst/>
          </a:prstGeom>
        </p:spPr>
        <p:txBody>
          <a:bodyPr>
            <a:noAutofit/>
          </a:bodyPr>
          <a:p>
            <a:r>
              <a:rPr lang="en-US" sz="2800">
                <a:solidFill>
                  <a:srgbClr val="5A5A5A"/>
                </a:solidFill>
                <a:latin typeface="Noto Sans SC" panose="020B0200000000000000" charset="-122"/>
                <a:ea typeface="Noto Sans SC" panose="020B0200000000000000" charset="-122"/>
                <a:cs typeface="Noto Sans SC" panose="020B0200000000000000" charset="-122"/>
              </a:rPr>
              <a:t>老年疑病症的治疗以</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支持性心理治疗</a:t>
            </a:r>
            <a:r>
              <a:rPr lang="en-US" sz="2800">
                <a:solidFill>
                  <a:srgbClr val="5A5A5A"/>
                </a:solidFill>
                <a:latin typeface="Noto Sans SC" panose="020B0200000000000000" charset="-122"/>
                <a:ea typeface="Noto Sans SC" panose="020B0200000000000000" charset="-122"/>
                <a:cs typeface="Noto Sans SC" panose="020B0200000000000000" charset="-122"/>
              </a:rPr>
              <a:t>为主。开始要耐心细致地</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聆听患者的倾诉</a:t>
            </a:r>
            <a:r>
              <a:rPr lang="en-US" sz="2800">
                <a:solidFill>
                  <a:srgbClr val="5A5A5A"/>
                </a:solidFill>
                <a:latin typeface="Noto Sans SC" panose="020B0200000000000000" charset="-122"/>
                <a:ea typeface="Noto Sans SC" panose="020B0200000000000000" charset="-122"/>
                <a:cs typeface="Noto Sans SC" panose="020B0200000000000000" charset="-122"/>
              </a:rPr>
              <a:t>，让他们出示各种检查结果，持同情关心的态度。与患者</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建立良好的关系</a:t>
            </a:r>
            <a:r>
              <a:rPr lang="en-US" sz="2800">
                <a:solidFill>
                  <a:srgbClr val="5A5A5A"/>
                </a:solidFill>
                <a:latin typeface="Noto Sans SC" panose="020B0200000000000000" charset="-122"/>
                <a:ea typeface="Noto Sans SC" panose="020B0200000000000000" charset="-122"/>
                <a:cs typeface="Noto Sans SC" panose="020B0200000000000000" charset="-122"/>
              </a:rPr>
              <a:t>，在患者信赖医生的基础上，引导患者认识其疾病本质不是躯体疾病，而是一种</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心理障碍</a:t>
            </a:r>
            <a:endPar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endParaRPr>
          </a:p>
        </p:txBody>
      </p:sp>
      <p:sp>
        <p:nvSpPr>
          <p:cNvPr id="31" name="文本框 30"/>
          <p:cNvSpPr txBox="1"/>
          <p:nvPr/>
        </p:nvSpPr>
        <p:spPr>
          <a:xfrm>
            <a:off x="6223000" y="2667000"/>
            <a:ext cx="4843780" cy="3399155"/>
          </a:xfrm>
          <a:prstGeom prst="rect">
            <a:avLst/>
          </a:prstGeom>
        </p:spPr>
        <p:txBody>
          <a:bodyPr>
            <a:noAutofit/>
          </a:bodyPr>
          <a:p>
            <a:r>
              <a:rPr lang="en-US" sz="2800">
                <a:solidFill>
                  <a:srgbClr val="5A5A5A"/>
                </a:solidFill>
                <a:latin typeface="Noto Sans SC" panose="020B0200000000000000" charset="-122"/>
                <a:ea typeface="Noto Sans SC" panose="020B0200000000000000" charset="-122"/>
                <a:cs typeface="Noto Sans SC" panose="020B0200000000000000" charset="-122"/>
              </a:rPr>
              <a:t>在心理治疗之外，可以</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辅以药物治疗</a:t>
            </a:r>
            <a:r>
              <a:rPr lang="en-US" sz="2800">
                <a:solidFill>
                  <a:srgbClr val="5A5A5A"/>
                </a:solidFill>
                <a:latin typeface="Noto Sans SC" panose="020B0200000000000000" charset="-122"/>
                <a:ea typeface="Noto Sans SC" panose="020B0200000000000000" charset="-122"/>
                <a:cs typeface="Noto Sans SC" panose="020B0200000000000000" charset="-122"/>
              </a:rPr>
              <a:t>，老年疑病症的药物治疗主要是针对患者的</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抑郁、焦虑等情绪</a:t>
            </a:r>
            <a:r>
              <a:rPr lang="en-US" sz="2800">
                <a:solidFill>
                  <a:srgbClr val="5A5A5A"/>
                </a:solidFill>
                <a:latin typeface="Noto Sans SC" panose="020B0200000000000000" charset="-122"/>
                <a:ea typeface="Noto Sans SC" panose="020B0200000000000000" charset="-122"/>
                <a:cs typeface="Noto Sans SC" panose="020B0200000000000000" charset="-122"/>
              </a:rPr>
              <a:t>症状，常用的药物有抗抑郁药和抗焦虑药，但是</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用量不宜过大</a:t>
            </a:r>
            <a:r>
              <a:rPr lang="en-US" sz="2800">
                <a:solidFill>
                  <a:srgbClr val="5A5A5A"/>
                </a:solidFill>
                <a:latin typeface="Noto Sans SC" panose="020B0200000000000000" charset="-122"/>
                <a:ea typeface="Noto Sans SC" panose="020B0200000000000000" charset="-122"/>
                <a:cs typeface="Noto Sans SC" panose="020B0200000000000000" charset="-122"/>
              </a:rPr>
              <a:t>，时间也不</a:t>
            </a:r>
            <a:r>
              <a:rPr lang="en-US" sz="2800" b="1">
                <a:solidFill>
                  <a:srgbClr val="8A9A72"/>
                </a:solidFill>
                <a:highlight>
                  <a:srgbClr val="FFFF00"/>
                </a:highlight>
                <a:latin typeface="Noto Sans SC" panose="020B0200000000000000" charset="-122"/>
                <a:ea typeface="Noto Sans SC" panose="020B0200000000000000" charset="-122"/>
                <a:cs typeface="Noto Sans SC" panose="020B0200000000000000" charset="-122"/>
              </a:rPr>
              <a:t>宜过长</a:t>
            </a:r>
            <a:r>
              <a:rPr lang="en-US" sz="2800">
                <a:solidFill>
                  <a:srgbClr val="5A5A5A"/>
                </a:solidFill>
                <a:latin typeface="Noto Sans SC" panose="020B0200000000000000" charset="-122"/>
                <a:ea typeface="Noto Sans SC" panose="020B0200000000000000" charset="-122"/>
                <a:cs typeface="Noto Sans SC" panose="020B0200000000000000" charset="-122"/>
              </a:rPr>
              <a:t>，应严格按照医嘱进行药物治疗</a:t>
            </a:r>
            <a:endParaRPr lang="en-US" sz="2800">
              <a:solidFill>
                <a:srgbClr val="5A5A5A"/>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00,&quot;left&quot;:80,&quot;top&quot;:150,&quot;width&quot;:800}"/>
</p:tagLst>
</file>

<file path=ppt/tags/tag101.xml><?xml version="1.0" encoding="utf-8"?>
<p:tagLst xmlns:p="http://schemas.openxmlformats.org/presentationml/2006/main">
  <p:tag name="KSO_WM_DIAGRAM_VIRTUALLY_FRAME" val="{&quot;height&quot;:335.25,&quot;left&quot;:80,&quot;top&quot;:170,&quot;width&quot;:820}"/>
</p:tagLst>
</file>

<file path=ppt/tags/tag102.xml><?xml version="1.0" encoding="utf-8"?>
<p:tagLst xmlns:p="http://schemas.openxmlformats.org/presentationml/2006/main">
  <p:tag name="KSO_WM_DIAGRAM_VIRTUALLY_FRAME" val="{&quot;height&quot;:408.3,&quot;left&quot;:78.5,&quot;top&quot;:113.9,&quot;width&quot;:801.5}"/>
</p:tagLst>
</file>

<file path=ppt/tags/tag103.xml><?xml version="1.0" encoding="utf-8"?>
<p:tagLst xmlns:p="http://schemas.openxmlformats.org/presentationml/2006/main">
  <p:tag name="KSO_WM_DIAGRAM_VIRTUALLY_FRAME" val="{&quot;height&quot;:408.3,&quot;left&quot;:78.5,&quot;top&quot;:113.9,&quot;width&quot;:801.5}"/>
</p:tagLst>
</file>

<file path=ppt/tags/tag104.xml><?xml version="1.0" encoding="utf-8"?>
<p:tagLst xmlns:p="http://schemas.openxmlformats.org/presentationml/2006/main">
  <p:tag name="KSO_WM_DIAGRAM_VIRTUALLY_FRAME" val="{&quot;height&quot;:408.3,&quot;left&quot;:78.5,&quot;top&quot;:113.9,&quot;width&quot;:801.5}"/>
</p:tagLst>
</file>

<file path=ppt/tags/tag105.xml><?xml version="1.0" encoding="utf-8"?>
<p:tagLst xmlns:p="http://schemas.openxmlformats.org/presentationml/2006/main">
  <p:tag name="KSO_WM_DIAGRAM_VIRTUALLY_FRAME" val="{&quot;height&quot;:408.3,&quot;left&quot;:78.5,&quot;top&quot;:113.9,&quot;width&quot;:801.5}"/>
</p:tagLst>
</file>

<file path=ppt/tags/tag106.xml><?xml version="1.0" encoding="utf-8"?>
<p:tagLst xmlns:p="http://schemas.openxmlformats.org/presentationml/2006/main">
  <p:tag name="KSO_WM_DIAGRAM_VIRTUALLY_FRAME" val="{&quot;height&quot;:408.3,&quot;left&quot;:78.5,&quot;top&quot;:113.9,&quot;width&quot;:801.5}"/>
</p:tagLst>
</file>

<file path=ppt/tags/tag107.xml><?xml version="1.0" encoding="utf-8"?>
<p:tagLst xmlns:p="http://schemas.openxmlformats.org/presentationml/2006/main">
  <p:tag name="KSO_WM_DIAGRAM_VIRTUALLY_FRAME" val="{&quot;height&quot;:408.3,&quot;left&quot;:78.5,&quot;top&quot;:113.9,&quot;width&quot;:801.5}"/>
</p:tagLst>
</file>

<file path=ppt/tags/tag108.xml><?xml version="1.0" encoding="utf-8"?>
<p:tagLst xmlns:p="http://schemas.openxmlformats.org/presentationml/2006/main">
  <p:tag name="KSO_WM_DIAGRAM_VIRTUALLY_FRAME" val="{&quot;height&quot;:408.3,&quot;left&quot;:78.5,&quot;top&quot;:113.9,&quot;width&quot;:801.5}"/>
</p:tagLst>
</file>

<file path=ppt/tags/tag109.xml><?xml version="1.0" encoding="utf-8"?>
<p:tagLst xmlns:p="http://schemas.openxmlformats.org/presentationml/2006/main">
  <p:tag name="KSO_WM_DIAGRAM_VIRTUALLY_FRAME" val="{&quot;height&quot;:408.3,&quot;left&quot;:78.5,&quot;top&quot;:113.9,&quot;width&quot;:801.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408.3,&quot;left&quot;:78.5,&quot;top&quot;:113.9,&quot;width&quot;:801.5}"/>
</p:tagLst>
</file>

<file path=ppt/tags/tag111.xml><?xml version="1.0" encoding="utf-8"?>
<p:tagLst xmlns:p="http://schemas.openxmlformats.org/presentationml/2006/main">
  <p:tag name="KSO_WM_DIAGRAM_VIRTUALLY_FRAME" val="{&quot;height&quot;:408.3,&quot;left&quot;:78.5,&quot;top&quot;:113.9,&quot;width&quot;:801.5}"/>
</p:tagLst>
</file>

<file path=ppt/tags/tag112.xml><?xml version="1.0" encoding="utf-8"?>
<p:tagLst xmlns:p="http://schemas.openxmlformats.org/presentationml/2006/main">
  <p:tag name="KSO_WM_DIAGRAM_VIRTUALLY_FRAME" val="{&quot;height&quot;:338.2,&quot;left&quot;:41,&quot;top&quot;:167.05,&quot;width&quot;:875.65}"/>
</p:tagLst>
</file>

<file path=ppt/tags/tag113.xml><?xml version="1.0" encoding="utf-8"?>
<p:tagLst xmlns:p="http://schemas.openxmlformats.org/presentationml/2006/main">
  <p:tag name="KSO_WM_DIAGRAM_VIRTUALLY_FRAME" val="{&quot;height&quot;:338.2,&quot;left&quot;:41,&quot;top&quot;:167.05,&quot;width&quot;:875.65}"/>
</p:tagLst>
</file>

<file path=ppt/tags/tag114.xml><?xml version="1.0" encoding="utf-8"?>
<p:tagLst xmlns:p="http://schemas.openxmlformats.org/presentationml/2006/main">
  <p:tag name="KSO_WM_DIAGRAM_VIRTUALLY_FRAME" val="{&quot;height&quot;:155.75,&quot;left&quot;:78.5,&quot;top&quot;:118.5,&quot;width&quot;:800}"/>
</p:tagLst>
</file>

<file path=ppt/tags/tag115.xml><?xml version="1.0" encoding="utf-8"?>
<p:tagLst xmlns:p="http://schemas.openxmlformats.org/presentationml/2006/main">
  <p:tag name="KSO_WM_DIAGRAM_VIRTUALLY_FRAME" val="{&quot;height&quot;:360,&quot;left&quot;:80,&quot;top&quot;:140,&quot;width&quot;:810}"/>
</p:tagLst>
</file>

<file path=ppt/tags/tag116.xml><?xml version="1.0" encoding="utf-8"?>
<p:tagLst xmlns:p="http://schemas.openxmlformats.org/presentationml/2006/main">
  <p:tag name="KSO_WM_DIAGRAM_VIRTUALLY_FRAME" val="{&quot;height&quot;:360,&quot;left&quot;:80,&quot;top&quot;:140,&quot;width&quot;:810}"/>
</p:tagLst>
</file>

<file path=ppt/tags/tag117.xml><?xml version="1.0" encoding="utf-8"?>
<p:tagLst xmlns:p="http://schemas.openxmlformats.org/presentationml/2006/main">
  <p:tag name="KSO_WM_DIAGRAM_VIRTUALLY_FRAME" val="{&quot;height&quot;:360,&quot;left&quot;:80,&quot;top&quot;:140,&quot;width&quot;:810}"/>
</p:tagLst>
</file>

<file path=ppt/tags/tag118.xml><?xml version="1.0" encoding="utf-8"?>
<p:tagLst xmlns:p="http://schemas.openxmlformats.org/presentationml/2006/main">
  <p:tag name="KSO_WM_DIAGRAM_VIRTUALLY_FRAME" val="{&quot;height&quot;:360,&quot;left&quot;:80,&quot;top&quot;:140,&quot;width&quot;:810}"/>
</p:tagLst>
</file>

<file path=ppt/tags/tag119.xml><?xml version="1.0" encoding="utf-8"?>
<p:tagLst xmlns:p="http://schemas.openxmlformats.org/presentationml/2006/main">
  <p:tag name="KSO_WM_DIAGRAM_VIRTUALLY_FRAME" val="{&quot;height&quot;:360,&quot;left&quot;:80,&quot;top&quot;:140,&quot;width&quot;:81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60,&quot;left&quot;:80,&quot;top&quot;:140,&quot;width&quot;:810}"/>
</p:tagLst>
</file>

<file path=ppt/tags/tag121.xml><?xml version="1.0" encoding="utf-8"?>
<p:tagLst xmlns:p="http://schemas.openxmlformats.org/presentationml/2006/main">
  <p:tag name="KSO_WM_DIAGRAM_VIRTUALLY_FRAME" val="{&quot;height&quot;:360,&quot;left&quot;:80,&quot;top&quot;:140,&quot;width&quot;:810}"/>
</p:tagLst>
</file>

<file path=ppt/tags/tag122.xml><?xml version="1.0" encoding="utf-8"?>
<p:tagLst xmlns:p="http://schemas.openxmlformats.org/presentationml/2006/main">
  <p:tag name="KSO_WM_DIAGRAM_VIRTUALLY_FRAME" val="{&quot;height&quot;:360,&quot;left&quot;:80,&quot;top&quot;:140,&quot;width&quot;:810}"/>
</p:tagLst>
</file>

<file path=ppt/tags/tag123.xml><?xml version="1.0" encoding="utf-8"?>
<p:tagLst xmlns:p="http://schemas.openxmlformats.org/presentationml/2006/main">
  <p:tag name="KSO_WM_DIAGRAM_VIRTUALLY_FRAME" val="{&quot;height&quot;:385.6,&quot;left&quot;:80,&quot;top&quot;:134.4,&quot;width&quot;:840}"/>
</p:tagLst>
</file>

<file path=ppt/tags/tag124.xml><?xml version="1.0" encoding="utf-8"?>
<p:tagLst xmlns:p="http://schemas.openxmlformats.org/presentationml/2006/main">
  <p:tag name="KSO_WM_DIAGRAM_VIRTUALLY_FRAME" val="{&quot;height&quot;:386.35,&quot;left&quot;:80,&quot;top&quot;:133.65,&quot;width&quot;:840}"/>
</p:tagLst>
</file>

<file path=ppt/tags/tag125.xml><?xml version="1.0" encoding="utf-8"?>
<p:tagLst xmlns:p="http://schemas.openxmlformats.org/presentationml/2006/main">
  <p:tag name="KSO_WM_DIAGRAM_VIRTUALLY_FRAME" val="{&quot;height&quot;:386.35,&quot;left&quot;:80,&quot;top&quot;:133.65,&quot;width&quot;:840}"/>
</p:tagLst>
</file>

<file path=ppt/tags/tag126.xml><?xml version="1.0" encoding="utf-8"?>
<p:tagLst xmlns:p="http://schemas.openxmlformats.org/presentationml/2006/main">
  <p:tag name="KSO_WM_DIAGRAM_VIRTUALLY_FRAME" val="{&quot;height&quot;:386.35,&quot;left&quot;:80,&quot;top&quot;:133.65,&quot;width&quot;:840}"/>
</p:tagLst>
</file>

<file path=ppt/tags/tag127.xml><?xml version="1.0" encoding="utf-8"?>
<p:tagLst xmlns:p="http://schemas.openxmlformats.org/presentationml/2006/main">
  <p:tag name="KSO_WM_DIAGRAM_VIRTUALLY_FRAME" val="{&quot;height&quot;:386.35,&quot;left&quot;:80,&quot;top&quot;:133.65,&quot;width&quot;:840}"/>
</p:tagLst>
</file>

<file path=ppt/tags/tag128.xml><?xml version="1.0" encoding="utf-8"?>
<p:tagLst xmlns:p="http://schemas.openxmlformats.org/presentationml/2006/main">
  <p:tag name="KSO_WM_DIAGRAM_VIRTUALLY_FRAME" val="{&quot;height&quot;:386.35,&quot;left&quot;:80,&quot;top&quot;:133.65,&quot;width&quot;:840}"/>
</p:tagLst>
</file>

<file path=ppt/tags/tag129.xml><?xml version="1.0" encoding="utf-8"?>
<p:tagLst xmlns:p="http://schemas.openxmlformats.org/presentationml/2006/main">
  <p:tag name="KSO_WM_DIAGRAM_VIRTUALLY_FRAME" val="{&quot;height&quot;:386.35,&quot;left&quot;:80,&quot;top&quot;:133.65,&quot;width&quot;:84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86.35,&quot;left&quot;:80,&quot;top&quot;:133.65,&quot;width&quot;:840}"/>
</p:tagLst>
</file>

<file path=ppt/tags/tag131.xml><?xml version="1.0" encoding="utf-8"?>
<p:tagLst xmlns:p="http://schemas.openxmlformats.org/presentationml/2006/main">
  <p:tag name="KSO_WM_DIAGRAM_VIRTUALLY_FRAME" val="{&quot;height&quot;:386.35,&quot;left&quot;:80,&quot;top&quot;:133.65,&quot;width&quot;:840}"/>
</p:tagLst>
</file>

<file path=ppt/tags/tag132.xml><?xml version="1.0" encoding="utf-8"?>
<p:tagLst xmlns:p="http://schemas.openxmlformats.org/presentationml/2006/main">
  <p:tag name="KSO_WM_DIAGRAM_VIRTUALLY_FRAME" val="{&quot;height&quot;:385.6,&quot;left&quot;:80,&quot;top&quot;:134.4,&quot;width&quot;:840}"/>
</p:tagLst>
</file>

<file path=ppt/tags/tag133.xml><?xml version="1.0" encoding="utf-8"?>
<p:tagLst xmlns:p="http://schemas.openxmlformats.org/presentationml/2006/main">
  <p:tag name="KSO_WM_DIAGRAM_VIRTUALLY_FRAME" val="{&quot;height&quot;:385.6,&quot;left&quot;:80,&quot;top&quot;:134.4,&quot;width&quot;:840}"/>
</p:tagLst>
</file>

<file path=ppt/tags/tag134.xml><?xml version="1.0" encoding="utf-8"?>
<p:tagLst xmlns:p="http://schemas.openxmlformats.org/presentationml/2006/main">
  <p:tag name="KSO_WM_DIAGRAM_VIRTUALLY_FRAME" val="{&quot;height&quot;:385.6,&quot;left&quot;:80,&quot;top&quot;:134.4,&quot;width&quot;:840}"/>
</p:tagLst>
</file>

<file path=ppt/tags/tag135.xml><?xml version="1.0" encoding="utf-8"?>
<p:tagLst xmlns:p="http://schemas.openxmlformats.org/presentationml/2006/main">
  <p:tag name="KSO_WM_DIAGRAM_VIRTUALLY_FRAME" val="{&quot;height&quot;:385.6,&quot;left&quot;:80,&quot;top&quot;:134.4,&quot;width&quot;:840}"/>
</p:tagLst>
</file>

<file path=ppt/tags/tag136.xml><?xml version="1.0" encoding="utf-8"?>
<p:tagLst xmlns:p="http://schemas.openxmlformats.org/presentationml/2006/main">
  <p:tag name="KSO_WM_DIAGRAM_VIRTUALLY_FRAME" val="{&quot;height&quot;:385.6,&quot;left&quot;:80,&quot;top&quot;:134.4,&quot;width&quot;:840}"/>
</p:tagLst>
</file>

<file path=ppt/tags/tag137.xml><?xml version="1.0" encoding="utf-8"?>
<p:tagLst xmlns:p="http://schemas.openxmlformats.org/presentationml/2006/main">
  <p:tag name="KSO_WM_DIAGRAM_VIRTUALLY_FRAME" val="{&quot;height&quot;:385.6,&quot;left&quot;:80,&quot;top&quot;:134.4,&quot;width&quot;:840}"/>
</p:tagLst>
</file>

<file path=ppt/tags/tag138.xml><?xml version="1.0" encoding="utf-8"?>
<p:tagLst xmlns:p="http://schemas.openxmlformats.org/presentationml/2006/main">
  <p:tag name="KSO_WM_DIAGRAM_VIRTUALLY_FRAME" val="{&quot;height&quot;:385.6,&quot;left&quot;:80,&quot;top&quot;:134.4,&quot;width&quot;:840}"/>
</p:tagLst>
</file>

<file path=ppt/tags/tag139.xml><?xml version="1.0" encoding="utf-8"?>
<p:tagLst xmlns:p="http://schemas.openxmlformats.org/presentationml/2006/main">
  <p:tag name="KSO_WM_DIAGRAM_VIRTUALLY_FRAME" val="{&quot;height&quot;:386.35,&quot;left&quot;:80,&quot;top&quot;:133.65,&quot;width&quot;:84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86.35,&quot;left&quot;:80,&quot;top&quot;:133.65,&quot;width&quot;:840}"/>
</p:tagLst>
</file>

<file path=ppt/tags/tag141.xml><?xml version="1.0" encoding="utf-8"?>
<p:tagLst xmlns:p="http://schemas.openxmlformats.org/presentationml/2006/main">
  <p:tag name="KSO_WM_DIAGRAM_VIRTUALLY_FRAME" val="{&quot;height&quot;:386.35,&quot;left&quot;:80,&quot;top&quot;:133.65,&quot;width&quot;:840}"/>
</p:tagLst>
</file>

<file path=ppt/tags/tag142.xml><?xml version="1.0" encoding="utf-8"?>
<p:tagLst xmlns:p="http://schemas.openxmlformats.org/presentationml/2006/main">
  <p:tag name="KSO_WM_DIAGRAM_VIRTUALLY_FRAME" val="{&quot;height&quot;:386.35,&quot;left&quot;:80,&quot;top&quot;:133.65,&quot;width&quot;:840}"/>
</p:tagLst>
</file>

<file path=ppt/tags/tag143.xml><?xml version="1.0" encoding="utf-8"?>
<p:tagLst xmlns:p="http://schemas.openxmlformats.org/presentationml/2006/main">
  <p:tag name="KSO_WM_DIAGRAM_VIRTUALLY_FRAME" val="{&quot;height&quot;:386.35,&quot;left&quot;:80,&quot;top&quot;:133.65,&quot;width&quot;:840}"/>
</p:tagLst>
</file>

<file path=ppt/tags/tag144.xml><?xml version="1.0" encoding="utf-8"?>
<p:tagLst xmlns:p="http://schemas.openxmlformats.org/presentationml/2006/main">
  <p:tag name="KSO_WM_DIAGRAM_VIRTUALLY_FRAME" val="{&quot;height&quot;:386.35,&quot;left&quot;:80,&quot;top&quot;:133.65,&quot;width&quot;:840}"/>
</p:tagLst>
</file>

<file path=ppt/tags/tag145.xml><?xml version="1.0" encoding="utf-8"?>
<p:tagLst xmlns:p="http://schemas.openxmlformats.org/presentationml/2006/main">
  <p:tag name="KSO_WM_DIAGRAM_VIRTUALLY_FRAME" val="{&quot;height&quot;:240,&quot;left&quot;:80,&quot;top&quot;:175,&quot;width&quot;:800}"/>
</p:tagLst>
</file>

<file path=ppt/tags/tag146.xml><?xml version="1.0" encoding="utf-8"?>
<p:tagLst xmlns:p="http://schemas.openxmlformats.org/presentationml/2006/main">
  <p:tag name="KSO_WM_DIAGRAM_VIRTUALLY_FRAME" val="{&quot;height&quot;:240,&quot;left&quot;:80,&quot;top&quot;:175,&quot;width&quot;:800}"/>
</p:tagLst>
</file>

<file path=ppt/tags/tag147.xml><?xml version="1.0" encoding="utf-8"?>
<p:tagLst xmlns:p="http://schemas.openxmlformats.org/presentationml/2006/main">
  <p:tag name="KSO_WM_DIAGRAM_VIRTUALLY_FRAME" val="{&quot;height&quot;:240,&quot;left&quot;:80,&quot;top&quot;:175,&quot;width&quot;:800}"/>
</p:tagLst>
</file>

<file path=ppt/tags/tag148.xml><?xml version="1.0" encoding="utf-8"?>
<p:tagLst xmlns:p="http://schemas.openxmlformats.org/presentationml/2006/main">
  <p:tag name="KSO_WM_DIAGRAM_VIRTUALLY_FRAME" val="{&quot;height&quot;:240,&quot;left&quot;:80,&quot;top&quot;:175,&quot;width&quot;:800}"/>
</p:tagLst>
</file>

<file path=ppt/tags/tag149.xml><?xml version="1.0" encoding="utf-8"?>
<p:tagLst xmlns:p="http://schemas.openxmlformats.org/presentationml/2006/main">
  <p:tag name="KSO_WM_DIAGRAM_VIRTUALLY_FRAME" val="{&quot;height&quot;:240,&quot;left&quot;:80,&quot;top&quot;:175,&quot;width&quot;:80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40,&quot;left&quot;:80,&quot;top&quot;:175,&quot;width&quot;:800}"/>
</p:tagLst>
</file>

<file path=ppt/tags/tag151.xml><?xml version="1.0" encoding="utf-8"?>
<p:tagLst xmlns:p="http://schemas.openxmlformats.org/presentationml/2006/main">
  <p:tag name="KSO_WM_DIAGRAM_VIRTUALLY_FRAME" val="{&quot;height&quot;:240,&quot;left&quot;:80,&quot;top&quot;:175,&quot;width&quot;:800}"/>
</p:tagLst>
</file>

<file path=ppt/tags/tag152.xml><?xml version="1.0" encoding="utf-8"?>
<p:tagLst xmlns:p="http://schemas.openxmlformats.org/presentationml/2006/main">
  <p:tag name="KSO_WM_DIAGRAM_VIRTUALLY_FRAME" val="{&quot;height&quot;:240,&quot;left&quot;:80,&quot;top&quot;:175,&quot;width&quot;:8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429.55,&quot;left&quot;:55,&quot;top&quot;:70.45,&quot;width&quot;:845}"/>
</p:tagLst>
</file>

<file path=ppt/tags/tag64.xml><?xml version="1.0" encoding="utf-8"?>
<p:tagLst xmlns:p="http://schemas.openxmlformats.org/presentationml/2006/main">
  <p:tag name="KSO_WM_DIAGRAM_VIRTUALLY_FRAME" val="{&quot;height&quot;:429.55,&quot;left&quot;:55,&quot;top&quot;:70.45,&quot;width&quot;:845}"/>
</p:tagLst>
</file>

<file path=ppt/tags/tag65.xml><?xml version="1.0" encoding="utf-8"?>
<p:tagLst xmlns:p="http://schemas.openxmlformats.org/presentationml/2006/main">
  <p:tag name="KSO_WM_DIAGRAM_VIRTUALLY_FRAME" val="{&quot;height&quot;:429.55,&quot;left&quot;:55,&quot;top&quot;:70.45,&quot;width&quot;:845}"/>
</p:tagLst>
</file>

<file path=ppt/tags/tag66.xml><?xml version="1.0" encoding="utf-8"?>
<p:tagLst xmlns:p="http://schemas.openxmlformats.org/presentationml/2006/main">
  <p:tag name="KSO_WM_DIAGRAM_VIRTUALLY_FRAME" val="{&quot;height&quot;:429.55,&quot;left&quot;:55,&quot;top&quot;:70.45,&quot;width&quot;:845}"/>
</p:tagLst>
</file>

<file path=ppt/tags/tag67.xml><?xml version="1.0" encoding="utf-8"?>
<p:tagLst xmlns:p="http://schemas.openxmlformats.org/presentationml/2006/main">
  <p:tag name="KSO_WM_DIAGRAM_VIRTUALLY_FRAME" val="{&quot;height&quot;:429.55,&quot;left&quot;:55,&quot;top&quot;:70.45,&quot;width&quot;:845}"/>
</p:tagLst>
</file>

<file path=ppt/tags/tag68.xml><?xml version="1.0" encoding="utf-8"?>
<p:tagLst xmlns:p="http://schemas.openxmlformats.org/presentationml/2006/main">
  <p:tag name="KSO_WM_DIAGRAM_VIRTUALLY_FRAME" val="{&quot;height&quot;:429.55,&quot;left&quot;:55,&quot;top&quot;:70.45,&quot;width&quot;:845}"/>
</p:tagLst>
</file>

<file path=ppt/tags/tag69.xml><?xml version="1.0" encoding="utf-8"?>
<p:tagLst xmlns:p="http://schemas.openxmlformats.org/presentationml/2006/main">
  <p:tag name="KSO_WM_DIAGRAM_VIRTUALLY_FRAME" val="{&quot;height&quot;:429.55,&quot;left&quot;:55,&quot;top&quot;:70.45,&quot;width&quot;:84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29.55,&quot;left&quot;:55,&quot;top&quot;:70.45,&quot;width&quot;:845}"/>
</p:tagLst>
</file>

<file path=ppt/tags/tag71.xml><?xml version="1.0" encoding="utf-8"?>
<p:tagLst xmlns:p="http://schemas.openxmlformats.org/presentationml/2006/main">
  <p:tag name="KSO_WM_DIAGRAM_VIRTUALLY_FRAME" val="{&quot;height&quot;:429.55,&quot;left&quot;:55,&quot;top&quot;:70.45,&quot;width&quot;:845}"/>
</p:tagLst>
</file>

<file path=ppt/tags/tag72.xml><?xml version="1.0" encoding="utf-8"?>
<p:tagLst xmlns:p="http://schemas.openxmlformats.org/presentationml/2006/main">
  <p:tag name="KSO_WM_DIAGRAM_VIRTUALLY_FRAME" val="{&quot;height&quot;:429.55,&quot;left&quot;:55,&quot;top&quot;:70.45,&quot;width&quot;:845}"/>
</p:tagLst>
</file>

<file path=ppt/tags/tag73.xml><?xml version="1.0" encoding="utf-8"?>
<p:tagLst xmlns:p="http://schemas.openxmlformats.org/presentationml/2006/main">
  <p:tag name="KSO_WM_DIAGRAM_VIRTUALLY_FRAME" val="{&quot;height&quot;:429.55,&quot;left&quot;:55,&quot;top&quot;:70.45,&quot;width&quot;:845}"/>
</p:tagLst>
</file>

<file path=ppt/tags/tag74.xml><?xml version="1.0" encoding="utf-8"?>
<p:tagLst xmlns:p="http://schemas.openxmlformats.org/presentationml/2006/main">
  <p:tag name="KSO_WM_DIAGRAM_VIRTUALLY_FRAME" val="{&quot;height&quot;:429.55,&quot;left&quot;:55,&quot;top&quot;:70.45,&quot;width&quot;:845}"/>
</p:tagLst>
</file>

<file path=ppt/tags/tag75.xml><?xml version="1.0" encoding="utf-8"?>
<p:tagLst xmlns:p="http://schemas.openxmlformats.org/presentationml/2006/main">
  <p:tag name="KSO_WM_DIAGRAM_VIRTUALLY_FRAME" val="{&quot;height&quot;:340,&quot;left&quot;:80,&quot;top&quot;:160,&quot;width&quot;:820}"/>
</p:tagLst>
</file>

<file path=ppt/tags/tag76.xml><?xml version="1.0" encoding="utf-8"?>
<p:tagLst xmlns:p="http://schemas.openxmlformats.org/presentationml/2006/main">
  <p:tag name="KSO_WM_DIAGRAM_VIRTUALLY_FRAME" val="{&quot;height&quot;:340,&quot;left&quot;:80,&quot;top&quot;:160,&quot;width&quot;:820}"/>
</p:tagLst>
</file>

<file path=ppt/tags/tag77.xml><?xml version="1.0" encoding="utf-8"?>
<p:tagLst xmlns:p="http://schemas.openxmlformats.org/presentationml/2006/main">
  <p:tag name="KSO_WM_DIAGRAM_VIRTUALLY_FRAME" val="{&quot;height&quot;:429.55,&quot;left&quot;:55,&quot;top&quot;:70.45,&quot;width&quot;:845}"/>
</p:tagLst>
</file>

<file path=ppt/tags/tag78.xml><?xml version="1.0" encoding="utf-8"?>
<p:tagLst xmlns:p="http://schemas.openxmlformats.org/presentationml/2006/main">
  <p:tag name="KSO_WM_DIAGRAM_VIRTUALLY_FRAME" val="{&quot;height&quot;:429.55,&quot;left&quot;:55,&quot;top&quot;:70.45,&quot;width&quot;:845}"/>
</p:tagLst>
</file>

<file path=ppt/tags/tag79.xml><?xml version="1.0" encoding="utf-8"?>
<p:tagLst xmlns:p="http://schemas.openxmlformats.org/presentationml/2006/main">
  <p:tag name="KSO_WM_DIAGRAM_VIRTUALLY_FRAME" val="{&quot;height&quot;:429.55,&quot;left&quot;:55,&quot;top&quot;:70.45,&quot;width&quot;:8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29.55,&quot;left&quot;:55,&quot;top&quot;:70.45,&quot;width&quot;:845}"/>
</p:tagLst>
</file>

<file path=ppt/tags/tag81.xml><?xml version="1.0" encoding="utf-8"?>
<p:tagLst xmlns:p="http://schemas.openxmlformats.org/presentationml/2006/main">
  <p:tag name="KSO_WM_DIAGRAM_VIRTUALLY_FRAME" val="{&quot;height&quot;:429.55,&quot;left&quot;:55,&quot;top&quot;:70.45,&quot;width&quot;:845}"/>
</p:tagLst>
</file>

<file path=ppt/tags/tag82.xml><?xml version="1.0" encoding="utf-8"?>
<p:tagLst xmlns:p="http://schemas.openxmlformats.org/presentationml/2006/main">
  <p:tag name="KSO_WM_DIAGRAM_VIRTUALLY_FRAME" val="{&quot;height&quot;:429.55,&quot;left&quot;:55,&quot;top&quot;:70.45,&quot;width&quot;:845}"/>
</p:tagLst>
</file>

<file path=ppt/tags/tag83.xml><?xml version="1.0" encoding="utf-8"?>
<p:tagLst xmlns:p="http://schemas.openxmlformats.org/presentationml/2006/main">
  <p:tag name="KSO_WM_DIAGRAM_VIRTUALLY_FRAME" val="{&quot;height&quot;:429.55,&quot;left&quot;:55,&quot;top&quot;:70.45,&quot;width&quot;:845}"/>
</p:tagLst>
</file>

<file path=ppt/tags/tag84.xml><?xml version="1.0" encoding="utf-8"?>
<p:tagLst xmlns:p="http://schemas.openxmlformats.org/presentationml/2006/main">
  <p:tag name="KSO_WM_DIAGRAM_VIRTUALLY_FRAME" val="{&quot;height&quot;:429.55,&quot;left&quot;:55,&quot;top&quot;:70.45,&quot;width&quot;:845}"/>
</p:tagLst>
</file>

<file path=ppt/tags/tag85.xml><?xml version="1.0" encoding="utf-8"?>
<p:tagLst xmlns:p="http://schemas.openxmlformats.org/presentationml/2006/main">
  <p:tag name="KSO_WM_DIAGRAM_VIRTUALLY_FRAME" val="{&quot;height&quot;:429.55,&quot;left&quot;:55,&quot;top&quot;:70.45,&quot;width&quot;:845}"/>
</p:tagLst>
</file>

<file path=ppt/tags/tag86.xml><?xml version="1.0" encoding="utf-8"?>
<p:tagLst xmlns:p="http://schemas.openxmlformats.org/presentationml/2006/main">
  <p:tag name="KSO_WM_DIAGRAM_VIRTUALLY_FRAME" val="{&quot;height&quot;:429.55,&quot;left&quot;:55,&quot;top&quot;:70.45,&quot;width&quot;:845}"/>
</p:tagLst>
</file>

<file path=ppt/tags/tag87.xml><?xml version="1.0" encoding="utf-8"?>
<p:tagLst xmlns:p="http://schemas.openxmlformats.org/presentationml/2006/main">
  <p:tag name="KSO_WM_DIAGRAM_VIRTUALLY_FRAME" val="{&quot;height&quot;:429.55,&quot;left&quot;:55,&quot;top&quot;:70.45,&quot;width&quot;:845}"/>
</p:tagLst>
</file>

<file path=ppt/tags/tag88.xml><?xml version="1.0" encoding="utf-8"?>
<p:tagLst xmlns:p="http://schemas.openxmlformats.org/presentationml/2006/main">
  <p:tag name="KSO_WM_DIAGRAM_VIRTUALLY_FRAME" val="{&quot;height&quot;:429.55,&quot;left&quot;:55,&quot;top&quot;:70.45,&quot;width&quot;:845}"/>
</p:tagLst>
</file>

<file path=ppt/tags/tag89.xml><?xml version="1.0" encoding="utf-8"?>
<p:tagLst xmlns:p="http://schemas.openxmlformats.org/presentationml/2006/main">
  <p:tag name="KSO_WM_DIAGRAM_VIRTUALLY_FRAME" val="{&quot;height&quot;:300,&quot;left&quot;:80,&quot;top&quot;:150,&quot;width&quot;:80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00,&quot;left&quot;:80,&quot;top&quot;:150,&quot;width&quot;:800}"/>
</p:tagLst>
</file>

<file path=ppt/tags/tag91.xml><?xml version="1.0" encoding="utf-8"?>
<p:tagLst xmlns:p="http://schemas.openxmlformats.org/presentationml/2006/main">
  <p:tag name="KSO_WM_DIAGRAM_VIRTUALLY_FRAME" val="{&quot;height&quot;:300,&quot;left&quot;:80,&quot;top&quot;:150,&quot;width&quot;:800}"/>
</p:tagLst>
</file>

<file path=ppt/tags/tag92.xml><?xml version="1.0" encoding="utf-8"?>
<p:tagLst xmlns:p="http://schemas.openxmlformats.org/presentationml/2006/main">
  <p:tag name="KSO_WM_DIAGRAM_VIRTUALLY_FRAME" val="{&quot;height&quot;:300,&quot;left&quot;:80,&quot;top&quot;:150,&quot;width&quot;:800}"/>
</p:tagLst>
</file>

<file path=ppt/tags/tag93.xml><?xml version="1.0" encoding="utf-8"?>
<p:tagLst xmlns:p="http://schemas.openxmlformats.org/presentationml/2006/main">
  <p:tag name="KSO_WM_DIAGRAM_VIRTUALLY_FRAME" val="{&quot;height&quot;:300,&quot;left&quot;:80,&quot;top&quot;:150,&quot;width&quot;:800}"/>
</p:tagLst>
</file>

<file path=ppt/tags/tag94.xml><?xml version="1.0" encoding="utf-8"?>
<p:tagLst xmlns:p="http://schemas.openxmlformats.org/presentationml/2006/main">
  <p:tag name="KSO_WM_DIAGRAM_VIRTUALLY_FRAME" val="{&quot;height&quot;:300,&quot;left&quot;:80,&quot;top&quot;:150,&quot;width&quot;:800}"/>
</p:tagLst>
</file>

<file path=ppt/tags/tag95.xml><?xml version="1.0" encoding="utf-8"?>
<p:tagLst xmlns:p="http://schemas.openxmlformats.org/presentationml/2006/main">
  <p:tag name="KSO_WM_DIAGRAM_VIRTUALLY_FRAME" val="{&quot;height&quot;:300,&quot;left&quot;:80,&quot;top&quot;:150,&quot;width&quot;:800}"/>
</p:tagLst>
</file>

<file path=ppt/tags/tag96.xml><?xml version="1.0" encoding="utf-8"?>
<p:tagLst xmlns:p="http://schemas.openxmlformats.org/presentationml/2006/main">
  <p:tag name="KSO_WM_DIAGRAM_VIRTUALLY_FRAME" val="{&quot;height&quot;:300,&quot;left&quot;:80,&quot;top&quot;:150,&quot;width&quot;:800}"/>
</p:tagLst>
</file>

<file path=ppt/tags/tag97.xml><?xml version="1.0" encoding="utf-8"?>
<p:tagLst xmlns:p="http://schemas.openxmlformats.org/presentationml/2006/main">
  <p:tag name="KSO_WM_DIAGRAM_VIRTUALLY_FRAME" val="{&quot;height&quot;:300,&quot;left&quot;:80,&quot;top&quot;:150,&quot;width&quot;:800}"/>
</p:tagLst>
</file>

<file path=ppt/tags/tag98.xml><?xml version="1.0" encoding="utf-8"?>
<p:tagLst xmlns:p="http://schemas.openxmlformats.org/presentationml/2006/main">
  <p:tag name="KSO_WM_DIAGRAM_VIRTUALLY_FRAME" val="{&quot;height&quot;:300,&quot;left&quot;:80,&quot;top&quot;:150,&quot;width&quot;:800}"/>
</p:tagLst>
</file>

<file path=ppt/tags/tag99.xml><?xml version="1.0" encoding="utf-8"?>
<p:tagLst xmlns:p="http://schemas.openxmlformats.org/presentationml/2006/main">
  <p:tag name="KSO_WM_DIAGRAM_VIRTUALLY_FRAME" val="{&quot;height&quot;:300,&quot;left&quot;:80,&quot;top&quot;:150,&quot;width&quot;:80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2589</Words>
  <Application>WPS 演示</Application>
  <PresentationFormat>宽屏</PresentationFormat>
  <Paragraphs>146</Paragraphs>
  <Slides>11</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vt:i4>
      </vt:variant>
    </vt:vector>
  </HeadingPairs>
  <TitlesOfParts>
    <vt:vector size="24" baseType="lpstr">
      <vt:lpstr>Arial</vt:lpstr>
      <vt:lpstr>宋体</vt:lpstr>
      <vt:lpstr>Wingdings</vt:lpstr>
      <vt:lpstr>Wingdings</vt:lpstr>
      <vt:lpstr>微软雅黑</vt:lpstr>
      <vt:lpstr>Arial Unicode MS</vt:lpstr>
      <vt:lpstr>Calibri</vt:lpstr>
      <vt:lpstr>Noto Serif SC</vt:lpstr>
      <vt:lpstr>Noto Sans SC</vt:lpstr>
      <vt:lpstr>汉仪书宋二简</vt:lpstr>
      <vt:lpstr>Times New Roman</vt:lpstr>
      <vt:lpstr>汉仪中宋简</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cp:lastModifiedBy>
  <cp:revision>157</cp:revision>
  <dcterms:created xsi:type="dcterms:W3CDTF">2019-06-19T02:08:00Z</dcterms:created>
  <dcterms:modified xsi:type="dcterms:W3CDTF">2026-08-02T09:55:34Z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CAFE40BFE6254D639D3C505A6A527956_11</vt:lpwstr>
  </property>
</Properties>
</file>