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5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74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8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image" Target="../media/image4.svg"/><Relationship Id="rId6" Type="http://schemas.openxmlformats.org/officeDocument/2006/relationships/image" Target="../media/image3.png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4" Type="http://schemas.openxmlformats.org/officeDocument/2006/relationships/notesSlide" Target="../notesSlides/notesSlide3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88.xml"/><Relationship Id="rId31" Type="http://schemas.openxmlformats.org/officeDocument/2006/relationships/tags" Target="../tags/tag87.xml"/><Relationship Id="rId30" Type="http://schemas.openxmlformats.org/officeDocument/2006/relationships/tags" Target="../tags/tag86.xml"/><Relationship Id="rId3" Type="http://schemas.openxmlformats.org/officeDocument/2006/relationships/tags" Target="../tags/tag65.xml"/><Relationship Id="rId29" Type="http://schemas.openxmlformats.org/officeDocument/2006/relationships/tags" Target="../tags/tag85.xml"/><Relationship Id="rId28" Type="http://schemas.openxmlformats.org/officeDocument/2006/relationships/tags" Target="../tags/tag84.xml"/><Relationship Id="rId27" Type="http://schemas.openxmlformats.org/officeDocument/2006/relationships/tags" Target="../tags/tag83.xml"/><Relationship Id="rId26" Type="http://schemas.openxmlformats.org/officeDocument/2006/relationships/tags" Target="../tags/tag82.xml"/><Relationship Id="rId25" Type="http://schemas.openxmlformats.org/officeDocument/2006/relationships/tags" Target="../tags/tag81.xml"/><Relationship Id="rId24" Type="http://schemas.openxmlformats.org/officeDocument/2006/relationships/tags" Target="../tags/tag80.xml"/><Relationship Id="rId23" Type="http://schemas.openxmlformats.org/officeDocument/2006/relationships/tags" Target="../tags/tag79.xml"/><Relationship Id="rId22" Type="http://schemas.openxmlformats.org/officeDocument/2006/relationships/tags" Target="../tags/tag78.xml"/><Relationship Id="rId21" Type="http://schemas.openxmlformats.org/officeDocument/2006/relationships/image" Target="../media/image8.svg"/><Relationship Id="rId20" Type="http://schemas.openxmlformats.org/officeDocument/2006/relationships/image" Target="../media/image7.png"/><Relationship Id="rId2" Type="http://schemas.openxmlformats.org/officeDocument/2006/relationships/tags" Target="../tags/tag64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image" Target="../media/image6.svg"/><Relationship Id="rId13" Type="http://schemas.openxmlformats.org/officeDocument/2006/relationships/image" Target="../media/image5.png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6" Type="http://schemas.openxmlformats.org/officeDocument/2006/relationships/notesSlide" Target="../notesSlides/notesSlide5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image" Target="../media/image12.svg"/><Relationship Id="rId11" Type="http://schemas.openxmlformats.org/officeDocument/2006/relationships/image" Target="../media/image11.png"/><Relationship Id="rId10" Type="http://schemas.openxmlformats.org/officeDocument/2006/relationships/tags" Target="../tags/tag96.xml"/><Relationship Id="rId1" Type="http://schemas.openxmlformats.org/officeDocument/2006/relationships/tags" Target="../tags/tag8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08.xml"/><Relationship Id="rId13" Type="http://schemas.openxmlformats.org/officeDocument/2006/relationships/tags" Target="../tags/tag107.xml"/><Relationship Id="rId12" Type="http://schemas.openxmlformats.org/officeDocument/2006/relationships/image" Target="../media/image12.svg"/><Relationship Id="rId11" Type="http://schemas.openxmlformats.org/officeDocument/2006/relationships/image" Target="../media/image11.png"/><Relationship Id="rId10" Type="http://schemas.openxmlformats.org/officeDocument/2006/relationships/tags" Target="../tags/tag106.xml"/><Relationship Id="rId1" Type="http://schemas.openxmlformats.org/officeDocument/2006/relationships/tags" Target="../tags/tag9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tags" Target="../tags/tag10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16.svg"/><Relationship Id="rId3" Type="http://schemas.openxmlformats.org/officeDocument/2006/relationships/image" Target="../media/image15.png"/><Relationship Id="rId2" Type="http://schemas.openxmlformats.org/officeDocument/2006/relationships/tags" Target="../tags/tag111.xml"/><Relationship Id="rId14" Type="http://schemas.openxmlformats.org/officeDocument/2006/relationships/notesSlide" Target="../notesSlides/notesSlide9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image" Target="../media/image18.svg"/><Relationship Id="rId1" Type="http://schemas.openxmlformats.org/officeDocument/2006/relationships/tags" Target="../tags/tag1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905000"/>
            <a:ext cx="5080000" cy="5080000"/>
          </a:xfrm>
          <a:prstGeom prst="ellipse">
            <a:avLst/>
          </a:prstGeom>
          <a:solidFill>
            <a:srgbClr val="94A38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524000" y="4826000"/>
            <a:ext cx="4445000" cy="4445000"/>
          </a:xfrm>
          <a:prstGeom prst="ellipse">
            <a:avLst/>
          </a:prstGeom>
          <a:solidFill>
            <a:srgbClr val="94A38E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032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44474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模块4 老年心理障碍护理与特殊老人护理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2286000" y="3429000"/>
            <a:ext cx="7620000" cy="25400"/>
          </a:xfrm>
          <a:prstGeom prst="roundRect">
            <a:avLst>
              <a:gd name="adj" fmla="val 0"/>
            </a:avLst>
          </a:prstGeom>
          <a:solidFill>
            <a:srgbClr val="94A38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46736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ctr">
              <a:lnSpc>
                <a:spcPct val="125000"/>
              </a:lnSpc>
              <a:buSzTx/>
              <a:defRPr/>
            </a:pPr>
            <a:r>
              <a:rPr lang="zh-CN" altLang="en-US" sz="2000" b="1">
                <a:solidFill>
                  <a:srgbClr val="76857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任务2　自杀老人心理护理</a:t>
            </a:r>
            <a:endParaRPr lang="zh-CN" altLang="en-US" sz="2000" b="1">
              <a:solidFill>
                <a:srgbClr val="76857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19325" y="3835400"/>
            <a:ext cx="806577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项目</a:t>
            </a:r>
            <a:r>
              <a:rPr lang="en-US" altLang="zh-CN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11  </a:t>
            </a:r>
            <a:r>
              <a:rPr lang="zh-CN" altLang="en-US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老年人死亡教育</a:t>
            </a:r>
            <a:endParaRPr lang="zh-CN" altLang="en-US" sz="3600">
              <a:solidFill>
                <a:srgbClr val="231F20"/>
              </a:solidFill>
              <a:latin typeface="汉仪综艺体简" panose="02010600000101010101" charset="-122"/>
              <a:ea typeface="汉仪综艺体简" panose="0201060000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8000" y="187960"/>
            <a:ext cx="5080000" cy="10763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3600" b="0" i="0" u="none" strike="noStrike">
                <a:solidFill>
                  <a:srgbClr val="3C3C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案例分析</a:t>
            </a:r>
            <a:endParaRPr lang="zh-CN" altLang="en-US" sz="3600" b="0" i="0" u="none" strike="noStrike">
              <a:solidFill>
                <a:srgbClr val="3C3C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7215" y="1264285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042670" y="960120"/>
            <a:ext cx="10596245" cy="52628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20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根据以下材料，分析案例中老人自杀的原因，然后制订自杀老人心理护理方案，并制作</a:t>
            </a:r>
            <a:r>
              <a:rPr lang="en-US" altLang="zh-CN" sz="20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PPT</a:t>
            </a:r>
            <a:r>
              <a:rPr lang="zh-CN" altLang="en-US" sz="20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展示。</a:t>
            </a:r>
            <a:endParaRPr lang="zh-CN" altLang="en-US" sz="20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0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孙爷爷，今年75岁，患直肠癌手术一年后病情逐渐加重，剧烈的疼痛令他痛苦不堪几次他都想自杀。他认为自己现在的样子是给家里添麻烦，拖了老婆和孩子的后腿。再就是退休前他是干部，说话办事都很有权威，现在这些个人价值似乎都已不存在了。看着病床上的自己成为一个家庭的累赘，使得他不能面对自己，面对生活。身心痛苦折磨得他日不能食，夜不能寐，焦虑抑郁情绪日益严重，经常想着若是能早点死就好了，只是家人照护的比较仔细，一直没有找到机会，没有成功罢了。</a:t>
            </a:r>
            <a:endParaRPr lang="zh-CN" altLang="en-US" sz="20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0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据悉在中国某些农村地区，老年人的自杀率超过了自杀率较高的韩国。而与其他地方不同的是，中国农村老人的自杀事件通常并非精神疾病或药物滥用，而是因为消极的生活事件。因为空巢、疾病、配偶死亡、长期压力、经济问题、家人分离等原因，农村的一些老人在老无所依或不愿拖累子女的困境中，会选择自杀结束自己的一生。</a:t>
            </a:r>
            <a:endParaRPr lang="zh-CN" altLang="en-US" sz="20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0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作为护理员，你会如何帮助像孙爷爷这样的人呢?</a:t>
            </a:r>
            <a:endParaRPr lang="zh-CN" altLang="en-US" sz="20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6637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学习目标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4318000" y="1053465"/>
            <a:ext cx="6519545" cy="101663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>
            <p:custDataLst>
              <p:tags r:id="rId2"/>
            </p:custDataLst>
          </p:nvPr>
        </p:nvSpPr>
        <p:spPr>
          <a:xfrm>
            <a:off x="4384675" y="1050925"/>
            <a:ext cx="6399530" cy="9810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掌握老年人自杀的特点</a:t>
            </a:r>
            <a:endParaRPr lang="en-US" sz="1600"/>
          </a:p>
          <a:p>
            <a:pPr marL="0" indent="0" algn="l">
              <a:lnSpc>
                <a:spcPct val="125000"/>
              </a:lnSpc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掌握老年</a:t>
            </a:r>
            <a:r>
              <a:rPr lang="zh-CN" alt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人自杀的防范措施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0" name="AutoShape 10"/>
          <p:cNvSpPr/>
          <p:nvPr>
            <p:custDataLst>
              <p:tags r:id="rId3"/>
            </p:custDataLst>
          </p:nvPr>
        </p:nvSpPr>
        <p:spPr>
          <a:xfrm>
            <a:off x="4323715" y="2311400"/>
            <a:ext cx="6514465" cy="98996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>
            <p:custDataLst>
              <p:tags r:id="rId4"/>
            </p:custDataLst>
          </p:nvPr>
        </p:nvSpPr>
        <p:spPr>
          <a:xfrm>
            <a:off x="698500" y="22860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3600" y="251841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8"/>
            </p:custDataLst>
          </p:nvPr>
        </p:nvSpPr>
        <p:spPr>
          <a:xfrm>
            <a:off x="1524000" y="248031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能力目标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9"/>
            </p:custDataLst>
          </p:nvPr>
        </p:nvSpPr>
        <p:spPr>
          <a:xfrm>
            <a:off x="4384675" y="2336800"/>
            <a:ext cx="6400165" cy="90551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能分析影响老年</a:t>
            </a:r>
            <a:r>
              <a:rPr lang="zh-CN" alt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人自杀的因素</a:t>
            </a:r>
            <a:endParaRPr 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能对</a:t>
            </a:r>
            <a:r>
              <a:rPr lang="zh-CN" alt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自杀老人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进行心理护理</a:t>
            </a:r>
            <a:endParaRPr 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5" name="AutoShape 15"/>
          <p:cNvSpPr/>
          <p:nvPr>
            <p:custDataLst>
              <p:tags r:id="rId10"/>
            </p:custDataLst>
          </p:nvPr>
        </p:nvSpPr>
        <p:spPr>
          <a:xfrm>
            <a:off x="659765" y="447675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>
            <p:custDataLst>
              <p:tags r:id="rId11"/>
            </p:custDataLst>
          </p:nvPr>
        </p:nvSpPr>
        <p:spPr>
          <a:xfrm>
            <a:off x="698500" y="3494405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73125" y="3810000"/>
            <a:ext cx="396875" cy="406400"/>
          </a:xfrm>
          <a:prstGeom prst="rect">
            <a:avLst/>
          </a:prstGeom>
        </p:spPr>
      </p:pic>
      <p:sp>
        <p:nvSpPr>
          <p:cNvPr id="18" name="AutoShape 18"/>
          <p:cNvSpPr/>
          <p:nvPr>
            <p:custDataLst>
              <p:tags r:id="rId15"/>
            </p:custDataLst>
          </p:nvPr>
        </p:nvSpPr>
        <p:spPr>
          <a:xfrm>
            <a:off x="1524000" y="3773805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19" name="AutoShape 19"/>
          <p:cNvSpPr/>
          <p:nvPr>
            <p:custDataLst>
              <p:tags r:id="rId16"/>
            </p:custDataLst>
          </p:nvPr>
        </p:nvSpPr>
        <p:spPr>
          <a:xfrm>
            <a:off x="913765" y="4065905"/>
            <a:ext cx="401129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>
                <a:sym typeface="+mn-ea"/>
              </a:rPr>
              <a:t>培养耐心细致、勤奋好学的态度</a:t>
            </a: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/>
          </a:p>
          <a:p>
            <a:pPr marL="0" indent="0" algn="l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>
                <a:sym typeface="+mn-ea"/>
              </a:rPr>
              <a:t>培养正视死亡、热爱生命的意识</a:t>
            </a:r>
            <a:endParaRPr 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>
                <a:sym typeface="+mn-ea"/>
              </a:rPr>
              <a:t>培养科学严谨、合理分析的意识</a:t>
            </a:r>
            <a:endParaRPr 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</a:pPr>
            <a:r>
              <a:rPr lang="en-US" sz="18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>
                <a:sym typeface="+mn-ea"/>
              </a:rPr>
              <a:t>培养爱岗敬业、尊老助老的意识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0" name="AutoShape 6"/>
          <p:cNvSpPr/>
          <p:nvPr>
            <p:custDataLst>
              <p:tags r:id="rId17"/>
            </p:custDataLst>
          </p:nvPr>
        </p:nvSpPr>
        <p:spPr>
          <a:xfrm>
            <a:off x="698500" y="10541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1" name="AutoShape 8"/>
          <p:cNvSpPr/>
          <p:nvPr>
            <p:custDataLst>
              <p:tags r:id="rId18"/>
            </p:custDataLst>
          </p:nvPr>
        </p:nvSpPr>
        <p:spPr>
          <a:xfrm>
            <a:off x="1524000" y="133350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知识目标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63600" y="1342390"/>
            <a:ext cx="406400" cy="406400"/>
          </a:xfrm>
          <a:prstGeom prst="rect">
            <a:avLst/>
          </a:prstGeom>
        </p:spPr>
      </p:pic>
      <p:sp>
        <p:nvSpPr>
          <p:cNvPr id="22" name="AutoShape 16"/>
          <p:cNvSpPr/>
          <p:nvPr>
            <p:custDataLst>
              <p:tags r:id="rId22"/>
            </p:custDataLst>
          </p:nvPr>
        </p:nvSpPr>
        <p:spPr>
          <a:xfrm>
            <a:off x="6407150" y="354711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3" name="Picture 1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862705"/>
            <a:ext cx="396875" cy="406400"/>
          </a:xfrm>
          <a:prstGeom prst="rect">
            <a:avLst/>
          </a:prstGeom>
        </p:spPr>
      </p:pic>
      <p:sp>
        <p:nvSpPr>
          <p:cNvPr id="24" name="AutoShape 18"/>
          <p:cNvSpPr/>
          <p:nvPr>
            <p:custDataLst>
              <p:tags r:id="rId24"/>
            </p:custDataLst>
          </p:nvPr>
        </p:nvSpPr>
        <p:spPr>
          <a:xfrm>
            <a:off x="7232650" y="382651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5" name="AutoShape 16"/>
          <p:cNvSpPr/>
          <p:nvPr>
            <p:custDataLst>
              <p:tags r:id="rId25"/>
            </p:custDataLst>
          </p:nvPr>
        </p:nvSpPr>
        <p:spPr>
          <a:xfrm>
            <a:off x="6407150" y="346075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6" name="Picture 17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776345"/>
            <a:ext cx="396875" cy="406400"/>
          </a:xfrm>
          <a:prstGeom prst="rect">
            <a:avLst/>
          </a:prstGeom>
        </p:spPr>
      </p:pic>
      <p:sp>
        <p:nvSpPr>
          <p:cNvPr id="27" name="AutoShape 18"/>
          <p:cNvSpPr/>
          <p:nvPr>
            <p:custDataLst>
              <p:tags r:id="rId27"/>
            </p:custDataLst>
          </p:nvPr>
        </p:nvSpPr>
        <p:spPr>
          <a:xfrm>
            <a:off x="7232650" y="374015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8" name="AutoShape 16"/>
          <p:cNvSpPr/>
          <p:nvPr>
            <p:custDataLst>
              <p:tags r:id="rId28"/>
            </p:custDataLst>
          </p:nvPr>
        </p:nvSpPr>
        <p:spPr>
          <a:xfrm>
            <a:off x="6275705" y="349377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9" name="Picture 17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50330" y="3809365"/>
            <a:ext cx="396875" cy="406400"/>
          </a:xfrm>
          <a:prstGeom prst="rect">
            <a:avLst/>
          </a:prstGeom>
        </p:spPr>
      </p:pic>
      <p:sp>
        <p:nvSpPr>
          <p:cNvPr id="30" name="AutoShape 18"/>
          <p:cNvSpPr/>
          <p:nvPr>
            <p:custDataLst>
              <p:tags r:id="rId30"/>
            </p:custDataLst>
          </p:nvPr>
        </p:nvSpPr>
        <p:spPr>
          <a:xfrm>
            <a:off x="7101205" y="377317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en-US" sz="22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任务分析</a:t>
            </a:r>
            <a:endParaRPr lang="en-US" sz="1100"/>
          </a:p>
        </p:txBody>
      </p:sp>
      <p:sp>
        <p:nvSpPr>
          <p:cNvPr id="31" name="AutoShape 15"/>
          <p:cNvSpPr/>
          <p:nvPr>
            <p:custDataLst>
              <p:tags r:id="rId31"/>
            </p:custDataLst>
          </p:nvPr>
        </p:nvSpPr>
        <p:spPr>
          <a:xfrm>
            <a:off x="6315710" y="456311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2" name="AutoShape 19"/>
          <p:cNvSpPr/>
          <p:nvPr>
            <p:custDataLst>
              <p:tags r:id="rId32"/>
            </p:custDataLst>
          </p:nvPr>
        </p:nvSpPr>
        <p:spPr>
          <a:xfrm>
            <a:off x="6450330" y="4065905"/>
            <a:ext cx="428180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重点：老年人自杀的预防措施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难点：能对自杀老年人进行心理护理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715000"/>
            <a:ext cx="2540000" cy="254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4440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2.1　老年自杀概</a:t>
            </a:r>
            <a:r>
              <a:rPr lang="en-US" sz="3600" b="1" i="0" u="none" strike="noStrike">
                <a:solidFill>
                  <a:srgbClr val="4440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述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1778000"/>
            <a:ext cx="10160000" cy="2073275"/>
          </a:xfrm>
          <a:prstGeom prst="roundRect">
            <a:avLst>
              <a:gd name="adj" fmla="val 0"/>
            </a:avLst>
          </a:prstGeom>
          <a:solidFill>
            <a:srgbClr val="94AC9F">
              <a:alpha val="15000"/>
            </a:srgbClr>
          </a:solidFill>
          <a:ln cap="flat" cmpd="sng">
            <a:solidFill>
              <a:srgbClr val="6F937F">
                <a:alpha val="15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778000"/>
            <a:ext cx="76200" cy="1143000"/>
          </a:xfrm>
          <a:prstGeom prst="roundRect">
            <a:avLst>
              <a:gd name="adj" fmla="val 0"/>
            </a:avLst>
          </a:prstGeom>
          <a:solidFill>
            <a:srgbClr val="94AC9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1016000" y="3982720"/>
            <a:ext cx="9652000" cy="254444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 b="1">
                <a:solidFill>
                  <a:srgbClr val="444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2．老年人自杀的特点</a:t>
            </a:r>
            <a:endParaRPr lang="en-US" sz="2400" b="1">
              <a:solidFill>
                <a:srgbClr val="4440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（1）男性略多于女性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（2）农村高于城市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（3）文盲、半文盲较多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（4）生活贫困者居多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（5）年龄阶段以70～79岁居多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8" name="AutoShape 7"/>
          <p:cNvSpPr/>
          <p:nvPr/>
        </p:nvSpPr>
        <p:spPr>
          <a:xfrm>
            <a:off x="1092200" y="2301240"/>
            <a:ext cx="965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400" b="1">
                <a:solidFill>
                  <a:srgbClr val="444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1．自杀的含义</a:t>
            </a:r>
            <a:endParaRPr lang="en-US" sz="2400" b="1">
              <a:solidFill>
                <a:srgbClr val="4440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自杀是指一个人自愿、故意地杀死自己的行动或情况，但也指任何人杀死自己的意愿或倾向。自杀包括个人的、团体的甚至民族的自我毁灭的行为。老年自杀是指60岁以上个体蓄意结束自己生命的行为。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952500" y="16129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464641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2. 老年心理障碍的分类</a:t>
            </a:r>
            <a:endParaRPr lang="en-US" sz="1100"/>
          </a:p>
        </p:txBody>
      </p:sp>
      <p:sp>
        <p:nvSpPr>
          <p:cNvPr id="11" name="AutoShape 3"/>
          <p:cNvSpPr/>
          <p:nvPr>
            <p:custDataLst>
              <p:tags r:id="rId1"/>
            </p:custDataLst>
          </p:nvPr>
        </p:nvSpPr>
        <p:spPr>
          <a:xfrm>
            <a:off x="1016000" y="1055370"/>
            <a:ext cx="4953000" cy="539115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8A9A72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2" name="AutoShape 4"/>
          <p:cNvSpPr/>
          <p:nvPr>
            <p:custDataLst>
              <p:tags r:id="rId2"/>
            </p:custDataLst>
          </p:nvPr>
        </p:nvSpPr>
        <p:spPr>
          <a:xfrm>
            <a:off x="1016000" y="1055370"/>
            <a:ext cx="4953000" cy="50800"/>
          </a:xfrm>
          <a:prstGeom prst="roundRect">
            <a:avLst>
              <a:gd name="adj" fmla="val 0"/>
            </a:avLst>
          </a:prstGeom>
          <a:solidFill>
            <a:srgbClr val="8A9A7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6" name="Picture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24000" y="1410970"/>
            <a:ext cx="508000" cy="508000"/>
          </a:xfrm>
          <a:prstGeom prst="rect">
            <a:avLst/>
          </a:prstGeom>
        </p:spPr>
      </p:pic>
      <p:sp>
        <p:nvSpPr>
          <p:cNvPr id="17" name="AutoShape 6"/>
          <p:cNvSpPr/>
          <p:nvPr>
            <p:custDataLst>
              <p:tags r:id="rId6"/>
            </p:custDataLst>
          </p:nvPr>
        </p:nvSpPr>
        <p:spPr>
          <a:xfrm>
            <a:off x="2286000" y="1436370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 </a:t>
            </a:r>
            <a:r>
              <a:rPr lang="zh-CN" altLang="en-US" sz="28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社会因素</a:t>
            </a:r>
            <a:endParaRPr lang="zh-CN" altLang="en-US" sz="28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7"/>
          <p:cNvSpPr/>
          <p:nvPr>
            <p:custDataLst>
              <p:tags r:id="rId7"/>
            </p:custDataLst>
          </p:nvPr>
        </p:nvSpPr>
        <p:spPr>
          <a:xfrm>
            <a:off x="1270000" y="2579370"/>
            <a:ext cx="4445000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33000"/>
              </a:lnSpc>
              <a:defRPr/>
            </a:pPr>
            <a:r>
              <a:rPr lang="en-US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（1）婚姻状况</a:t>
            </a:r>
            <a:r>
              <a:rPr lang="zh-CN" altLang="en-US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；</a:t>
            </a:r>
            <a:r>
              <a:rPr lang="zh-CN" altLang="en-US" sz="20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婚姻是老年人自杀的重要保护因素之一</a:t>
            </a: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（2）居住方式</a:t>
            </a:r>
            <a:r>
              <a:rPr lang="zh-CN" altLang="en-US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；</a:t>
            </a:r>
            <a:r>
              <a:rPr lang="zh-CN" altLang="en-US" sz="20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有调查发现，独居、入住福利院的老年人自杀意向要高于其他居住状态的老年人</a:t>
            </a: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（3）经济困顿</a:t>
            </a:r>
            <a:r>
              <a:rPr lang="zh-CN" altLang="en-US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；</a:t>
            </a:r>
            <a:r>
              <a:rPr lang="zh-CN" altLang="en-US" sz="20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经济困顿是老年人选择自杀的重要因素之一。</a:t>
            </a: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（4）城乡差别</a:t>
            </a:r>
            <a:r>
              <a:rPr lang="zh-CN" altLang="en-US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；</a:t>
            </a:r>
            <a:r>
              <a:rPr lang="zh-CN" altLang="en-US" sz="20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老年人自杀行为具有明显的城乡差别，农村老年人的自杀率远远高于城市老年人。</a:t>
            </a: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5" name="AutoShape 8"/>
          <p:cNvSpPr/>
          <p:nvPr>
            <p:custDataLst>
              <p:tags r:id="rId8"/>
            </p:custDataLst>
          </p:nvPr>
        </p:nvSpPr>
        <p:spPr>
          <a:xfrm>
            <a:off x="6223000" y="1055370"/>
            <a:ext cx="4953000" cy="5606415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8A9A72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6" name="AutoShape 9"/>
          <p:cNvSpPr/>
          <p:nvPr>
            <p:custDataLst>
              <p:tags r:id="rId9"/>
            </p:custDataLst>
          </p:nvPr>
        </p:nvSpPr>
        <p:spPr>
          <a:xfrm>
            <a:off x="6223000" y="1055370"/>
            <a:ext cx="4953000" cy="50800"/>
          </a:xfrm>
          <a:prstGeom prst="roundRect">
            <a:avLst>
              <a:gd name="adj" fmla="val 0"/>
            </a:avLst>
          </a:prstGeom>
          <a:solidFill>
            <a:srgbClr val="8A9A7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32" name="Picture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731000" y="1410970"/>
            <a:ext cx="508000" cy="508000"/>
          </a:xfrm>
          <a:prstGeom prst="rect">
            <a:avLst/>
          </a:prstGeom>
        </p:spPr>
      </p:pic>
      <p:sp>
        <p:nvSpPr>
          <p:cNvPr id="33" name="AutoShape 11"/>
          <p:cNvSpPr/>
          <p:nvPr>
            <p:custDataLst>
              <p:tags r:id="rId13"/>
            </p:custDataLst>
          </p:nvPr>
        </p:nvSpPr>
        <p:spPr>
          <a:xfrm>
            <a:off x="7493000" y="1436370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 </a:t>
            </a:r>
            <a:r>
              <a:rPr lang="zh-CN" altLang="en-US" sz="28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心理因素</a:t>
            </a:r>
            <a:endParaRPr lang="zh-CN" altLang="en-US" sz="28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4" name="AutoShape 12"/>
          <p:cNvSpPr/>
          <p:nvPr>
            <p:custDataLst>
              <p:tags r:id="rId14"/>
            </p:custDataLst>
          </p:nvPr>
        </p:nvSpPr>
        <p:spPr>
          <a:xfrm>
            <a:off x="6477000" y="3984625"/>
            <a:ext cx="4445000" cy="633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33000"/>
              </a:lnSpc>
              <a:defRPr/>
            </a:pPr>
            <a:r>
              <a:rPr lang="en-US" sz="16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（1）心理精神疾病</a:t>
            </a:r>
            <a:r>
              <a:rPr lang="zh-CN" altLang="en-US" sz="16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；</a:t>
            </a:r>
            <a:r>
              <a:rPr lang="zh-CN" altLang="en-US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焦虑症、抑郁症、疑病症、认知症等心理精神疾病是导致老年人自杀的重要因素</a:t>
            </a:r>
            <a:endParaRPr lang="zh-CN" altLang="en-US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algn="l">
              <a:lnSpc>
                <a:spcPct val="133000"/>
              </a:lnSpc>
              <a:buClrTx/>
              <a:buSzTx/>
              <a:buFontTx/>
              <a:defRPr/>
            </a:pPr>
            <a:r>
              <a:rPr lang="en-US" sz="16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（2）文化程度</a:t>
            </a:r>
            <a:r>
              <a:rPr lang="zh-CN" altLang="en-US" sz="16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；</a:t>
            </a:r>
            <a:r>
              <a:rPr lang="zh-CN" altLang="en-US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文化程度与自杀行为有着密切关系。</a:t>
            </a:r>
            <a:r>
              <a:rPr lang="zh-CN" altLang="en-US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一般文化程度越低，自杀率就越高</a:t>
            </a:r>
            <a:endParaRPr lang="zh-CN" altLang="en-US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algn="l">
              <a:lnSpc>
                <a:spcPct val="133000"/>
              </a:lnSpc>
              <a:buClrTx/>
              <a:buSzTx/>
              <a:buFontTx/>
              <a:defRPr/>
            </a:pPr>
            <a:r>
              <a:rPr lang="en-US" sz="16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（3）人格特点</a:t>
            </a:r>
            <a:r>
              <a:rPr lang="zh-CN" altLang="en-US" sz="16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；</a:t>
            </a:r>
            <a:r>
              <a:rPr lang="zh-CN" altLang="en-US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具有内向、胆怯、自卑、孤僻、敌意等性格的老年人遇事容易想不开，产生绝望情绪，不会主动寻求他人帮助，以自杀的方式寻求挣脱</a:t>
            </a:r>
            <a:endParaRPr lang="zh-CN" altLang="en-US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algn="l">
              <a:lnSpc>
                <a:spcPct val="133000"/>
              </a:lnSpc>
              <a:buClrTx/>
              <a:buSzTx/>
              <a:buFontTx/>
              <a:defRPr/>
            </a:pPr>
            <a:r>
              <a:rPr lang="en-US" sz="16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（4）人际冲突</a:t>
            </a:r>
            <a:r>
              <a:rPr lang="zh-CN" altLang="en-US" sz="16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；</a:t>
            </a:r>
            <a:r>
              <a:rPr lang="zh-CN" altLang="en-US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在我国，夫妻关系不和、婆媳矛盾突出、代际关系紧张、邻里纠纷较多等人际冲突是导致老年人自杀的第一大诱因。</a:t>
            </a:r>
            <a:endParaRPr lang="zh-CN" altLang="en-US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380365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3C373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3. </a:t>
            </a:r>
            <a:r>
              <a:rPr lang="zh-CN" altLang="en-US" sz="3600" b="0" i="0" u="none" strike="noStrike">
                <a:solidFill>
                  <a:srgbClr val="3C373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生理</a:t>
            </a:r>
            <a:r>
              <a:rPr lang="en-US" sz="3600" b="0" i="0" u="none" strike="noStrike">
                <a:solidFill>
                  <a:srgbClr val="3C373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因素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762000" y="1397000"/>
            <a:ext cx="10160000" cy="4147820"/>
          </a:xfrm>
          <a:prstGeom prst="roundRect">
            <a:avLst>
              <a:gd name="adj" fmla="val 0"/>
            </a:avLst>
          </a:prstGeom>
          <a:solidFill>
            <a:srgbClr val="8A9A76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4" name="AutoShape 24"/>
          <p:cNvSpPr/>
          <p:nvPr/>
        </p:nvSpPr>
        <p:spPr>
          <a:xfrm>
            <a:off x="1080770" y="2925445"/>
            <a:ext cx="990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200" b="1" i="0" u="none" strike="noStrike">
                <a:solidFill>
                  <a:srgbClr val="697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生理因素</a:t>
            </a:r>
            <a:r>
              <a:rPr lang="en-US" sz="3200" b="1" i="0" u="none" strike="noStrike">
                <a:solidFill>
                  <a:srgbClr val="697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</a:t>
            </a:r>
            <a:r>
              <a:rPr lang="zh-CN" altLang="en-US" sz="32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长期患有各种慢病或身患绝症的老年人，由于长年累月地经受疾病折磨，容易出现厌世情绪，失去生活方向和动力，进而产生轻生的念头和行为。</a:t>
            </a:r>
            <a:endParaRPr lang="zh-CN" altLang="en-US" sz="32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016000"/>
            <a:ext cx="3810000" cy="3810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4826000"/>
            <a:ext cx="3175000" cy="3175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32715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 b="1">
                <a:solidFill>
                  <a:srgbClr val="446B58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+mn-ea"/>
              </a:rPr>
              <a:t>2.3　老年人自杀的防范与心理护理</a:t>
            </a:r>
            <a:endParaRPr lang="zh-CN" altLang="en-US" sz="3600" b="1">
              <a:solidFill>
                <a:srgbClr val="446B58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+mn-ea"/>
            </a:endParaRPr>
          </a:p>
        </p:txBody>
      </p:sp>
      <p:sp>
        <p:nvSpPr>
          <p:cNvPr id="8" name="AutoShape 3"/>
          <p:cNvSpPr/>
          <p:nvPr>
            <p:custDataLst>
              <p:tags r:id="rId1"/>
            </p:custDataLst>
          </p:nvPr>
        </p:nvSpPr>
        <p:spPr>
          <a:xfrm>
            <a:off x="466725" y="1282065"/>
            <a:ext cx="5502275" cy="532638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8A9A72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4"/>
          <p:cNvSpPr/>
          <p:nvPr>
            <p:custDataLst>
              <p:tags r:id="rId2"/>
            </p:custDataLst>
          </p:nvPr>
        </p:nvSpPr>
        <p:spPr>
          <a:xfrm>
            <a:off x="466725" y="1282065"/>
            <a:ext cx="5502275" cy="76200"/>
          </a:xfrm>
          <a:prstGeom prst="roundRect">
            <a:avLst>
              <a:gd name="adj" fmla="val 0"/>
            </a:avLst>
          </a:prstGeom>
          <a:solidFill>
            <a:srgbClr val="8A9A7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3" name="Picture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1440815"/>
            <a:ext cx="508000" cy="508000"/>
          </a:xfrm>
          <a:prstGeom prst="rect">
            <a:avLst/>
          </a:prstGeom>
        </p:spPr>
      </p:pic>
      <p:sp>
        <p:nvSpPr>
          <p:cNvPr id="14" name="AutoShape 6"/>
          <p:cNvSpPr/>
          <p:nvPr>
            <p:custDataLst>
              <p:tags r:id="rId6"/>
            </p:custDataLst>
          </p:nvPr>
        </p:nvSpPr>
        <p:spPr>
          <a:xfrm>
            <a:off x="1714500" y="1466215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</a:t>
            </a:r>
            <a:r>
              <a:rPr lang="zh-CN" altLang="en-US" sz="24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老年人自杀的防范措施</a:t>
            </a:r>
            <a:endParaRPr lang="zh-CN" altLang="en-US" sz="24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7" name="AutoShape 7"/>
          <p:cNvSpPr/>
          <p:nvPr>
            <p:custDataLst>
              <p:tags r:id="rId7"/>
            </p:custDataLst>
          </p:nvPr>
        </p:nvSpPr>
        <p:spPr>
          <a:xfrm>
            <a:off x="540385" y="2440305"/>
            <a:ext cx="5428615" cy="399669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33000"/>
              </a:lnSpc>
              <a:defRPr/>
            </a:pPr>
            <a:r>
              <a:rPr lang="en-US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（1）家庭支持</a:t>
            </a:r>
            <a:r>
              <a:rPr lang="zh-CN" altLang="en-US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；</a:t>
            </a:r>
            <a:r>
              <a:rPr lang="zh-CN" altLang="en-US" sz="20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家庭是老年人主要的生活场所，儿女是老年人的精神寄托，子女孝顺是预防老年人产生自杀意念的重要因素</a:t>
            </a: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</a:t>
            </a:r>
            <a:r>
              <a:rPr lang="en-US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2）社会援助</a:t>
            </a:r>
            <a:r>
              <a:rPr lang="zh-CN" altLang="en-US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；</a:t>
            </a:r>
            <a:r>
              <a:rPr lang="zh-CN" altLang="en-US" sz="20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社会援助可减少老年人的自杀意愿。例如，社会团体或者居委会等相关部门充分动员社会各方面力量，尽可能关爱老年群体</a:t>
            </a: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（3）政府关爱；</a:t>
            </a:r>
            <a:r>
              <a:rPr lang="zh-CN" altLang="en-US" sz="20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政府兴办养老福利事业，促进社会走家庭化养老与社会化养老相结合的道路</a:t>
            </a: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（4）老年人自身努力</a:t>
            </a:r>
            <a:r>
              <a:rPr lang="zh-CN" altLang="en-US" sz="20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老年人自身应保持乐观、积极的心态，珍惜亲情和友情，既不封闭自己，也不过多依赖别人的照顾</a:t>
            </a: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8"/>
          <p:cNvSpPr/>
          <p:nvPr>
            <p:custDataLst>
              <p:tags r:id="rId8"/>
            </p:custDataLst>
          </p:nvPr>
        </p:nvSpPr>
        <p:spPr>
          <a:xfrm>
            <a:off x="6223000" y="1282065"/>
            <a:ext cx="5803900" cy="532638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8A9A72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2" name="AutoShape 9"/>
          <p:cNvSpPr/>
          <p:nvPr>
            <p:custDataLst>
              <p:tags r:id="rId9"/>
            </p:custDataLst>
          </p:nvPr>
        </p:nvSpPr>
        <p:spPr>
          <a:xfrm>
            <a:off x="6223000" y="1282065"/>
            <a:ext cx="5803900" cy="76200"/>
          </a:xfrm>
          <a:prstGeom prst="roundRect">
            <a:avLst>
              <a:gd name="adj" fmla="val 0"/>
            </a:avLst>
          </a:prstGeom>
          <a:solidFill>
            <a:srgbClr val="8A9A7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3" name="Picture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350000" y="1415415"/>
            <a:ext cx="508000" cy="508000"/>
          </a:xfrm>
          <a:prstGeom prst="rect">
            <a:avLst/>
          </a:prstGeom>
        </p:spPr>
      </p:pic>
      <p:sp>
        <p:nvSpPr>
          <p:cNvPr id="24" name="AutoShape 11"/>
          <p:cNvSpPr/>
          <p:nvPr>
            <p:custDataLst>
              <p:tags r:id="rId13"/>
            </p:custDataLst>
          </p:nvPr>
        </p:nvSpPr>
        <p:spPr>
          <a:xfrm>
            <a:off x="7112000" y="1440815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</a:t>
            </a:r>
            <a:r>
              <a:rPr lang="zh-CN" altLang="en-US" sz="24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自杀老年人的心理护理</a:t>
            </a:r>
            <a:endParaRPr lang="zh-CN" altLang="en-US" sz="24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5" name="AutoShape 12"/>
          <p:cNvSpPr/>
          <p:nvPr>
            <p:custDataLst>
              <p:tags r:id="rId14"/>
            </p:custDataLst>
          </p:nvPr>
        </p:nvSpPr>
        <p:spPr>
          <a:xfrm>
            <a:off x="6477000" y="2552065"/>
            <a:ext cx="4445000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33000"/>
              </a:lnSpc>
              <a:defRPr/>
            </a:pPr>
            <a:r>
              <a:rPr lang="en-US" sz="24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（1）做好危机处理</a:t>
            </a:r>
            <a:endParaRPr lang="en-US" sz="24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sz="24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（2）制订自杀老年人的心理护理方案并实施</a:t>
            </a:r>
            <a:endParaRPr lang="en-US" sz="24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sz="24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（3）有自杀倾向老年人护理中的注意事项</a:t>
            </a:r>
            <a:endParaRPr lang="en-US" sz="24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endParaRPr lang="en-US" altLang="en-US" sz="24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15"/>
          <p:cNvSpPr/>
          <p:nvPr/>
        </p:nvSpPr>
        <p:spPr>
          <a:xfrm>
            <a:off x="274320" y="1033780"/>
            <a:ext cx="11544935" cy="5740400"/>
          </a:xfrm>
          <a:prstGeom prst="roundRect">
            <a:avLst>
              <a:gd name="adj" fmla="val 0"/>
            </a:avLst>
          </a:prstGeom>
          <a:solidFill>
            <a:srgbClr val="EBF1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" name="AutoShape 2"/>
          <p:cNvSpPr/>
          <p:nvPr/>
        </p:nvSpPr>
        <p:spPr>
          <a:xfrm>
            <a:off x="1016000" y="144145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>
                <a:solidFill>
                  <a:srgbClr val="4B5563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ans SC" panose="020B0200000000000000" charset="-122"/>
              </a:rPr>
              <a:t>有自杀倾向老年人护理中的注意事项</a:t>
            </a:r>
            <a:endParaRPr lang="en-US" sz="3600" b="1">
              <a:solidFill>
                <a:srgbClr val="4B5563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1800" y="1138555"/>
            <a:ext cx="406400" cy="406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8835" y="1138555"/>
            <a:ext cx="10848340" cy="4962525"/>
          </a:xfrm>
          <a:prstGeom prst="rect">
            <a:avLst/>
          </a:prstGeom>
          <a:noFill/>
        </p:spPr>
        <p:txBody>
          <a:bodyPr wrap="square" numCol="2" rtlCol="0" anchor="t">
            <a:noAutofit/>
          </a:bodyPr>
          <a:p>
            <a:pPr marL="0" indent="0" algn="l">
              <a:lnSpc>
                <a:spcPct val="133000"/>
              </a:lnSpc>
              <a:defRPr/>
            </a:pPr>
            <a:r>
              <a:rPr lang="zh-CN" altLang="en-US" sz="20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①自杀者的护理措施重点应放在预防自杀的发生上；</a:t>
            </a: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sz="20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②由于老年人的自杀原因比青年人要复杂得多，因此其危机干预的重点应放在劝慰和帮助上；</a:t>
            </a: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sz="20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③房间安排要用心，有一般自杀倾向的老年人应安排在大病房或大房间内，以便他们可以与其他老年人进行交往，但有严重自杀观念或行为的老年人要安置在特殊房间，24小时重点监护，以防意外发生；</a:t>
            </a: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sz="20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④对有自杀倾向的老年人要做到心中有数，密切观察其动态，以防意外发生，尤其是在夜间、凌晨和工作人员交接班时；</a:t>
            </a:r>
            <a:endParaRPr lang="zh-CN" altLang="en-US" sz="2000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sz="20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⑤对随时有自杀倾向和自杀行为的老年人，必要时可采取约束带保护，请家属多多陪伴</a:t>
            </a:r>
            <a:endParaRPr lang="zh-CN" altLang="en-US" sz="2000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sz="20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⑥工作要细心，如服药时严防他们藏药、累积后一次吞服，测体温时防止他们故意咬碎体温计，洗澡时防止他们故意烫伤等；</a:t>
            </a: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sz="20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⑦对症状“突然好转”的消极患者，更要警惕，谨防他们伪装好转，伺机在工作人员疏忽时采取自杀行动；</a:t>
            </a: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sz="20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⑧给予病人更多关心、温暖、支持、鼓励等，帮助他们消除消极情绪、自杀意念，树立信心，培养生活乐趣；</a:t>
            </a: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sz="20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⑨加强健康教育宣传，使他们了解精神类疾病的发病诱因、表现、治疗及预防措施等，以增强其战胜疾病的信心。通过心理干预，使他们能够正视疾病，珍爱生命。</a:t>
            </a:r>
            <a:endParaRPr lang="zh-CN" altLang="en-US" sz="2000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414000" y="-762000"/>
            <a:ext cx="2540000" cy="2540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508000" y="5461000"/>
            <a:ext cx="1905000" cy="1905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课后作业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0000" y="2476500"/>
            <a:ext cx="381000" cy="3810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397000" y="3357245"/>
            <a:ext cx="4127500" cy="10001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1.请结合任务的案例，分析老年人自杀的原因有哪些</a:t>
            </a:r>
            <a:r>
              <a:rPr 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？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8" name="Connector 8"/>
          <p:cNvCxnSpPr/>
          <p:nvPr>
            <p:custDataLst>
              <p:tags r:id="rId6"/>
            </p:custDataLst>
          </p:nvPr>
        </p:nvCxnSpPr>
        <p:spPr>
          <a:xfrm rot="-9822">
            <a:off x="1270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>
            <p:custDataLst>
              <p:tags r:id="rId7"/>
            </p:custDataLst>
          </p:nvPr>
        </p:nvSpPr>
        <p:spPr>
          <a:xfrm>
            <a:off x="6223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77000" y="2476500"/>
            <a:ext cx="381000" cy="3810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1"/>
            </p:custDataLst>
          </p:nvPr>
        </p:nvSpPr>
        <p:spPr>
          <a:xfrm>
            <a:off x="6810375" y="3429000"/>
            <a:ext cx="4127500" cy="78486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2.假如你是任务的案例中老人的护理员，你会如何对其进行心理护理？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13" name="Connector 13"/>
          <p:cNvCxnSpPr/>
          <p:nvPr>
            <p:custDataLst>
              <p:tags r:id="rId12"/>
            </p:custDataLst>
          </p:nvPr>
        </p:nvCxnSpPr>
        <p:spPr>
          <a:xfrm rot="-9822">
            <a:off x="6477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419.4,&quot;left&quot;:36.75,&quot;top&quot;:100.95,&quot;width&quot;:910.25}"/>
</p:tagLst>
</file>

<file path=ppt/tags/tag101.xml><?xml version="1.0" encoding="utf-8"?>
<p:tagLst xmlns:p="http://schemas.openxmlformats.org/presentationml/2006/main">
  <p:tag name="KSO_WM_DIAGRAM_VIRTUALLY_FRAME" val="{&quot;height&quot;:419.4,&quot;left&quot;:36.75,&quot;top&quot;:100.95,&quot;width&quot;:910.25}"/>
</p:tagLst>
</file>

<file path=ppt/tags/tag102.xml><?xml version="1.0" encoding="utf-8"?>
<p:tagLst xmlns:p="http://schemas.openxmlformats.org/presentationml/2006/main">
  <p:tag name="KSO_WM_DIAGRAM_VIRTUALLY_FRAME" val="{&quot;height&quot;:419.4,&quot;left&quot;:36.75,&quot;top&quot;:100.95,&quot;width&quot;:910.25}"/>
</p:tagLst>
</file>

<file path=ppt/tags/tag103.xml><?xml version="1.0" encoding="utf-8"?>
<p:tagLst xmlns:p="http://schemas.openxmlformats.org/presentationml/2006/main">
  <p:tag name="KSO_WM_DIAGRAM_VIRTUALLY_FRAME" val="{&quot;height&quot;:419.4,&quot;left&quot;:36.75,&quot;top&quot;:100.95,&quot;width&quot;:910.25}"/>
</p:tagLst>
</file>

<file path=ppt/tags/tag104.xml><?xml version="1.0" encoding="utf-8"?>
<p:tagLst xmlns:p="http://schemas.openxmlformats.org/presentationml/2006/main">
  <p:tag name="KSO_WM_DIAGRAM_VIRTUALLY_FRAME" val="{&quot;height&quot;:419.4,&quot;left&quot;:36.75,&quot;top&quot;:100.95,&quot;width&quot;:910.25}"/>
</p:tagLst>
</file>

<file path=ppt/tags/tag105.xml><?xml version="1.0" encoding="utf-8"?>
<p:tagLst xmlns:p="http://schemas.openxmlformats.org/presentationml/2006/main">
  <p:tag name="KSO_WM_DIAGRAM_VIRTUALLY_FRAME" val="{&quot;height&quot;:419.4,&quot;left&quot;:36.75,&quot;top&quot;:100.95,&quot;width&quot;:910.25}"/>
</p:tagLst>
</file>

<file path=ppt/tags/tag106.xml><?xml version="1.0" encoding="utf-8"?>
<p:tagLst xmlns:p="http://schemas.openxmlformats.org/presentationml/2006/main">
  <p:tag name="KSO_WM_DIAGRAM_VIRTUALLY_FRAME" val="{&quot;height&quot;:419.4,&quot;left&quot;:36.75,&quot;top&quot;:100.95,&quot;width&quot;:910.25}"/>
</p:tagLst>
</file>

<file path=ppt/tags/tag107.xml><?xml version="1.0" encoding="utf-8"?>
<p:tagLst xmlns:p="http://schemas.openxmlformats.org/presentationml/2006/main">
  <p:tag name="KSO_WM_DIAGRAM_VIRTUALLY_FRAME" val="{&quot;height&quot;:419.4,&quot;left&quot;:36.75,&quot;top&quot;:100.95,&quot;width&quot;:910.25}"/>
</p:tagLst>
</file>

<file path=ppt/tags/tag108.xml><?xml version="1.0" encoding="utf-8"?>
<p:tagLst xmlns:p="http://schemas.openxmlformats.org/presentationml/2006/main">
  <p:tag name="KSO_WM_DIAGRAM_VIRTUALLY_FRAME" val="{&quot;height&quot;:419.4,&quot;left&quot;:36.75,&quot;top&quot;:100.95,&quot;width&quot;:910.25}"/>
</p:tagLst>
</file>

<file path=ppt/tags/tag109.xml><?xml version="1.0" encoding="utf-8"?>
<p:tagLst xmlns:p="http://schemas.openxmlformats.org/presentationml/2006/main">
  <p:tag name="KSO_WM_DIAGRAM_VIRTUALLY_FRAME" val="{&quot;height&quot;:155.75,&quot;left&quot;:78.5,&quot;top&quot;:118.5,&quot;width&quot;:800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1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2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3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4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5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6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7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5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6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9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1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2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3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4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5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6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7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8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9.xml><?xml version="1.0" encoding="utf-8"?>
<p:tagLst xmlns:p="http://schemas.openxmlformats.org/presentationml/2006/main">
  <p:tag name="KSO_WM_DIAGRAM_VIRTUALLY_FRAME" val="{&quot;height&quot;:419.4,&quot;left&quot;:36.75,&quot;top&quot;:100.95,&quot;width&quot;:910.25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2146</Words>
  <Application>WPS 演示</Application>
  <PresentationFormat>宽屏</PresentationFormat>
  <Paragraphs>110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Noto Serif SC</vt:lpstr>
      <vt:lpstr>Noto Sans SC</vt:lpstr>
      <vt:lpstr>汉仪综艺体简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h</cp:lastModifiedBy>
  <cp:revision>157</cp:revision>
  <dcterms:created xsi:type="dcterms:W3CDTF">2019-06-19T02:08:00Z</dcterms:created>
  <dcterms:modified xsi:type="dcterms:W3CDTF">2026-08-03T16:13:23Z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2052-12.1.0.26375</vt:lpwstr>
  </property>
  <property fmtid="{D5CDD505-2E9C-101B-9397-08002B2CF9AE}" pid="3" name="ICV">
    <vt:lpwstr>40DEEDF85C3A44F9B43AAC5F09C4C63F_11</vt:lpwstr>
  </property>
</Properties>
</file>