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5" r:id="rId8"/>
    <p:sldId id="2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4" Type="http://schemas.openxmlformats.org/officeDocument/2006/relationships/notesSlide" Target="../notesSlides/notesSlide4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04.xml"/><Relationship Id="rId21" Type="http://schemas.openxmlformats.org/officeDocument/2006/relationships/tags" Target="../tags/tag103.xml"/><Relationship Id="rId20" Type="http://schemas.openxmlformats.org/officeDocument/2006/relationships/image" Target="../media/image14.svg"/><Relationship Id="rId2" Type="http://schemas.openxmlformats.org/officeDocument/2006/relationships/tags" Target="../tags/tag90.xml"/><Relationship Id="rId19" Type="http://schemas.openxmlformats.org/officeDocument/2006/relationships/image" Target="../media/image13.png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image" Target="../media/image12.svg"/><Relationship Id="rId12" Type="http://schemas.openxmlformats.org/officeDocument/2006/relationships/image" Target="../media/image11.png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tags" Target="../tags/tag109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image" Target="../media/image18.svg"/><Relationship Id="rId1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任务2　老年心身疾病预防与治疗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</a:t>
            </a:r>
            <a:r>
              <a:rPr lang="en-US" altLang="zh-CN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9 </a:t>
            </a:r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老年人心身疾病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根据情境案例，分析老人的患病原因，提出可行的心理护理措施。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李先生，77岁，3年前老伴因病去世，儿女不在身边。他饮食不规律，爱吃腌制食品、红烧肉，喜欢抽烟喝酒。近日李先生头晕乏力、胃疼、腹泻，于是去医院就诊。经过医院检查，诊断为肠胃炎，医生指出，李先生得病与心理因素有关，若不加注意和调整，可能会加重病情。假如你是社区养老服务人员，你将如何对其进行心理护理？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掌握老年心身疾病的预防措施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掌握老年心身疾病的心理护理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能对老年人进行综合评估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能对老年人进行心理护理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培养关爱老人、团结协作的意识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培养科学严谨、合理分析的意识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培养爱岗敬业、尊老助老的意识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重点：老年心身疾病的预防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难点：老年心身疾病的治疗和心理护理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43535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2.1　老年心身疾病的预防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6" name="AutoShape 6"/>
          <p:cNvSpPr/>
          <p:nvPr>
            <p:custDataLst>
              <p:tags r:id="rId1"/>
            </p:custDataLst>
          </p:nvPr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5"/>
          <p:cNvSpPr/>
          <p:nvPr>
            <p:custDataLst>
              <p:tags r:id="rId2"/>
            </p:custDataLst>
          </p:nvPr>
        </p:nvSpPr>
        <p:spPr>
          <a:xfrm>
            <a:off x="1016000" y="1743710"/>
            <a:ext cx="3251200" cy="40322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6"/>
          <p:cNvSpPr/>
          <p:nvPr>
            <p:custDataLst>
              <p:tags r:id="rId3"/>
            </p:custDataLst>
          </p:nvPr>
        </p:nvSpPr>
        <p:spPr>
          <a:xfrm>
            <a:off x="1016000" y="2172335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5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2200" y="1776730"/>
            <a:ext cx="457200" cy="457200"/>
          </a:xfrm>
          <a:prstGeom prst="rect">
            <a:avLst/>
          </a:prstGeom>
        </p:spPr>
      </p:pic>
      <p:sp>
        <p:nvSpPr>
          <p:cNvPr id="26" name="AutoShape 8"/>
          <p:cNvSpPr/>
          <p:nvPr>
            <p:custDataLst>
              <p:tags r:id="rId7"/>
            </p:custDataLst>
          </p:nvPr>
        </p:nvSpPr>
        <p:spPr>
          <a:xfrm>
            <a:off x="1160780" y="2248535"/>
            <a:ext cx="295402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培养健全的人格特征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7" name="AutoShape 9"/>
          <p:cNvSpPr/>
          <p:nvPr>
            <p:custDataLst>
              <p:tags r:id="rId8"/>
            </p:custDataLst>
          </p:nvPr>
        </p:nvSpPr>
        <p:spPr>
          <a:xfrm>
            <a:off x="1270000" y="3315335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特别是对那些具有明显心理素质弱点的人，如有易暴怒、抑郁、孤僻及多疑倾向者，应及早通过心理指导来加强健全个性的培养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8" name="AutoShape 10"/>
          <p:cNvSpPr/>
          <p:nvPr>
            <p:custDataLst>
              <p:tags r:id="rId9"/>
            </p:custDataLst>
          </p:nvPr>
        </p:nvSpPr>
        <p:spPr>
          <a:xfrm>
            <a:off x="4470400" y="1743710"/>
            <a:ext cx="3251200" cy="403225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11"/>
          <p:cNvSpPr/>
          <p:nvPr>
            <p:custDataLst>
              <p:tags r:id="rId10"/>
            </p:custDataLst>
          </p:nvPr>
        </p:nvSpPr>
        <p:spPr>
          <a:xfrm>
            <a:off x="4470400" y="2172335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0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05655" y="1743710"/>
            <a:ext cx="457200" cy="457200"/>
          </a:xfrm>
          <a:prstGeom prst="rect">
            <a:avLst/>
          </a:prstGeom>
        </p:spPr>
      </p:pic>
      <p:sp>
        <p:nvSpPr>
          <p:cNvPr id="31" name="AutoShape 13"/>
          <p:cNvSpPr/>
          <p:nvPr>
            <p:custDataLst>
              <p:tags r:id="rId14"/>
            </p:custDataLst>
          </p:nvPr>
        </p:nvSpPr>
        <p:spPr>
          <a:xfrm>
            <a:off x="4489450" y="2249170"/>
            <a:ext cx="3326765" cy="5930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锻炼对突发生活事件</a:t>
            </a:r>
            <a:r>
              <a:rPr lang="zh-CN" alt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</a:t>
            </a:r>
            <a:r>
              <a:rPr 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应对能力和承受能力</a:t>
            </a:r>
            <a:endParaRPr 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AutoShape 14"/>
          <p:cNvSpPr/>
          <p:nvPr>
            <p:custDataLst>
              <p:tags r:id="rId15"/>
            </p:custDataLst>
          </p:nvPr>
        </p:nvSpPr>
        <p:spPr>
          <a:xfrm>
            <a:off x="4724400" y="3315335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对于那些工作和生活环境里存在明显应激源的人，应及时帮助他们进行适当的调整，以减少不必要的心理刺激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3" name="AutoShape 15"/>
          <p:cNvSpPr/>
          <p:nvPr>
            <p:custDataLst>
              <p:tags r:id="rId16"/>
            </p:custDataLst>
          </p:nvPr>
        </p:nvSpPr>
        <p:spPr>
          <a:xfrm>
            <a:off x="7924800" y="1743710"/>
            <a:ext cx="3251200" cy="40322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4" name="AutoShape 16"/>
          <p:cNvSpPr/>
          <p:nvPr>
            <p:custDataLst>
              <p:tags r:id="rId17"/>
            </p:custDataLst>
          </p:nvPr>
        </p:nvSpPr>
        <p:spPr>
          <a:xfrm>
            <a:off x="7924800" y="2172335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5" name="Picture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77200" y="1743710"/>
            <a:ext cx="457200" cy="457200"/>
          </a:xfrm>
          <a:prstGeom prst="rect">
            <a:avLst/>
          </a:prstGeom>
        </p:spPr>
      </p:pic>
      <p:sp>
        <p:nvSpPr>
          <p:cNvPr id="36" name="AutoShape 18"/>
          <p:cNvSpPr/>
          <p:nvPr>
            <p:custDataLst>
              <p:tags r:id="rId21"/>
            </p:custDataLst>
          </p:nvPr>
        </p:nvSpPr>
        <p:spPr>
          <a:xfrm>
            <a:off x="7924800" y="2249170"/>
            <a:ext cx="331851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建立良好的社会人际关系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7" name="AutoShape 19"/>
          <p:cNvSpPr/>
          <p:nvPr>
            <p:custDataLst>
              <p:tags r:id="rId22"/>
            </p:custDataLst>
          </p:nvPr>
        </p:nvSpPr>
        <p:spPr>
          <a:xfrm>
            <a:off x="8178800" y="3315335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鼓励老年人参加力所能及的文娱活动，如交谊舞、书画、门球、太极拳、棋牌等，在活动中与他人建立友好的人际关系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3" name="AutoShape 23"/>
          <p:cNvSpPr/>
          <p:nvPr/>
        </p:nvSpPr>
        <p:spPr>
          <a:xfrm>
            <a:off x="309245" y="1105535"/>
            <a:ext cx="11538585" cy="2774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20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由于老年心身疾病是心理社会因素和生物因素联合作用的结果，因此其预防也要从心、身两方面入手</a:t>
            </a:r>
            <a:endParaRPr lang="zh-CN" altLang="en-US" sz="2000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15"/>
          <p:cNvSpPr/>
          <p:nvPr>
            <p:custDataLst>
              <p:tags r:id="rId1"/>
            </p:custDataLst>
          </p:nvPr>
        </p:nvSpPr>
        <p:spPr>
          <a:xfrm>
            <a:off x="141605" y="1644650"/>
            <a:ext cx="5919470" cy="2491105"/>
          </a:xfrm>
          <a:prstGeom prst="roundRect">
            <a:avLst>
              <a:gd name="adj" fmla="val 28804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15"/>
          <p:cNvSpPr/>
          <p:nvPr>
            <p:custDataLst>
              <p:tags r:id="rId2"/>
            </p:custDataLst>
          </p:nvPr>
        </p:nvSpPr>
        <p:spPr>
          <a:xfrm>
            <a:off x="6175375" y="1644650"/>
            <a:ext cx="5919470" cy="2491105"/>
          </a:xfrm>
          <a:prstGeom prst="roundRect">
            <a:avLst>
              <a:gd name="adj" fmla="val 28804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2.2　老年心身疾病的治疗与心理护理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79540" y="1821815"/>
            <a:ext cx="57124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2．个体层面的治疗</a:t>
            </a:r>
            <a:endParaRPr lang="en-US" sz="2400" b="1">
              <a:solidFill>
                <a:srgbClr val="4A6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（1）制订个性化健康教育方案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（2）保持良好的情绪，提高老年人的自我认识能力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（3）培养健全的人格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（4）提高社会适应能力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8615" y="1821815"/>
            <a:ext cx="57124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1．心身层面的治疗</a:t>
            </a:r>
            <a:endParaRPr lang="en-US" sz="2400" b="1">
              <a:solidFill>
                <a:srgbClr val="4A6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（1）心理治疗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心理治疗在心身疾病治疗中有重要意义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（2）躯体治疗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躯体治疗的基本手段之一就是药物治疗</a:t>
            </a:r>
            <a:endParaRPr lang="en-US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15"/>
          <p:cNvSpPr/>
          <p:nvPr>
            <p:custDataLst>
              <p:tags r:id="rId3"/>
            </p:custDataLst>
          </p:nvPr>
        </p:nvSpPr>
        <p:spPr>
          <a:xfrm>
            <a:off x="140970" y="4366895"/>
            <a:ext cx="11954510" cy="2113915"/>
          </a:xfrm>
          <a:prstGeom prst="roundRect">
            <a:avLst>
              <a:gd name="adj" fmla="val 28804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7" name="文本框 26"/>
          <p:cNvSpPr txBox="1"/>
          <p:nvPr/>
        </p:nvSpPr>
        <p:spPr>
          <a:xfrm>
            <a:off x="349250" y="4426585"/>
            <a:ext cx="11466830" cy="18408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sz="2400" b="1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3．社会层面的治疗</a:t>
            </a:r>
            <a:r>
              <a:rPr lang="zh-CN" altLang="en-US" sz="1600">
                <a:solidFill>
                  <a:srgbClr val="231F20"/>
                </a:solidFill>
                <a:latin typeface="汉仪中宋简"/>
                <a:ea typeface="汉仪中宋简"/>
              </a:rPr>
              <a:t> </a:t>
            </a:r>
            <a:endParaRPr lang="zh-CN" altLang="en-US" sz="16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无论年龄、性别、职业、社会地位如何，都有可能遭遇各种各样的心理应激，从而影响疾病的治疗和康复。因此，应通过全社会的力量，创造一个良好的工作环境和心理环境，形成良好的社会氛围，消除心理社会因素的不良刺激，避免人为的精神创伤，促进心身障碍的早日康复。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1.针对本任务中案例对老人进行综合评估。</a:t>
            </a:r>
            <a:endParaRPr 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2.结合本任务中案例分析老人心身疾病的治疗和心理护理措施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101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102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103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104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105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6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7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0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1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2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3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4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5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6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7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8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ags/tag99.xml><?xml version="1.0" encoding="utf-8"?>
<p:tagLst xmlns:p="http://schemas.openxmlformats.org/presentationml/2006/main">
  <p:tag name="KSO_WM_DIAGRAM_VIRTUALLY_FRAME" val="{&quot;height&quot;:331.25,&quot;left&quot;:80,&quot;top&quot;:126.25,&quot;width&quot;:814.2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WPS 演示</Application>
  <PresentationFormat>宽屏</PresentationFormat>
  <Paragraphs>79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Helvetica-Black</vt:lpstr>
      <vt:lpstr>Segoe Print</vt:lpstr>
      <vt:lpstr>Times New Roman</vt:lpstr>
      <vt:lpstr>汉仪中宋简</vt:lpstr>
      <vt:lpstr>汉仪书宋二简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2026-08-03T10:28:10Z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00065A441F0B4D2AA6A2F775369B2957_11</vt:lpwstr>
  </property>
</Properties>
</file>