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5" r:id="rId3"/>
    <p:sldId id="258" r:id="rId5"/>
    <p:sldId id="259" r:id="rId6"/>
    <p:sldId id="264" r:id="rId7"/>
    <p:sldId id="262" r:id="rId8"/>
    <p:sldId id="260" r:id="rId9"/>
    <p:sldId id="266" r:id="rId10"/>
    <p:sldId id="261" r:id="rId11"/>
    <p:sldId id="263" r:id="rId12"/>
    <p:sldId id="276" r:id="rId13"/>
    <p:sldId id="27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9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svg"/><Relationship Id="rId8" Type="http://schemas.openxmlformats.org/officeDocument/2006/relationships/image" Target="../media/image23.png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6" Type="http://schemas.openxmlformats.org/officeDocument/2006/relationships/notesSlide" Target="../notesSlides/notesSlide10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26.svg"/><Relationship Id="rId13" Type="http://schemas.openxmlformats.org/officeDocument/2006/relationships/image" Target="../media/image25.png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image" Target="../media/image28.svg"/><Relationship Id="rId3" Type="http://schemas.openxmlformats.org/officeDocument/2006/relationships/image" Target="../media/image27.png"/><Relationship Id="rId2" Type="http://schemas.openxmlformats.org/officeDocument/2006/relationships/tags" Target="../tags/tag166.xml"/><Relationship Id="rId14" Type="http://schemas.openxmlformats.org/officeDocument/2006/relationships/notesSlide" Target="../notesSlides/notesSlide1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image" Target="../media/image30.svg"/><Relationship Id="rId1" Type="http://schemas.openxmlformats.org/officeDocument/2006/relationships/tags" Target="../tags/tag16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8.svg"/><Relationship Id="rId20" Type="http://schemas.openxmlformats.org/officeDocument/2006/relationships/image" Target="../media/image7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1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tags" Target="../tags/tag94.xml"/><Relationship Id="rId26" Type="http://schemas.openxmlformats.org/officeDocument/2006/relationships/notesSlide" Target="../notesSlides/notesSlide5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09.xml"/><Relationship Id="rId23" Type="http://schemas.openxmlformats.org/officeDocument/2006/relationships/tags" Target="../tags/tag108.xml"/><Relationship Id="rId22" Type="http://schemas.openxmlformats.org/officeDocument/2006/relationships/tags" Target="../tags/tag107.xml"/><Relationship Id="rId21" Type="http://schemas.openxmlformats.org/officeDocument/2006/relationships/image" Target="../media/image16.svg"/><Relationship Id="rId20" Type="http://schemas.openxmlformats.org/officeDocument/2006/relationships/image" Target="../media/image15.png"/><Relationship Id="rId2" Type="http://schemas.openxmlformats.org/officeDocument/2006/relationships/tags" Target="../tags/tag93.xml"/><Relationship Id="rId19" Type="http://schemas.openxmlformats.org/officeDocument/2006/relationships/tags" Target="../tags/tag106.xml"/><Relationship Id="rId18" Type="http://schemas.openxmlformats.org/officeDocument/2006/relationships/tags" Target="../tags/tag105.xml"/><Relationship Id="rId17" Type="http://schemas.openxmlformats.org/officeDocument/2006/relationships/tags" Target="../tags/tag104.xml"/><Relationship Id="rId16" Type="http://schemas.openxmlformats.org/officeDocument/2006/relationships/tags" Target="../tags/tag103.xml"/><Relationship Id="rId15" Type="http://schemas.openxmlformats.org/officeDocument/2006/relationships/tags" Target="../tags/tag102.xml"/><Relationship Id="rId14" Type="http://schemas.openxmlformats.org/officeDocument/2006/relationships/tags" Target="../tags/tag101.xml"/><Relationship Id="rId13" Type="http://schemas.openxmlformats.org/officeDocument/2006/relationships/image" Target="../media/image14.svg"/><Relationship Id="rId12" Type="http://schemas.openxmlformats.org/officeDocument/2006/relationships/image" Target="../media/image13.png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tags" Target="../tags/tag9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38" Type="http://schemas.openxmlformats.org/officeDocument/2006/relationships/notesSlide" Target="../notesSlides/notesSlide7.xml"/><Relationship Id="rId37" Type="http://schemas.openxmlformats.org/officeDocument/2006/relationships/slideLayout" Target="../slideLayouts/slideLayout1.xml"/><Relationship Id="rId36" Type="http://schemas.openxmlformats.org/officeDocument/2006/relationships/tags" Target="../tags/tag139.xml"/><Relationship Id="rId35" Type="http://schemas.openxmlformats.org/officeDocument/2006/relationships/tags" Target="../tags/tag138.xml"/><Relationship Id="rId34" Type="http://schemas.openxmlformats.org/officeDocument/2006/relationships/tags" Target="../tags/tag137.xml"/><Relationship Id="rId33" Type="http://schemas.openxmlformats.org/officeDocument/2006/relationships/tags" Target="../tags/tag136.xml"/><Relationship Id="rId32" Type="http://schemas.openxmlformats.org/officeDocument/2006/relationships/tags" Target="../tags/tag135.xml"/><Relationship Id="rId31" Type="http://schemas.openxmlformats.org/officeDocument/2006/relationships/tags" Target="../tags/tag134.xml"/><Relationship Id="rId30" Type="http://schemas.openxmlformats.org/officeDocument/2006/relationships/tags" Target="../tags/tag133.xml"/><Relationship Id="rId3" Type="http://schemas.openxmlformats.org/officeDocument/2006/relationships/tags" Target="../tags/tag112.xml"/><Relationship Id="rId29" Type="http://schemas.openxmlformats.org/officeDocument/2006/relationships/tags" Target="../tags/tag132.xml"/><Relationship Id="rId28" Type="http://schemas.openxmlformats.org/officeDocument/2006/relationships/tags" Target="../tags/tag131.xml"/><Relationship Id="rId27" Type="http://schemas.openxmlformats.org/officeDocument/2006/relationships/tags" Target="../tags/tag130.xml"/><Relationship Id="rId26" Type="http://schemas.openxmlformats.org/officeDocument/2006/relationships/tags" Target="../tags/tag129.xml"/><Relationship Id="rId25" Type="http://schemas.openxmlformats.org/officeDocument/2006/relationships/tags" Target="../tags/tag128.xml"/><Relationship Id="rId24" Type="http://schemas.openxmlformats.org/officeDocument/2006/relationships/tags" Target="../tags/tag127.xml"/><Relationship Id="rId23" Type="http://schemas.openxmlformats.org/officeDocument/2006/relationships/tags" Target="../tags/tag126.xml"/><Relationship Id="rId22" Type="http://schemas.openxmlformats.org/officeDocument/2006/relationships/tags" Target="../tags/tag125.xml"/><Relationship Id="rId21" Type="http://schemas.openxmlformats.org/officeDocument/2006/relationships/tags" Target="../tags/tag124.xml"/><Relationship Id="rId20" Type="http://schemas.openxmlformats.org/officeDocument/2006/relationships/tags" Target="../tags/tag123.xml"/><Relationship Id="rId2" Type="http://schemas.openxmlformats.org/officeDocument/2006/relationships/tags" Target="../tags/tag111.xml"/><Relationship Id="rId19" Type="http://schemas.openxmlformats.org/officeDocument/2006/relationships/image" Target="../media/image22.svg"/><Relationship Id="rId18" Type="http://schemas.openxmlformats.org/officeDocument/2006/relationships/image" Target="../media/image21.png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image" Target="../media/image20.svg"/><Relationship Id="rId11" Type="http://schemas.openxmlformats.org/officeDocument/2006/relationships/image" Target="../media/image19.png"/><Relationship Id="rId10" Type="http://schemas.openxmlformats.org/officeDocument/2006/relationships/tags" Target="../tags/tag117.xml"/><Relationship Id="rId1" Type="http://schemas.openxmlformats.org/officeDocument/2006/relationships/tags" Target="../tags/tag1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3" Type="http://schemas.openxmlformats.org/officeDocument/2006/relationships/tags" Target="../tags/tag142.xml"/><Relationship Id="rId23" Type="http://schemas.openxmlformats.org/officeDocument/2006/relationships/notesSlide" Target="../notesSlides/notesSlide9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tags" Target="../tags/tag141.xml"/><Relationship Id="rId19" Type="http://schemas.openxmlformats.org/officeDocument/2006/relationships/image" Target="../media/image22.svg"/><Relationship Id="rId18" Type="http://schemas.openxmlformats.org/officeDocument/2006/relationships/image" Target="../media/image21.png"/><Relationship Id="rId17" Type="http://schemas.openxmlformats.org/officeDocument/2006/relationships/tags" Target="../tags/tag152.xml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image" Target="../media/image20.svg"/><Relationship Id="rId11" Type="http://schemas.openxmlformats.org/officeDocument/2006/relationships/image" Target="../media/image19.png"/><Relationship Id="rId10" Type="http://schemas.openxmlformats.org/officeDocument/2006/relationships/tags" Target="../tags/tag147.xml"/><Relationship Id="rId1" Type="http://schemas.openxmlformats.org/officeDocument/2006/relationships/tags" Target="../tags/tag1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</a:t>
            </a:r>
            <a:r>
              <a:rPr lang="en-US" altLang="zh-CN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3</a:t>
            </a:r>
            <a:r>
              <a:rPr lang="zh-CN" alt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　老年社会适应和家庭问题心理护理</a:t>
            </a:r>
            <a:endParaRPr lang="zh-CN" altLang="en-US" sz="4200" b="1" i="0" u="none" strike="noStrike">
              <a:solidFill>
                <a:srgbClr val="444742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46736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zh-CN" alt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任务1　老年社会适应心理</a:t>
            </a:r>
            <a:endParaRPr lang="zh-CN" alt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49450" y="3835400"/>
            <a:ext cx="830199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项目5　老年常见社会适应问题心理护理</a:t>
            </a:r>
            <a:endParaRPr lang="zh-CN" altLang="en-US" sz="3600">
              <a:solidFill>
                <a:srgbClr val="231F20"/>
              </a:solidFill>
              <a:latin typeface="汉仪综艺体简" panose="02010600000101010101" charset="-122"/>
              <a:ea typeface="汉仪综艺体简" panose="0201060000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016000"/>
            <a:ext cx="3810000" cy="3810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4826000"/>
            <a:ext cx="3175000" cy="3175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32715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0" i="0" u="none" strike="noStrike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2．心理防御机制的分类</a:t>
            </a:r>
            <a:endParaRPr lang="zh-CN" altLang="en-US" sz="3600" b="0" i="0" u="none" strike="noStrike">
              <a:solidFill>
                <a:srgbClr val="446B58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6" name="AutoShape 3"/>
          <p:cNvSpPr/>
          <p:nvPr>
            <p:custDataLst>
              <p:tags r:id="rId1"/>
            </p:custDataLst>
          </p:nvPr>
        </p:nvSpPr>
        <p:spPr>
          <a:xfrm>
            <a:off x="455930" y="1163320"/>
            <a:ext cx="5556250" cy="557403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4"/>
          <p:cNvSpPr/>
          <p:nvPr>
            <p:custDataLst>
              <p:tags r:id="rId2"/>
            </p:custDataLst>
          </p:nvPr>
        </p:nvSpPr>
        <p:spPr>
          <a:xfrm flipV="1">
            <a:off x="455930" y="1137920"/>
            <a:ext cx="5556250" cy="762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6"/>
          <p:cNvSpPr/>
          <p:nvPr>
            <p:custDataLst>
              <p:tags r:id="rId3"/>
            </p:custDataLst>
          </p:nvPr>
        </p:nvSpPr>
        <p:spPr>
          <a:xfrm>
            <a:off x="1908810" y="136525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自骗机制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7"/>
          <p:cNvSpPr/>
          <p:nvPr>
            <p:custDataLst>
              <p:tags r:id="rId4"/>
            </p:custDataLst>
          </p:nvPr>
        </p:nvSpPr>
        <p:spPr>
          <a:xfrm>
            <a:off x="584835" y="2160905"/>
            <a:ext cx="5427980" cy="422275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zh-CN" altLang="en-US" sz="1600" b="1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①反向。</a:t>
            </a:r>
            <a:r>
              <a:rPr lang="zh-CN" altLang="en-US" sz="16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个体的欲望和动机不为自己的意识或社会所接受时，并再以相反的行为表现在外显行为上，称为反向</a:t>
            </a:r>
            <a:endParaRPr lang="zh-CN" altLang="en-US" sz="16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1600" b="1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②合理化。</a:t>
            </a:r>
            <a:r>
              <a:rPr lang="zh-CN" altLang="en-US" sz="16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合理化又称文饰作用，以使其可以接受</a:t>
            </a:r>
            <a:endParaRPr lang="zh-CN" altLang="en-US" sz="16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1600" b="1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③推诿。</a:t>
            </a:r>
            <a:r>
              <a:rPr lang="zh-CN" altLang="en-US" sz="16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此种自卫机制是指将个人的缺点或失败，找他人或事物来承担其过错，寻求个人心灵上的平静。</a:t>
            </a:r>
            <a:endParaRPr lang="zh-CN" altLang="en-US" sz="16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1600" b="1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④仪式。</a:t>
            </a:r>
            <a:r>
              <a:rPr lang="zh-CN" altLang="en-US" sz="16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无论人们是有意或无意犯错都会感到不安，令他人无辜受伤害和损失时，都会很内疚和自责</a:t>
            </a:r>
            <a:endParaRPr lang="zh-CN" altLang="en-US" sz="16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1600" b="1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⑤隔离。</a:t>
            </a:r>
            <a:r>
              <a:rPr lang="zh-CN" altLang="en-US" sz="16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所谓“隔离”，是把部分事实从意识层面中加以隔离，不让自己意识到，以免引起精神上的不愉快</a:t>
            </a:r>
            <a:endParaRPr lang="zh-CN" altLang="en-US" sz="16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1600" b="1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⑥理想化。</a:t>
            </a:r>
            <a:r>
              <a:rPr lang="zh-CN" altLang="en-US" sz="16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在理想化过程中，当事人往往对某些人、事、物作了过高的评价。这种高估的态度，很容易将事实的真相扭曲和美化，以致脱离了现实</a:t>
            </a:r>
            <a:endParaRPr lang="zh-CN" altLang="en-US" sz="16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8"/>
          <p:cNvSpPr/>
          <p:nvPr>
            <p:custDataLst>
              <p:tags r:id="rId5"/>
            </p:custDataLst>
          </p:nvPr>
        </p:nvSpPr>
        <p:spPr>
          <a:xfrm>
            <a:off x="6266180" y="1163320"/>
            <a:ext cx="5470525" cy="5574665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2" name="AutoShape 9"/>
          <p:cNvSpPr/>
          <p:nvPr>
            <p:custDataLst>
              <p:tags r:id="rId6"/>
            </p:custDataLst>
          </p:nvPr>
        </p:nvSpPr>
        <p:spPr>
          <a:xfrm>
            <a:off x="6266180" y="1163320"/>
            <a:ext cx="4953000" cy="508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3" name="Picture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74180" y="1518920"/>
            <a:ext cx="508000" cy="508000"/>
          </a:xfrm>
          <a:prstGeom prst="rect">
            <a:avLst/>
          </a:prstGeom>
        </p:spPr>
      </p:pic>
      <p:sp>
        <p:nvSpPr>
          <p:cNvPr id="14" name="AutoShape 11"/>
          <p:cNvSpPr/>
          <p:nvPr>
            <p:custDataLst>
              <p:tags r:id="rId10"/>
            </p:custDataLst>
          </p:nvPr>
        </p:nvSpPr>
        <p:spPr>
          <a:xfrm>
            <a:off x="7536180" y="154432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攻击机制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2"/>
          <p:cNvSpPr/>
          <p:nvPr>
            <p:custDataLst>
              <p:tags r:id="rId11"/>
            </p:custDataLst>
          </p:nvPr>
        </p:nvSpPr>
        <p:spPr>
          <a:xfrm>
            <a:off x="6520180" y="2433320"/>
            <a:ext cx="4445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zh-CN" altLang="en-US" b="1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①转移。</a:t>
            </a:r>
            <a:endParaRPr lang="zh-CN" altLang="en-US" b="1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转移是指原先对某些对象的情感、欲望或态度，因某种原因无法向其对象直接表现</a:t>
            </a:r>
            <a:endParaRPr lang="zh-CN" altLang="en-US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b="1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②投射。</a:t>
            </a:r>
            <a:endParaRPr lang="zh-CN" altLang="en-US" b="1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所谓“投射”，是指把自己的性格、态度、动机或欲望“投射”到别人身上</a:t>
            </a:r>
            <a:endParaRPr lang="zh-CN" altLang="en-US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42" name="Picture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254760" y="1365250"/>
            <a:ext cx="508000" cy="50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765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57245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1.本任务的案例中老人出现了什么社会适应问题？你如何看待这一现象</a:t>
            </a: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7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29000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2.请针对任务的案例中老人的实际情况，提出可行的解决策略？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1016000" y="5588000"/>
            <a:ext cx="10160000" cy="762000"/>
          </a:xfrm>
          <a:prstGeom prst="roundRect">
            <a:avLst>
              <a:gd name="adj" fmla="val 0"/>
            </a:avLst>
          </a:prstGeom>
          <a:solidFill>
            <a:srgbClr val="8AAC99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1270000" y="5740400"/>
            <a:ext cx="977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A7C6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温馨提示：</a:t>
            </a:r>
            <a:r>
              <a:rPr lang="en-US" sz="14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请结合理论知识与现实照护场景撰写，重点突出方案的可行性与人文温度。下节课我们将进行分组分享与现场点评，期待大家的独到见解！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根据情境案例，分析老人心理出现了哪些变化，分析原因，提出解决措施。</a:t>
            </a:r>
            <a:endParaRPr lang="zh-CN" altLang="en-US" sz="24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王奶奶，62岁，身体健康，性格开朗，爱好广泛，生活非常惬意。但自从儿子结婚有了小孙女后，她的生活出现了很多新变化。王奶奶很喜欢小孙女，也愿意帮助儿子带孩子，但是总感觉现在的育儿观念与以往相差太大。虽万般小心，还总是被儿子和儿媳妇埋怨，有心说不给带孩子了，又不知如何开口。现在她天天忙碌着，和之前好友交往也少了，很多活动都参加不了，渐渐地她脸上的笑容越来越少，行动越来越迟缓，甚至出现了轻微的强迫倾向，总怕做不好会使小孙女受伤，会被埋怨。假如你是王奶奶所在社区的养老服务人员，面对求助你将如何帮助她呢？</a:t>
            </a:r>
            <a:endParaRPr lang="zh-CN" altLang="en-US" sz="24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掌握老年人常见的社会适应问题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掌握常见的心理防御机制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能识别老年人的社会适应问题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能分析老年人常用的心理防御机制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培养耐心细致、勤奋好学的态度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培养科学严谨、关爱老人的意识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培养善于观察、灵活变通的意识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树立尊老敬老、崇德向善的意识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重点：老年人社会适应中常见的心理问题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难点：能对老年人进行社会适应分析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32702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0" i="0" u="none" strike="noStrike">
                <a:solidFill>
                  <a:srgbClr val="3C5949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1.1　社会适应与社会角色转变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996950" y="1504950"/>
            <a:ext cx="9896475" cy="183578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50950" y="182245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1758950" y="1704975"/>
            <a:ext cx="8864600" cy="11906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1．社会适应</a:t>
            </a:r>
            <a:endParaRPr lang="en-US" sz="2800" b="1">
              <a:solidFill>
                <a:srgbClr val="3C594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所谓社会适应，是指个体与特定环境相互作用达成协调关系的过程，以及这种协调关系呈现的状态。我们每个人都需要适应社会发展中出现的各种变化，社会适应良好是现代人心理健康的标准之一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996950" y="3629660"/>
            <a:ext cx="9895840" cy="2562225"/>
          </a:xfrm>
          <a:prstGeom prst="roundRect">
            <a:avLst>
              <a:gd name="adj" fmla="val 0"/>
            </a:avLst>
          </a:prstGeom>
          <a:solidFill>
            <a:srgbClr val="EBF1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1206500" y="4499610"/>
            <a:ext cx="977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</a:t>
            </a:r>
            <a:r>
              <a:rPr lang="zh-CN" altLang="en-US" sz="2800" b="1" i="0" u="none" strike="noStrike">
                <a:solidFill>
                  <a:srgbClr val="3C59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2．社会角色转变</a:t>
            </a:r>
            <a:endParaRPr lang="zh-CN" altLang="en-US" sz="2800" b="1" i="0" u="none" strike="noStrike">
              <a:solidFill>
                <a:srgbClr val="3C594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40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人们之所以会出现社会适应问题，是因为随着社会及个人发展，人们的社会角色发生了一定变化，但却未能很好地适应新角色变化而产生的转变</a:t>
            </a:r>
            <a:endParaRPr lang="zh-CN" altLang="en-US" sz="2800" b="1" i="0" u="none" strike="noStrike">
              <a:solidFill>
                <a:srgbClr val="3C594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endParaRPr lang="zh-CN" altLang="en-US" sz="2800" b="1" i="0" u="none" strike="noStrike">
              <a:solidFill>
                <a:srgbClr val="3C594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38036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1.2　老年人社会适应</a:t>
            </a:r>
            <a:endParaRPr lang="en-US" sz="1100" b="1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86000"/>
            <a:ext cx="33020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1016000" y="2286000"/>
            <a:ext cx="3302000" cy="7620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0000" y="26670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>
            <p:custDataLst>
              <p:tags r:id="rId6"/>
            </p:custDataLst>
          </p:nvPr>
        </p:nvSpPr>
        <p:spPr>
          <a:xfrm>
            <a:off x="1778000" y="2692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工作上</a:t>
            </a:r>
            <a:endParaRPr lang="zh-CN" altLang="en-US" sz="18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9" name="Connector 9"/>
          <p:cNvCxnSpPr/>
          <p:nvPr>
            <p:custDataLst>
              <p:tags r:id="rId7"/>
            </p:custDataLst>
          </p:nvPr>
        </p:nvCxnSpPr>
        <p:spPr>
          <a:xfrm rot="-15625">
            <a:off x="1270014" y="3295650"/>
            <a:ext cx="2794029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8"/>
            </p:custDataLst>
          </p:nvPr>
        </p:nvSpPr>
        <p:spPr>
          <a:xfrm>
            <a:off x="1270000" y="3556000"/>
            <a:ext cx="279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由职业角色转入闲暇角色。老年人退休后在角色上的显著变化就是从职业角色进入闲暇角色。很多老年人由于退休与原单位脱离工作关系，进入闲暇状态</a:t>
            </a:r>
            <a:endParaRPr lang="zh-CN" altLang="en-US" sz="18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4445000" y="2286000"/>
            <a:ext cx="3302000" cy="395668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>
            <p:custDataLst>
              <p:tags r:id="rId10"/>
            </p:custDataLst>
          </p:nvPr>
        </p:nvSpPr>
        <p:spPr>
          <a:xfrm>
            <a:off x="4445000" y="2286000"/>
            <a:ext cx="3302000" cy="7620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99000" y="2667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>
            <p:custDataLst>
              <p:tags r:id="rId14"/>
            </p:custDataLst>
          </p:nvPr>
        </p:nvSpPr>
        <p:spPr>
          <a:xfrm>
            <a:off x="5207000" y="2692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家庭中</a:t>
            </a:r>
            <a:endParaRPr lang="zh-CN" altLang="en-US" sz="18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cxnSp>
        <p:nvCxnSpPr>
          <p:cNvPr id="15" name="Connector 15"/>
          <p:cNvCxnSpPr/>
          <p:nvPr>
            <p:custDataLst>
              <p:tags r:id="rId15"/>
            </p:custDataLst>
          </p:nvPr>
        </p:nvCxnSpPr>
        <p:spPr>
          <a:xfrm rot="-15625">
            <a:off x="4699014" y="3295650"/>
            <a:ext cx="2794029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>
            <p:custDataLst>
              <p:tags r:id="rId16"/>
            </p:custDataLst>
          </p:nvPr>
        </p:nvSpPr>
        <p:spPr>
          <a:xfrm>
            <a:off x="4699000" y="3784600"/>
            <a:ext cx="279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从主体角色演变为依赖角色。年老之前，他们是家庭的主体角色，承担着教养子女、赡养老人的任务，处于一家之主的地位，但年老之后他们逐渐从主体角色演变为依赖角色，需要子女的照顾与帮助</a:t>
            </a:r>
            <a:endParaRPr lang="zh-CN" altLang="en-US" sz="18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7" name="AutoShape 17"/>
          <p:cNvSpPr/>
          <p:nvPr>
            <p:custDataLst>
              <p:tags r:id="rId17"/>
            </p:custDataLst>
          </p:nvPr>
        </p:nvSpPr>
        <p:spPr>
          <a:xfrm>
            <a:off x="7874000" y="2286000"/>
            <a:ext cx="33020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>
            <p:custDataLst>
              <p:tags r:id="rId18"/>
            </p:custDataLst>
          </p:nvPr>
        </p:nvSpPr>
        <p:spPr>
          <a:xfrm>
            <a:off x="7874000" y="2286000"/>
            <a:ext cx="3302000" cy="7620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128000" y="26670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>
            <p:custDataLst>
              <p:tags r:id="rId22"/>
            </p:custDataLst>
          </p:nvPr>
        </p:nvSpPr>
        <p:spPr>
          <a:xfrm>
            <a:off x="8636000" y="2692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婚姻中</a:t>
            </a:r>
            <a:endParaRPr lang="zh-CN" altLang="en-US" sz="18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cxnSp>
        <p:nvCxnSpPr>
          <p:cNvPr id="21" name="Connector 21"/>
          <p:cNvCxnSpPr/>
          <p:nvPr>
            <p:custDataLst>
              <p:tags r:id="rId23"/>
            </p:custDataLst>
          </p:nvPr>
        </p:nvCxnSpPr>
        <p:spPr>
          <a:xfrm rot="-15625">
            <a:off x="8128014" y="3295650"/>
            <a:ext cx="2794029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>
            <p:custDataLst>
              <p:tags r:id="rId24"/>
            </p:custDataLst>
          </p:nvPr>
        </p:nvSpPr>
        <p:spPr>
          <a:xfrm>
            <a:off x="8128000" y="3463290"/>
            <a:ext cx="279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从有配偶角色变为单身角色。老年人的配偶一旦去世，就会成为单身老人，此时更需要子女和社会的关注与照护。</a:t>
            </a:r>
            <a:endParaRPr lang="zh-CN" altLang="en-US" sz="18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762000" y="1397000"/>
            <a:ext cx="10160000" cy="558800"/>
          </a:xfrm>
          <a:prstGeom prst="roundRect">
            <a:avLst>
              <a:gd name="adj" fmla="val 0"/>
            </a:avLst>
          </a:prstGeom>
          <a:solidFill>
            <a:srgbClr val="8A9A76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932815" y="1422400"/>
            <a:ext cx="990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 i="0" u="none" strike="noStrike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1．老年人社会角色转变</a:t>
            </a:r>
            <a:endParaRPr lang="en-US" sz="24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2．老年人社会适应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1778000"/>
            <a:ext cx="10160000" cy="3819525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70000" y="3175000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与其他年龄阶段的人员相比，老年人面对的社会变化更加复杂。他们处于身体功能衰退、社会角色更替、人际交往变化的特殊时期，再加上当前社会政治、经济、文化、观念迅速变化，因此对老年人的社会再适应能力提出了更高的要求。一般可用社会再适应评价量表（如下）对老年人的社会适应进行评价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4B5563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3．老年人社会适应中常见的心理问题</a:t>
            </a:r>
            <a:endParaRPr lang="en-US" sz="1100" b="1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1603375"/>
            <a:ext cx="3251200" cy="474281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1016000" y="2032000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0000" y="2413000"/>
            <a:ext cx="457200" cy="457200"/>
          </a:xfrm>
          <a:prstGeom prst="rect">
            <a:avLst/>
          </a:prstGeom>
        </p:spPr>
      </p:pic>
      <p:sp>
        <p:nvSpPr>
          <p:cNvPr id="8" name="AutoShape 8"/>
          <p:cNvSpPr/>
          <p:nvPr>
            <p:custDataLst>
              <p:tags r:id="rId6"/>
            </p:custDataLst>
          </p:nvPr>
        </p:nvSpPr>
        <p:spPr>
          <a:xfrm>
            <a:off x="1828800" y="24384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zh-CN" alt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去势焦虑</a:t>
            </a:r>
            <a:endParaRPr lang="zh-CN" altLang="en-US" sz="2000" b="1" i="0" u="none" strike="noStrike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>
            <p:custDataLst>
              <p:tags r:id="rId7"/>
            </p:custDataLst>
          </p:nvPr>
        </p:nvSpPr>
        <p:spPr>
          <a:xfrm>
            <a:off x="1270000" y="3552190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去势焦虑指的是随着老年人从工作岗位上退下来，由于优势丧失而产生的种种不适应的心理紧张状态。焦虑是心理上一种紧张状态，去势焦虑会使老年人产生无力感、无用感、无助感和无望感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8"/>
            </p:custDataLst>
          </p:nvPr>
        </p:nvSpPr>
        <p:spPr>
          <a:xfrm>
            <a:off x="4470400" y="1603375"/>
            <a:ext cx="3251200" cy="474345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4470400" y="2032000"/>
            <a:ext cx="3251200" cy="762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724400" y="2413000"/>
            <a:ext cx="457200" cy="4572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13"/>
            </p:custDataLst>
          </p:nvPr>
        </p:nvSpPr>
        <p:spPr>
          <a:xfrm>
            <a:off x="5283200" y="24384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消极人格变化</a:t>
            </a:r>
            <a:endParaRPr lang="zh-CN" altLang="en-US" sz="2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>
            <p:custDataLst>
              <p:tags r:id="rId14"/>
            </p:custDataLst>
          </p:nvPr>
        </p:nvSpPr>
        <p:spPr>
          <a:xfrm>
            <a:off x="4724400" y="3552190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年人的人格发展往往呈两极性变化。许多老年人随着年龄增长、阅历丰富，人格日益走向成熟，表现出稳重、宽厚、豁达等特征。</a:t>
            </a:r>
            <a:endParaRPr lang="zh-CN" altLang="en-US" sz="18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15"/>
          <p:cNvSpPr/>
          <p:nvPr>
            <p:custDataLst>
              <p:tags r:id="rId15"/>
            </p:custDataLst>
          </p:nvPr>
        </p:nvSpPr>
        <p:spPr>
          <a:xfrm>
            <a:off x="7924800" y="1603375"/>
            <a:ext cx="3251200" cy="474345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6"/>
            </p:custDataLst>
          </p:nvPr>
        </p:nvSpPr>
        <p:spPr>
          <a:xfrm>
            <a:off x="7924800" y="2032000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78800" y="2413000"/>
            <a:ext cx="457200" cy="4572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20"/>
            </p:custDataLst>
          </p:nvPr>
        </p:nvSpPr>
        <p:spPr>
          <a:xfrm>
            <a:off x="8737600" y="24384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</a:t>
            </a:r>
            <a:r>
              <a:rPr lang="zh-CN" alt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不健康的补偿</a:t>
            </a:r>
            <a:endParaRPr lang="zh-CN" altLang="en-US" sz="2000" b="1" i="0" u="none" strike="noStrike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9" name="AutoShape 19"/>
          <p:cNvSpPr/>
          <p:nvPr>
            <p:custDataLst>
              <p:tags r:id="rId21"/>
            </p:custDataLst>
          </p:nvPr>
        </p:nvSpPr>
        <p:spPr>
          <a:xfrm>
            <a:off x="7925435" y="3429000"/>
            <a:ext cx="3221355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很多老年人喜欢追忆过去，动不动将“想当年”挂在嘴边。其实，无论过去成功与否，老年人都应积极调整心态，改变看问题的角度，不能总是沉浸在对自己后悔、对他人怨怼的情绪中，也不能一味地企盼通过某种形式的“补偿”来使自己恢复心理平衡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0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2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4B5563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3．老年人社会适应中常见的心理问题</a:t>
            </a:r>
            <a:endParaRPr lang="en-US" sz="1100" b="1"/>
          </a:p>
        </p:txBody>
      </p:sp>
      <p:sp>
        <p:nvSpPr>
          <p:cNvPr id="23" name="AutoShape 5"/>
          <p:cNvSpPr/>
          <p:nvPr>
            <p:custDataLst>
              <p:tags r:id="rId22"/>
            </p:custDataLst>
          </p:nvPr>
        </p:nvSpPr>
        <p:spPr>
          <a:xfrm>
            <a:off x="1016000" y="1603375"/>
            <a:ext cx="3251200" cy="474281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6"/>
          <p:cNvSpPr/>
          <p:nvPr>
            <p:custDataLst>
              <p:tags r:id="rId23"/>
            </p:custDataLst>
          </p:nvPr>
        </p:nvSpPr>
        <p:spPr>
          <a:xfrm>
            <a:off x="1016000" y="2032000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5" name="Picture 7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0000" y="2413000"/>
            <a:ext cx="457200" cy="457200"/>
          </a:xfrm>
          <a:prstGeom prst="rect">
            <a:avLst/>
          </a:prstGeom>
        </p:spPr>
      </p:pic>
      <p:sp>
        <p:nvSpPr>
          <p:cNvPr id="26" name="AutoShape 8"/>
          <p:cNvSpPr/>
          <p:nvPr>
            <p:custDataLst>
              <p:tags r:id="rId25"/>
            </p:custDataLst>
          </p:nvPr>
        </p:nvSpPr>
        <p:spPr>
          <a:xfrm>
            <a:off x="1828800" y="24384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zh-CN" alt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去势焦虑</a:t>
            </a:r>
            <a:endParaRPr lang="zh-CN" altLang="en-US" sz="2000" b="1" i="0" u="none" strike="noStrike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7" name="AutoShape 9"/>
          <p:cNvSpPr/>
          <p:nvPr>
            <p:custDataLst>
              <p:tags r:id="rId26"/>
            </p:custDataLst>
          </p:nvPr>
        </p:nvSpPr>
        <p:spPr>
          <a:xfrm>
            <a:off x="1270000" y="3552190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去势焦虑指的是随着老年人从工作岗位上退下来，由于优势丧失而产生的种种不适应的心理紧张状态。焦虑是心理上一种紧张状态，去势焦虑会使老年人产生无力感、无用感、无助感和无望感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8" name="AutoShape 10"/>
          <p:cNvSpPr/>
          <p:nvPr>
            <p:custDataLst>
              <p:tags r:id="rId27"/>
            </p:custDataLst>
          </p:nvPr>
        </p:nvSpPr>
        <p:spPr>
          <a:xfrm>
            <a:off x="4470400" y="1603375"/>
            <a:ext cx="3251200" cy="474345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9" name="AutoShape 11"/>
          <p:cNvSpPr/>
          <p:nvPr>
            <p:custDataLst>
              <p:tags r:id="rId28"/>
            </p:custDataLst>
          </p:nvPr>
        </p:nvSpPr>
        <p:spPr>
          <a:xfrm>
            <a:off x="4470400" y="2032000"/>
            <a:ext cx="3251200" cy="762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0" name="Picture 12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724400" y="2413000"/>
            <a:ext cx="457200" cy="457200"/>
          </a:xfrm>
          <a:prstGeom prst="rect">
            <a:avLst/>
          </a:prstGeom>
        </p:spPr>
      </p:pic>
      <p:sp>
        <p:nvSpPr>
          <p:cNvPr id="31" name="AutoShape 13"/>
          <p:cNvSpPr/>
          <p:nvPr>
            <p:custDataLst>
              <p:tags r:id="rId30"/>
            </p:custDataLst>
          </p:nvPr>
        </p:nvSpPr>
        <p:spPr>
          <a:xfrm>
            <a:off x="5283200" y="24384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消极人格变化</a:t>
            </a:r>
            <a:endParaRPr lang="zh-CN" altLang="en-US" sz="2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2" name="AutoShape 14"/>
          <p:cNvSpPr/>
          <p:nvPr>
            <p:custDataLst>
              <p:tags r:id="rId31"/>
            </p:custDataLst>
          </p:nvPr>
        </p:nvSpPr>
        <p:spPr>
          <a:xfrm>
            <a:off x="4724400" y="3552190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年人的人格发展往往呈两极性变化。许多老年人随着年龄增长、阅历丰富，人格日益走向成熟，表现出稳重、宽厚、豁达等特征。</a:t>
            </a:r>
            <a:endParaRPr lang="zh-CN" altLang="en-US" sz="18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33" name="AutoShape 15"/>
          <p:cNvSpPr/>
          <p:nvPr>
            <p:custDataLst>
              <p:tags r:id="rId32"/>
            </p:custDataLst>
          </p:nvPr>
        </p:nvSpPr>
        <p:spPr>
          <a:xfrm>
            <a:off x="7924800" y="1603375"/>
            <a:ext cx="3251200" cy="474345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4" name="AutoShape 16"/>
          <p:cNvSpPr/>
          <p:nvPr>
            <p:custDataLst>
              <p:tags r:id="rId33"/>
            </p:custDataLst>
          </p:nvPr>
        </p:nvSpPr>
        <p:spPr>
          <a:xfrm>
            <a:off x="7924800" y="2032000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5" name="Picture 17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78800" y="2413000"/>
            <a:ext cx="457200" cy="457200"/>
          </a:xfrm>
          <a:prstGeom prst="rect">
            <a:avLst/>
          </a:prstGeom>
        </p:spPr>
      </p:pic>
      <p:sp>
        <p:nvSpPr>
          <p:cNvPr id="36" name="AutoShape 18"/>
          <p:cNvSpPr/>
          <p:nvPr>
            <p:custDataLst>
              <p:tags r:id="rId35"/>
            </p:custDataLst>
          </p:nvPr>
        </p:nvSpPr>
        <p:spPr>
          <a:xfrm>
            <a:off x="8737600" y="24384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</a:t>
            </a:r>
            <a:r>
              <a:rPr lang="zh-CN" alt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不健康的补偿</a:t>
            </a:r>
            <a:endParaRPr lang="zh-CN" altLang="en-US" sz="2000" b="1" i="0" u="none" strike="noStrike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7" name="AutoShape 19"/>
          <p:cNvSpPr/>
          <p:nvPr>
            <p:custDataLst>
              <p:tags r:id="rId36"/>
            </p:custDataLst>
          </p:nvPr>
        </p:nvSpPr>
        <p:spPr>
          <a:xfrm>
            <a:off x="7925435" y="3429000"/>
            <a:ext cx="3221355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很多老年人喜欢追忆过去，动不动将“想当年”挂在嘴边。其实，无论过去成功与否，老年人都应积极调整心态，改变看问题的角度，不能总是沉浸在对自己后悔、对他人怨怼的情绪中，也不能一味地企盼通过某种形式的“补偿”来使自己恢复心理平衡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952500" y="16129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1.3　心理防御机制</a:t>
            </a:r>
            <a:endParaRPr lang="en-US" sz="1100"/>
          </a:p>
        </p:txBody>
      </p:sp>
      <p:sp>
        <p:nvSpPr>
          <p:cNvPr id="11" name="文本框 10"/>
          <p:cNvSpPr txBox="1"/>
          <p:nvPr/>
        </p:nvSpPr>
        <p:spPr>
          <a:xfrm>
            <a:off x="624205" y="1360805"/>
            <a:ext cx="10598150" cy="419036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sz="36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1．心理防御机制的含义</a:t>
            </a:r>
            <a:r>
              <a:rPr lang="zh-CN" altLang="en-US" sz="3200" b="1">
                <a:solidFill>
                  <a:srgbClr val="231F20"/>
                </a:solidFill>
                <a:latin typeface="汉仪中宋简"/>
                <a:ea typeface="汉仪中宋简"/>
              </a:rPr>
              <a:t> </a:t>
            </a:r>
            <a:endParaRPr lang="zh-CN" altLang="en-US" sz="3200" b="1">
              <a:solidFill>
                <a:srgbClr val="231F20"/>
              </a:solidFill>
              <a:latin typeface="汉仪中宋简"/>
              <a:ea typeface="汉仪中宋简"/>
            </a:endParaRPr>
          </a:p>
          <a:p>
            <a:r>
              <a:rPr lang="en-US" sz="32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心理防御机制是由弗洛伊德首先提出的，是指个体面临挫折或冲突的紧张情境时，在其内部心理活动中具有的自觉或不自觉地解脱烦恼，减轻内心不安，以恢复心理平衡与稳定的一种适应性倾向。心理防御机制是自我受到超我、本我和外部世界的压力时，自我发展出的一种机能，即用一定方式调解、缓和冲突对自身的威胁，使得现实允许、超我接受、本我满足。也可以说，心理防御机制是自我的一种全然潜意识的自我防御功能。</a:t>
            </a:r>
            <a:endParaRPr lang="en-US" sz="32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016000"/>
            <a:ext cx="3810000" cy="3810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4826000"/>
            <a:ext cx="3175000" cy="3175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32715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0" i="0" u="none" strike="noStrike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2．心理防御机制的分类</a:t>
            </a:r>
            <a:endParaRPr lang="zh-CN" altLang="en-US" sz="3600" b="0" i="0" u="none" strike="noStrike">
              <a:solidFill>
                <a:srgbClr val="446B58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23" name="AutoShape 5"/>
          <p:cNvSpPr/>
          <p:nvPr>
            <p:custDataLst>
              <p:tags r:id="rId1"/>
            </p:custDataLst>
          </p:nvPr>
        </p:nvSpPr>
        <p:spPr>
          <a:xfrm>
            <a:off x="1016000" y="1312545"/>
            <a:ext cx="3251200" cy="52832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6"/>
          <p:cNvSpPr/>
          <p:nvPr>
            <p:custDataLst>
              <p:tags r:id="rId2"/>
            </p:custDataLst>
          </p:nvPr>
        </p:nvSpPr>
        <p:spPr>
          <a:xfrm>
            <a:off x="1016000" y="1741170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5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0000" y="2122170"/>
            <a:ext cx="457200" cy="457200"/>
          </a:xfrm>
          <a:prstGeom prst="rect">
            <a:avLst/>
          </a:prstGeom>
        </p:spPr>
      </p:pic>
      <p:sp>
        <p:nvSpPr>
          <p:cNvPr id="26" name="AutoShape 8"/>
          <p:cNvSpPr/>
          <p:nvPr>
            <p:custDataLst>
              <p:tags r:id="rId6"/>
            </p:custDataLst>
          </p:nvPr>
        </p:nvSpPr>
        <p:spPr>
          <a:xfrm>
            <a:off x="1828800" y="214757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zh-CN" alt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建设机制</a:t>
            </a:r>
            <a:endParaRPr lang="zh-CN" altLang="en-US" sz="2000" b="1" i="0" u="none" strike="noStrike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7" name="AutoShape 9"/>
          <p:cNvSpPr/>
          <p:nvPr>
            <p:custDataLst>
              <p:tags r:id="rId7"/>
            </p:custDataLst>
          </p:nvPr>
        </p:nvSpPr>
        <p:spPr>
          <a:xfrm>
            <a:off x="1270000" y="3261360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①认同。</a:t>
            </a: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在人生中，每个人都有一些重要的事情需要去完成，而其中主要的一项就是完成认同的历程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②升华。</a:t>
            </a: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将一些本能的行动如饥饿、性欲或攻击的内驱力转移到一些自己或社会所接纳的范围时，就是升华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8" name="AutoShape 10"/>
          <p:cNvSpPr/>
          <p:nvPr>
            <p:custDataLst>
              <p:tags r:id="rId8"/>
            </p:custDataLst>
          </p:nvPr>
        </p:nvSpPr>
        <p:spPr>
          <a:xfrm>
            <a:off x="4470400" y="1312545"/>
            <a:ext cx="3251200" cy="5282565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9" name="AutoShape 11"/>
          <p:cNvSpPr/>
          <p:nvPr>
            <p:custDataLst>
              <p:tags r:id="rId9"/>
            </p:custDataLst>
          </p:nvPr>
        </p:nvSpPr>
        <p:spPr>
          <a:xfrm>
            <a:off x="4470400" y="1741170"/>
            <a:ext cx="3251200" cy="762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0" name="Picture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724400" y="2122170"/>
            <a:ext cx="457200" cy="457200"/>
          </a:xfrm>
          <a:prstGeom prst="rect">
            <a:avLst/>
          </a:prstGeom>
        </p:spPr>
      </p:pic>
      <p:sp>
        <p:nvSpPr>
          <p:cNvPr id="31" name="AutoShape 13"/>
          <p:cNvSpPr/>
          <p:nvPr>
            <p:custDataLst>
              <p:tags r:id="rId13"/>
            </p:custDataLst>
          </p:nvPr>
        </p:nvSpPr>
        <p:spPr>
          <a:xfrm>
            <a:off x="5283200" y="214757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代替机制</a:t>
            </a:r>
            <a:endParaRPr lang="zh-CN" altLang="en-US" sz="2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2" name="AutoShape 14"/>
          <p:cNvSpPr/>
          <p:nvPr>
            <p:custDataLst>
              <p:tags r:id="rId14"/>
            </p:custDataLst>
          </p:nvPr>
        </p:nvSpPr>
        <p:spPr>
          <a:xfrm>
            <a:off x="4724400" y="3678555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①幻想。</a:t>
            </a:r>
            <a:r>
              <a:rPr lang="zh-CN" altLang="en-US" sz="1800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当人无法处理现实生活中的困难，或是无法忍受一些情绪的困扰时，将自己暂时离开现实</a:t>
            </a:r>
            <a:endParaRPr lang="zh-CN" altLang="en-US" sz="18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endParaRPr lang="zh-CN" altLang="en-US" sz="18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②补偿。</a:t>
            </a:r>
            <a:r>
              <a:rPr lang="zh-CN" altLang="en-US" sz="1800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当个体因本身生理或心理上的缺陷致使目的不能达成时，改以其他方式来弥补这些缺陷，以减轻其焦虑</a:t>
            </a:r>
            <a:endParaRPr lang="zh-CN" altLang="en-US" sz="18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endParaRPr lang="zh-CN" altLang="en-US" sz="18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endParaRPr lang="zh-CN" altLang="en-US" sz="18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33" name="AutoShape 15"/>
          <p:cNvSpPr/>
          <p:nvPr>
            <p:custDataLst>
              <p:tags r:id="rId15"/>
            </p:custDataLst>
          </p:nvPr>
        </p:nvSpPr>
        <p:spPr>
          <a:xfrm>
            <a:off x="7924800" y="1312545"/>
            <a:ext cx="3251200" cy="528256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4" name="AutoShape 16"/>
          <p:cNvSpPr/>
          <p:nvPr>
            <p:custDataLst>
              <p:tags r:id="rId16"/>
            </p:custDataLst>
          </p:nvPr>
        </p:nvSpPr>
        <p:spPr>
          <a:xfrm>
            <a:off x="7924800" y="1741170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5" name="Picture 1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78800" y="2122170"/>
            <a:ext cx="457200" cy="457200"/>
          </a:xfrm>
          <a:prstGeom prst="rect">
            <a:avLst/>
          </a:prstGeom>
        </p:spPr>
      </p:pic>
      <p:sp>
        <p:nvSpPr>
          <p:cNvPr id="36" name="AutoShape 18"/>
          <p:cNvSpPr/>
          <p:nvPr>
            <p:custDataLst>
              <p:tags r:id="rId20"/>
            </p:custDataLst>
          </p:nvPr>
        </p:nvSpPr>
        <p:spPr>
          <a:xfrm>
            <a:off x="8737600" y="214757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</a:t>
            </a:r>
            <a:r>
              <a:rPr lang="zh-CN" alt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逃避机制</a:t>
            </a:r>
            <a:endParaRPr lang="zh-CN" altLang="en-US" sz="2000" b="1" i="0" u="none" strike="noStrike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7" name="AutoShape 19"/>
          <p:cNvSpPr/>
          <p:nvPr>
            <p:custDataLst>
              <p:tags r:id="rId21"/>
            </p:custDataLst>
          </p:nvPr>
        </p:nvSpPr>
        <p:spPr>
          <a:xfrm>
            <a:off x="8018780" y="3182620"/>
            <a:ext cx="3069590" cy="303720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①压抑。</a:t>
            </a: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压抑是各种心理防御机制中最基本的方法，是指个体将一些自我所不能接受或具有威胁性、痛苦的经验及冲动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②否定。</a:t>
            </a: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它是一种比较原始而简单的防御机制，其方法是将不愉快的事件“否定”，当作它根本没有发生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③退化。</a:t>
            </a: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退化是指个体在遭遇到挫折时，表现出其年龄所不应有的幼稚行为反应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101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102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103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104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105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106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107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108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109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11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12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13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14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15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16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17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18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19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21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22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23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24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25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26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27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28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29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31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32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33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34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35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36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37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38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39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41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42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43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44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45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46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47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48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49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51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52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53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54.xml><?xml version="1.0" encoding="utf-8"?>
<p:tagLst xmlns:p="http://schemas.openxmlformats.org/presentationml/2006/main">
  <p:tag name="KSO_WM_DIAGRAM_VIRTUALLY_FRAME" val="{&quot;height&quot;:373.5,&quot;left&quot;:80,&quot;top&quot;:126.25,&quot;width&quot;:800}"/>
</p:tagLst>
</file>

<file path=ppt/tags/tag155.xml><?xml version="1.0" encoding="utf-8"?>
<p:tagLst xmlns:p="http://schemas.openxmlformats.org/presentationml/2006/main">
  <p:tag name="KSO_WM_DIAGRAM_VIRTUALLY_FRAME" val="{&quot;height&quot;:440.95,&quot;left&quot;:35.9,&quot;top&quot;:89.6,&quot;width&quot;:888.25}"/>
</p:tagLst>
</file>

<file path=ppt/tags/tag156.xml><?xml version="1.0" encoding="utf-8"?>
<p:tagLst xmlns:p="http://schemas.openxmlformats.org/presentationml/2006/main">
  <p:tag name="KSO_WM_DIAGRAM_VIRTUALLY_FRAME" val="{&quot;height&quot;:440.95,&quot;left&quot;:35.9,&quot;top&quot;:89.6,&quot;width&quot;:888.25}"/>
</p:tagLst>
</file>

<file path=ppt/tags/tag157.xml><?xml version="1.0" encoding="utf-8"?>
<p:tagLst xmlns:p="http://schemas.openxmlformats.org/presentationml/2006/main">
  <p:tag name="KSO_WM_DIAGRAM_VIRTUALLY_FRAME" val="{&quot;height&quot;:440.95,&quot;left&quot;:35.9,&quot;top&quot;:89.6,&quot;width&quot;:888.25}"/>
</p:tagLst>
</file>

<file path=ppt/tags/tag158.xml><?xml version="1.0" encoding="utf-8"?>
<p:tagLst xmlns:p="http://schemas.openxmlformats.org/presentationml/2006/main">
  <p:tag name="KSO_WM_DIAGRAM_VIRTUALLY_FRAME" val="{&quot;height&quot;:440.95,&quot;left&quot;:35.9,&quot;top&quot;:89.6,&quot;width&quot;:888.25}"/>
</p:tagLst>
</file>

<file path=ppt/tags/tag159.xml><?xml version="1.0" encoding="utf-8"?>
<p:tagLst xmlns:p="http://schemas.openxmlformats.org/presentationml/2006/main">
  <p:tag name="KSO_WM_DIAGRAM_VIRTUALLY_FRAME" val="{&quot;height&quot;:440.95,&quot;left&quot;:35.9,&quot;top&quot;:89.6,&quot;width&quot;:888.25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440.95,&quot;left&quot;:35.9,&quot;top&quot;:89.6,&quot;width&quot;:888.25}"/>
</p:tagLst>
</file>

<file path=ppt/tags/tag161.xml><?xml version="1.0" encoding="utf-8"?>
<p:tagLst xmlns:p="http://schemas.openxmlformats.org/presentationml/2006/main">
  <p:tag name="KSO_WM_DIAGRAM_VIRTUALLY_FRAME" val="{&quot;height&quot;:440.95,&quot;left&quot;:35.9,&quot;top&quot;:89.6,&quot;width&quot;:888.25}"/>
</p:tagLst>
</file>

<file path=ppt/tags/tag162.xml><?xml version="1.0" encoding="utf-8"?>
<p:tagLst xmlns:p="http://schemas.openxmlformats.org/presentationml/2006/main">
  <p:tag name="KSO_WM_DIAGRAM_VIRTUALLY_FRAME" val="{&quot;height&quot;:440.95,&quot;left&quot;:35.9,&quot;top&quot;:89.6,&quot;width&quot;:888.25}"/>
</p:tagLst>
</file>

<file path=ppt/tags/tag163.xml><?xml version="1.0" encoding="utf-8"?>
<p:tagLst xmlns:p="http://schemas.openxmlformats.org/presentationml/2006/main">
  <p:tag name="KSO_WM_DIAGRAM_VIRTUALLY_FRAME" val="{&quot;height&quot;:440.95,&quot;left&quot;:35.9,&quot;top&quot;:89.6,&quot;width&quot;:888.25}"/>
</p:tagLst>
</file>

<file path=ppt/tags/tag164.xml><?xml version="1.0" encoding="utf-8"?>
<p:tagLst xmlns:p="http://schemas.openxmlformats.org/presentationml/2006/main">
  <p:tag name="KSO_WM_DIAGRAM_VIRTUALLY_FRAME" val="{&quot;height&quot;:387.45,&quot;left&quot;:35.9,&quot;top&quot;:89.6,&quot;width&quot;:857.5}"/>
</p:tagLst>
</file>

<file path=ppt/tags/tag165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66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67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68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69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71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72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91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92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93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94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95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96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97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98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ags/tag99.xml><?xml version="1.0" encoding="utf-8"?>
<p:tagLst xmlns:p="http://schemas.openxmlformats.org/presentationml/2006/main">
  <p:tag name="KSO_WM_DIAGRAM_VIRTUALLY_FRAME" val="{&quot;height&quot;:377.65,&quot;left&quot;:78.5,&quot;top&quot;:113.9,&quot;width&quot;:801.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2758</Words>
  <Application>WPS 演示</Application>
  <PresentationFormat>宽屏</PresentationFormat>
  <Paragraphs>151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Noto Serif SC</vt:lpstr>
      <vt:lpstr>Noto Sans SC</vt:lpstr>
      <vt:lpstr>汉仪综艺体简</vt:lpstr>
      <vt:lpstr>Times New Roman</vt:lpstr>
      <vt:lpstr>汉仪中宋简</vt:lpstr>
      <vt:lpstr>汉仪书宋二简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157</cp:revision>
  <dcterms:created xsi:type="dcterms:W3CDTF">2019-06-19T02:08:00Z</dcterms:created>
  <dcterms:modified xsi:type="dcterms:W3CDTF">2026-08-06T07:44:39Z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90D641A41EFA46DAA7499728BA244993_11</vt:lpwstr>
  </property>
</Properties>
</file>