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8" r:id="rId5"/>
    <p:sldId id="259" r:id="rId6"/>
    <p:sldId id="260" r:id="rId7"/>
    <p:sldId id="262" r:id="rId8"/>
    <p:sldId id="276" r:id="rId9"/>
    <p:sldId id="271" r:id="rId10"/>
    <p:sldId id="27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评估之后，最重要的就是护理。心理护理的核心首先是尊重和关爱。我们要和老人建立信任，维护他们的尊严，用他们能理解的方式进行有效沟通。其次是基础的生活护理，比如饮食管理。要保证营养均衡，规律进餐，一个愉快的就餐环境对改善老人的情绪也非常有帮助。这些看似简单的事情，却是心理护理的基石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image" Target="../media/image10.svg"/><Relationship Id="rId6" Type="http://schemas.openxmlformats.org/officeDocument/2006/relationships/image" Target="../media/image9.png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2" Type="http://schemas.openxmlformats.org/officeDocument/2006/relationships/notesSlide" Target="../notesSlides/notesSlide6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03.xml"/><Relationship Id="rId2" Type="http://schemas.openxmlformats.org/officeDocument/2006/relationships/tags" Target="../tags/tag93.xml"/><Relationship Id="rId19" Type="http://schemas.openxmlformats.org/officeDocument/2006/relationships/tags" Target="../tags/tag102.xml"/><Relationship Id="rId18" Type="http://schemas.openxmlformats.org/officeDocument/2006/relationships/tags" Target="../tags/tag101.xml"/><Relationship Id="rId17" Type="http://schemas.openxmlformats.org/officeDocument/2006/relationships/image" Target="../media/image16.svg"/><Relationship Id="rId16" Type="http://schemas.openxmlformats.org/officeDocument/2006/relationships/image" Target="../media/image15.png"/><Relationship Id="rId15" Type="http://schemas.openxmlformats.org/officeDocument/2006/relationships/tags" Target="../tags/tag100.xml"/><Relationship Id="rId14" Type="http://schemas.openxmlformats.org/officeDocument/2006/relationships/image" Target="../media/image14.svg"/><Relationship Id="rId13" Type="http://schemas.openxmlformats.org/officeDocument/2006/relationships/image" Target="../media/image13.png"/><Relationship Id="rId12" Type="http://schemas.openxmlformats.org/officeDocument/2006/relationships/tags" Target="../tags/tag99.xml"/><Relationship Id="rId11" Type="http://schemas.openxmlformats.org/officeDocument/2006/relationships/image" Target="../media/image12.svg"/><Relationship Id="rId10" Type="http://schemas.openxmlformats.org/officeDocument/2006/relationships/image" Target="../media/image11.png"/><Relationship Id="rId1" Type="http://schemas.openxmlformats.org/officeDocument/2006/relationships/tags" Target="../tags/tag9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image" Target="../media/image20.svg"/><Relationship Id="rId11" Type="http://schemas.openxmlformats.org/officeDocument/2006/relationships/image" Target="../media/image19.png"/><Relationship Id="rId10" Type="http://schemas.openxmlformats.org/officeDocument/2006/relationships/tags" Target="../tags/tag111.xml"/><Relationship Id="rId1" Type="http://schemas.openxmlformats.org/officeDocument/2006/relationships/tags" Target="../tags/tag10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image" Target="../media/image22.svg"/><Relationship Id="rId3" Type="http://schemas.openxmlformats.org/officeDocument/2006/relationships/image" Target="../media/image21.png"/><Relationship Id="rId2" Type="http://schemas.openxmlformats.org/officeDocument/2006/relationships/tags" Target="../tags/tag115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image" Target="../media/image24.svg"/><Relationship Id="rId1" Type="http://schemas.openxmlformats.org/officeDocument/2006/relationships/tags" Target="../tags/tag1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模块1　老年心理护理基础知识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46736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任务1　老年人的心理变化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9325" y="3835400"/>
            <a:ext cx="806577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项目</a:t>
            </a:r>
            <a:r>
              <a:rPr lang="en-US" altLang="zh-CN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1</a:t>
            </a:r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　老年心理变化与心理健康</a:t>
            </a:r>
            <a:endParaRPr lang="zh-CN" altLang="en-US" sz="3600">
              <a:solidFill>
                <a:srgbClr val="231F20"/>
              </a:solidFill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根据情境案例，明确该老人心理出现了哪些变化，分析可能的原因。</a:t>
            </a:r>
            <a:endParaRPr lang="zh-CN" altLang="en-US" sz="28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张奶奶，72岁，退休前为企业职工，有两儿一女，性格外向、爱说爱笑。老伴半年前因病离世，和小儿子住同一小区。最近，子女反映，她性格变得有点古怪，总是疑神疑鬼的，怀疑子女嫌弃她，家里大事小情都不告诉她，动不动就生气，发脾气。记性也变得不好，明明是自己放忘了地方，却总怀疑被子女偷走了。身体变差了，还总逞强，因此与几个儿女都发生了矛盾，人也变得抑郁、沉默了很多。看到这里，子女有些担心，但又不知道该怎么办。若你是社区养老服务中心的工作人员，面对其子女的求助，你会如何帮助他们呢？</a:t>
            </a:r>
            <a:endParaRPr lang="zh-CN" altLang="en-US" sz="28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掌握老年人心理变化的特点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掌握老年人心理变化的影响因素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能识别老年人心理变化的具体表现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能分析老年人心理变化的原因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培养耐心细致、勤奋好学的态度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培养关爱老人、科学严谨的意识</a:t>
            </a:r>
            <a:endParaRPr 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培养善于观察、灵活变通的意识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培养发自内心尊老敬老的意识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重点：老年人心理变化的具体表现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难点：能分析老年人心理变化的原因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54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1.1　老年人常见的心理变化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347980" y="1015365"/>
            <a:ext cx="11635740" cy="5562600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347980" y="1702435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424180" y="1872615"/>
            <a:ext cx="11558905" cy="384238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1．老年人记忆变化</a:t>
            </a:r>
            <a:endParaRPr lang="zh-CN" altLang="en-US" sz="2400"/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/>
              <a:t>（1）老年人机械记忆衰退明显，但意义记忆衰退缓慢。例如，老年人很难记住不熟悉的地名、人名、电话等，但对推理、在理解基础上进行的记忆保持较好。</a:t>
            </a:r>
            <a:endParaRPr lang="zh-CN" altLang="en-US" sz="2400"/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/>
              <a:t>（2）老年人再认记忆比回忆保持得较好。当过去经历的事物再次出现时较容易被老年人记起来，但没有任何提示的回忆则相对较难。</a:t>
            </a:r>
            <a:endParaRPr lang="zh-CN" altLang="en-US" sz="2400"/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/>
              <a:t>（3）老年人容易受外界因素干扰。老年人的记忆存在明显的抑制和干扰现象。</a:t>
            </a:r>
            <a:endParaRPr lang="zh-CN" altLang="en-US" sz="2400"/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/>
              <a:t>（4）老年人记忆过程中容易出现注意力分散的现象。当外界环境嘈杂时，老年人经常会分心，忘了开始时要做什么。</a:t>
            </a:r>
            <a:endParaRPr lang="zh-CN" altLang="en-US" sz="2400"/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/>
              <a:t>（5）老年人远事记忆相对清晰，但近事记忆较模糊。他们能清楚记得多年前的事情，哪怕是一件小事都记得清清楚楚，但对“今天早晨吃了什么”这些近期发生的事却记不清楚。</a:t>
            </a:r>
            <a:endParaRPr lang="zh-CN" altLang="en-US" sz="2400"/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/>
              <a:t>（6）对老年人而言，识记和回忆他人“姓名”比较困难。如养老院中的老年人很难记住护理员的名字，经常会以“小王”“爱笑的女孩”“高高的那个男孩”等来替代。</a:t>
            </a:r>
            <a:endParaRPr lang="zh-CN" alt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8036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0" i="0" u="none" strike="noStrike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2．老年人智力变化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1779270"/>
            <a:ext cx="10017125" cy="390334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1016000" y="1779270"/>
            <a:ext cx="10017125" cy="8636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1270000" y="2251710"/>
            <a:ext cx="9487535" cy="31102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8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一般而言，老年人的智力会随着年龄增加而逐渐减退，主要表现为反应速度变慢，快速做出决定和解决问题的能力下降，判断能力下降，容易上当受骗及健忘等。但老年人智力的各个成分表现出不同的变化。流体智力是一种以生理为基础的认知能力，如知觉、记忆、运算速度、推理能力等，更多受遗传因素影响。</a:t>
            </a:r>
            <a:endParaRPr lang="zh-CN" altLang="en-US" sz="28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5"/>
          <p:cNvSpPr/>
          <p:nvPr>
            <p:custDataLst>
              <p:tags r:id="rId1"/>
            </p:custDataLst>
          </p:nvPr>
        </p:nvSpPr>
        <p:spPr>
          <a:xfrm>
            <a:off x="809625" y="2075815"/>
            <a:ext cx="1016063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3" name="AutoShape 15"/>
          <p:cNvSpPr/>
          <p:nvPr>
            <p:custDataLst>
              <p:tags r:id="rId2"/>
            </p:custDataLst>
          </p:nvPr>
        </p:nvSpPr>
        <p:spPr>
          <a:xfrm>
            <a:off x="809625" y="4405630"/>
            <a:ext cx="10160000" cy="1166495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4" name="AutoShape 15"/>
          <p:cNvSpPr/>
          <p:nvPr>
            <p:custDataLst>
              <p:tags r:id="rId3"/>
            </p:custDataLst>
          </p:nvPr>
        </p:nvSpPr>
        <p:spPr>
          <a:xfrm>
            <a:off x="809625" y="3301365"/>
            <a:ext cx="10160000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7" name="AutoShape 15"/>
          <p:cNvSpPr/>
          <p:nvPr>
            <p:custDataLst>
              <p:tags r:id="rId4"/>
            </p:custDataLst>
          </p:nvPr>
        </p:nvSpPr>
        <p:spPr>
          <a:xfrm>
            <a:off x="809625" y="5752465"/>
            <a:ext cx="1016063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4．老年人人格变化</a:t>
            </a:r>
            <a:endParaRPr lang="en-US" sz="3600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+mn-ea"/>
            </a:endParaR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290" y="2214880"/>
            <a:ext cx="711200" cy="664845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8"/>
            </p:custDataLst>
          </p:nvPr>
        </p:nvSpPr>
        <p:spPr>
          <a:xfrm>
            <a:off x="1752600" y="2249170"/>
            <a:ext cx="9108440" cy="5314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以自我为中心：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老年人会变得过度关注自我，以自我为中心，不考虑他人感受。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635" y="3435985"/>
            <a:ext cx="617855" cy="52705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920" y="5899150"/>
            <a:ext cx="623570" cy="62357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486410" y="1029335"/>
            <a:ext cx="10483215" cy="944880"/>
          </a:xfrm>
          <a:prstGeom prst="roundRect">
            <a:avLst>
              <a:gd name="adj" fmla="val 10000"/>
            </a:avLst>
          </a:prstGeom>
          <a:solidFill>
            <a:srgbClr val="ECF2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809625" y="1221105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</a:t>
            </a:r>
            <a:r>
              <a:rPr lang="zh-CN" altLang="en-US" sz="2400" b="1" i="0" u="none" strike="noStrike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人格是个体区别于他人的稳定而独特的心理特征的总和，是构成一个人的思想、情感、行为的特有统合模式</a:t>
            </a:r>
            <a:endParaRPr lang="zh-CN" altLang="en-US" sz="2400" b="1" i="0" u="none" strike="noStrike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8" name="Picture 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23290" y="4650740"/>
            <a:ext cx="669925" cy="669925"/>
          </a:xfrm>
          <a:prstGeom prst="rect">
            <a:avLst/>
          </a:prstGeom>
        </p:spPr>
      </p:pic>
      <p:sp>
        <p:nvSpPr>
          <p:cNvPr id="25" name="AutoShape 7"/>
          <p:cNvSpPr/>
          <p:nvPr>
            <p:custDataLst>
              <p:tags r:id="rId18"/>
            </p:custDataLst>
          </p:nvPr>
        </p:nvSpPr>
        <p:spPr>
          <a:xfrm>
            <a:off x="1752600" y="3434715"/>
            <a:ext cx="9108440" cy="5568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敏感多疑：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很多老年人出于安全和自我保护的考虑，会变得特别敏感多疑，多以胡乱猜测、嫉妒、乖僻等形式表现出来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6" name="AutoShape 7"/>
          <p:cNvSpPr/>
          <p:nvPr>
            <p:custDataLst>
              <p:tags r:id="rId19"/>
            </p:custDataLst>
          </p:nvPr>
        </p:nvSpPr>
        <p:spPr>
          <a:xfrm>
            <a:off x="1844040" y="4909185"/>
            <a:ext cx="8504555" cy="167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固执偏激：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很多老年人会变得偏执狭隘，固守个人观点，不愿接受新鲜事物，总是习惯于旧观念、老做法，缺乏灵活变通的能力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7" name="AutoShape 7"/>
          <p:cNvSpPr/>
          <p:nvPr>
            <p:custDataLst>
              <p:tags r:id="rId20"/>
            </p:custDataLst>
          </p:nvPr>
        </p:nvSpPr>
        <p:spPr>
          <a:xfrm>
            <a:off x="1844040" y="5899150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顽童心理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很多老年人遇到挫折或不适应时，会退行到年幼时期，行为表现像个顽皮任性的孩子，如喜怒无常、说话幼稚、行为轻率、缺乏自制力等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32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1.2　老年人心理变化的原因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1016000" y="1778000"/>
            <a:ext cx="4953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1016000" y="1778000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24000" y="21336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6"/>
            </p:custDataLst>
          </p:nvPr>
        </p:nvSpPr>
        <p:spPr>
          <a:xfrm>
            <a:off x="2286000" y="21590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生理因素</a:t>
            </a:r>
            <a:endParaRPr lang="zh-CN" altLang="en-US" sz="24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>
            <p:custDataLst>
              <p:tags r:id="rId7"/>
            </p:custDataLst>
          </p:nvPr>
        </p:nvSpPr>
        <p:spPr>
          <a:xfrm>
            <a:off x="1270000" y="3048000"/>
            <a:ext cx="4445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最先引发老年人心理变化的因素是身体衰老。各种感官的老化令老年人对内外环境刺激的接受和反应能力降低，进而使得老年人的生活兴趣和欲望降低，感觉不敏感，反应迟钝，社会交往活动减少，生活变得索然无味，感到孤独和寂寞等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8"/>
            </p:custDataLst>
          </p:nvPr>
        </p:nvSpPr>
        <p:spPr>
          <a:xfrm>
            <a:off x="6223000" y="1778000"/>
            <a:ext cx="4953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9"/>
            </p:custDataLst>
          </p:nvPr>
        </p:nvSpPr>
        <p:spPr>
          <a:xfrm>
            <a:off x="6223000" y="1778000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31000" y="21336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>
            <p:custDataLst>
              <p:tags r:id="rId13"/>
            </p:custDataLst>
          </p:nvPr>
        </p:nvSpPr>
        <p:spPr>
          <a:xfrm>
            <a:off x="7493000" y="21590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社会因素</a:t>
            </a:r>
            <a:endParaRPr lang="zh-CN" altLang="en-US" sz="24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>
            <p:custDataLst>
              <p:tags r:id="rId14"/>
            </p:custDataLst>
          </p:nvPr>
        </p:nvSpPr>
        <p:spPr>
          <a:xfrm>
            <a:off x="6477000" y="3048000"/>
            <a:ext cx="4826635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年人的社会角色转变、婚姻家庭状况以及社会环境因素等也会引起老年人的心理变化。老年期是人生最后一个重要转折期，离退休导致老年人长期以来的主导活动和社会角色发生了改变，由职业角色转为家庭角色，从支配角色变为从属角色，或是某些角色丧失等，这些社会角色的转变会促使老年人心理发生波动与改变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1．本任务的案例中老人心理变化的具体表现有哪些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2．请针对任务的案例中老人的实际情况，分析影响其心理变化的原因是什么？</a:t>
            </a:r>
            <a:endParaRPr lang="en-US" sz="1100"/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01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02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03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04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05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06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07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08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09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11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12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13.xml><?xml version="1.0" encoding="utf-8"?>
<p:tagLst xmlns:p="http://schemas.openxmlformats.org/presentationml/2006/main">
  <p:tag name="KSO_WM_DIAGRAM_VIRTUALLY_FRAME" val="{&quot;height&quot;:360,&quot;left&quot;:80,&quot;top&quot;:140,&quot;width&quot;:810.05}"/>
</p:tagLst>
</file>

<file path=ppt/tags/tag114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5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6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7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9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336.1,&quot;left&quot;:78.5,&quot;top&quot;:113.9,&quot;width&quot;:801.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36.1,&quot;left&quot;:78.5,&quot;top&quot;:113.9,&quot;width&quot;:801.5}"/>
</p:tagLst>
</file>

<file path=ppt/tags/tag91.xml><?xml version="1.0" encoding="utf-8"?>
<p:tagLst xmlns:p="http://schemas.openxmlformats.org/presentationml/2006/main">
  <p:tag name="KSO_WM_DIAGRAM_VIRTUALLY_FRAME" val="{&quot;height&quot;:336.1,&quot;left&quot;:78.5,&quot;top&quot;:113.9,&quot;width&quot;:801.5}"/>
</p:tagLst>
</file>

<file path=ppt/tags/tag92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3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4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5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6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7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8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9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1655</Words>
  <Application>WPS 演示</Application>
  <PresentationFormat>宽屏</PresentationFormat>
  <Paragraphs>82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汉仪综艺体简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2026-08-05T11:22:35Z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3A626537BA72454EA91527296EABA08A_11</vt:lpwstr>
  </property>
</Properties>
</file>