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5" r:id="rId8"/>
    <p:sldId id="271" r:id="rId9"/>
    <p:sldId id="261" r:id="rId10"/>
    <p:sldId id="270" r:id="rId11"/>
    <p:sldId id="262" r:id="rId12"/>
    <p:sldId id="27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评估之后，最重要的就是护理。心理护理的核心首先是尊重和关爱。我们要和老人建立信任，维护他们的尊严，用他们能理解的方式进行有效沟通。其次是基础的生活护理，比如饮食管理。要保证营养均衡，规律进餐，一个愉快的就餐环境对改善老人的情绪也非常有帮助。这些看似简单的事情，却是心理护理的基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里列举一些在临床上常用的评估工具。针对抑郁，我们有老年抑郁量表GDS；针对焦虑，有老年焦虑量表GAI；评估认知功能，经典的有MMSE，更敏感的有MoCA；而对于痴呆患者的精神行为症状，则有BEHAVE-AD量表。这些工具可以帮助我们更精确地量化老人的症状严重程度，为制定护理计划提供依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56.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image" Target="../media/image38.svg"/><Relationship Id="rId1" Type="http://schemas.openxmlformats.org/officeDocument/2006/relationships/tags" Target="../tags/tag15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tags" Target="../tags/tag90.xml"/><Relationship Id="rId19" Type="http://schemas.openxmlformats.org/officeDocument/2006/relationships/notesSlide" Target="../notesSlides/notesSlide4.xml"/><Relationship Id="rId18" Type="http://schemas.openxmlformats.org/officeDocument/2006/relationships/slideLayout" Target="../slideLayouts/slideLayout1.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5.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media/image12.svg"/><Relationship Id="rId3" Type="http://schemas.openxmlformats.org/officeDocument/2006/relationships/image" Target="../media/image11.png"/><Relationship Id="rId24" Type="http://schemas.openxmlformats.org/officeDocument/2006/relationships/notesSlide" Target="../notesSlides/notesSlide5.xml"/><Relationship Id="rId23" Type="http://schemas.openxmlformats.org/officeDocument/2006/relationships/slideLayout" Target="../slideLayouts/slideLayout1.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image" Target="../media/image18.svg"/><Relationship Id="rId2" Type="http://schemas.openxmlformats.org/officeDocument/2006/relationships/tags" Target="../tags/tag105.xml"/><Relationship Id="rId19" Type="http://schemas.openxmlformats.org/officeDocument/2006/relationships/image" Target="../media/image17.png"/><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image" Target="../media/image16.svg"/><Relationship Id="rId14" Type="http://schemas.openxmlformats.org/officeDocument/2006/relationships/image" Target="../media/image15.png"/><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4.xml"/></Relationships>
</file>

<file path=ppt/slides/_rels/slide6.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image" Target="../media/image20.svg"/><Relationship Id="rId4" Type="http://schemas.openxmlformats.org/officeDocument/2006/relationships/image" Target="../media/image19.png"/><Relationship Id="rId3" Type="http://schemas.openxmlformats.org/officeDocument/2006/relationships/tags" Target="../tags/tag120.xml"/><Relationship Id="rId2" Type="http://schemas.openxmlformats.org/officeDocument/2006/relationships/tags" Target="../tags/tag119.xml"/><Relationship Id="rId16" Type="http://schemas.openxmlformats.org/officeDocument/2006/relationships/notesSlide" Target="../notesSlides/notesSlide6.xml"/><Relationship Id="rId15" Type="http://schemas.openxmlformats.org/officeDocument/2006/relationships/slideLayout" Target="../slideLayouts/slideLayout1.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125.xml"/><Relationship Id="rId1" Type="http://schemas.openxmlformats.org/officeDocument/2006/relationships/tags" Target="../tags/tag118.xml"/></Relationships>
</file>

<file path=ppt/slides/_rels/slide7.xml.rels><?xml version="1.0" encoding="UTF-8" standalone="yes"?>
<Relationships xmlns="http://schemas.openxmlformats.org/package/2006/relationships"><Relationship Id="rId9" Type="http://schemas.openxmlformats.org/officeDocument/2006/relationships/image" Target="../media/image26.svg"/><Relationship Id="rId8" Type="http://schemas.openxmlformats.org/officeDocument/2006/relationships/image" Target="../media/image25.png"/><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24.svg"/><Relationship Id="rId2" Type="http://schemas.openxmlformats.org/officeDocument/2006/relationships/image" Target="../media/image23.png"/><Relationship Id="rId13" Type="http://schemas.openxmlformats.org/officeDocument/2006/relationships/notesSlide" Target="../notesSlides/notesSlide7.xml"/><Relationship Id="rId12" Type="http://schemas.openxmlformats.org/officeDocument/2006/relationships/slideLayout" Target="../slideLayouts/slideLayout1.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8.xml"/></Relationships>
</file>

<file path=ppt/slides/_rels/slide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28.svg"/><Relationship Id="rId4" Type="http://schemas.openxmlformats.org/officeDocument/2006/relationships/image" Target="../media/image27.png"/><Relationship Id="rId30" Type="http://schemas.openxmlformats.org/officeDocument/2006/relationships/notesSlide" Target="../notesSlides/notesSlide8.xml"/><Relationship Id="rId3" Type="http://schemas.openxmlformats.org/officeDocument/2006/relationships/tags" Target="../tags/tag137.xml"/><Relationship Id="rId29" Type="http://schemas.openxmlformats.org/officeDocument/2006/relationships/slideLayout" Target="../slideLayouts/slideLayout1.xml"/><Relationship Id="rId28" Type="http://schemas.openxmlformats.org/officeDocument/2006/relationships/tags" Target="../tags/tag154.xml"/><Relationship Id="rId27" Type="http://schemas.openxmlformats.org/officeDocument/2006/relationships/tags" Target="../tags/tag153.xml"/><Relationship Id="rId26" Type="http://schemas.openxmlformats.org/officeDocument/2006/relationships/image" Target="../media/image34.svg"/><Relationship Id="rId25" Type="http://schemas.openxmlformats.org/officeDocument/2006/relationships/image" Target="../media/image33.png"/><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tags" Target="../tags/tag136.xml"/><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image" Target="../media/image30.svg"/><Relationship Id="rId11" Type="http://schemas.openxmlformats.org/officeDocument/2006/relationships/image" Target="../media/image29.png"/><Relationship Id="rId10" Type="http://schemas.openxmlformats.org/officeDocument/2006/relationships/tags" Target="../tags/tag142.xml"/><Relationship Id="rId1" Type="http://schemas.openxmlformats.org/officeDocument/2006/relationships/tags" Target="../tags/tag1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a:t>
            </a:r>
            <a:r>
              <a:rPr lang="en-US" altLang="zh-CN"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a:t>
            </a:r>
            <a:r>
              <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老年心理护理技术与方法</a:t>
            </a:r>
            <a:endParaRPr lang="zh-CN" alt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老年团体心理辅导常用技术</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汉仪综艺体简" panose="02010600000101010101" charset="-122"/>
                <a:ea typeface="汉仪综艺体简" panose="02010600000101010101" charset="-122"/>
              </a:rPr>
              <a:t>3</a:t>
            </a:r>
            <a:r>
              <a:rPr lang="zh-CN" altLang="en-US" sz="3600">
                <a:solidFill>
                  <a:srgbClr val="231F20"/>
                </a:solidFill>
                <a:latin typeface="汉仪综艺体简" panose="02010600000101010101" charset="-122"/>
                <a:ea typeface="汉仪综艺体简" panose="02010600000101010101" charset="-122"/>
              </a:rPr>
              <a:t>　老年心理护理技术</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1.针对本任务的案例情况，在老年团体心理辅导中可使用哪些技巧？具体使用中应注意什么</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2.请针对本任务的案例情况，制订一份可行的小组活动方案？</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32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根据情境案例，制订一份老年团体心理辅导方案。</a:t>
            </a:r>
            <a:endParaRPr lang="zh-CN" altLang="en-US" sz="32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32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某社区，对社区内60岁以上老人进行了老年抑郁筛查。发现其中35人有明显的抑郁情绪。为缓解这些老人的抑郁情绪，社区心理工作者制订了一份团体心理辅导计划，以期可以帮助他们缓解抑郁情绪，重拾生活信心。若你是社区心理工作者，你会如何制订这份团体心理辅导方案呢？</a:t>
            </a:r>
            <a:endParaRPr lang="zh-CN" altLang="en-US" sz="32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掌握老年团体心理辅导的过程</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掌握老年团体心理辅导的技巧</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能运用老年团体心理辅导的技巧</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能组织老年团体心理辅导小组开展活动</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培养耐心细致、科学严谨的态度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培养尊老敬老、勤奋好学的意识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培养爱岗敬业、灵活变通的意识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培养良好沟通、团结协作的意识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重点：老年团体心理辅导的技巧</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难点：能组织老年团体心理辅导小组开展活动</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团体心理辅导概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15" name="AutoShape 15"/>
          <p:cNvSpPr/>
          <p:nvPr>
            <p:custDataLst>
              <p:tags r:id="rId1"/>
            </p:custDataLst>
          </p:nvPr>
        </p:nvSpPr>
        <p:spPr>
          <a:xfrm>
            <a:off x="231140" y="1016000"/>
            <a:ext cx="11736705" cy="136969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6" name="Picture 1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 y="1355725"/>
            <a:ext cx="406400" cy="406400"/>
          </a:xfrm>
          <a:prstGeom prst="rect">
            <a:avLst/>
          </a:prstGeom>
        </p:spPr>
      </p:pic>
      <p:sp>
        <p:nvSpPr>
          <p:cNvPr id="19" name="AutoShape 19"/>
          <p:cNvSpPr/>
          <p:nvPr>
            <p:custDataLst>
              <p:tags r:id="rId5"/>
            </p:custDataLst>
          </p:nvPr>
        </p:nvSpPr>
        <p:spPr>
          <a:xfrm>
            <a:off x="1226185" y="1212215"/>
            <a:ext cx="1040828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团体准备阶段</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；团体心理辅导是一项有组织、有计划、有目的的专业活动。工作者在小组开始前，需要通过团体规划来理清思路，包括团体的类型、行动目标、服务对象、活动地点、组织领导等，然后制订好行动计划</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8" name="AutoShape 15"/>
          <p:cNvSpPr/>
          <p:nvPr>
            <p:custDataLst>
              <p:tags r:id="rId6"/>
            </p:custDataLst>
          </p:nvPr>
        </p:nvSpPr>
        <p:spPr>
          <a:xfrm>
            <a:off x="232410" y="4881880"/>
            <a:ext cx="11735435" cy="93599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9" name="Picture 16"/>
          <p:cNvPicPr>
            <a:picLocks noChangeAspect="1"/>
          </p:cNvPicPr>
          <p:nvPr>
            <p:custDataLst>
              <p:tags r:id="rId7"/>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 y="5146675"/>
            <a:ext cx="406400" cy="406400"/>
          </a:xfrm>
          <a:prstGeom prst="rect">
            <a:avLst/>
          </a:prstGeom>
        </p:spPr>
      </p:pic>
      <p:sp>
        <p:nvSpPr>
          <p:cNvPr id="10" name="AutoShape 19"/>
          <p:cNvSpPr/>
          <p:nvPr>
            <p:custDataLst>
              <p:tags r:id="rId8"/>
            </p:custDataLst>
          </p:nvPr>
        </p:nvSpPr>
        <p:spPr>
          <a:xfrm>
            <a:off x="1149985" y="4766310"/>
            <a:ext cx="10741660"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团体工作阶段</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；团体工作阶段，其实就是团体成熟以后进入的工作期，在这一阶段，团体结构趋于稳定，成员间互动较多，互相理解、互相帮助、互相尊重，追求个人目标和团体目标的实现</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5"/>
          <p:cNvSpPr/>
          <p:nvPr>
            <p:custDataLst>
              <p:tags r:id="rId9"/>
            </p:custDataLst>
          </p:nvPr>
        </p:nvSpPr>
        <p:spPr>
          <a:xfrm>
            <a:off x="231775" y="2470150"/>
            <a:ext cx="11736070" cy="107315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2" name="Picture 16"/>
          <p:cNvPicPr>
            <a:picLocks noChangeAspect="1"/>
          </p:cNvPicPr>
          <p:nvPr>
            <p:custDataLst>
              <p:tags r:id="rId10"/>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 y="2687955"/>
            <a:ext cx="406400" cy="406400"/>
          </a:xfrm>
          <a:prstGeom prst="rect">
            <a:avLst/>
          </a:prstGeom>
        </p:spPr>
      </p:pic>
      <p:sp>
        <p:nvSpPr>
          <p:cNvPr id="13" name="AutoShape 19"/>
          <p:cNvSpPr/>
          <p:nvPr>
            <p:custDataLst>
              <p:tags r:id="rId11"/>
            </p:custDataLst>
          </p:nvPr>
        </p:nvSpPr>
        <p:spPr>
          <a:xfrm>
            <a:off x="1226185" y="2385695"/>
            <a:ext cx="1048448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团体创始阶段</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；团体创始阶段是指从团体第一次会晤到团体形成的这个时间。在团体创始阶段，如何有效地组织开展团体第一次活动，是对工作者最大的一个考验和挑战</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4" name="AutoShape 15"/>
          <p:cNvSpPr/>
          <p:nvPr>
            <p:custDataLst>
              <p:tags r:id="rId12"/>
            </p:custDataLst>
          </p:nvPr>
        </p:nvSpPr>
        <p:spPr>
          <a:xfrm>
            <a:off x="156210" y="3651250"/>
            <a:ext cx="11735435" cy="109283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7" name="Picture 16"/>
          <p:cNvPicPr>
            <a:picLocks noChangeAspect="1"/>
          </p:cNvPicPr>
          <p:nvPr>
            <p:custDataLst>
              <p:tags r:id="rId13"/>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 y="4020185"/>
            <a:ext cx="406400" cy="406400"/>
          </a:xfrm>
          <a:prstGeom prst="rect">
            <a:avLst/>
          </a:prstGeom>
        </p:spPr>
      </p:pic>
      <p:sp>
        <p:nvSpPr>
          <p:cNvPr id="18" name="AutoShape 19"/>
          <p:cNvSpPr/>
          <p:nvPr>
            <p:custDataLst>
              <p:tags r:id="rId14"/>
            </p:custDataLst>
          </p:nvPr>
        </p:nvSpPr>
        <p:spPr>
          <a:xfrm>
            <a:off x="1149985" y="3627755"/>
            <a:ext cx="1048448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团体创始阶段</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；团体创始阶段是指从团体第一次会晤到团体形成的这个时间。在团体创始阶段，如何有效地组织开展团体第一次活动，是对工作者最大的一个考验和挑战</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15"/>
          <p:cNvSpPr/>
          <p:nvPr>
            <p:custDataLst>
              <p:tags r:id="rId15"/>
            </p:custDataLst>
          </p:nvPr>
        </p:nvSpPr>
        <p:spPr>
          <a:xfrm>
            <a:off x="156210" y="5904230"/>
            <a:ext cx="11735435" cy="89281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21" name="Picture 16"/>
          <p:cNvPicPr>
            <a:picLocks noChangeAspect="1"/>
          </p:cNvPicPr>
          <p:nvPr>
            <p:custDataLst>
              <p:tags r:id="rId16"/>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 y="6273165"/>
            <a:ext cx="406400" cy="406400"/>
          </a:xfrm>
          <a:prstGeom prst="rect">
            <a:avLst/>
          </a:prstGeom>
        </p:spPr>
      </p:pic>
      <p:sp>
        <p:nvSpPr>
          <p:cNvPr id="22" name="AutoShape 19"/>
          <p:cNvSpPr/>
          <p:nvPr>
            <p:custDataLst>
              <p:tags r:id="rId17"/>
            </p:custDataLst>
          </p:nvPr>
        </p:nvSpPr>
        <p:spPr>
          <a:xfrm>
            <a:off x="1149985" y="5880735"/>
            <a:ext cx="10484485" cy="101092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446B58"/>
                </a:solidFill>
                <a:latin typeface="Noto Sans SC" panose="020B0200000000000000" charset="-122"/>
                <a:ea typeface="Noto Sans SC" panose="020B0200000000000000" charset="-122"/>
                <a:cs typeface="Noto Sans SC" panose="020B0200000000000000" charset="-122"/>
                <a:sym typeface="+mn-ea"/>
              </a:rPr>
              <a:t>团体结束阶段</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；团体结束阶段是团体的最后阶段。在这一阶段，主要任务包括处理成员的分离情绪，维持和巩固在团体中所学，并且能将之扩展到现实生活中</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2．老年团体辅导的特点</a:t>
            </a:r>
            <a:endParaRPr lang="zh-CN" altLang="en-US" sz="40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6" name="AutoShape 6"/>
          <p:cNvSpPr/>
          <p:nvPr>
            <p:custDataLst>
              <p:tags r:id="rId1"/>
            </p:custDataLst>
          </p:nvPr>
        </p:nvSpPr>
        <p:spPr>
          <a:xfrm>
            <a:off x="1016000" y="17780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406400" cy="406400"/>
          </a:xfrm>
          <a:prstGeom prst="rect">
            <a:avLst/>
          </a:prstGeom>
        </p:spPr>
      </p:pic>
      <p:sp>
        <p:nvSpPr>
          <p:cNvPr id="8" name="AutoShape 8"/>
          <p:cNvSpPr/>
          <p:nvPr>
            <p:custDataLst>
              <p:tags r:id="rId5"/>
            </p:custDataLst>
          </p:nvPr>
        </p:nvSpPr>
        <p:spPr>
          <a:xfrm>
            <a:off x="1841500" y="1778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团体心理辅导类似于真实生活</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18034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032000"/>
            <a:ext cx="406400" cy="406400"/>
          </a:xfrm>
          <a:prstGeom prst="rect">
            <a:avLst/>
          </a:prstGeom>
        </p:spPr>
      </p:pic>
      <p:sp>
        <p:nvSpPr>
          <p:cNvPr id="12" name="AutoShape 12"/>
          <p:cNvSpPr/>
          <p:nvPr>
            <p:custDataLst>
              <p:tags r:id="rId10"/>
            </p:custDataLst>
          </p:nvPr>
        </p:nvSpPr>
        <p:spPr>
          <a:xfrm>
            <a:off x="7175500" y="2032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资源和观点的多样化</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604000" y="248285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团体辅导是多向沟通过程，因此对每个老年人来说，都存在多个影响源，具有资源和观点多样化的特点</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2"/>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69035" y="4527550"/>
            <a:ext cx="406400" cy="406400"/>
          </a:xfrm>
          <a:prstGeom prst="rect">
            <a:avLst/>
          </a:prstGeom>
        </p:spPr>
      </p:pic>
      <p:sp>
        <p:nvSpPr>
          <p:cNvPr id="18" name="AutoShape 18"/>
          <p:cNvSpPr/>
          <p:nvPr>
            <p:custDataLst>
              <p:tags r:id="rId16"/>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7"/>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辅导效率高，省时省力</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610100"/>
            <a:ext cx="406400" cy="406400"/>
          </a:xfrm>
          <a:prstGeom prst="rect">
            <a:avLst/>
          </a:prstGeom>
        </p:spPr>
      </p:pic>
      <p:sp>
        <p:nvSpPr>
          <p:cNvPr id="21" name="AutoShape 21"/>
          <p:cNvSpPr/>
          <p:nvPr>
            <p:custDataLst>
              <p:tags r:id="rId21"/>
            </p:custDataLst>
          </p:nvPr>
        </p:nvSpPr>
        <p:spPr>
          <a:xfrm>
            <a:off x="6604635" y="5049520"/>
            <a:ext cx="4888865"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团体心理辅导是护理员在同一单位时间内对几个老年人进行辅导，而个体辅导是护理员与老年人一对一进行帮助指导，每次需要1个小时，有时还需要辅导多次</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可进行反馈和间接学习</a:t>
            </a:r>
            <a:endPar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143000" y="2158683"/>
            <a:ext cx="5080000" cy="119888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与一对一的个体辅导相比，团体心理辅导更好地体现了真实生活，容易获得更好的迁移效果。团体成了社区、家庭、生活场所的临时替代物，是真实生活的缩影与反射</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270000" y="5016183"/>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在团体辅导中，团体为成员提供了更多可以接受反馈的机会。而且团体提供的反馈比个人的反馈更有力量</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668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200" b="1"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老年团体心理辅导的技巧</a:t>
            </a:r>
            <a:endParaRPr lang="en-US" sz="1100" b="1"/>
          </a:p>
        </p:txBody>
      </p:sp>
      <p:sp>
        <p:nvSpPr>
          <p:cNvPr id="3"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6"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言语沟通技巧</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言语沟通主要包括口头沟通、书面沟通和电子沟通等，涉及生活的各个方面，是人们交流、交换和学习的最有效途径</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11"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非言语沟通技巧</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非言语沟通是指以手势、体态、语调、语速、音量、韵律、触摸等言语之外的信息进行的沟通。非言语信息常常能起到补充言语行为的作用，使我们传达给对方的信息更加完整和充分</a:t>
            </a:r>
            <a:endParaRPr lang="zh-CN" altLang="en-US" sz="24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2．团体领导技巧</a:t>
            </a:r>
            <a:endParaRPr lang="en-US" sz="1100"/>
          </a:p>
        </p:txBody>
      </p:sp>
      <p:pic>
        <p:nvPicPr>
          <p:cNvPr id="11"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473200"/>
            <a:ext cx="406400" cy="406400"/>
          </a:xfrm>
          <a:prstGeom prst="rect">
            <a:avLst/>
          </a:prstGeom>
        </p:spPr>
      </p:pic>
      <p:sp>
        <p:nvSpPr>
          <p:cNvPr id="12" name="AutoShape 6"/>
          <p:cNvSpPr/>
          <p:nvPr>
            <p:custDataLst>
              <p:tags r:id="rId4"/>
            </p:custDataLst>
          </p:nvPr>
        </p:nvSpPr>
        <p:spPr>
          <a:xfrm>
            <a:off x="2159000" y="144780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团体领导的角色</a:t>
            </a:r>
            <a:endParaRPr lang="zh-CN" alt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7"/>
          <p:cNvSpPr/>
          <p:nvPr>
            <p:custDataLst>
              <p:tags r:id="rId5"/>
            </p:custDataLst>
          </p:nvPr>
        </p:nvSpPr>
        <p:spPr>
          <a:xfrm>
            <a:off x="1524000" y="2353945"/>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任何一个团体的发展都需要一位优秀且高效的团体领导，他将引领整个团体的基本走向，甚至是团体成败的关键。团体领导承担着引导者、促进者、调节者、代理人和评估者的角色</a:t>
            </a:r>
            <a:endParaRPr lang="zh-CN" alt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17" name="Connector 8"/>
          <p:cNvCxnSpPr/>
          <p:nvPr>
            <p:custDataLst>
              <p:tags r:id="rId6"/>
            </p:custDataLst>
          </p:nvPr>
        </p:nvCxnSpPr>
        <p:spPr>
          <a:xfrm rot="-4774">
            <a:off x="1524004" y="3871595"/>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18" name="Picture 9"/>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4000" y="4195445"/>
            <a:ext cx="406400" cy="406400"/>
          </a:xfrm>
          <a:prstGeom prst="rect">
            <a:avLst/>
          </a:prstGeom>
        </p:spPr>
      </p:pic>
      <p:sp>
        <p:nvSpPr>
          <p:cNvPr id="25" name="AutoShape 10"/>
          <p:cNvSpPr/>
          <p:nvPr>
            <p:custDataLst>
              <p:tags r:id="rId10"/>
            </p:custDataLst>
          </p:nvPr>
        </p:nvSpPr>
        <p:spPr>
          <a:xfrm>
            <a:off x="2159000" y="417004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a:solidFill>
                  <a:srgbClr val="4A6252"/>
                </a:solidFill>
                <a:latin typeface="Noto Sans SC" panose="020B0200000000000000" charset="-122"/>
                <a:ea typeface="Noto Sans SC" panose="020B0200000000000000" charset="-122"/>
                <a:cs typeface="Noto Sans SC" panose="020B0200000000000000" charset="-122"/>
                <a:sym typeface="+mn-ea"/>
              </a:rPr>
              <a:t>协同领导</a:t>
            </a:r>
            <a:endParaRPr lang="zh-CN" altLang="en-US" sz="2000" b="1">
              <a:solidFill>
                <a:srgbClr val="4A6252"/>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11"/>
          <p:cNvSpPr/>
          <p:nvPr>
            <p:custDataLst>
              <p:tags r:id="rId11"/>
            </p:custDataLst>
          </p:nvPr>
        </p:nvSpPr>
        <p:spPr>
          <a:xfrm>
            <a:off x="1524000" y="4766945"/>
            <a:ext cx="9144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协同领导是指由两个互相合作的领导者一起带领一个团体的模式。如果是配合默契的协同领导，他们可以分享自己在工作生活中的经验，分工合作、取长补短，互相支持，这对团体工作开展具有一定帮助</a:t>
            </a:r>
            <a:endParaRPr lang="zh-CN" alt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老年人常用团体心理辅导方法</a:t>
            </a:r>
            <a:endParaRPr lang="en-US" sz="1100"/>
          </a:p>
        </p:txBody>
      </p:sp>
      <p:sp>
        <p:nvSpPr>
          <p:cNvPr id="3" name="AutoShape 3"/>
          <p:cNvSpPr/>
          <p:nvPr>
            <p:custDataLst>
              <p:tags r:id="rId1"/>
            </p:custDataLst>
          </p:nvPr>
        </p:nvSpPr>
        <p:spPr>
          <a:xfrm>
            <a:off x="1016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 name="AutoShape 4"/>
          <p:cNvSpPr/>
          <p:nvPr>
            <p:custDataLst>
              <p:tags r:id="rId2"/>
            </p:custDataLst>
          </p:nvPr>
        </p:nvSpPr>
        <p:spPr>
          <a:xfrm>
            <a:off x="1016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2095500"/>
            <a:ext cx="304800" cy="304800"/>
          </a:xfrm>
          <a:prstGeom prst="rect">
            <a:avLst/>
          </a:prstGeom>
        </p:spPr>
      </p:pic>
      <p:sp>
        <p:nvSpPr>
          <p:cNvPr id="6" name="AutoShape 6"/>
          <p:cNvSpPr/>
          <p:nvPr>
            <p:custDataLst>
              <p:tags r:id="rId6"/>
            </p:custDataLst>
          </p:nvPr>
        </p:nvSpPr>
        <p:spPr>
          <a:xfrm>
            <a:off x="1701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认知训练小组</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custDataLst>
              <p:tags r:id="rId7"/>
            </p:custDataLst>
          </p:nvPr>
        </p:nvSpPr>
        <p:spPr>
          <a:xfrm>
            <a:off x="1270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solidFill>
                  <a:srgbClr val="60605A"/>
                </a:solidFill>
                <a:latin typeface="Noto Sans SC" panose="020B0200000000000000" charset="-122"/>
                <a:ea typeface="Noto Sans SC" panose="020B0200000000000000" charset="-122"/>
                <a:cs typeface="Noto Sans SC" panose="020B0200000000000000" charset="-122"/>
              </a:rPr>
              <a:t>随着人口老龄化程度加剧、老年人寿命延长，越来越多的老年人罹患认知症。认知训练小组是满足不同程度认知功能障碍的老年人特别需要的一种小组形式</a:t>
            </a:r>
            <a:endParaRPr lang="en-US">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8" name="AutoShape 8"/>
          <p:cNvSpPr/>
          <p:nvPr>
            <p:custDataLst>
              <p:tags r:id="rId8"/>
            </p:custDataLst>
          </p:nvPr>
        </p:nvSpPr>
        <p:spPr>
          <a:xfrm>
            <a:off x="6604000" y="177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9" name="AutoShape 9"/>
          <p:cNvSpPr/>
          <p:nvPr>
            <p:custDataLst>
              <p:tags r:id="rId9"/>
            </p:custDataLst>
          </p:nvPr>
        </p:nvSpPr>
        <p:spPr>
          <a:xfrm>
            <a:off x="6604000" y="177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58000" y="2095500"/>
            <a:ext cx="304800" cy="304800"/>
          </a:xfrm>
          <a:prstGeom prst="rect">
            <a:avLst/>
          </a:prstGeom>
        </p:spPr>
      </p:pic>
      <p:sp>
        <p:nvSpPr>
          <p:cNvPr id="11" name="AutoShape 11"/>
          <p:cNvSpPr/>
          <p:nvPr>
            <p:custDataLst>
              <p:tags r:id="rId13"/>
            </p:custDataLst>
          </p:nvPr>
        </p:nvSpPr>
        <p:spPr>
          <a:xfrm>
            <a:off x="7289800" y="207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生命教育小组</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custDataLst>
              <p:tags r:id="rId14"/>
            </p:custDataLst>
          </p:nvPr>
        </p:nvSpPr>
        <p:spPr>
          <a:xfrm>
            <a:off x="6858000" y="260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老年人常常会因为身患疾病、遭遇不公、家庭不幸等原因而失去生活目标、生命意义。这时对老年人进行生命教育，引导老年人正确看待生死，尊重生命，珍惜生命，积极寻找生活中的乐趣，是非常重要的</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13" name="AutoShape 13"/>
          <p:cNvSpPr/>
          <p:nvPr>
            <p:custDataLst>
              <p:tags r:id="rId15"/>
            </p:custDataLst>
          </p:nvPr>
        </p:nvSpPr>
        <p:spPr>
          <a:xfrm>
            <a:off x="1016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4" name="AutoShape 14"/>
          <p:cNvSpPr/>
          <p:nvPr>
            <p:custDataLst>
              <p:tags r:id="rId16"/>
            </p:custDataLst>
          </p:nvPr>
        </p:nvSpPr>
        <p:spPr>
          <a:xfrm>
            <a:off x="1016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270000" y="4635500"/>
            <a:ext cx="304800" cy="304800"/>
          </a:xfrm>
          <a:prstGeom prst="rect">
            <a:avLst/>
          </a:prstGeom>
        </p:spPr>
      </p:pic>
      <p:sp>
        <p:nvSpPr>
          <p:cNvPr id="16" name="AutoShape 16"/>
          <p:cNvSpPr/>
          <p:nvPr>
            <p:custDataLst>
              <p:tags r:id="rId20"/>
            </p:custDataLst>
          </p:nvPr>
        </p:nvSpPr>
        <p:spPr>
          <a:xfrm>
            <a:off x="1701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社交娱乐小组</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custDataLst>
              <p:tags r:id="rId21"/>
            </p:custDataLst>
          </p:nvPr>
        </p:nvSpPr>
        <p:spPr>
          <a:xfrm>
            <a:off x="1270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社交娱乐小组的目的是为那些想与社会保持密切联系的老年人寻找更多同龄人、同路人，寻找学习新东西的机会，能够和其他人一起分享生活、学习中的乐趣</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18" name="AutoShape 18"/>
          <p:cNvSpPr/>
          <p:nvPr>
            <p:custDataLst>
              <p:tags r:id="rId22"/>
            </p:custDataLst>
          </p:nvPr>
        </p:nvSpPr>
        <p:spPr>
          <a:xfrm>
            <a:off x="6604000" y="4318000"/>
            <a:ext cx="5080000" cy="228600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19" name="AutoShape 19"/>
          <p:cNvSpPr/>
          <p:nvPr>
            <p:custDataLst>
              <p:tags r:id="rId23"/>
            </p:custDataLst>
          </p:nvPr>
        </p:nvSpPr>
        <p:spPr>
          <a:xfrm>
            <a:off x="6604000" y="43180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20" name="Picture 20"/>
          <p:cNvPicPr>
            <a:picLocks noChangeAspect="1"/>
          </p:cNvPicPr>
          <p:nvPr>
            <p:custDataLst>
              <p:tags r:id="rId24"/>
            </p:custDataLst>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858000" y="4635500"/>
            <a:ext cx="304800" cy="304800"/>
          </a:xfrm>
          <a:prstGeom prst="rect">
            <a:avLst/>
          </a:prstGeom>
        </p:spPr>
      </p:pic>
      <p:sp>
        <p:nvSpPr>
          <p:cNvPr id="21" name="AutoShape 21"/>
          <p:cNvSpPr/>
          <p:nvPr>
            <p:custDataLst>
              <p:tags r:id="rId27"/>
            </p:custDataLst>
          </p:nvPr>
        </p:nvSpPr>
        <p:spPr>
          <a:xfrm>
            <a:off x="7289800" y="461010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治疗性小组</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22"/>
          <p:cNvSpPr/>
          <p:nvPr>
            <p:custDataLst>
              <p:tags r:id="rId28"/>
            </p:custDataLst>
          </p:nvPr>
        </p:nvSpPr>
        <p:spPr>
          <a:xfrm>
            <a:off x="6858000" y="5143500"/>
            <a:ext cx="4572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a:solidFill>
                  <a:srgbClr val="60605A"/>
                </a:solidFill>
                <a:latin typeface="Noto Sans SC" panose="020B0200000000000000" charset="-122"/>
                <a:ea typeface="Noto Sans SC" panose="020B0200000000000000" charset="-122"/>
                <a:cs typeface="Noto Sans SC" panose="020B0200000000000000" charset="-122"/>
              </a:rPr>
              <a:t>治疗性小组是一种临床服务模式的小组，这类小组的成员应该是环境适应不良、有着严重情绪或行为问题的个体</a:t>
            </a:r>
            <a:endParaRPr lang="en-US" sz="1800">
              <a:solidFill>
                <a:srgbClr val="6060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2.4　老年团体辅导活动示例</a:t>
            </a:r>
            <a:endParaRPr lang="en-US" sz="1100"/>
          </a:p>
        </p:txBody>
      </p:sp>
      <p:sp>
        <p:nvSpPr>
          <p:cNvPr id="23" name="AutoShape 23"/>
          <p:cNvSpPr/>
          <p:nvPr/>
        </p:nvSpPr>
        <p:spPr>
          <a:xfrm>
            <a:off x="762000" y="1397000"/>
            <a:ext cx="10160000" cy="5032375"/>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1016000" y="1562100"/>
            <a:ext cx="9906000" cy="36449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697A5A"/>
                </a:solidFill>
                <a:latin typeface="Noto Sans SC" panose="020B0200000000000000" charset="-122"/>
                <a:ea typeface="Noto Sans SC" panose="020B0200000000000000" charset="-122"/>
                <a:cs typeface="Noto Sans SC" panose="020B0200000000000000" charset="-122"/>
                <a:sym typeface="+mn-ea"/>
              </a:rPr>
              <a:t>在老年团体辅导活动中，要提前做好准备工作：</a:t>
            </a:r>
            <a:endParaRPr lang="zh-CN" altLang="en-US" sz="2800" b="1">
              <a:solidFill>
                <a:srgbClr val="697A5A"/>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800">
                <a:solidFill>
                  <a:srgbClr val="59544F"/>
                </a:solidFill>
                <a:latin typeface="Noto Sans SC" panose="020B0200000000000000" charset="-122"/>
                <a:ea typeface="Noto Sans SC" panose="020B0200000000000000" charset="-122"/>
                <a:cs typeface="Noto Sans SC" panose="020B0200000000000000" charset="-122"/>
                <a:sym typeface="+mn-ea"/>
              </a:rPr>
              <a:t>收集相关资料，评估诊断问题，明确活动目标，设计活动方案。活动设计要考虑老年人的身心特点，方案设计由浅入深，同时还应考虑团体规模适当，内容积极向上。我们以老年群体中常见的人际关系问题为例，设计以下活动供参考，见表3-1和表3-2。</a:t>
            </a:r>
            <a:endParaRPr lang="zh-CN" altLang="en-US" sz="2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5.25,&quot;left&quot;:80,&quot;top&quot;:170,&quot;width&quot;:820}"/>
</p:tagLst>
</file>

<file path=ppt/tags/tag101.xml><?xml version="1.0" encoding="utf-8"?>
<p:tagLst xmlns:p="http://schemas.openxmlformats.org/presentationml/2006/main">
  <p:tag name="KSO_WM_DIAGRAM_VIRTUALLY_FRAME" val="{&quot;height&quot;:335.25,&quot;left&quot;:80,&quot;top&quot;:170,&quot;width&quot;:820}"/>
</p:tagLst>
</file>

<file path=ppt/tags/tag102.xml><?xml version="1.0" encoding="utf-8"?>
<p:tagLst xmlns:p="http://schemas.openxmlformats.org/presentationml/2006/main">
  <p:tag name="KSO_WM_DIAGRAM_VIRTUALLY_FRAME" val="{&quot;height&quot;:335.25,&quot;left&quot;:80,&quot;top&quot;:170,&quot;width&quot;:820}"/>
</p:tagLst>
</file>

<file path=ppt/tags/tag103.xml><?xml version="1.0" encoding="utf-8"?>
<p:tagLst xmlns:p="http://schemas.openxmlformats.org/presentationml/2006/main">
  <p:tag name="KSO_WM_DIAGRAM_VIRTUALLY_FRAME" val="{&quot;height&quot;:335.25,&quot;left&quot;:80,&quot;top&quot;:170,&quot;width&quot;:820}"/>
</p:tagLst>
</file>

<file path=ppt/tags/tag104.xml><?xml version="1.0" encoding="utf-8"?>
<p:tagLst xmlns:p="http://schemas.openxmlformats.org/presentationml/2006/main">
  <p:tag name="KSO_WM_DIAGRAM_VIRTUALLY_FRAME" val="{&quot;height&quot;:290,&quot;left&quot;:80,&quot;top&quot;:190,&quot;width&quot;:83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290,&quot;left&quot;:80,&quot;top&quot;:190,&quot;width&quot;:830}"/>
</p:tagLst>
</file>

<file path=ppt/tags/tag107.xml><?xml version="1.0" encoding="utf-8"?>
<p:tagLst xmlns:p="http://schemas.openxmlformats.org/presentationml/2006/main">
  <p:tag name="KSO_WM_DIAGRAM_VIRTUALLY_FRAME" val="{&quot;height&quot;:290,&quot;left&quot;:80,&quot;top&quot;:190,&quot;width&quot;:830}"/>
</p:tagLst>
</file>

<file path=ppt/tags/tag108.xml><?xml version="1.0" encoding="utf-8"?>
<p:tagLst xmlns:p="http://schemas.openxmlformats.org/presentationml/2006/main">
  <p:tag name="KSO_WM_DIAGRAM_VIRTUALLY_FRAME" val="{&quot;height&quot;:290,&quot;left&quot;:80,&quot;top&quot;:190,&quot;width&quot;:830}"/>
</p:tagLst>
</file>

<file path=ppt/tags/tag109.xml><?xml version="1.0" encoding="utf-8"?>
<p:tagLst xmlns:p="http://schemas.openxmlformats.org/presentationml/2006/main">
  <p:tag name="KSO_WM_DIAGRAM_VIRTUALLY_FRAME" val="{&quot;height&quot;:290,&quot;left&quot;:80,&quot;top&quot;:190,&quot;width&quot;:8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0,&quot;left&quot;:80,&quot;top&quot;:190,&quot;width&quot;:830}"/>
</p:tagLst>
</file>

<file path=ppt/tags/tag111.xml><?xml version="1.0" encoding="utf-8"?>
<p:tagLst xmlns:p="http://schemas.openxmlformats.org/presentationml/2006/main">
  <p:tag name="KSO_WM_DIAGRAM_VIRTUALLY_FRAME" val="{&quot;height&quot;:290,&quot;left&quot;:80,&quot;top&quot;:190,&quot;width&quot;:830}"/>
</p:tagLst>
</file>

<file path=ppt/tags/tag112.xml><?xml version="1.0" encoding="utf-8"?>
<p:tagLst xmlns:p="http://schemas.openxmlformats.org/presentationml/2006/main">
  <p:tag name="KSO_WM_DIAGRAM_VIRTUALLY_FRAME" val="{&quot;height&quot;:290,&quot;left&quot;:80,&quot;top&quot;:190,&quot;width&quot;:830}"/>
</p:tagLst>
</file>

<file path=ppt/tags/tag113.xml><?xml version="1.0" encoding="utf-8"?>
<p:tagLst xmlns:p="http://schemas.openxmlformats.org/presentationml/2006/main">
  <p:tag name="KSO_WM_DIAGRAM_VIRTUALLY_FRAME" val="{&quot;height&quot;:290,&quot;left&quot;:80,&quot;top&quot;:190,&quot;width&quot;:830}"/>
</p:tagLst>
</file>

<file path=ppt/tags/tag114.xml><?xml version="1.0" encoding="utf-8"?>
<p:tagLst xmlns:p="http://schemas.openxmlformats.org/presentationml/2006/main">
  <p:tag name="KSO_WM_DIAGRAM_VIRTUALLY_FRAME" val="{&quot;height&quot;:290,&quot;left&quot;:80,&quot;top&quot;:190,&quot;width&quot;:830}"/>
</p:tagLst>
</file>

<file path=ppt/tags/tag115.xml><?xml version="1.0" encoding="utf-8"?>
<p:tagLst xmlns:p="http://schemas.openxmlformats.org/presentationml/2006/main">
  <p:tag name="KSO_WM_DIAGRAM_VIRTUALLY_FRAME" val="{&quot;height&quot;:290,&quot;left&quot;:80,&quot;top&quot;:190,&quot;width&quot;:830}"/>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290,&quot;left&quot;:80,&quot;top&quot;:190,&quot;width&quot;:830}"/>
</p:tagLst>
</file>

<file path=ppt/tags/tag118.xml><?xml version="1.0" encoding="utf-8"?>
<p:tagLst xmlns:p="http://schemas.openxmlformats.org/presentationml/2006/main">
  <p:tag name="KSO_WM_DIAGRAM_VIRTUALLY_FRAME" val="{&quot;height&quot;:360,&quot;left&quot;:80,&quot;top&quot;:140,&quot;width&quot;:810}"/>
</p:tagLst>
</file>

<file path=ppt/tags/tag119.xml><?xml version="1.0" encoding="utf-8"?>
<p:tagLst xmlns:p="http://schemas.openxmlformats.org/presentationml/2006/main">
  <p:tag name="KSO_WM_DIAGRAM_VIRTUALLY_FRAME" val="{&quot;height&quot;:360,&quot;left&quot;:80,&quot;top&quot;:140,&quot;width&quot;:81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60,&quot;left&quot;:80,&quot;top&quot;:140,&quot;width&quot;:810}"/>
</p:tagLst>
</file>

<file path=ppt/tags/tag121.xml><?xml version="1.0" encoding="utf-8"?>
<p:tagLst xmlns:p="http://schemas.openxmlformats.org/presentationml/2006/main">
  <p:tag name="KSO_WM_DIAGRAM_VIRTUALLY_FRAME" val="{&quot;height&quot;:360,&quot;left&quot;:80,&quot;top&quot;:140,&quot;width&quot;:810}"/>
</p:tagLst>
</file>

<file path=ppt/tags/tag122.xml><?xml version="1.0" encoding="utf-8"?>
<p:tagLst xmlns:p="http://schemas.openxmlformats.org/presentationml/2006/main">
  <p:tag name="KSO_WM_DIAGRAM_VIRTUALLY_FRAME" val="{&quot;height&quot;:360,&quot;left&quot;:80,&quot;top&quot;:140,&quot;width&quot;:810}"/>
</p:tagLst>
</file>

<file path=ppt/tags/tag123.xml><?xml version="1.0" encoding="utf-8"?>
<p:tagLst xmlns:p="http://schemas.openxmlformats.org/presentationml/2006/main">
  <p:tag name="KSO_WM_DIAGRAM_VIRTUALLY_FRAME" val="{&quot;height&quot;:360,&quot;left&quot;:80,&quot;top&quot;:140,&quot;width&quot;:810}"/>
</p:tagLst>
</file>

<file path=ppt/tags/tag124.xml><?xml version="1.0" encoding="utf-8"?>
<p:tagLst xmlns:p="http://schemas.openxmlformats.org/presentationml/2006/main">
  <p:tag name="KSO_WM_DIAGRAM_VIRTUALLY_FRAME" val="{&quot;height&quot;:360,&quot;left&quot;:80,&quot;top&quot;:140,&quot;width&quot;:810}"/>
</p:tagLst>
</file>

<file path=ppt/tags/tag125.xml><?xml version="1.0" encoding="utf-8"?>
<p:tagLst xmlns:p="http://schemas.openxmlformats.org/presentationml/2006/main">
  <p:tag name="KSO_WM_DIAGRAM_VIRTUALLY_FRAME" val="{&quot;height&quot;:360,&quot;left&quot;:80,&quot;top&quot;:140,&quot;width&quot;:810}"/>
</p:tagLst>
</file>

<file path=ppt/tags/tag126.xml><?xml version="1.0" encoding="utf-8"?>
<p:tagLst xmlns:p="http://schemas.openxmlformats.org/presentationml/2006/main">
  <p:tag name="KSO_WM_DIAGRAM_VIRTUALLY_FRAME" val="{&quot;height&quot;:360,&quot;left&quot;:80,&quot;top&quot;:140,&quot;width&quot;:810}"/>
</p:tagLst>
</file>

<file path=ppt/tags/tag127.xml><?xml version="1.0" encoding="utf-8"?>
<p:tagLst xmlns:p="http://schemas.openxmlformats.org/presentationml/2006/main">
  <p:tag name="KSO_WM_DIAGRAM_VIRTUALLY_FRAME" val="{&quot;height&quot;:360,&quot;left&quot;:80,&quot;top&quot;:140,&quot;width&quot;:810}"/>
</p:tagLst>
</file>

<file path=ppt/tags/tag128.xml><?xml version="1.0" encoding="utf-8"?>
<p:tagLst xmlns:p="http://schemas.openxmlformats.org/presentationml/2006/main">
  <p:tag name="KSO_WM_DIAGRAM_VIRTUALLY_FRAME" val="{&quot;height&quot;:337,&quot;left&quot;:119.99996773858147,&quot;top&quot;:148,&quot;width&quot;:720.0006944440969}"/>
</p:tagLst>
</file>

<file path=ppt/tags/tag129.xml><?xml version="1.0" encoding="utf-8"?>
<p:tagLst xmlns:p="http://schemas.openxmlformats.org/presentationml/2006/main">
  <p:tag name="KSO_WM_DIAGRAM_VIRTUALLY_FRAME" val="{&quot;height&quot;:337,&quot;left&quot;:119.99996773858147,&quot;top&quot;:148,&quot;width&quot;:720.0006944440969}"/>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37,&quot;left&quot;:119.99996773858147,&quot;top&quot;:148,&quot;width&quot;:720.0006944440969}"/>
</p:tagLst>
</file>

<file path=ppt/tags/tag131.xml><?xml version="1.0" encoding="utf-8"?>
<p:tagLst xmlns:p="http://schemas.openxmlformats.org/presentationml/2006/main">
  <p:tag name="KSO_WM_DIAGRAM_VIRTUALLY_FRAME" val="{&quot;height&quot;:337,&quot;left&quot;:119.99996773858147,&quot;top&quot;:148,&quot;width&quot;:720.0006944440969}"/>
</p:tagLst>
</file>

<file path=ppt/tags/tag132.xml><?xml version="1.0" encoding="utf-8"?>
<p:tagLst xmlns:p="http://schemas.openxmlformats.org/presentationml/2006/main">
  <p:tag name="KSO_WM_DIAGRAM_VIRTUALLY_FRAME" val="{&quot;height&quot;:337,&quot;left&quot;:119.99996773858147,&quot;top&quot;:148,&quot;width&quot;:720.0006944440969}"/>
</p:tagLst>
</file>

<file path=ppt/tags/tag133.xml><?xml version="1.0" encoding="utf-8"?>
<p:tagLst xmlns:p="http://schemas.openxmlformats.org/presentationml/2006/main">
  <p:tag name="KSO_WM_DIAGRAM_VIRTUALLY_FRAME" val="{&quot;height&quot;:337,&quot;left&quot;:119.99996773858147,&quot;top&quot;:148,&quot;width&quot;:720.0006944440969}"/>
</p:tagLst>
</file>

<file path=ppt/tags/tag134.xml><?xml version="1.0" encoding="utf-8"?>
<p:tagLst xmlns:p="http://schemas.openxmlformats.org/presentationml/2006/main">
  <p:tag name="KSO_WM_DIAGRAM_VIRTUALLY_FRAME" val="{&quot;height&quot;:337,&quot;left&quot;:119.99996773858147,&quot;top&quot;:148,&quot;width&quot;:720.0006944440969}"/>
</p:tagLst>
</file>

<file path=ppt/tags/tag135.xml><?xml version="1.0" encoding="utf-8"?>
<p:tagLst xmlns:p="http://schemas.openxmlformats.org/presentationml/2006/main">
  <p:tag name="KSO_WM_DIAGRAM_VIRTUALLY_FRAME" val="{&quot;height&quot;:380,&quot;left&quot;:80,&quot;top&quot;:140,&quot;width&quot;:840}"/>
</p:tagLst>
</file>

<file path=ppt/tags/tag136.xml><?xml version="1.0" encoding="utf-8"?>
<p:tagLst xmlns:p="http://schemas.openxmlformats.org/presentationml/2006/main">
  <p:tag name="KSO_WM_DIAGRAM_VIRTUALLY_FRAME" val="{&quot;height&quot;:380,&quot;left&quot;:80,&quot;top&quot;:140,&quot;width&quot;:840}"/>
</p:tagLst>
</file>

<file path=ppt/tags/tag137.xml><?xml version="1.0" encoding="utf-8"?>
<p:tagLst xmlns:p="http://schemas.openxmlformats.org/presentationml/2006/main">
  <p:tag name="KSO_WM_DIAGRAM_VIRTUALLY_FRAME" val="{&quot;height&quot;:380,&quot;left&quot;:80,&quot;top&quot;:140,&quot;width&quot;:840}"/>
</p:tagLst>
</file>

<file path=ppt/tags/tag138.xml><?xml version="1.0" encoding="utf-8"?>
<p:tagLst xmlns:p="http://schemas.openxmlformats.org/presentationml/2006/main">
  <p:tag name="KSO_WM_DIAGRAM_VIRTUALLY_FRAME" val="{&quot;height&quot;:380,&quot;left&quot;:80,&quot;top&quot;:140,&quot;width&quot;:840}"/>
</p:tagLst>
</file>

<file path=ppt/tags/tag139.xml><?xml version="1.0" encoding="utf-8"?>
<p:tagLst xmlns:p="http://schemas.openxmlformats.org/presentationml/2006/main">
  <p:tag name="KSO_WM_DIAGRAM_VIRTUALLY_FRAME" val="{&quot;height&quot;:380,&quot;left&quot;:80,&quot;top&quot;:140,&quot;width&quot;:84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80,&quot;left&quot;:80,&quot;top&quot;:140,&quot;width&quot;:840}"/>
</p:tagLst>
</file>

<file path=ppt/tags/tag141.xml><?xml version="1.0" encoding="utf-8"?>
<p:tagLst xmlns:p="http://schemas.openxmlformats.org/presentationml/2006/main">
  <p:tag name="KSO_WM_DIAGRAM_VIRTUALLY_FRAME" val="{&quot;height&quot;:380,&quot;left&quot;:80,&quot;top&quot;:140,&quot;width&quot;:840}"/>
</p:tagLst>
</file>

<file path=ppt/tags/tag142.xml><?xml version="1.0" encoding="utf-8"?>
<p:tagLst xmlns:p="http://schemas.openxmlformats.org/presentationml/2006/main">
  <p:tag name="KSO_WM_DIAGRAM_VIRTUALLY_FRAME" val="{&quot;height&quot;:380,&quot;left&quot;:80,&quot;top&quot;:140,&quot;width&quot;:840}"/>
</p:tagLst>
</file>

<file path=ppt/tags/tag143.xml><?xml version="1.0" encoding="utf-8"?>
<p:tagLst xmlns:p="http://schemas.openxmlformats.org/presentationml/2006/main">
  <p:tag name="KSO_WM_DIAGRAM_VIRTUALLY_FRAME" val="{&quot;height&quot;:380,&quot;left&quot;:80,&quot;top&quot;:140,&quot;width&quot;:840}"/>
</p:tagLst>
</file>

<file path=ppt/tags/tag144.xml><?xml version="1.0" encoding="utf-8"?>
<p:tagLst xmlns:p="http://schemas.openxmlformats.org/presentationml/2006/main">
  <p:tag name="KSO_WM_DIAGRAM_VIRTUALLY_FRAME" val="{&quot;height&quot;:380,&quot;left&quot;:80,&quot;top&quot;:140,&quot;width&quot;:840}"/>
</p:tagLst>
</file>

<file path=ppt/tags/tag145.xml><?xml version="1.0" encoding="utf-8"?>
<p:tagLst xmlns:p="http://schemas.openxmlformats.org/presentationml/2006/main">
  <p:tag name="KSO_WM_DIAGRAM_VIRTUALLY_FRAME" val="{&quot;height&quot;:380,&quot;left&quot;:80,&quot;top&quot;:140,&quot;width&quot;:840}"/>
</p:tagLst>
</file>

<file path=ppt/tags/tag146.xml><?xml version="1.0" encoding="utf-8"?>
<p:tagLst xmlns:p="http://schemas.openxmlformats.org/presentationml/2006/main">
  <p:tag name="KSO_WM_DIAGRAM_VIRTUALLY_FRAME" val="{&quot;height&quot;:380,&quot;left&quot;:80,&quot;top&quot;:140,&quot;width&quot;:840}"/>
</p:tagLst>
</file>

<file path=ppt/tags/tag147.xml><?xml version="1.0" encoding="utf-8"?>
<p:tagLst xmlns:p="http://schemas.openxmlformats.org/presentationml/2006/main">
  <p:tag name="KSO_WM_DIAGRAM_VIRTUALLY_FRAME" val="{&quot;height&quot;:380,&quot;left&quot;:80,&quot;top&quot;:140,&quot;width&quot;:840}"/>
</p:tagLst>
</file>

<file path=ppt/tags/tag148.xml><?xml version="1.0" encoding="utf-8"?>
<p:tagLst xmlns:p="http://schemas.openxmlformats.org/presentationml/2006/main">
  <p:tag name="KSO_WM_DIAGRAM_VIRTUALLY_FRAME" val="{&quot;height&quot;:380,&quot;left&quot;:80,&quot;top&quot;:140,&quot;width&quot;:840}"/>
</p:tagLst>
</file>

<file path=ppt/tags/tag149.xml><?xml version="1.0" encoding="utf-8"?>
<p:tagLst xmlns:p="http://schemas.openxmlformats.org/presentationml/2006/main">
  <p:tag name="KSO_WM_DIAGRAM_VIRTUALLY_FRAME" val="{&quot;height&quot;:380,&quot;left&quot;:80,&quot;top&quot;:140,&quot;width&quot;:84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80,&quot;left&quot;:80,&quot;top&quot;:140,&quot;width&quot;:840}"/>
</p:tagLst>
</file>

<file path=ppt/tags/tag151.xml><?xml version="1.0" encoding="utf-8"?>
<p:tagLst xmlns:p="http://schemas.openxmlformats.org/presentationml/2006/main">
  <p:tag name="KSO_WM_DIAGRAM_VIRTUALLY_FRAME" val="{&quot;height&quot;:380,&quot;left&quot;:80,&quot;top&quot;:140,&quot;width&quot;:840}"/>
</p:tagLst>
</file>

<file path=ppt/tags/tag152.xml><?xml version="1.0" encoding="utf-8"?>
<p:tagLst xmlns:p="http://schemas.openxmlformats.org/presentationml/2006/main">
  <p:tag name="KSO_WM_DIAGRAM_VIRTUALLY_FRAME" val="{&quot;height&quot;:380,&quot;left&quot;:80,&quot;top&quot;:140,&quot;width&quot;:840}"/>
</p:tagLst>
</file>

<file path=ppt/tags/tag153.xml><?xml version="1.0" encoding="utf-8"?>
<p:tagLst xmlns:p="http://schemas.openxmlformats.org/presentationml/2006/main">
  <p:tag name="KSO_WM_DIAGRAM_VIRTUALLY_FRAME" val="{&quot;height&quot;:380,&quot;left&quot;:80,&quot;top&quot;:140,&quot;width&quot;:840}"/>
</p:tagLst>
</file>

<file path=ppt/tags/tag154.xml><?xml version="1.0" encoding="utf-8"?>
<p:tagLst xmlns:p="http://schemas.openxmlformats.org/presentationml/2006/main">
  <p:tag name="KSO_WM_DIAGRAM_VIRTUALLY_FRAME" val="{&quot;height&quot;:380,&quot;left&quot;:80,&quot;top&quot;:140,&quot;width&quot;:84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5.25,&quot;left&quot;:80,&quot;top&quot;:170,&quot;width&quot;:82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5.25,&quot;left&quot;:80,&quot;top&quot;:170,&quot;width&quot;:820}"/>
</p:tagLst>
</file>

<file path=ppt/tags/tag91.xml><?xml version="1.0" encoding="utf-8"?>
<p:tagLst xmlns:p="http://schemas.openxmlformats.org/presentationml/2006/main">
  <p:tag name="KSO_WM_DIAGRAM_VIRTUALLY_FRAME" val="{&quot;height&quot;:335.25,&quot;left&quot;:80,&quot;top&quot;:170,&quot;width&quot;:820}"/>
</p:tagLst>
</file>

<file path=ppt/tags/tag92.xml><?xml version="1.0" encoding="utf-8"?>
<p:tagLst xmlns:p="http://schemas.openxmlformats.org/presentationml/2006/main">
  <p:tag name="KSO_WM_DIAGRAM_VIRTUALLY_FRAME" val="{&quot;height&quot;:335.25,&quot;left&quot;:80,&quot;top&quot;:170,&quot;width&quot;:820}"/>
</p:tagLst>
</file>

<file path=ppt/tags/tag93.xml><?xml version="1.0" encoding="utf-8"?>
<p:tagLst xmlns:p="http://schemas.openxmlformats.org/presentationml/2006/main">
  <p:tag name="KSO_WM_DIAGRAM_VIRTUALLY_FRAME" val="{&quot;height&quot;:335.25,&quot;left&quot;:80,&quot;top&quot;:170,&quot;width&quot;:820}"/>
</p:tagLst>
</file>

<file path=ppt/tags/tag94.xml><?xml version="1.0" encoding="utf-8"?>
<p:tagLst xmlns:p="http://schemas.openxmlformats.org/presentationml/2006/main">
  <p:tag name="KSO_WM_DIAGRAM_VIRTUALLY_FRAME" val="{&quot;height&quot;:335.25,&quot;left&quot;:80,&quot;top&quot;:170,&quot;width&quot;:820}"/>
</p:tagLst>
</file>

<file path=ppt/tags/tag95.xml><?xml version="1.0" encoding="utf-8"?>
<p:tagLst xmlns:p="http://schemas.openxmlformats.org/presentationml/2006/main">
  <p:tag name="KSO_WM_DIAGRAM_VIRTUALLY_FRAME" val="{&quot;height&quot;:335.25,&quot;left&quot;:80,&quot;top&quot;:170,&quot;width&quot;:820}"/>
</p:tagLst>
</file>

<file path=ppt/tags/tag96.xml><?xml version="1.0" encoding="utf-8"?>
<p:tagLst xmlns:p="http://schemas.openxmlformats.org/presentationml/2006/main">
  <p:tag name="KSO_WM_DIAGRAM_VIRTUALLY_FRAME" val="{&quot;height&quot;:335.25,&quot;left&quot;:80,&quot;top&quot;:170,&quot;width&quot;:820}"/>
</p:tagLst>
</file>

<file path=ppt/tags/tag97.xml><?xml version="1.0" encoding="utf-8"?>
<p:tagLst xmlns:p="http://schemas.openxmlformats.org/presentationml/2006/main">
  <p:tag name="KSO_WM_DIAGRAM_VIRTUALLY_FRAME" val="{&quot;height&quot;:335.25,&quot;left&quot;:80,&quot;top&quot;:170,&quot;width&quot;:820}"/>
</p:tagLst>
</file>

<file path=ppt/tags/tag98.xml><?xml version="1.0" encoding="utf-8"?>
<p:tagLst xmlns:p="http://schemas.openxmlformats.org/presentationml/2006/main">
  <p:tag name="KSO_WM_DIAGRAM_VIRTUALLY_FRAME" val="{&quot;height&quot;:335.25,&quot;left&quot;:80,&quot;top&quot;:170,&quot;width&quot;:820}"/>
</p:tagLst>
</file>

<file path=ppt/tags/tag99.xml><?xml version="1.0" encoding="utf-8"?>
<p:tagLst xmlns:p="http://schemas.openxmlformats.org/presentationml/2006/main">
  <p:tag name="KSO_WM_DIAGRAM_VIRTUALLY_FRAME" val="{&quot;height&quot;:335.25,&quot;left&quot;:80,&quot;top&quot;:170,&quot;width&quot;:82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2016</Words>
  <Application>WPS 演示</Application>
  <PresentationFormat>宽屏</PresentationFormat>
  <Paragraphs>120</Paragraphs>
  <Slides>10</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2026-08-06T05:19:55Z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2052-12.1.0.28043</vt:lpwstr>
  </property>
  <property fmtid="{D5CDD505-2E9C-101B-9397-08002B2CF9AE}" pid="3" name="ICV">
    <vt:lpwstr>5621792B25254C90A96487C241D7965F_11</vt:lpwstr>
  </property>
</Properties>
</file>