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1" r:id="rId8"/>
    <p:sldId id="276" r:id="rId9"/>
    <p:sldId id="262" r:id="rId10"/>
    <p:sldId id="265" r:id="rId11"/>
    <p:sldId id="277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3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tags" Target="../tags/tag117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image" Target="../media/image18.svg"/><Relationship Id="rId1" Type="http://schemas.openxmlformats.org/officeDocument/2006/relationships/tags" Target="../tags/tag1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93.xml"/><Relationship Id="rId26" Type="http://schemas.openxmlformats.org/officeDocument/2006/relationships/notesSlide" Target="../notesSlides/notesSlide6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08.xml"/><Relationship Id="rId23" Type="http://schemas.openxmlformats.org/officeDocument/2006/relationships/tags" Target="../tags/tag107.xml"/><Relationship Id="rId22" Type="http://schemas.openxmlformats.org/officeDocument/2006/relationships/tags" Target="../tags/tag106.xml"/><Relationship Id="rId21" Type="http://schemas.openxmlformats.org/officeDocument/2006/relationships/image" Target="../media/image14.svg"/><Relationship Id="rId20" Type="http://schemas.openxmlformats.org/officeDocument/2006/relationships/image" Target="../media/image13.png"/><Relationship Id="rId2" Type="http://schemas.openxmlformats.org/officeDocument/2006/relationships/tags" Target="../tags/tag92.xml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image" Target="../media/image12.svg"/><Relationship Id="rId12" Type="http://schemas.openxmlformats.org/officeDocument/2006/relationships/image" Target="../media/image11.png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9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模块5 </a:t>
            </a:r>
            <a:r>
              <a:rPr lang="en-US" sz="4200" b="1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老年心身疾病及其心理护理</a:t>
            </a:r>
            <a:endParaRPr lang="en-US" sz="4200" b="1">
              <a:solidFill>
                <a:srgbClr val="44474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老年人心身疾病相关基本问题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项目9　老年人心身疾病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11705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65705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46450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1.请分析本任务的案例中老人得病的可能原因有哪些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67355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11705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65705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18205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2.针对本任务的案例，对老人进行综合评估。</a:t>
            </a:r>
            <a:endParaRPr lang="zh-CN" alt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67355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根据情境案例，分析老年人的患病原因，提出可行的心理护理措施。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先生，69岁，一年前老伴由于脑溢血突然去世，一年来他一直处于情绪低落状态，整日愁眉不展，饮食不规律，有时暴饮暴食，有时好几天只喝粥，好抽烟、饮酒。今日，方先生自我感觉头晕乏力，胃部不适，时有反酸、恶</a:t>
            </a:r>
            <a:r>
              <a:rPr lang="en-US" altLang="zh-CN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</a:t>
            </a: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心、呕吐等症状，于是去医院就诊。经过医院检查，诊断为胃溃疡，建议住院治疗。医生指出，方先生得病与心理因素有关。假如你是方先生的护理员，你将如何对其进行老年综合评估？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掌握老年心身疾病的症状。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掌握老年心身疾病的致病因素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能对老年心身疾病进行初步诊断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能对老年人进行综合评估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培养关爱老人、团结协作的意识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培养科学严谨、合理分析的意识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培养爱岗敬业、尊老助老的意识。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重点：老年心身疾病的初步诊断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难点：能对老年人进行综合评估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1.1　老年心身疾病概述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16000" y="1638300"/>
            <a:ext cx="10160000" cy="5026660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212788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1．心身疾病的含义及特征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心身疾病亦称心理生理疾病，是指心理社会因素在疾病发生、发展过程中起着重要作用的躯体器质性疾病和功能性障碍。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（1）生理或躯体因素是心身疾病发生发展的基础，心理社会因素往往起到“扳机”的作用。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（2）遗传和人格特点与心身疾病的发生有一定关系，不同人格特征的个体对心身疾病的易感性不同。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（3）同样性质或强度的心理社会因素，对一般人可能只会引起正常范围内的生理反应，但对心身障碍易感者，则可能引起明显的病理生理反应。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（4）身体检查可发现器质性疾病或具有已知的病理生理过程，如呕吐、偏头痛等。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US" altLang="zh-CN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6"/>
          <p:cNvSpPr/>
          <p:nvPr>
            <p:custDataLst>
              <p:tags r:id="rId1"/>
            </p:custDataLst>
          </p:nvPr>
        </p:nvSpPr>
        <p:spPr>
          <a:xfrm>
            <a:off x="595630" y="1991360"/>
            <a:ext cx="10887075" cy="4496435"/>
          </a:xfrm>
          <a:prstGeom prst="roundRect">
            <a:avLst>
              <a:gd name="adj" fmla="val 19559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 老年心理障碍的分类</a:t>
            </a:r>
            <a:endParaRPr lang="en-US" sz="1100"/>
          </a:p>
        </p:txBody>
      </p:sp>
      <p:sp>
        <p:nvSpPr>
          <p:cNvPr id="11" name="AutoShape 23"/>
          <p:cNvSpPr/>
          <p:nvPr/>
        </p:nvSpPr>
        <p:spPr>
          <a:xfrm>
            <a:off x="1016000" y="1203325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2．老年心身疾病的范围</a:t>
            </a:r>
            <a:endParaRPr lang="zh-CN" altLang="en-US" sz="2400" b="1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老年人由于生理衰退、躯体老化及心理因素变化，容易罹患心身疾病</a:t>
            </a:r>
            <a:endParaRPr lang="zh-CN" altLang="en-US" sz="2400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6000" y="1991360"/>
            <a:ext cx="9337040" cy="41541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）内科心身疾病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①循环系统：冠心病、原发性高血压、心律失常等。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②呼吸系统：支气管哮喘、过度换气综合征、过敏性鼻炎等。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③消化系统：消化性溃疡、过敏性结肠炎、神经性厌食、神经性呕吐等。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④内分泌系统：肥胖症、糖尿病、心因性多饮、甲状腺功能亢进等。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⑤泌尿生殖系统：神经性多尿症、阳痿、月经不调、经前期紧张等。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⑥肌肉骨骼系统：类风湿性关节炎、痉挛性斜颈等。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⑦神经系统：偏头痛、痛觉过敏、植物神经功能失调等。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⑧皮肤系统：神经性皮炎、皮肤瘙痒症、过敏性皮炎、慢性荨麻疹、湿疹、银屑病等。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 老年心理障碍的分类</a:t>
            </a:r>
            <a:endParaRPr lang="en-US" sz="1100"/>
          </a:p>
        </p:txBody>
      </p:sp>
      <p:sp>
        <p:nvSpPr>
          <p:cNvPr id="11" name="AutoShape 23"/>
          <p:cNvSpPr/>
          <p:nvPr/>
        </p:nvSpPr>
        <p:spPr>
          <a:xfrm>
            <a:off x="1016000" y="1203325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2．老年心身疾病的范围</a:t>
            </a:r>
            <a:endParaRPr lang="zh-CN" altLang="en-US" sz="2400" b="1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老年人由于生理衰退、躯体老化及心理因素变化，容易罹患心身疾病</a:t>
            </a:r>
            <a:endParaRPr lang="zh-CN" altLang="en-US" sz="2400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1"/>
            </p:custDataLst>
          </p:nvPr>
        </p:nvSpPr>
        <p:spPr>
          <a:xfrm>
            <a:off x="952500" y="1894840"/>
            <a:ext cx="9836785" cy="4872355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文本框 6"/>
          <p:cNvSpPr txBox="1"/>
          <p:nvPr/>
        </p:nvSpPr>
        <p:spPr>
          <a:xfrm>
            <a:off x="1016000" y="1991360"/>
            <a:ext cx="9963150" cy="489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（2）外科：全身性肌肉痛、脊椎过敏、类风湿性关节炎等。 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（3）妇科：痛经、月经不调、经前期紧张综合征、功能性子宫出血、功能性不孕、更年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期综合征、心因性闭经等。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（4）儿科：心因性发烧、遗尿症、周期性呕吐、胃肠功能紊乱、心因性呼吸困难等。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（5）眼科：原发性青光眼、低眼压综合征、中心性视网膜炎、眼肌疲劳、眼肌痉挛等。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（6）口腔科：心因性齿痛、下颌关节炎、原发性慢性口腔溃疡、口臭等。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（7）耳鼻喉科：美尼尔氏综合征、咽喉部异物感、耳鸣、晕车等。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（8）皮肤科：神经性皮炎、皮肤瘙痒症、慢性荨麻疹、湿疹、多汗症、牛皮癣等。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汉仪书宋二简"/>
                <a:ea typeface="汉仪书宋二简"/>
              </a:rPr>
              <a:t>（9）其他与心理社会因素有关的疾病：癌症、肥胖症等。</a:t>
            </a:r>
            <a:endParaRPr lang="zh-CN" altLang="en-US" sz="2400">
              <a:solidFill>
                <a:schemeClr val="bg1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1.2　老年心身疾病的致病因素</a:t>
            </a:r>
            <a:endParaRPr lang="en-US" sz="3600">
              <a:solidFill>
                <a:srgbClr val="3C373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86000"/>
            <a:ext cx="3302000" cy="429069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667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778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社会文化因素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9" name="Connector 9"/>
          <p:cNvCxnSpPr/>
          <p:nvPr>
            <p:custDataLst>
              <p:tags r:id="rId7"/>
            </p:custDataLst>
          </p:nvPr>
        </p:nvCxnSpPr>
        <p:spPr>
          <a:xfrm rot="-15625">
            <a:off x="1270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1270000" y="4029710"/>
            <a:ext cx="2794000" cy="15582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人既是生物有机体，又是社会成员，必然受到各种社会文化传统的影响、规范或制约，这些因素主要包括社会制度、经济条件、文化传统、宗教信仰、风俗习惯、种族、生活和工作环境、生活方式、职业、人际关系、家庭状况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4445000" y="2286000"/>
            <a:ext cx="3302000" cy="429069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4445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9000" y="2667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5207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心理因素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5" name="Connector 15"/>
          <p:cNvCxnSpPr/>
          <p:nvPr>
            <p:custDataLst>
              <p:tags r:id="rId15"/>
            </p:custDataLst>
          </p:nvPr>
        </p:nvCxnSpPr>
        <p:spPr>
          <a:xfrm rot="-15625">
            <a:off x="4699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4699000" y="346329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心理因素指影响人类健康和疾病过程的认知、情绪、人格特征、价值观念以及行为方式等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7874000" y="2286000"/>
            <a:ext cx="3302000" cy="429069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>
            <p:custDataLst>
              <p:tags r:id="rId18"/>
            </p:custDataLst>
          </p:nvPr>
        </p:nvSpPr>
        <p:spPr>
          <a:xfrm>
            <a:off x="7874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128000" y="2667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22"/>
            </p:custDataLst>
          </p:nvPr>
        </p:nvSpPr>
        <p:spPr>
          <a:xfrm>
            <a:off x="8636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生理因素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21" name="Connector 21"/>
          <p:cNvCxnSpPr/>
          <p:nvPr>
            <p:custDataLst>
              <p:tags r:id="rId23"/>
            </p:custDataLst>
          </p:nvPr>
        </p:nvCxnSpPr>
        <p:spPr>
          <a:xfrm rot="-15625">
            <a:off x="8128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>
            <p:custDataLst>
              <p:tags r:id="rId24"/>
            </p:custDataLst>
          </p:nvPr>
        </p:nvSpPr>
        <p:spPr>
          <a:xfrm>
            <a:off x="8128000" y="3835400"/>
            <a:ext cx="2794000" cy="16598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生理因素又称生物躯体因素，主要包括微生物感染、理化和药物损害、遗传和成熟老化、营养代谢、先天发育、器官机能状态、免疫和变态反应，以及性别、年龄、血型等。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762000" y="1397000"/>
            <a:ext cx="10160000" cy="558800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932815" y="1422400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心身疾病由多种因素引起，且各因素之间相互联系和影响</a:t>
            </a:r>
            <a:endParaRPr 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1.3　老年心身疾病的诊断与评估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0" name="AutoShape 5"/>
          <p:cNvSpPr/>
          <p:nvPr>
            <p:custDataLst>
              <p:tags r:id="rId1"/>
            </p:custDataLst>
          </p:nvPr>
        </p:nvSpPr>
        <p:spPr>
          <a:xfrm>
            <a:off x="760730" y="2314575"/>
            <a:ext cx="10287635" cy="120967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6"/>
          <p:cNvSpPr/>
          <p:nvPr>
            <p:custDataLst>
              <p:tags r:id="rId2"/>
            </p:custDataLst>
          </p:nvPr>
        </p:nvSpPr>
        <p:spPr>
          <a:xfrm>
            <a:off x="761365" y="1637030"/>
            <a:ext cx="10287000" cy="66167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文本框 23"/>
          <p:cNvSpPr txBox="1"/>
          <p:nvPr/>
        </p:nvSpPr>
        <p:spPr>
          <a:xfrm>
            <a:off x="897255" y="1637030"/>
            <a:ext cx="6631940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1．老年心身疾病的诊断</a:t>
            </a:r>
            <a:endParaRPr lang="en-US" sz="2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255" y="2334895"/>
            <a:ext cx="1007110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32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心身疾病同单纯躯体或心理疾病有较大差别，前者强调躯体因素、心理因素和心身相关等方面的联系</a:t>
            </a:r>
            <a:endParaRPr lang="en-US" sz="32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6"/>
          <p:cNvSpPr/>
          <p:nvPr>
            <p:custDataLst>
              <p:tags r:id="rId3"/>
            </p:custDataLst>
          </p:nvPr>
        </p:nvSpPr>
        <p:spPr>
          <a:xfrm>
            <a:off x="762000" y="3638550"/>
            <a:ext cx="4437380" cy="273304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7" name="文本框 26"/>
          <p:cNvSpPr txBox="1"/>
          <p:nvPr/>
        </p:nvSpPr>
        <p:spPr>
          <a:xfrm>
            <a:off x="897255" y="3719830"/>
            <a:ext cx="4185285" cy="2552700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（1）心身疾病诊断要点</a:t>
            </a:r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①明确的躯体症状；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②寻找心理社会因素，并明确其与躯体症状的时间关系；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③排除躯体疾病和神经症的诊断。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8" name="AutoShape 6"/>
          <p:cNvSpPr/>
          <p:nvPr>
            <p:custDataLst>
              <p:tags r:id="rId4"/>
            </p:custDataLst>
          </p:nvPr>
        </p:nvSpPr>
        <p:spPr>
          <a:xfrm>
            <a:off x="5326380" y="3638550"/>
            <a:ext cx="5722620" cy="273304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文本框 28"/>
          <p:cNvSpPr txBox="1"/>
          <p:nvPr/>
        </p:nvSpPr>
        <p:spPr>
          <a:xfrm>
            <a:off x="5495925" y="3719830"/>
            <a:ext cx="5080000" cy="243014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（2）心身疾病的诊断程序</a:t>
            </a:r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①病史采集</a:t>
            </a:r>
            <a:endParaRPr lang="zh-CN" altLang="en-US" sz="32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②体格检查</a:t>
            </a:r>
            <a:endParaRPr lang="zh-CN" altLang="en-US" sz="32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③心理学检查</a:t>
            </a:r>
            <a:endParaRPr lang="zh-CN" altLang="en-US" sz="32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④综合分析</a:t>
            </a:r>
            <a:endParaRPr lang="zh-CN" altLang="en-US" sz="32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1.3　老年心身疾病的诊断与评估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0" name="AutoShape 5"/>
          <p:cNvSpPr/>
          <p:nvPr>
            <p:custDataLst>
              <p:tags r:id="rId1"/>
            </p:custDataLst>
          </p:nvPr>
        </p:nvSpPr>
        <p:spPr>
          <a:xfrm>
            <a:off x="760730" y="2314575"/>
            <a:ext cx="10287635" cy="120967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6"/>
          <p:cNvSpPr/>
          <p:nvPr>
            <p:custDataLst>
              <p:tags r:id="rId2"/>
            </p:custDataLst>
          </p:nvPr>
        </p:nvSpPr>
        <p:spPr>
          <a:xfrm>
            <a:off x="761365" y="1637030"/>
            <a:ext cx="10287000" cy="66167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文本框 23"/>
          <p:cNvSpPr txBox="1"/>
          <p:nvPr/>
        </p:nvSpPr>
        <p:spPr>
          <a:xfrm>
            <a:off x="897255" y="1637030"/>
            <a:ext cx="6631940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2．老年综合评估</a:t>
            </a:r>
            <a:endParaRPr lang="zh-CN" altLang="en-US" sz="2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255" y="2334895"/>
            <a:ext cx="1007110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（1）老年综合评估的含义</a:t>
            </a:r>
            <a:endParaRPr lang="zh-CN" altLang="en-US" sz="28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目前多用老年综合评估（</a:t>
            </a:r>
            <a:r>
              <a:rPr lang="en-US" altLang="zh-CN" sz="2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CGA）</a:t>
            </a:r>
            <a:r>
              <a:rPr lang="zh-CN" altLang="en-US" sz="2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来识别老年心身疾病状况</a:t>
            </a:r>
            <a:endParaRPr lang="zh-CN" altLang="en-US" sz="2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6"/>
          <p:cNvSpPr/>
          <p:nvPr>
            <p:custDataLst>
              <p:tags r:id="rId3"/>
            </p:custDataLst>
          </p:nvPr>
        </p:nvSpPr>
        <p:spPr>
          <a:xfrm>
            <a:off x="762000" y="3638550"/>
            <a:ext cx="10286365" cy="304546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文本框 4"/>
          <p:cNvSpPr txBox="1"/>
          <p:nvPr/>
        </p:nvSpPr>
        <p:spPr>
          <a:xfrm>
            <a:off x="1016000" y="3622040"/>
            <a:ext cx="9833610" cy="310769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</a:t>
            </a:r>
            <a:r>
              <a:rPr lang="en-US" altLang="zh-CN" sz="28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</a:t>
            </a:r>
            <a:r>
              <a:rPr lang="zh-CN" altLang="en-US" sz="28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）老年综合评估的内容</a:t>
            </a:r>
            <a:endParaRPr lang="zh-CN" altLang="en-US" sz="28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①全面的疾病评估</a:t>
            </a:r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：老年综合评估除了评估高血压、糖尿病、冠心病等老年慢性疾病的程度，更注重对老年问题综合征的筛查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②全面的认知功能及心理问题评估：</a:t>
            </a:r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要注重患者的医疗意愿，尊重患者的生前预嘱，妥善选择生命支持治疗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None/>
            </a:pP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③社会系统评估：</a:t>
            </a:r>
            <a:r>
              <a:rPr lang="zh-CN" alt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社会支持系统和经济状况对老年患者很重要</a:t>
            </a:r>
            <a:endParaRPr lang="zh-CN" alt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1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2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3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4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5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6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7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8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109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1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3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14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1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6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17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18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19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21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22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23.xml><?xml version="1.0" encoding="utf-8"?>
<p:tagLst xmlns:p="http://schemas.openxmlformats.org/presentationml/2006/main">
  <p:tag name="KSO_WM_DIAGRAM_VIRTUALLY_FRAME" val="{&quot;height&quot;:240,&quot;left&quot;:80,&quot;top&quot;:174.15,&quot;width&quot;:80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1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2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3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4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5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6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7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8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ags/tag99.xml><?xml version="1.0" encoding="utf-8"?>
<p:tagLst xmlns:p="http://schemas.openxmlformats.org/presentationml/2006/main">
  <p:tag name="KSO_WM_DIAGRAM_VIRTUALLY_FRAME" val="{&quot;height&quot;:403.95,&quot;left&quot;:78.5,&quot;top&quot;:113.9,&quot;width&quot;:801.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2034</Words>
  <Application>WPS 演示</Application>
  <PresentationFormat>宽屏</PresentationFormat>
  <Paragraphs>133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汉仪大宋简</vt:lpstr>
      <vt:lpstr>汉仪综艺体简</vt:lpstr>
      <vt:lpstr>Helvetica-Black</vt:lpstr>
      <vt:lpstr>Segoe Print</vt:lpstr>
      <vt:lpstr>汉仪书宋二简</vt:lpstr>
      <vt:lpstr>Times New Roman</vt:lpstr>
      <vt:lpstr>汉仪中宋简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2026-08-03T10:09:40Z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779AD4F4857D4FAC896CA888D53AF892_11</vt:lpwstr>
  </property>
</Properties>
</file>