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5" r:id="rId3"/>
    <p:sldId id="258" r:id="rId5"/>
    <p:sldId id="259" r:id="rId6"/>
    <p:sldId id="260" r:id="rId7"/>
    <p:sldId id="261" r:id="rId8"/>
    <p:sldId id="262" r:id="rId9"/>
    <p:sldId id="263" r:id="rId10"/>
    <p:sldId id="264" r:id="rId11"/>
    <p:sldId id="265" r:id="rId12"/>
    <p:sldId id="266" r:id="rId13"/>
    <p:sldId id="267" r:id="rId14"/>
    <p:sldId id="274"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1" userDrawn="1">
          <p15:clr>
            <a:srgbClr val="A4A3A4"/>
          </p15:clr>
        </p15:guide>
        <p15:guide id="2" pos="38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81"/>
        <p:guide pos="387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image" Target="../media/image38.svg"/><Relationship Id="rId8" Type="http://schemas.openxmlformats.org/officeDocument/2006/relationships/image" Target="../media/image37.png"/><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image" Target="../media/image36.svg"/><Relationship Id="rId2" Type="http://schemas.openxmlformats.org/officeDocument/2006/relationships/image" Target="../media/image35.png"/><Relationship Id="rId13" Type="http://schemas.openxmlformats.org/officeDocument/2006/relationships/notesSlide" Target="../notesSlides/notesSlide10.xml"/><Relationship Id="rId12" Type="http://schemas.openxmlformats.org/officeDocument/2006/relationships/slideLayout" Target="../slideLayouts/slideLayout1.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tags" Target="../tags/tag143.xml"/></Relationships>
</file>

<file path=ppt/slides/_rels/slide11.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image" Target="../media/image40.svg"/><Relationship Id="rId4" Type="http://schemas.openxmlformats.org/officeDocument/2006/relationships/image" Target="../media/image39.png"/><Relationship Id="rId3" Type="http://schemas.openxmlformats.org/officeDocument/2006/relationships/tags" Target="../tags/tag152.xml"/><Relationship Id="rId23" Type="http://schemas.openxmlformats.org/officeDocument/2006/relationships/notesSlide" Target="../notesSlides/notesSlide11.xml"/><Relationship Id="rId22" Type="http://schemas.openxmlformats.org/officeDocument/2006/relationships/slideLayout" Target="../slideLayouts/slideLayout1.xml"/><Relationship Id="rId21" Type="http://schemas.openxmlformats.org/officeDocument/2006/relationships/tags" Target="../tags/tag164.xml"/><Relationship Id="rId20" Type="http://schemas.openxmlformats.org/officeDocument/2006/relationships/tags" Target="../tags/tag163.xml"/><Relationship Id="rId2" Type="http://schemas.openxmlformats.org/officeDocument/2006/relationships/tags" Target="../tags/tag151.xml"/><Relationship Id="rId19" Type="http://schemas.openxmlformats.org/officeDocument/2006/relationships/image" Target="../media/image44.svg"/><Relationship Id="rId18" Type="http://schemas.openxmlformats.org/officeDocument/2006/relationships/image" Target="../media/image43.png"/><Relationship Id="rId17" Type="http://schemas.openxmlformats.org/officeDocument/2006/relationships/tags" Target="../tags/tag162.xml"/><Relationship Id="rId16" Type="http://schemas.openxmlformats.org/officeDocument/2006/relationships/tags" Target="../tags/tag161.xml"/><Relationship Id="rId15" Type="http://schemas.openxmlformats.org/officeDocument/2006/relationships/tags" Target="../tags/tag160.xml"/><Relationship Id="rId14" Type="http://schemas.openxmlformats.org/officeDocument/2006/relationships/tags" Target="../tags/tag159.xml"/><Relationship Id="rId13" Type="http://schemas.openxmlformats.org/officeDocument/2006/relationships/tags" Target="../tags/tag158.xml"/><Relationship Id="rId12" Type="http://schemas.openxmlformats.org/officeDocument/2006/relationships/image" Target="../media/image42.svg"/><Relationship Id="rId11" Type="http://schemas.openxmlformats.org/officeDocument/2006/relationships/image" Target="../media/image41.png"/><Relationship Id="rId10" Type="http://schemas.openxmlformats.org/officeDocument/2006/relationships/tags" Target="../tags/tag157.xml"/><Relationship Id="rId1" Type="http://schemas.openxmlformats.org/officeDocument/2006/relationships/tags" Target="../tags/tag150.xml"/></Relationships>
</file>

<file path=ppt/slides/_rels/slide12.xml.rels><?xml version="1.0" encoding="UTF-8" standalone="yes"?>
<Relationships xmlns="http://schemas.openxmlformats.org/package/2006/relationships"><Relationship Id="rId9" Type="http://schemas.openxmlformats.org/officeDocument/2006/relationships/image" Target="../media/image47.png"/><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image" Target="../media/image46.svg"/><Relationship Id="rId3" Type="http://schemas.openxmlformats.org/officeDocument/2006/relationships/image" Target="../media/image45.png"/><Relationship Id="rId2" Type="http://schemas.openxmlformats.org/officeDocument/2006/relationships/tags" Target="../tags/tag166.xml"/><Relationship Id="rId14" Type="http://schemas.openxmlformats.org/officeDocument/2006/relationships/notesSlide" Target="../notesSlides/notesSlide12.xml"/><Relationship Id="rId13" Type="http://schemas.openxmlformats.org/officeDocument/2006/relationships/slideLayout" Target="../slideLayouts/slideLayout1.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image" Target="../media/image48.svg"/><Relationship Id="rId1" Type="http://schemas.openxmlformats.org/officeDocument/2006/relationships/tags" Target="../tags/tag165.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image" Target="../media/image10.svg"/><Relationship Id="rId4" Type="http://schemas.openxmlformats.org/officeDocument/2006/relationships/image" Target="../media/image9.png"/><Relationship Id="rId3" Type="http://schemas.openxmlformats.org/officeDocument/2006/relationships/tags" Target="../tags/tag91.xml"/><Relationship Id="rId26" Type="http://schemas.openxmlformats.org/officeDocument/2006/relationships/notesSlide" Target="../notesSlides/notesSlide4.xml"/><Relationship Id="rId25" Type="http://schemas.openxmlformats.org/officeDocument/2006/relationships/slideLayout" Target="../slideLayouts/slideLayout1.xml"/><Relationship Id="rId24" Type="http://schemas.openxmlformats.org/officeDocument/2006/relationships/tags" Target="../tags/tag106.xml"/><Relationship Id="rId23" Type="http://schemas.openxmlformats.org/officeDocument/2006/relationships/tags" Target="../tags/tag105.xml"/><Relationship Id="rId22" Type="http://schemas.openxmlformats.org/officeDocument/2006/relationships/tags" Target="../tags/tag104.xml"/><Relationship Id="rId21" Type="http://schemas.openxmlformats.org/officeDocument/2006/relationships/image" Target="../media/image14.svg"/><Relationship Id="rId20" Type="http://schemas.openxmlformats.org/officeDocument/2006/relationships/image" Target="../media/image13.png"/><Relationship Id="rId2" Type="http://schemas.openxmlformats.org/officeDocument/2006/relationships/tags" Target="../tags/tag90.xml"/><Relationship Id="rId19" Type="http://schemas.openxmlformats.org/officeDocument/2006/relationships/tags" Target="../tags/tag103.xml"/><Relationship Id="rId18" Type="http://schemas.openxmlformats.org/officeDocument/2006/relationships/tags" Target="../tags/tag102.xml"/><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image" Target="../media/image12.svg"/><Relationship Id="rId12" Type="http://schemas.openxmlformats.org/officeDocument/2006/relationships/image" Target="../media/image11.png"/><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9.xml"/></Relationships>
</file>

<file path=ppt/slides/_rels/slide5.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image" Target="../media/image16.svg"/><Relationship Id="rId6" Type="http://schemas.openxmlformats.org/officeDocument/2006/relationships/image" Target="../media/image15.png"/><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9" Type="http://schemas.openxmlformats.org/officeDocument/2006/relationships/notesSlide" Target="../notesSlides/notesSlide5.xml"/><Relationship Id="rId28" Type="http://schemas.openxmlformats.org/officeDocument/2006/relationships/slideLayout" Target="../slideLayouts/slideLayout1.xml"/><Relationship Id="rId27" Type="http://schemas.openxmlformats.org/officeDocument/2006/relationships/tags" Target="../tags/tag127.xml"/><Relationship Id="rId26" Type="http://schemas.openxmlformats.org/officeDocument/2006/relationships/tags" Target="../tags/tag126.xml"/><Relationship Id="rId25" Type="http://schemas.openxmlformats.org/officeDocument/2006/relationships/tags" Target="../tags/tag125.xml"/><Relationship Id="rId24" Type="http://schemas.openxmlformats.org/officeDocument/2006/relationships/tags" Target="../tags/tag124.xml"/><Relationship Id="rId23" Type="http://schemas.openxmlformats.org/officeDocument/2006/relationships/tags" Target="../tags/tag123.xml"/><Relationship Id="rId22" Type="http://schemas.openxmlformats.org/officeDocument/2006/relationships/tags" Target="../tags/tag122.xml"/><Relationship Id="rId21" Type="http://schemas.openxmlformats.org/officeDocument/2006/relationships/tags" Target="../tags/tag121.xml"/><Relationship Id="rId20" Type="http://schemas.openxmlformats.org/officeDocument/2006/relationships/tags" Target="../tags/tag120.xml"/><Relationship Id="rId2" Type="http://schemas.openxmlformats.org/officeDocument/2006/relationships/tags" Target="../tags/tag108.xml"/><Relationship Id="rId19" Type="http://schemas.openxmlformats.org/officeDocument/2006/relationships/tags" Target="../tags/tag119.xml"/><Relationship Id="rId18" Type="http://schemas.openxmlformats.org/officeDocument/2006/relationships/image" Target="../media/image20.svg"/><Relationship Id="rId17" Type="http://schemas.openxmlformats.org/officeDocument/2006/relationships/image" Target="../media/image19.png"/><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image" Target="../media/image18.svg"/><Relationship Id="rId12" Type="http://schemas.openxmlformats.org/officeDocument/2006/relationships/image" Target="../media/image17.png"/><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tags" Target="../tags/tag107.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8.svg"/><Relationship Id="rId7" Type="http://schemas.openxmlformats.org/officeDocument/2006/relationships/image" Target="../media/image27.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 Id="rId3" Type="http://schemas.openxmlformats.org/officeDocument/2006/relationships/image" Target="../media/image23.png"/><Relationship Id="rId2" Type="http://schemas.openxmlformats.org/officeDocument/2006/relationships/image" Target="../media/image22.svg"/><Relationship Id="rId10" Type="http://schemas.openxmlformats.org/officeDocument/2006/relationships/notesSlide" Target="../notesSlides/notesSlide6.xml"/><Relationship Id="rId1" Type="http://schemas.openxmlformats.org/officeDocument/2006/relationships/image" Target="../media/image2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tags" Target="../tags/tag129.xml"/><Relationship Id="rId1" Type="http://schemas.openxmlformats.org/officeDocument/2006/relationships/tags" Target="../tags/tag128.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openxmlformats.org/officeDocument/2006/relationships/tags" Target="../tags/tag132.xml"/><Relationship Id="rId4" Type="http://schemas.openxmlformats.org/officeDocument/2006/relationships/image" Target="../media/image30.svg"/><Relationship Id="rId3" Type="http://schemas.openxmlformats.org/officeDocument/2006/relationships/image" Target="../media/image29.png"/><Relationship Id="rId2" Type="http://schemas.openxmlformats.org/officeDocument/2006/relationships/tags" Target="../tags/tag131.xml"/><Relationship Id="rId1" Type="http://schemas.openxmlformats.org/officeDocument/2006/relationships/tags" Target="../tags/tag130.xml"/></Relationships>
</file>

<file path=ppt/slides/_rels/slide9.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image" Target="../media/image32.svg"/><Relationship Id="rId4" Type="http://schemas.openxmlformats.org/officeDocument/2006/relationships/image" Target="../media/image31.png"/><Relationship Id="rId3" Type="http://schemas.openxmlformats.org/officeDocument/2006/relationships/tags" Target="../tags/tag135.xml"/><Relationship Id="rId2" Type="http://schemas.openxmlformats.org/officeDocument/2006/relationships/tags" Target="../tags/tag134.xml"/><Relationship Id="rId16" Type="http://schemas.openxmlformats.org/officeDocument/2006/relationships/notesSlide" Target="../notesSlides/notesSlide9.xml"/><Relationship Id="rId15" Type="http://schemas.openxmlformats.org/officeDocument/2006/relationships/slideLayout" Target="../slideLayouts/slideLayout1.xml"/><Relationship Id="rId14" Type="http://schemas.openxmlformats.org/officeDocument/2006/relationships/tags" Target="../tags/tag142.xml"/><Relationship Id="rId13" Type="http://schemas.openxmlformats.org/officeDocument/2006/relationships/tags" Target="../tags/tag141.xml"/><Relationship Id="rId12" Type="http://schemas.openxmlformats.org/officeDocument/2006/relationships/image" Target="../media/image34.svg"/><Relationship Id="rId11" Type="http://schemas.openxmlformats.org/officeDocument/2006/relationships/image" Target="../media/image33.png"/><Relationship Id="rId10" Type="http://schemas.openxmlformats.org/officeDocument/2006/relationships/tags" Target="../tags/tag140.xml"/><Relationship Id="rId1" Type="http://schemas.openxmlformats.org/officeDocument/2006/relationships/tags" Target="../tags/tag1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模块4 老年心理障碍护理与特殊老人护理</a:t>
            </a:r>
            <a:endParaRPr lang="en-US" sz="1100"/>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任务1　认识老年死亡教育</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2219325" y="3835400"/>
            <a:ext cx="8065770"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rPr>
              <a:t>项目</a:t>
            </a:r>
            <a:r>
              <a:rPr lang="en-US" altLang="zh-CN" sz="3600">
                <a:solidFill>
                  <a:srgbClr val="231F20"/>
                </a:solidFill>
                <a:latin typeface="汉仪综艺体简" panose="02010600000101010101" charset="-122"/>
                <a:ea typeface="汉仪综艺体简" panose="02010600000101010101" charset="-122"/>
              </a:rPr>
              <a:t>11  </a:t>
            </a:r>
            <a:r>
              <a:rPr lang="zh-CN" altLang="en-US" sz="3600">
                <a:solidFill>
                  <a:srgbClr val="231F20"/>
                </a:solidFill>
                <a:latin typeface="汉仪综艺体简" panose="02010600000101010101" charset="-122"/>
                <a:ea typeface="汉仪综艺体简" panose="02010600000101010101" charset="-122"/>
              </a:rPr>
              <a:t>老年人死亡教育</a:t>
            </a:r>
            <a:endParaRPr lang="zh-CN" altLang="en-US" sz="3600">
              <a:solidFill>
                <a:srgbClr val="231F20"/>
              </a:solidFill>
              <a:latin typeface="汉仪综艺体简" panose="02010600000101010101" charset="-122"/>
              <a:ea typeface="汉仪综艺体简" panose="0201060000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4B5563"/>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1.5　安乐死、尊严死和生前预嘱</a:t>
            </a:r>
            <a:endParaRPr lang="en-US" sz="1100"/>
          </a:p>
        </p:txBody>
      </p:sp>
      <p:pic>
        <p:nvPicPr>
          <p:cNvPr id="20" name="Picture 5"/>
          <p:cNvPicPr>
            <a:picLocks noChangeAspect="1"/>
          </p:cNvPicPr>
          <p:nvPr>
            <p:custDataLst>
              <p:tags r:id="rId1"/>
            </p:custDataLst>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24000" y="1595755"/>
            <a:ext cx="406400" cy="406400"/>
          </a:xfrm>
          <a:prstGeom prst="rect">
            <a:avLst/>
          </a:prstGeom>
        </p:spPr>
      </p:pic>
      <p:sp>
        <p:nvSpPr>
          <p:cNvPr id="21" name="AutoShape 6"/>
          <p:cNvSpPr/>
          <p:nvPr>
            <p:custDataLst>
              <p:tags r:id="rId4"/>
            </p:custDataLst>
          </p:nvPr>
        </p:nvSpPr>
        <p:spPr>
          <a:xfrm>
            <a:off x="2159000" y="1570355"/>
            <a:ext cx="7620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05 </a:t>
            </a:r>
            <a:r>
              <a:rPr lang="zh-CN" altLang="en-US" sz="28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安乐死</a:t>
            </a:r>
            <a:endParaRPr lang="zh-CN" altLang="en-US" sz="28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2" name="AutoShape 7"/>
          <p:cNvSpPr/>
          <p:nvPr>
            <p:custDataLst>
              <p:tags r:id="rId5"/>
            </p:custDataLst>
          </p:nvPr>
        </p:nvSpPr>
        <p:spPr>
          <a:xfrm>
            <a:off x="1524000" y="2239645"/>
            <a:ext cx="9144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a:sym typeface="+mn-ea"/>
              </a:rPr>
              <a:t>安乐死指对无法救治的病人停止治疗或使用药物，让病人无痛苦地死去。“安乐死”一词源于希腊文，意思是“幸福”的死亡。安乐死从执行方式的角度，可分为被动安乐死与主动安乐死；从患者意愿的角度，可分为自愿安乐死与非自愿安乐死。人们对安乐死的态度一直存在争议。</a:t>
            </a:r>
            <a:endParaRPr lang="zh-CN" altLang="en-US" sz="2000" b="0" i="0" u="none" strike="noStrike">
              <a:sym typeface="+mn-ea"/>
            </a:endParaRPr>
          </a:p>
        </p:txBody>
      </p:sp>
      <p:cxnSp>
        <p:nvCxnSpPr>
          <p:cNvPr id="23" name="Connector 8"/>
          <p:cNvCxnSpPr/>
          <p:nvPr>
            <p:custDataLst>
              <p:tags r:id="rId6"/>
            </p:custDataLst>
          </p:nvPr>
        </p:nvCxnSpPr>
        <p:spPr>
          <a:xfrm rot="-4774">
            <a:off x="1524004" y="3994150"/>
            <a:ext cx="9144000" cy="12700"/>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pic>
        <p:nvPicPr>
          <p:cNvPr id="24" name="Picture 9"/>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524000" y="4318000"/>
            <a:ext cx="406400" cy="406400"/>
          </a:xfrm>
          <a:prstGeom prst="rect">
            <a:avLst/>
          </a:prstGeom>
        </p:spPr>
      </p:pic>
      <p:sp>
        <p:nvSpPr>
          <p:cNvPr id="25" name="AutoShape 10"/>
          <p:cNvSpPr/>
          <p:nvPr>
            <p:custDataLst>
              <p:tags r:id="rId10"/>
            </p:custDataLst>
          </p:nvPr>
        </p:nvSpPr>
        <p:spPr>
          <a:xfrm>
            <a:off x="2159000" y="4292600"/>
            <a:ext cx="7620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06 </a:t>
            </a:r>
            <a:r>
              <a:rPr lang="zh-CN" altLang="en-US" sz="2800" b="1">
                <a:solidFill>
                  <a:srgbClr val="4A6252"/>
                </a:solidFill>
                <a:latin typeface="Noto Sans SC" panose="020B0200000000000000" charset="-122"/>
                <a:ea typeface="Noto Sans SC" panose="020B0200000000000000" charset="-122"/>
                <a:cs typeface="Noto Sans SC" panose="020B0200000000000000" charset="-122"/>
                <a:sym typeface="+mn-ea"/>
              </a:rPr>
              <a:t>尊严死</a:t>
            </a:r>
            <a:endParaRPr lang="zh-CN" altLang="en-US" sz="2800" b="1" i="0" u="none" strike="noStrike">
              <a:solidFill>
                <a:srgbClr val="4A6252"/>
              </a:solidFill>
              <a:latin typeface="Noto Sans SC" panose="020B0200000000000000" charset="-122"/>
              <a:ea typeface="Noto Sans SC" panose="020B0200000000000000" charset="-122"/>
              <a:cs typeface="Noto Sans SC" panose="020B0200000000000000" charset="-122"/>
              <a:sym typeface="+mn-ea"/>
            </a:endParaRPr>
          </a:p>
        </p:txBody>
      </p:sp>
      <p:sp>
        <p:nvSpPr>
          <p:cNvPr id="26" name="AutoShape 11"/>
          <p:cNvSpPr/>
          <p:nvPr>
            <p:custDataLst>
              <p:tags r:id="rId11"/>
            </p:custDataLst>
          </p:nvPr>
        </p:nvSpPr>
        <p:spPr>
          <a:xfrm>
            <a:off x="1524000" y="5029200"/>
            <a:ext cx="9144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a:sym typeface="+mn-ea"/>
              </a:rPr>
              <a:t>尊严死是指预立医疗指示，让病人在生命临终时可以提前做出自己的选择。尊严死与让病人无痛苦死去的安乐死并不相同，是一种在病人弥留之际，不做过分的治疗，而是用安宁舒缓的方式给病人以临终关怀，最大程度地减轻他们的痛苦，让他们自然而有尊严地离开这个世界。</a:t>
            </a:r>
            <a:endParaRPr lang="zh-CN" altLang="en-US" sz="2000" b="0" i="0" u="none" strike="noStrike">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a:solidFill>
                  <a:srgbClr val="4B5563"/>
                </a:solidFill>
                <a:latin typeface="Noto Serif SC" panose="02020200000000000000" charset="-122"/>
                <a:ea typeface="Noto Serif SC" panose="02020200000000000000" charset="-122"/>
                <a:cs typeface="Noto Serif SC" panose="02020200000000000000" charset="-122"/>
                <a:sym typeface="+mn-ea"/>
              </a:rPr>
              <a:t>3．生前预嘱</a:t>
            </a:r>
            <a:endParaRPr lang="zh-CN" altLang="en-US" sz="1100"/>
          </a:p>
          <a:p>
            <a:pPr marL="0" indent="0" algn="l">
              <a:lnSpc>
                <a:spcPct val="125000"/>
              </a:lnSpc>
              <a:defRPr/>
            </a:pPr>
            <a:endParaRPr lang="en-US" sz="1100"/>
          </a:p>
        </p:txBody>
      </p:sp>
      <p:sp>
        <p:nvSpPr>
          <p:cNvPr id="5" name="AutoShape 5"/>
          <p:cNvSpPr/>
          <p:nvPr>
            <p:custDataLst>
              <p:tags r:id="rId1"/>
            </p:custDataLst>
          </p:nvPr>
        </p:nvSpPr>
        <p:spPr>
          <a:xfrm>
            <a:off x="1016000" y="1603375"/>
            <a:ext cx="3251200" cy="4032250"/>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16000" y="20320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2413000"/>
            <a:ext cx="457200" cy="457200"/>
          </a:xfrm>
          <a:prstGeom prst="rect">
            <a:avLst/>
          </a:prstGeom>
        </p:spPr>
      </p:pic>
      <p:sp>
        <p:nvSpPr>
          <p:cNvPr id="8" name="AutoShape 8"/>
          <p:cNvSpPr/>
          <p:nvPr>
            <p:custDataLst>
              <p:tags r:id="rId6"/>
            </p:custDataLst>
          </p:nvPr>
        </p:nvSpPr>
        <p:spPr>
          <a:xfrm>
            <a:off x="1828800" y="24384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000" b="1">
                <a:solidFill>
                  <a:srgbClr val="3C3C3C"/>
                </a:solidFill>
                <a:latin typeface="Noto Sans SC" panose="020B0200000000000000" charset="-122"/>
                <a:ea typeface="Noto Sans SC" panose="020B0200000000000000" charset="-122"/>
                <a:cs typeface="Noto Sans SC" panose="020B0200000000000000" charset="-122"/>
                <a:sym typeface="+mn-ea"/>
              </a:rPr>
              <a:t>生前预嘱的含义</a:t>
            </a:r>
            <a:endParaRPr lang="en-US" sz="1100"/>
          </a:p>
        </p:txBody>
      </p:sp>
      <p:sp>
        <p:nvSpPr>
          <p:cNvPr id="9" name="AutoShape 9"/>
          <p:cNvSpPr/>
          <p:nvPr>
            <p:custDataLst>
              <p:tags r:id="rId7"/>
            </p:custDataLst>
          </p:nvPr>
        </p:nvSpPr>
        <p:spPr>
          <a:xfrm>
            <a:off x="1270000" y="317500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rPr>
              <a:t>生前预嘱是指人们事先，也就是在健康或意识清楚时签署的，说明在不可治愈的伤病末期或临终时要或不要哪种医疗护理的指示文件。签署“生前预嘱”，以掌握自己的生命归途</a:t>
            </a:r>
            <a:endPar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8"/>
            </p:custDataLst>
          </p:nvPr>
        </p:nvSpPr>
        <p:spPr>
          <a:xfrm>
            <a:off x="4470400" y="1603375"/>
            <a:ext cx="3251200" cy="403225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sp>
        <p:nvSpPr>
          <p:cNvPr id="11" name="AutoShape 11"/>
          <p:cNvSpPr/>
          <p:nvPr>
            <p:custDataLst>
              <p:tags r:id="rId9"/>
            </p:custDataLst>
          </p:nvPr>
        </p:nvSpPr>
        <p:spPr>
          <a:xfrm>
            <a:off x="4470400" y="2032000"/>
            <a:ext cx="3251200" cy="76200"/>
          </a:xfrm>
          <a:prstGeom prst="roundRect">
            <a:avLst>
              <a:gd name="adj" fmla="val 0"/>
            </a:avLst>
          </a:prstGeom>
          <a:solidFill>
            <a:schemeClr val="bg1"/>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724400" y="2413000"/>
            <a:ext cx="457200" cy="457200"/>
          </a:xfrm>
          <a:prstGeom prst="rect">
            <a:avLst/>
          </a:prstGeom>
        </p:spPr>
      </p:pic>
      <p:sp>
        <p:nvSpPr>
          <p:cNvPr id="13" name="AutoShape 13"/>
          <p:cNvSpPr/>
          <p:nvPr>
            <p:custDataLst>
              <p:tags r:id="rId13"/>
            </p:custDataLst>
          </p:nvPr>
        </p:nvSpPr>
        <p:spPr>
          <a:xfrm>
            <a:off x="5283200" y="24384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000" b="1">
                <a:solidFill>
                  <a:srgbClr val="FFFFFF"/>
                </a:solidFill>
                <a:latin typeface="Noto Sans SC" panose="020B0200000000000000" charset="-122"/>
                <a:ea typeface="Noto Sans SC" panose="020B0200000000000000" charset="-122"/>
                <a:cs typeface="Noto Sans SC" panose="020B0200000000000000" charset="-122"/>
                <a:sym typeface="+mn-ea"/>
              </a:rPr>
              <a:t>生前预嘱的意义</a:t>
            </a:r>
            <a:endParaRPr lang="en-US" sz="2000" b="1">
              <a:solidFill>
                <a:srgbClr val="FFFFFF"/>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custDataLst>
              <p:tags r:id="rId14"/>
            </p:custDataLst>
          </p:nvPr>
        </p:nvSpPr>
        <p:spPr>
          <a:xfrm>
            <a:off x="4724400" y="3429000"/>
            <a:ext cx="2743200" cy="165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rPr>
              <a:t>死亡是人生不可逃避的事情，让垂危的病人无痛苦地去世，是符合自然规律和人道精神的。顺其自然，追求有尊严有质量的生活，还是不计成本地延长寿命，已经是一个严峻的社会问题、伦理问题和经济问题</a:t>
            </a:r>
            <a:endParaRPr lang="zh-CN" alt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endParaRPr>
          </a:p>
        </p:txBody>
      </p:sp>
      <p:sp>
        <p:nvSpPr>
          <p:cNvPr id="15" name="AutoShape 15"/>
          <p:cNvSpPr/>
          <p:nvPr>
            <p:custDataLst>
              <p:tags r:id="rId15"/>
            </p:custDataLst>
          </p:nvPr>
        </p:nvSpPr>
        <p:spPr>
          <a:xfrm>
            <a:off x="7924800" y="1603375"/>
            <a:ext cx="3251200" cy="4032250"/>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16" name="AutoShape 16"/>
          <p:cNvSpPr/>
          <p:nvPr>
            <p:custDataLst>
              <p:tags r:id="rId16"/>
            </p:custDataLst>
          </p:nvPr>
        </p:nvSpPr>
        <p:spPr>
          <a:xfrm>
            <a:off x="7924800" y="20320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178800" y="2413000"/>
            <a:ext cx="457200" cy="457200"/>
          </a:xfrm>
          <a:prstGeom prst="rect">
            <a:avLst/>
          </a:prstGeom>
        </p:spPr>
      </p:pic>
      <p:sp>
        <p:nvSpPr>
          <p:cNvPr id="18" name="AutoShape 18"/>
          <p:cNvSpPr/>
          <p:nvPr>
            <p:custDataLst>
              <p:tags r:id="rId20"/>
            </p:custDataLst>
          </p:nvPr>
        </p:nvSpPr>
        <p:spPr>
          <a:xfrm>
            <a:off x="8737600" y="24384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000" b="1">
                <a:solidFill>
                  <a:srgbClr val="3C3C3C"/>
                </a:solidFill>
                <a:latin typeface="Noto Sans SC" panose="020B0200000000000000" charset="-122"/>
                <a:ea typeface="Noto Sans SC" panose="020B0200000000000000" charset="-122"/>
                <a:cs typeface="Noto Sans SC" panose="020B0200000000000000" charset="-122"/>
                <a:sym typeface="+mn-ea"/>
              </a:rPr>
              <a:t>生前预嘱的执行</a:t>
            </a:r>
            <a:endParaRPr lang="en-US" sz="2000" b="1">
              <a:solidFill>
                <a:srgbClr val="3C3C3C"/>
              </a:solidFill>
              <a:latin typeface="Noto Sans SC" panose="020B0200000000000000" charset="-122"/>
              <a:ea typeface="Noto Sans SC" panose="020B0200000000000000" charset="-122"/>
              <a:cs typeface="Noto Sans SC" panose="020B0200000000000000" charset="-122"/>
            </a:endParaRPr>
          </a:p>
        </p:txBody>
      </p:sp>
      <p:sp>
        <p:nvSpPr>
          <p:cNvPr id="19" name="AutoShape 19"/>
          <p:cNvSpPr/>
          <p:nvPr>
            <p:custDataLst>
              <p:tags r:id="rId21"/>
            </p:custDataLst>
          </p:nvPr>
        </p:nvSpPr>
        <p:spPr>
          <a:xfrm>
            <a:off x="8178800" y="317500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rPr>
              <a:t>如今我国公民可以登录“选择与尊严”网站，通过填写“我的五个愿望”这一文本做出“生前预嘱”，并随时修改或者撤销。目前该网站访客虽多，但真正完成生前预嘱的却很少</a:t>
            </a:r>
            <a:endPar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1.请结合本任务的案例，分析影响老年人死亡态度的因素有哪些</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2.假如你是本任务的案例中老人的护理员，你会如何对其进行死亡教育？</a:t>
            </a:r>
            <a:endParaRPr lang="zh-CN" altLang="en-US" sz="1100"/>
          </a:p>
          <a:p>
            <a:pPr marL="0" indent="0" algn="l">
              <a:lnSpc>
                <a:spcPct val="125000"/>
              </a:lnSpc>
              <a:defRPr/>
            </a:pPr>
            <a:endParaRPr 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根据情境案例，分析老人出现的心理问题，并制订相应的心理护理措施。</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田爷爷，73岁，身患多种慢性疾病，平日注重健康保健，身体一有不舒服就去医院检查，生怕自己得了可怕的绝症，有一天会痛苦的死去。他经常去参加各种健康讲座，坚信从书上、网上或是道听途说的一些“保健良方”“治病秘方”等，几乎每月的退休金都用来买这些常用药物和保健产品了。田爷爷动不动就和亲友提及死亡，话里话外都隐含着“他不想死”“害怕死亡”的想法。有人笑他太胆小，有人说他是杞人忧天，也有人说生老病死是自然规律，人人都有死亡的那一天，但不管别人怎么说，田爷爷依然有些想不开。田爷爷的心理出现了哪些问题？若你是田爷爷的护理员，你会如何帮助他呢？</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掌握老年人的死亡心理</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掌握死亡教育的目的、对象和内容</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能分析影响老年人死亡态度的因素</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能对老年人适时进行死亡教育</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培养耐心细致、勤奋好学的态度</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培养正视死亡、热爱生命的意识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培养科学严谨、合理分析的意识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培养爱岗敬业、尊老助老的意识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重点：死亡教育的目的、对象和内容</a:t>
            </a: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难点：能对老年人适时进行死亡教育</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92200" y="42291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1.1　老年人的死亡心理</a:t>
            </a:r>
            <a:endParaRPr lang="en-US" sz="1100"/>
          </a:p>
        </p:txBody>
      </p:sp>
      <p:sp>
        <p:nvSpPr>
          <p:cNvPr id="8" name="AutoShape 5"/>
          <p:cNvSpPr/>
          <p:nvPr>
            <p:custDataLst>
              <p:tags r:id="rId1"/>
            </p:custDataLst>
          </p:nvPr>
        </p:nvSpPr>
        <p:spPr>
          <a:xfrm>
            <a:off x="1016000" y="2286000"/>
            <a:ext cx="3302000" cy="4258945"/>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9" name="AutoShape 6"/>
          <p:cNvSpPr/>
          <p:nvPr>
            <p:custDataLst>
              <p:tags r:id="rId2"/>
            </p:custDataLst>
          </p:nvPr>
        </p:nvSpPr>
        <p:spPr>
          <a:xfrm>
            <a:off x="1016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0"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2667000"/>
            <a:ext cx="406400" cy="406400"/>
          </a:xfrm>
          <a:prstGeom prst="rect">
            <a:avLst/>
          </a:prstGeom>
        </p:spPr>
      </p:pic>
      <p:sp>
        <p:nvSpPr>
          <p:cNvPr id="11" name="AutoShape 8"/>
          <p:cNvSpPr/>
          <p:nvPr>
            <p:custDataLst>
              <p:tags r:id="rId6"/>
            </p:custDataLst>
          </p:nvPr>
        </p:nvSpPr>
        <p:spPr>
          <a:xfrm>
            <a:off x="1778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C3732"/>
                </a:solidFill>
                <a:latin typeface="Noto Sans SC" panose="020B0200000000000000" charset="-122"/>
                <a:ea typeface="Noto Sans SC" panose="020B0200000000000000" charset="-122"/>
                <a:cs typeface="Noto Sans SC" panose="020B0200000000000000" charset="-122"/>
                <a:sym typeface="+mn-ea"/>
              </a:rPr>
              <a:t>临床死亡</a:t>
            </a:r>
            <a:endParaRPr lang="zh-CN" altLang="en-US" sz="24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12" name="Connector 9"/>
          <p:cNvCxnSpPr/>
          <p:nvPr>
            <p:custDataLst>
              <p:tags r:id="rId7"/>
            </p:custDataLst>
          </p:nvPr>
        </p:nvCxnSpPr>
        <p:spPr>
          <a:xfrm rot="-15625">
            <a:off x="1270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3" name="AutoShape 10"/>
          <p:cNvSpPr/>
          <p:nvPr>
            <p:custDataLst>
              <p:tags r:id="rId8"/>
            </p:custDataLst>
          </p:nvPr>
        </p:nvSpPr>
        <p:spPr>
          <a:xfrm>
            <a:off x="1270000" y="4029710"/>
            <a:ext cx="2794000" cy="155829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临床死亡是指心跳和呼吸停止。医生会根据患者临床的生命体征——当患者意识完全丧失，呼吸、心跳完全停止，血压持续为零，经抢救一段时间后上述指标仍不能恢复，瞳孔放大等，判断患者死亡</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4" name="AutoShape 11"/>
          <p:cNvSpPr/>
          <p:nvPr>
            <p:custDataLst>
              <p:tags r:id="rId9"/>
            </p:custDataLst>
          </p:nvPr>
        </p:nvSpPr>
        <p:spPr>
          <a:xfrm>
            <a:off x="4445000" y="2286000"/>
            <a:ext cx="3302000" cy="4258945"/>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5" name="AutoShape 12"/>
          <p:cNvSpPr/>
          <p:nvPr>
            <p:custDataLst>
              <p:tags r:id="rId10"/>
            </p:custDataLst>
          </p:nvPr>
        </p:nvSpPr>
        <p:spPr>
          <a:xfrm>
            <a:off x="4445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6" name="Picture 13"/>
          <p:cNvPicPr>
            <a:picLocks noChangeAspect="1"/>
          </p:cNvPicPr>
          <p:nvPr>
            <p:custDataLst>
              <p:tags r:id="rId11"/>
            </p:custDataLst>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99000" y="2667000"/>
            <a:ext cx="406400" cy="406400"/>
          </a:xfrm>
          <a:prstGeom prst="rect">
            <a:avLst/>
          </a:prstGeom>
        </p:spPr>
      </p:pic>
      <p:sp>
        <p:nvSpPr>
          <p:cNvPr id="17" name="AutoShape 14"/>
          <p:cNvSpPr/>
          <p:nvPr>
            <p:custDataLst>
              <p:tags r:id="rId14"/>
            </p:custDataLst>
          </p:nvPr>
        </p:nvSpPr>
        <p:spPr>
          <a:xfrm>
            <a:off x="5207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C3732"/>
                </a:solidFill>
                <a:latin typeface="Noto Sans SC" panose="020B0200000000000000" charset="-122"/>
                <a:ea typeface="Noto Sans SC" panose="020B0200000000000000" charset="-122"/>
                <a:cs typeface="Noto Sans SC" panose="020B0200000000000000" charset="-122"/>
                <a:sym typeface="+mn-ea"/>
              </a:rPr>
              <a:t>生物学死亡</a:t>
            </a:r>
            <a:endParaRPr lang="en-US" sz="24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18" name="Connector 15"/>
          <p:cNvCxnSpPr/>
          <p:nvPr>
            <p:custDataLst>
              <p:tags r:id="rId15"/>
            </p:custDataLst>
          </p:nvPr>
        </p:nvCxnSpPr>
        <p:spPr>
          <a:xfrm rot="-15625">
            <a:off x="4699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9" name="AutoShape 16"/>
          <p:cNvSpPr/>
          <p:nvPr>
            <p:custDataLst>
              <p:tags r:id="rId16"/>
            </p:custDataLst>
          </p:nvPr>
        </p:nvSpPr>
        <p:spPr>
          <a:xfrm>
            <a:off x="4699000" y="381000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生物学死亡是指机体生命活动完全、不可逆的终止，表现为机体新陈代谢停止与生命体征消失。它是在临床死亡的基础上，生命体的所有细胞功能停止活动</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20" name="AutoShape 17"/>
          <p:cNvSpPr/>
          <p:nvPr>
            <p:custDataLst>
              <p:tags r:id="rId17"/>
            </p:custDataLst>
          </p:nvPr>
        </p:nvSpPr>
        <p:spPr>
          <a:xfrm>
            <a:off x="7874000" y="2286000"/>
            <a:ext cx="3302000" cy="4258945"/>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21" name="AutoShape 18"/>
          <p:cNvSpPr/>
          <p:nvPr>
            <p:custDataLst>
              <p:tags r:id="rId18"/>
            </p:custDataLst>
          </p:nvPr>
        </p:nvSpPr>
        <p:spPr>
          <a:xfrm>
            <a:off x="7874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22" name="Picture 19"/>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128000" y="2667000"/>
            <a:ext cx="406400" cy="406400"/>
          </a:xfrm>
          <a:prstGeom prst="rect">
            <a:avLst/>
          </a:prstGeom>
        </p:spPr>
      </p:pic>
      <p:sp>
        <p:nvSpPr>
          <p:cNvPr id="23" name="AutoShape 20"/>
          <p:cNvSpPr/>
          <p:nvPr>
            <p:custDataLst>
              <p:tags r:id="rId22"/>
            </p:custDataLst>
          </p:nvPr>
        </p:nvSpPr>
        <p:spPr>
          <a:xfrm>
            <a:off x="8636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C3732"/>
                </a:solidFill>
                <a:latin typeface="Noto Sans SC" panose="020B0200000000000000" charset="-122"/>
                <a:ea typeface="Noto Sans SC" panose="020B0200000000000000" charset="-122"/>
                <a:cs typeface="Noto Sans SC" panose="020B0200000000000000" charset="-122"/>
                <a:sym typeface="+mn-ea"/>
              </a:rPr>
              <a:t>脑死亡</a:t>
            </a:r>
            <a:endParaRPr lang="zh-CN" altLang="en-US" sz="24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24" name="Connector 21"/>
          <p:cNvCxnSpPr/>
          <p:nvPr>
            <p:custDataLst>
              <p:tags r:id="rId23"/>
            </p:custDataLst>
          </p:nvPr>
        </p:nvCxnSpPr>
        <p:spPr>
          <a:xfrm rot="-15625">
            <a:off x="8128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25" name="AutoShape 22"/>
          <p:cNvSpPr/>
          <p:nvPr>
            <p:custDataLst>
              <p:tags r:id="rId24"/>
            </p:custDataLst>
          </p:nvPr>
        </p:nvSpPr>
        <p:spPr>
          <a:xfrm>
            <a:off x="8128000" y="4241800"/>
            <a:ext cx="2794000" cy="125349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脑死亡有以下几个标准：一是不可逆的昏迷和大脑无反应性，二是脑神经反射（如瞳孔反射、角膜反射、咳嗽反射、吞咽反射等）消失，三是无自主呼吸，四是脑电波及诱发电位消失，五是脑血管造影证明脑血液循环停止</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26" name="AutoShape 23"/>
          <p:cNvSpPr/>
          <p:nvPr/>
        </p:nvSpPr>
        <p:spPr>
          <a:xfrm>
            <a:off x="762000" y="1397000"/>
            <a:ext cx="10160000" cy="558800"/>
          </a:xfrm>
          <a:prstGeom prst="roundRect">
            <a:avLst>
              <a:gd name="adj" fmla="val 0"/>
            </a:avLst>
          </a:prstGeom>
          <a:solidFill>
            <a:srgbClr val="8A9A76">
              <a:alpha val="15000"/>
            </a:srgbClr>
          </a:solidFill>
          <a:ln w="25400" cap="flat" cmpd="sng">
            <a:noFill/>
            <a:prstDash val="solid"/>
            <a:round/>
          </a:ln>
        </p:spPr>
        <p:txBody>
          <a:bodyPr vert="horz" wrap="square" lIns="0" tIns="0" rIns="0" bIns="0" rtlCol="0" anchor="ctr" anchorCtr="0"/>
          <a:lstStyle/>
          <a:p>
            <a:pPr algn="ctr">
              <a:defRPr/>
            </a:pPr>
          </a:p>
        </p:txBody>
      </p:sp>
      <p:sp>
        <p:nvSpPr>
          <p:cNvPr id="27" name="AutoShape 24"/>
          <p:cNvSpPr/>
          <p:nvPr/>
        </p:nvSpPr>
        <p:spPr>
          <a:xfrm>
            <a:off x="932815" y="1422400"/>
            <a:ext cx="9906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i="0" u="none" strike="noStrike">
                <a:solidFill>
                  <a:srgbClr val="697A5A"/>
                </a:solidFill>
                <a:latin typeface="Noto Sans SC" panose="020B0200000000000000" charset="-122"/>
                <a:ea typeface="Noto Sans SC" panose="020B0200000000000000" charset="-122"/>
                <a:cs typeface="Noto Sans SC" panose="020B0200000000000000" charset="-122"/>
                <a:sym typeface="Noto Sans SC" panose="020B0200000000000000" charset="-122"/>
              </a:rPr>
              <a:t>1．对死亡的解释</a:t>
            </a:r>
            <a:r>
              <a:rPr lang="en-US" sz="2400" b="1" i="0" u="none" strike="noStrike">
                <a:solidFill>
                  <a:srgbClr val="697A5A"/>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a:solidFill>
                  <a:srgbClr val="59544F"/>
                </a:solidFill>
                <a:latin typeface="Noto Sans SC" panose="020B0200000000000000" charset="-122"/>
                <a:ea typeface="Noto Sans SC" panose="020B0200000000000000" charset="-122"/>
                <a:cs typeface="Noto Sans SC" panose="020B0200000000000000" charset="-122"/>
                <a:sym typeface="+mn-ea"/>
              </a:rPr>
              <a:t>临床死亡、生物学死亡和脑死亡</a:t>
            </a:r>
            <a:endParaRPr lang="zh-CN" altLang="en-US" sz="24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AutoShape 5"/>
          <p:cNvSpPr/>
          <p:nvPr>
            <p:custDataLst>
              <p:tags r:id="rId1"/>
            </p:custDataLst>
          </p:nvPr>
        </p:nvSpPr>
        <p:spPr>
          <a:xfrm>
            <a:off x="8128000" y="1375410"/>
            <a:ext cx="3048000" cy="4986020"/>
          </a:xfrm>
          <a:prstGeom prst="roundRect">
            <a:avLst>
              <a:gd name="adj" fmla="val 0"/>
            </a:avLst>
          </a:prstGeom>
          <a:solidFill>
            <a:srgbClr val="FFFFFF">
              <a:alpha val="100000"/>
            </a:srgbClr>
          </a:solidFill>
          <a:ln w="25400" cap="flat" cmpd="sng">
            <a:noFill/>
            <a:prstDash val="solid"/>
            <a:round/>
          </a:ln>
          <a:effectLst>
            <a:outerShdw blurRad="1524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28" name="AutoShape 5"/>
          <p:cNvSpPr/>
          <p:nvPr>
            <p:custDataLst>
              <p:tags r:id="rId2"/>
            </p:custDataLst>
          </p:nvPr>
        </p:nvSpPr>
        <p:spPr>
          <a:xfrm>
            <a:off x="4470400" y="1310640"/>
            <a:ext cx="3048000" cy="5266055"/>
          </a:xfrm>
          <a:prstGeom prst="roundRect">
            <a:avLst>
              <a:gd name="adj" fmla="val 0"/>
            </a:avLst>
          </a:prstGeom>
          <a:solidFill>
            <a:srgbClr val="FFFFFF">
              <a:alpha val="100000"/>
            </a:srgbClr>
          </a:solidFill>
          <a:ln w="25400" cap="flat" cmpd="sng">
            <a:noFill/>
            <a:prstDash val="solid"/>
            <a:round/>
          </a:ln>
          <a:effectLst>
            <a:outerShdw blurRad="1524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1" i="0" u="none" strike="noStrike">
                <a:solidFill>
                  <a:srgbClr val="464641"/>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2．老年人的死亡心理</a:t>
            </a:r>
            <a:endParaRPr lang="en-US" sz="1100"/>
          </a:p>
        </p:txBody>
      </p:sp>
      <p:sp>
        <p:nvSpPr>
          <p:cNvPr id="5" name="AutoShape 5"/>
          <p:cNvSpPr/>
          <p:nvPr>
            <p:custDataLst>
              <p:tags r:id="rId3"/>
            </p:custDataLst>
          </p:nvPr>
        </p:nvSpPr>
        <p:spPr>
          <a:xfrm>
            <a:off x="1016000" y="1310640"/>
            <a:ext cx="3048000" cy="4986020"/>
          </a:xfrm>
          <a:prstGeom prst="roundRect">
            <a:avLst>
              <a:gd name="adj" fmla="val 0"/>
            </a:avLst>
          </a:prstGeom>
          <a:solidFill>
            <a:srgbClr val="FFFFFF">
              <a:alpha val="100000"/>
            </a:srgbClr>
          </a:solidFill>
          <a:ln w="25400" cap="flat" cmpd="sng">
            <a:noFill/>
            <a:prstDash val="solid"/>
            <a:round/>
          </a:ln>
          <a:effectLst>
            <a:outerShdw blurRad="1524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6" name="AutoShape 6"/>
          <p:cNvSpPr/>
          <p:nvPr>
            <p:custDataLst>
              <p:tags r:id="rId4"/>
            </p:custDataLst>
          </p:nvPr>
        </p:nvSpPr>
        <p:spPr>
          <a:xfrm>
            <a:off x="1059815" y="1234440"/>
            <a:ext cx="3048000" cy="76200"/>
          </a:xfrm>
          <a:prstGeom prst="roundRect">
            <a:avLst>
              <a:gd name="adj" fmla="val 0"/>
            </a:avLst>
          </a:prstGeom>
          <a:solidFill>
            <a:srgbClr val="8AA891">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68400" y="1440180"/>
            <a:ext cx="406400" cy="406400"/>
          </a:xfrm>
          <a:prstGeom prst="rect">
            <a:avLst/>
          </a:prstGeom>
        </p:spPr>
      </p:pic>
      <p:sp>
        <p:nvSpPr>
          <p:cNvPr id="8" name="AutoShape 8"/>
          <p:cNvSpPr/>
          <p:nvPr>
            <p:custDataLst>
              <p:tags r:id="rId8"/>
            </p:custDataLst>
          </p:nvPr>
        </p:nvSpPr>
        <p:spPr>
          <a:xfrm>
            <a:off x="1676400" y="1460500"/>
            <a:ext cx="2286000" cy="444500"/>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zh-CN" altLang="en-US" sz="2000" b="1">
                <a:solidFill>
                  <a:srgbClr val="464641"/>
                </a:solidFill>
                <a:latin typeface="Noto Sans SC" panose="020B0200000000000000" charset="-122"/>
                <a:ea typeface="Noto Sans SC" panose="020B0200000000000000" charset="-122"/>
                <a:cs typeface="Noto Sans SC" panose="020B0200000000000000" charset="-122"/>
                <a:sym typeface="+mn-ea"/>
              </a:rPr>
              <a:t>理智型</a:t>
            </a:r>
            <a:endParaRPr lang="en-US" sz="2000" b="1">
              <a:solidFill>
                <a:srgbClr val="464641"/>
              </a:solidFill>
              <a:latin typeface="Noto Sans SC" panose="020B0200000000000000" charset="-122"/>
              <a:ea typeface="Noto Sans SC" panose="020B0200000000000000" charset="-122"/>
              <a:cs typeface="Noto Sans SC" panose="020B0200000000000000" charset="-122"/>
            </a:endParaRPr>
          </a:p>
        </p:txBody>
      </p:sp>
      <p:sp>
        <p:nvSpPr>
          <p:cNvPr id="9" name="AutoShape 9"/>
          <p:cNvSpPr/>
          <p:nvPr>
            <p:custDataLst>
              <p:tags r:id="rId9"/>
            </p:custDataLst>
          </p:nvPr>
        </p:nvSpPr>
        <p:spPr>
          <a:xfrm>
            <a:off x="1270000" y="2363470"/>
            <a:ext cx="2540000" cy="871855"/>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zh-CN" altLang="en-US" sz="1600">
                <a:solidFill>
                  <a:srgbClr val="595959"/>
                </a:solidFill>
                <a:latin typeface="Noto Sans SC" panose="020B0200000000000000" charset="-122"/>
                <a:ea typeface="Noto Sans SC" panose="020B0200000000000000" charset="-122"/>
                <a:cs typeface="Noto Sans SC" panose="020B0200000000000000" charset="-122"/>
                <a:sym typeface="+mn-ea"/>
              </a:rPr>
              <a:t>当这类老年人意识到死亡将要来临时，能从容面对，会主动询问医生自己到底还能生存多久，会在精神还好的时候事先立下遗嘱，明确自己死后的财产分配及后事处理</a:t>
            </a:r>
            <a:endParaRPr lang="zh-CN" altLang="en-US" sz="16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10"/>
            </p:custDataLst>
          </p:nvPr>
        </p:nvSpPr>
        <p:spPr>
          <a:xfrm>
            <a:off x="1270000" y="4333240"/>
            <a:ext cx="2540000" cy="1450975"/>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1600">
                <a:solidFill>
                  <a:srgbClr val="595959"/>
                </a:solidFill>
                <a:latin typeface="Noto Sans SC" panose="020B0200000000000000" charset="-122"/>
                <a:ea typeface="Noto Sans SC" panose="020B0200000000000000" charset="-122"/>
                <a:cs typeface="Noto Sans SC" panose="020B0200000000000000" charset="-122"/>
              </a:rPr>
              <a:t>一种是主动接受型，如信奉某种信仰，将死亡视为另一种开始，不惧死亡，坦然面对生死；另一种是被动接受型，在积极配合治疗无效后，无可奈何地接受现实</a:t>
            </a:r>
            <a:endParaRPr lang="zh-CN" altLang="en-US" sz="1600">
              <a:solidFill>
                <a:srgbClr val="595959"/>
              </a:solidFill>
              <a:latin typeface="Noto Sans SC" panose="020B0200000000000000" charset="-122"/>
              <a:ea typeface="Noto Sans SC" panose="020B0200000000000000" charset="-122"/>
              <a:cs typeface="Noto Sans SC" panose="020B0200000000000000" charset="-122"/>
            </a:endParaRPr>
          </a:p>
        </p:txBody>
      </p:sp>
      <p:pic>
        <p:nvPicPr>
          <p:cNvPr id="13" name="Picture 13"/>
          <p:cNvPicPr>
            <a:picLocks noChangeAspect="1"/>
          </p:cNvPicPr>
          <p:nvPr>
            <p:custDataLst>
              <p:tags r:id="rId11"/>
            </p:custDataLst>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17720" y="1440180"/>
            <a:ext cx="406400" cy="406400"/>
          </a:xfrm>
          <a:prstGeom prst="rect">
            <a:avLst/>
          </a:prstGeom>
        </p:spPr>
      </p:pic>
      <p:sp>
        <p:nvSpPr>
          <p:cNvPr id="14" name="AutoShape 14"/>
          <p:cNvSpPr/>
          <p:nvPr>
            <p:custDataLst>
              <p:tags r:id="rId14"/>
            </p:custDataLst>
          </p:nvPr>
        </p:nvSpPr>
        <p:spPr>
          <a:xfrm>
            <a:off x="5062220" y="1460500"/>
            <a:ext cx="249428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64641"/>
                </a:solidFill>
                <a:latin typeface="Noto Sans SC" panose="020B0200000000000000" charset="-122"/>
                <a:ea typeface="Noto Sans SC" panose="020B0200000000000000" charset="-122"/>
                <a:cs typeface="Noto Sans SC" panose="020B0200000000000000" charset="-122"/>
                <a:sym typeface="+mn-ea"/>
              </a:rPr>
              <a:t>恐惧型</a:t>
            </a:r>
            <a:endParaRPr lang="en-US" sz="2000" b="1">
              <a:solidFill>
                <a:srgbClr val="464641"/>
              </a:solidFill>
              <a:latin typeface="Noto Sans SC" panose="020B0200000000000000" charset="-122"/>
              <a:ea typeface="Noto Sans SC" panose="020B0200000000000000" charset="-122"/>
              <a:cs typeface="Noto Sans SC" panose="020B0200000000000000" charset="-122"/>
            </a:endParaRPr>
          </a:p>
        </p:txBody>
      </p:sp>
      <p:sp>
        <p:nvSpPr>
          <p:cNvPr id="15" name="AutoShape 15"/>
          <p:cNvSpPr/>
          <p:nvPr>
            <p:custDataLst>
              <p:tags r:id="rId15"/>
            </p:custDataLst>
          </p:nvPr>
        </p:nvSpPr>
        <p:spPr>
          <a:xfrm>
            <a:off x="4729480" y="1976120"/>
            <a:ext cx="2529840" cy="216535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zh-CN" altLang="en-US">
                <a:solidFill>
                  <a:srgbClr val="595959"/>
                </a:solidFill>
                <a:latin typeface="Noto Sans SC" panose="020B0200000000000000" charset="-122"/>
                <a:ea typeface="Noto Sans SC" panose="020B0200000000000000" charset="-122"/>
                <a:cs typeface="Noto Sans SC" panose="020B0200000000000000" charset="-122"/>
              </a:rPr>
              <a:t>这类老年人非常害怕死亡，甚至会不惜一切代价地延长生命。他们表现出对生的极度渴望和眷恋，希望健康长寿，能充分享受生活带给他们的无穷乐趣，因此这类人对死亡充满了恐惧</a:t>
            </a:r>
            <a:endParaRPr lang="zh-CN" altLang="en-US">
              <a:solidFill>
                <a:srgbClr val="595959"/>
              </a:solidFill>
              <a:latin typeface="Noto Sans SC" panose="020B0200000000000000" charset="-122"/>
              <a:ea typeface="Noto Sans SC" panose="020B0200000000000000" charset="-122"/>
              <a:cs typeface="Noto Sans SC" panose="020B0200000000000000" charset="-122"/>
            </a:endParaRPr>
          </a:p>
        </p:txBody>
      </p:sp>
      <p:pic>
        <p:nvPicPr>
          <p:cNvPr id="19" name="Picture 19"/>
          <p:cNvPicPr>
            <a:picLocks noChangeAspect="1"/>
          </p:cNvPicPr>
          <p:nvPr>
            <p:custDataLst>
              <p:tags r:id="rId16"/>
            </p:custDataLst>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289290" y="1440180"/>
            <a:ext cx="406400" cy="406400"/>
          </a:xfrm>
          <a:prstGeom prst="rect">
            <a:avLst/>
          </a:prstGeom>
        </p:spPr>
      </p:pic>
      <p:sp>
        <p:nvSpPr>
          <p:cNvPr id="20" name="AutoShape 20"/>
          <p:cNvSpPr/>
          <p:nvPr>
            <p:custDataLst>
              <p:tags r:id="rId19"/>
            </p:custDataLst>
          </p:nvPr>
        </p:nvSpPr>
        <p:spPr>
          <a:xfrm>
            <a:off x="8775700" y="1460500"/>
            <a:ext cx="24003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64641"/>
                </a:solidFill>
                <a:latin typeface="Noto Sans SC" panose="020B0200000000000000" charset="-122"/>
                <a:ea typeface="Noto Sans SC" panose="020B0200000000000000" charset="-122"/>
                <a:cs typeface="Noto Sans SC" panose="020B0200000000000000" charset="-122"/>
                <a:sym typeface="+mn-ea"/>
              </a:rPr>
              <a:t>解脱型</a:t>
            </a:r>
            <a:endParaRPr lang="en-US" sz="2000" b="1">
              <a:solidFill>
                <a:srgbClr val="464641"/>
              </a:solidFill>
              <a:latin typeface="Noto Sans SC" panose="020B0200000000000000" charset="-122"/>
              <a:ea typeface="Noto Sans SC" panose="020B0200000000000000" charset="-122"/>
              <a:cs typeface="Noto Sans SC" panose="020B0200000000000000" charset="-122"/>
            </a:endParaRPr>
          </a:p>
        </p:txBody>
      </p:sp>
      <p:sp>
        <p:nvSpPr>
          <p:cNvPr id="21" name="AutoShape 21"/>
          <p:cNvSpPr/>
          <p:nvPr>
            <p:custDataLst>
              <p:tags r:id="rId20"/>
            </p:custDataLst>
          </p:nvPr>
        </p:nvSpPr>
        <p:spPr>
          <a:xfrm>
            <a:off x="8451850" y="3571240"/>
            <a:ext cx="254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zh-CN" altLang="en-US" sz="1800">
                <a:solidFill>
                  <a:srgbClr val="595959"/>
                </a:solidFill>
                <a:latin typeface="Noto Sans SC" panose="020B0200000000000000" charset="-122"/>
                <a:ea typeface="Noto Sans SC" panose="020B0200000000000000" charset="-122"/>
                <a:cs typeface="Noto Sans SC" panose="020B0200000000000000" charset="-122"/>
                <a:sym typeface="+mn-ea"/>
              </a:rPr>
              <a:t>这类老年人将死亡当成是一种解脱，他们大多有着严重的生理、心理问题。他们要么身患绝症，饱受疾病折磨，要么家庭破碎，老伴离世，子女不孝，要么经济极为困顿，衣食无着落，因此对未来生活失去了兴趣，深感活着就是一种痛苦，还不如死了一了百了。这是一种逃避现实的做法，我们并不提倡这种态度</a:t>
            </a:r>
            <a:endParaRPr lang="zh-CN" altLang="en-US" sz="18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2" name="AutoShape 22"/>
          <p:cNvSpPr/>
          <p:nvPr>
            <p:custDataLst>
              <p:tags r:id="rId21"/>
            </p:custDataLst>
          </p:nvPr>
        </p:nvSpPr>
        <p:spPr>
          <a:xfrm>
            <a:off x="4470400" y="5080000"/>
            <a:ext cx="3086735" cy="1085215"/>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a:solidFill>
                  <a:srgbClr val="595959"/>
                </a:solidFill>
                <a:latin typeface="Noto Sans SC" panose="020B0200000000000000" charset="-122"/>
                <a:ea typeface="Noto Sans SC" panose="020B0200000000000000" charset="-122"/>
                <a:cs typeface="Noto Sans SC" panose="020B0200000000000000" charset="-122"/>
                <a:sym typeface="+mn-ea"/>
              </a:rPr>
              <a:t>他们不会过分关注死亡，对死亡抱有无所谓的态度，认为“生死由命”。因此他们对待死亡的态度是既不刻意回避，也不积极着手准备，而是一切听天由命</a:t>
            </a:r>
            <a:endParaRPr lang="zh-CN" altLang="en-US">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4" name="AutoShape 8"/>
          <p:cNvSpPr/>
          <p:nvPr>
            <p:custDataLst>
              <p:tags r:id="rId22"/>
            </p:custDataLst>
          </p:nvPr>
        </p:nvSpPr>
        <p:spPr>
          <a:xfrm>
            <a:off x="1574800" y="3794760"/>
            <a:ext cx="2286000" cy="444500"/>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zh-CN" altLang="en-US" sz="2000" b="1">
                <a:solidFill>
                  <a:srgbClr val="464641"/>
                </a:solidFill>
                <a:latin typeface="Noto Sans SC" panose="020B0200000000000000" charset="-122"/>
                <a:ea typeface="Noto Sans SC" panose="020B0200000000000000" charset="-122"/>
                <a:cs typeface="Noto Sans SC" panose="020B0200000000000000" charset="-122"/>
                <a:sym typeface="+mn-ea"/>
              </a:rPr>
              <a:t>接受型</a:t>
            </a:r>
            <a:endParaRPr lang="en-US" sz="2000" b="1">
              <a:solidFill>
                <a:srgbClr val="464641"/>
              </a:solidFill>
              <a:latin typeface="Noto Sans SC" panose="020B0200000000000000" charset="-122"/>
              <a:ea typeface="Noto Sans SC" panose="020B0200000000000000" charset="-122"/>
              <a:cs typeface="Noto Sans SC" panose="020B0200000000000000" charset="-122"/>
            </a:endParaRPr>
          </a:p>
        </p:txBody>
      </p:sp>
      <p:pic>
        <p:nvPicPr>
          <p:cNvPr id="27" name="Picture 7"/>
          <p:cNvPicPr>
            <a:picLocks noChangeAspect="1"/>
          </p:cNvPicPr>
          <p:nvPr>
            <p:custDataLst>
              <p:tags r:id="rId23"/>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68400" y="3808730"/>
            <a:ext cx="406400" cy="406400"/>
          </a:xfrm>
          <a:prstGeom prst="rect">
            <a:avLst/>
          </a:prstGeom>
        </p:spPr>
      </p:pic>
      <p:sp>
        <p:nvSpPr>
          <p:cNvPr id="29" name="AutoShape 6"/>
          <p:cNvSpPr/>
          <p:nvPr>
            <p:custDataLst>
              <p:tags r:id="rId24"/>
            </p:custDataLst>
          </p:nvPr>
        </p:nvSpPr>
        <p:spPr>
          <a:xfrm>
            <a:off x="4508500" y="1234440"/>
            <a:ext cx="3048000" cy="76200"/>
          </a:xfrm>
          <a:prstGeom prst="roundRect">
            <a:avLst>
              <a:gd name="adj" fmla="val 0"/>
            </a:avLst>
          </a:prstGeom>
          <a:solidFill>
            <a:srgbClr val="8AA891">
              <a:alpha val="100000"/>
            </a:srgbClr>
          </a:solidFill>
          <a:ln w="25400" cap="flat" cmpd="sng">
            <a:noFill/>
            <a:prstDash val="solid"/>
            <a:round/>
          </a:ln>
        </p:spPr>
        <p:txBody>
          <a:bodyPr vert="horz" wrap="square" lIns="0" tIns="0" rIns="0" bIns="0" rtlCol="0" anchor="ctr" anchorCtr="0"/>
          <a:lstStyle/>
          <a:p>
            <a:pPr algn="ctr">
              <a:defRPr/>
            </a:pPr>
          </a:p>
        </p:txBody>
      </p:sp>
      <p:sp>
        <p:nvSpPr>
          <p:cNvPr id="31" name="AutoShape 6"/>
          <p:cNvSpPr/>
          <p:nvPr>
            <p:custDataLst>
              <p:tags r:id="rId25"/>
            </p:custDataLst>
          </p:nvPr>
        </p:nvSpPr>
        <p:spPr>
          <a:xfrm>
            <a:off x="8128000" y="1234440"/>
            <a:ext cx="3048000" cy="76200"/>
          </a:xfrm>
          <a:prstGeom prst="roundRect">
            <a:avLst>
              <a:gd name="adj" fmla="val 0"/>
            </a:avLst>
          </a:prstGeom>
          <a:solidFill>
            <a:srgbClr val="8AA891">
              <a:alpha val="100000"/>
            </a:srgbClr>
          </a:solidFill>
          <a:ln w="25400" cap="flat" cmpd="sng">
            <a:noFill/>
            <a:prstDash val="solid"/>
            <a:round/>
          </a:ln>
        </p:spPr>
        <p:txBody>
          <a:bodyPr vert="horz" wrap="square" lIns="0" tIns="0" rIns="0" bIns="0" rtlCol="0" anchor="ctr" anchorCtr="0"/>
          <a:lstStyle/>
          <a:p>
            <a:pPr algn="ctr">
              <a:defRPr/>
            </a:pPr>
          </a:p>
        </p:txBody>
      </p:sp>
      <p:sp>
        <p:nvSpPr>
          <p:cNvPr id="37" name="AutoShape 20"/>
          <p:cNvSpPr/>
          <p:nvPr>
            <p:custDataLst>
              <p:tags r:id="rId26"/>
            </p:custDataLst>
          </p:nvPr>
        </p:nvSpPr>
        <p:spPr>
          <a:xfrm>
            <a:off x="4956175" y="4191635"/>
            <a:ext cx="24003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64641"/>
                </a:solidFill>
                <a:latin typeface="Noto Sans SC" panose="020B0200000000000000" charset="-122"/>
                <a:ea typeface="Noto Sans SC" panose="020B0200000000000000" charset="-122"/>
                <a:cs typeface="Noto Sans SC" panose="020B0200000000000000" charset="-122"/>
                <a:sym typeface="+mn-ea"/>
              </a:rPr>
              <a:t>无所谓型</a:t>
            </a:r>
            <a:endParaRPr lang="en-US" sz="2000" b="1">
              <a:solidFill>
                <a:srgbClr val="464641"/>
              </a:solidFill>
              <a:latin typeface="Noto Sans SC" panose="020B0200000000000000" charset="-122"/>
              <a:ea typeface="Noto Sans SC" panose="020B0200000000000000" charset="-122"/>
              <a:cs typeface="Noto Sans SC" panose="020B0200000000000000" charset="-122"/>
            </a:endParaRPr>
          </a:p>
        </p:txBody>
      </p:sp>
      <p:pic>
        <p:nvPicPr>
          <p:cNvPr id="38" name="Picture 19"/>
          <p:cNvPicPr>
            <a:picLocks noChangeAspect="1"/>
          </p:cNvPicPr>
          <p:nvPr>
            <p:custDataLst>
              <p:tags r:id="rId27"/>
            </p:custDataLst>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4470400" y="4271010"/>
            <a:ext cx="406400" cy="4064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7010"/>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1.2　影响老年人死亡态度的因</a:t>
            </a:r>
            <a:r>
              <a:rPr lang="en-US" sz="3600" b="0"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素</a:t>
            </a:r>
            <a:endParaRPr lang="en-US" sz="1100"/>
          </a:p>
        </p:txBody>
      </p:sp>
      <p:sp>
        <p:nvSpPr>
          <p:cNvPr id="25" name="AutoShape 3"/>
          <p:cNvSpPr/>
          <p:nvPr/>
        </p:nvSpPr>
        <p:spPr>
          <a:xfrm>
            <a:off x="762000" y="133731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26" name="AutoShape 4"/>
          <p:cNvSpPr/>
          <p:nvPr/>
        </p:nvSpPr>
        <p:spPr>
          <a:xfrm>
            <a:off x="762000" y="133731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27" name="Picture 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6000" y="1654810"/>
            <a:ext cx="304800" cy="304800"/>
          </a:xfrm>
          <a:prstGeom prst="rect">
            <a:avLst/>
          </a:prstGeom>
        </p:spPr>
      </p:pic>
      <p:sp>
        <p:nvSpPr>
          <p:cNvPr id="28" name="AutoShape 6"/>
          <p:cNvSpPr/>
          <p:nvPr/>
        </p:nvSpPr>
        <p:spPr>
          <a:xfrm>
            <a:off x="1447800" y="162941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文化程度</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9" name="AutoShape 7"/>
          <p:cNvSpPr/>
          <p:nvPr/>
        </p:nvSpPr>
        <p:spPr>
          <a:xfrm>
            <a:off x="1016635" y="2162810"/>
            <a:ext cx="482473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600">
                <a:solidFill>
                  <a:srgbClr val="60605A"/>
                </a:solidFill>
                <a:latin typeface="Noto Sans SC" panose="020B0200000000000000" charset="-122"/>
                <a:ea typeface="Noto Sans SC" panose="020B0200000000000000" charset="-122"/>
                <a:cs typeface="Noto Sans SC" panose="020B0200000000000000" charset="-122"/>
              </a:rPr>
              <a:t>一般来说，文化程度较高的老年人，其心理成熟度也比较高，对事物的发展规律有着科学客观的认识，因此能理智地对待死亡；而文化程度相对低的老年人，往往思想保守，对待事物缺乏科学性。但也有研究认为，不同文化程度对老年人死亡态度的影响并不明显</a:t>
            </a:r>
            <a:endParaRPr lang="en-US" sz="16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30" name="AutoShape 8"/>
          <p:cNvSpPr/>
          <p:nvPr/>
        </p:nvSpPr>
        <p:spPr>
          <a:xfrm>
            <a:off x="6350000" y="133731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31" name="AutoShape 9"/>
          <p:cNvSpPr/>
          <p:nvPr/>
        </p:nvSpPr>
        <p:spPr>
          <a:xfrm>
            <a:off x="6350000" y="133731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32" name="Picture 10"/>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04000" y="1654810"/>
            <a:ext cx="304800" cy="304800"/>
          </a:xfrm>
          <a:prstGeom prst="rect">
            <a:avLst/>
          </a:prstGeom>
        </p:spPr>
      </p:pic>
      <p:sp>
        <p:nvSpPr>
          <p:cNvPr id="33" name="AutoShape 11"/>
          <p:cNvSpPr/>
          <p:nvPr/>
        </p:nvSpPr>
        <p:spPr>
          <a:xfrm>
            <a:off x="7035800" y="162941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身心健康状况</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4" name="AutoShape 12"/>
          <p:cNvSpPr/>
          <p:nvPr/>
        </p:nvSpPr>
        <p:spPr>
          <a:xfrm>
            <a:off x="6604000" y="216281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600">
                <a:solidFill>
                  <a:srgbClr val="60605A"/>
                </a:solidFill>
                <a:latin typeface="Noto Sans SC" panose="020B0200000000000000" charset="-122"/>
                <a:ea typeface="Noto Sans SC" panose="020B0200000000000000" charset="-122"/>
                <a:cs typeface="Noto Sans SC" panose="020B0200000000000000" charset="-122"/>
              </a:rPr>
              <a:t>身心健康状况良好的老年人比身心状态差的老年人能更乐观地看待死亡问题。特别是那些乐观对待死亡的老年人，会在人生最后一个阶段依然活得精彩，并且充满爱和希望;而那些消极、恐惧死亡的老年人则会充满绝望、度日如年</a:t>
            </a:r>
            <a:endParaRPr lang="en-US" sz="16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35" name="AutoShape 13"/>
          <p:cNvSpPr/>
          <p:nvPr/>
        </p:nvSpPr>
        <p:spPr>
          <a:xfrm>
            <a:off x="762000" y="387731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36" name="AutoShape 14"/>
          <p:cNvSpPr/>
          <p:nvPr/>
        </p:nvSpPr>
        <p:spPr>
          <a:xfrm>
            <a:off x="762000" y="387731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37" name="Picture 1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4194810"/>
            <a:ext cx="304800" cy="304800"/>
          </a:xfrm>
          <a:prstGeom prst="rect">
            <a:avLst/>
          </a:prstGeom>
        </p:spPr>
      </p:pic>
      <p:sp>
        <p:nvSpPr>
          <p:cNvPr id="38" name="AutoShape 16"/>
          <p:cNvSpPr/>
          <p:nvPr/>
        </p:nvSpPr>
        <p:spPr>
          <a:xfrm>
            <a:off x="1447800" y="416941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宗教信仰</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9" name="AutoShape 17"/>
          <p:cNvSpPr/>
          <p:nvPr/>
        </p:nvSpPr>
        <p:spPr>
          <a:xfrm>
            <a:off x="1016000" y="470281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600">
                <a:solidFill>
                  <a:srgbClr val="60605A"/>
                </a:solidFill>
                <a:latin typeface="Noto Sans SC" panose="020B0200000000000000" charset="-122"/>
                <a:ea typeface="Noto Sans SC" panose="020B0200000000000000" charset="-122"/>
                <a:cs typeface="Noto Sans SC" panose="020B0200000000000000" charset="-122"/>
              </a:rPr>
              <a:t>从古至今，我国有很多人年轻时不信教，但年老之后却忽然热衷于宗教。从某种程度上讲，可能是由于信教可以使老年人寻求死后“幸福”的归宿，以减少死亡对他们的心理威胁，这也是老年人减轻面对死亡时精神压力的一种积极应对行为。</a:t>
            </a:r>
            <a:endParaRPr lang="en-US" sz="16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40" name="AutoShape 18"/>
          <p:cNvSpPr/>
          <p:nvPr/>
        </p:nvSpPr>
        <p:spPr>
          <a:xfrm>
            <a:off x="6350000" y="387731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41" name="AutoShape 19"/>
          <p:cNvSpPr/>
          <p:nvPr/>
        </p:nvSpPr>
        <p:spPr>
          <a:xfrm>
            <a:off x="6350000" y="387731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42" name="Picture 2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04000" y="4194810"/>
            <a:ext cx="304800" cy="304800"/>
          </a:xfrm>
          <a:prstGeom prst="rect">
            <a:avLst/>
          </a:prstGeom>
        </p:spPr>
      </p:pic>
      <p:sp>
        <p:nvSpPr>
          <p:cNvPr id="43" name="AutoShape 21"/>
          <p:cNvSpPr/>
          <p:nvPr/>
        </p:nvSpPr>
        <p:spPr>
          <a:xfrm>
            <a:off x="7035800" y="416941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其他因素</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44" name="AutoShape 22"/>
          <p:cNvSpPr/>
          <p:nvPr/>
        </p:nvSpPr>
        <p:spPr>
          <a:xfrm>
            <a:off x="6604000" y="470281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600">
                <a:solidFill>
                  <a:srgbClr val="60605A"/>
                </a:solidFill>
                <a:latin typeface="Noto Sans SC" panose="020B0200000000000000" charset="-122"/>
                <a:ea typeface="Noto Sans SC" panose="020B0200000000000000" charset="-122"/>
                <a:cs typeface="Noto Sans SC" panose="020B0200000000000000" charset="-122"/>
              </a:rPr>
              <a:t>之前对死亡问题的接触情况会影响到老年人的死亡观，如家人未曾谈论过死亡或家庭气氛不融洽，这些老年人对待死亡大多是焦虑、恐惧或逃避的；而那些曾经接触过死亡的老年人，对待死亡的态度会更成熟一些</a:t>
            </a:r>
            <a:endParaRPr lang="en-US" sz="1600">
              <a:solidFill>
                <a:srgbClr val="60605A"/>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016000"/>
            <a:ext cx="3810000" cy="3810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4826000"/>
            <a:ext cx="3175000" cy="3175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9" name="AutoShape 6"/>
          <p:cNvSpPr/>
          <p:nvPr>
            <p:custDataLst>
              <p:tags r:id="rId1"/>
            </p:custDataLst>
          </p:nvPr>
        </p:nvSpPr>
        <p:spPr>
          <a:xfrm>
            <a:off x="445135" y="1225550"/>
            <a:ext cx="11017250" cy="2203450"/>
          </a:xfrm>
          <a:prstGeom prst="roundRect">
            <a:avLst>
              <a:gd name="adj" fmla="val 22507"/>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4" name="AutoShape 4"/>
          <p:cNvSpPr/>
          <p:nvPr/>
        </p:nvSpPr>
        <p:spPr>
          <a:xfrm>
            <a:off x="1016000" y="13271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a:solidFill>
                  <a:srgbClr val="446B58"/>
                </a:solidFill>
                <a:latin typeface="Noto Serif SC" panose="02020200000000000000" charset="-122"/>
                <a:ea typeface="Noto Serif SC" panose="02020200000000000000" charset="-122"/>
                <a:cs typeface="Noto Serif SC" panose="02020200000000000000" charset="-122"/>
                <a:sym typeface="+mn-ea"/>
              </a:rPr>
              <a:t>1.3　死亡教育概述</a:t>
            </a:r>
            <a:endParaRPr lang="zh-CN" altLang="en-US" sz="3600" b="1">
              <a:solidFill>
                <a:srgbClr val="446B58"/>
              </a:solidFill>
              <a:latin typeface="Noto Serif SC" panose="02020200000000000000" charset="-122"/>
              <a:ea typeface="Noto Serif SC" panose="02020200000000000000" charset="-122"/>
              <a:cs typeface="Noto Serif SC" panose="02020200000000000000" charset="-122"/>
              <a:sym typeface="+mn-ea"/>
            </a:endParaRPr>
          </a:p>
        </p:txBody>
      </p:sp>
      <p:sp>
        <p:nvSpPr>
          <p:cNvPr id="8" name="文本框 7"/>
          <p:cNvSpPr txBox="1"/>
          <p:nvPr/>
        </p:nvSpPr>
        <p:spPr>
          <a:xfrm>
            <a:off x="570230" y="1225550"/>
            <a:ext cx="11051540" cy="1999615"/>
          </a:xfrm>
          <a:prstGeom prst="rect">
            <a:avLst/>
          </a:prstGeom>
        </p:spPr>
        <p:txBody>
          <a:bodyPr wrap="square">
            <a:spAutoFit/>
          </a:bodyPr>
          <a:p>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1．死亡教育的定义</a:t>
            </a:r>
            <a:r>
              <a:rPr lang="zh-CN" altLang="en-US" sz="1600">
                <a:solidFill>
                  <a:srgbClr val="231F20"/>
                </a:solidFill>
                <a:latin typeface="汉仪中宋简"/>
                <a:ea typeface="汉仪中宋简"/>
              </a:rPr>
              <a:t> </a:t>
            </a:r>
            <a:endParaRPr lang="zh-CN" altLang="en-US" sz="1600">
              <a:solidFill>
                <a:srgbClr val="231F20"/>
              </a:solidFill>
              <a:latin typeface="汉仪中宋简"/>
              <a:ea typeface="汉仪中宋简"/>
            </a:endParaRPr>
          </a:p>
          <a:p>
            <a:r>
              <a:rPr lang="en-US" sz="2000">
                <a:solidFill>
                  <a:srgbClr val="60605A"/>
                </a:solidFill>
                <a:latin typeface="Noto Sans SC" panose="020B0200000000000000" charset="-122"/>
                <a:ea typeface="Noto Sans SC" panose="020B0200000000000000" charset="-122"/>
                <a:cs typeface="Noto Sans SC" panose="020B0200000000000000" charset="-122"/>
              </a:rPr>
              <a:t>死亡教育是对人类，尤其是对老年人进行有关死亡知识的社会化、大众化教育的过程。死亡教育问题是伴随死亡学的兴起与发展而产生的，它直接与现代社会中个体所遇到的生死问题有密切关系，如老龄化问题，癌症、艾滋病等绝症问题，自杀、安乐死问题等。死亡教育既是一门课程，也是一种体验，它通过教给人们与死亡相关的医学、哲学、伦理学、社会学、心理学等知识，来帮助人们正确认识人生和死亡。</a:t>
            </a:r>
            <a:endParaRPr lang="en-US" sz="20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13" name="文本框 12"/>
          <p:cNvSpPr txBox="1"/>
          <p:nvPr/>
        </p:nvSpPr>
        <p:spPr>
          <a:xfrm>
            <a:off x="570230" y="3720782"/>
            <a:ext cx="5080000" cy="1938020"/>
          </a:xfrm>
          <a:prstGeom prst="rect">
            <a:avLst/>
          </a:prstGeom>
        </p:spPr>
        <p:txBody>
          <a:bodyPr>
            <a:spAutoFit/>
          </a:bodyPr>
          <a:p>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2．死亡教育的目的</a:t>
            </a:r>
            <a:r>
              <a:rPr lang="zh-CN" altLang="en-US" sz="1600">
                <a:solidFill>
                  <a:srgbClr val="231F20"/>
                </a:solidFill>
                <a:latin typeface="汉仪中宋简"/>
                <a:ea typeface="汉仪中宋简"/>
              </a:rPr>
              <a:t> </a:t>
            </a:r>
            <a:endParaRPr lang="zh-CN" altLang="en-US" sz="1600">
              <a:solidFill>
                <a:srgbClr val="231F20"/>
              </a:solidFill>
              <a:latin typeface="汉仪中宋简"/>
              <a:ea typeface="汉仪中宋简"/>
            </a:endParaRPr>
          </a:p>
          <a:p>
            <a:r>
              <a:rPr lang="en-US" sz="2400">
                <a:solidFill>
                  <a:srgbClr val="60605A"/>
                </a:solidFill>
                <a:latin typeface="Noto Sans SC" panose="020B0200000000000000" charset="-122"/>
                <a:ea typeface="Noto Sans SC" panose="020B0200000000000000" charset="-122"/>
                <a:cs typeface="Noto Sans SC" panose="020B0200000000000000" charset="-122"/>
              </a:rPr>
              <a:t>（1）理解生命的有限性，接纳死亡是生命的一部分</a:t>
            </a:r>
            <a:endParaRPr lang="en-US" sz="2400">
              <a:solidFill>
                <a:srgbClr val="60605A"/>
              </a:solidFill>
              <a:latin typeface="Noto Sans SC" panose="020B0200000000000000" charset="-122"/>
              <a:ea typeface="Noto Sans SC" panose="020B0200000000000000" charset="-122"/>
              <a:cs typeface="Noto Sans SC" panose="020B0200000000000000" charset="-122"/>
            </a:endParaRPr>
          </a:p>
          <a:p>
            <a:r>
              <a:rPr lang="en-US" sz="2400">
                <a:solidFill>
                  <a:srgbClr val="60605A"/>
                </a:solidFill>
                <a:latin typeface="Noto Sans SC" panose="020B0200000000000000" charset="-122"/>
                <a:ea typeface="Noto Sans SC" panose="020B0200000000000000" charset="-122"/>
                <a:cs typeface="Noto Sans SC" panose="020B0200000000000000" charset="-122"/>
              </a:rPr>
              <a:t>（2）发展一种尊重生命的人文精神</a:t>
            </a:r>
            <a:endParaRPr lang="en-US" sz="2400">
              <a:solidFill>
                <a:srgbClr val="60605A"/>
              </a:solidFill>
              <a:latin typeface="Noto Sans SC" panose="020B0200000000000000" charset="-122"/>
              <a:ea typeface="Noto Sans SC" panose="020B0200000000000000" charset="-122"/>
              <a:cs typeface="Noto Sans SC" panose="020B0200000000000000" charset="-122"/>
            </a:endParaRPr>
          </a:p>
          <a:p>
            <a:r>
              <a:rPr lang="en-US" sz="2400">
                <a:solidFill>
                  <a:srgbClr val="60605A"/>
                </a:solidFill>
                <a:latin typeface="Noto Sans SC" panose="020B0200000000000000" charset="-122"/>
                <a:ea typeface="Noto Sans SC" panose="020B0200000000000000" charset="-122"/>
                <a:cs typeface="Noto Sans SC" panose="020B0200000000000000" charset="-122"/>
              </a:rPr>
              <a:t>（3）树立信仰，让人生有所敬畏</a:t>
            </a:r>
            <a:endParaRPr lang="en-US" sz="24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14" name="文本框 13"/>
          <p:cNvSpPr txBox="1"/>
          <p:nvPr/>
        </p:nvSpPr>
        <p:spPr>
          <a:xfrm>
            <a:off x="6304915" y="3505835"/>
            <a:ext cx="5080000" cy="3415030"/>
          </a:xfrm>
          <a:prstGeom prst="rect">
            <a:avLst/>
          </a:prstGeom>
        </p:spPr>
        <p:txBody>
          <a:bodyPr>
            <a:spAutoFit/>
          </a:bodyPr>
          <a:p>
            <a:r>
              <a:rPr lang="en-US" sz="2400">
                <a:solidFill>
                  <a:srgbClr val="60605A"/>
                </a:solidFill>
                <a:latin typeface="Noto Sans SC" panose="020B0200000000000000" charset="-122"/>
                <a:ea typeface="Noto Sans SC" panose="020B0200000000000000" charset="-122"/>
                <a:cs typeface="Noto Sans SC" panose="020B0200000000000000" charset="-122"/>
              </a:rPr>
              <a:t>由此可见，死亡教育名为谈“死”，实为论“生”。死亡教育帮助人们学会在面对自</a:t>
            </a:r>
            <a:endParaRPr lang="en-US" sz="2400">
              <a:solidFill>
                <a:srgbClr val="60605A"/>
              </a:solidFill>
              <a:latin typeface="Noto Sans SC" panose="020B0200000000000000" charset="-122"/>
              <a:ea typeface="Noto Sans SC" panose="020B0200000000000000" charset="-122"/>
              <a:cs typeface="Noto Sans SC" panose="020B0200000000000000" charset="-122"/>
            </a:endParaRPr>
          </a:p>
          <a:p>
            <a:r>
              <a:rPr lang="en-US" sz="2400">
                <a:solidFill>
                  <a:srgbClr val="60605A"/>
                </a:solidFill>
                <a:latin typeface="Noto Sans SC" panose="020B0200000000000000" charset="-122"/>
                <a:ea typeface="Noto Sans SC" panose="020B0200000000000000" charset="-122"/>
                <a:cs typeface="Noto Sans SC" panose="020B0200000000000000" charset="-122"/>
              </a:rPr>
              <a:t>己和他人的死亡时，寻求良好的心理支持，克服死亡带给人们的恐惧与悲伤；帮助人们</a:t>
            </a:r>
            <a:endParaRPr lang="en-US" sz="2400">
              <a:solidFill>
                <a:srgbClr val="60605A"/>
              </a:solidFill>
              <a:latin typeface="Noto Sans SC" panose="020B0200000000000000" charset="-122"/>
              <a:ea typeface="Noto Sans SC" panose="020B0200000000000000" charset="-122"/>
              <a:cs typeface="Noto Sans SC" panose="020B0200000000000000" charset="-122"/>
            </a:endParaRPr>
          </a:p>
          <a:p>
            <a:r>
              <a:rPr lang="en-US" sz="2400">
                <a:solidFill>
                  <a:srgbClr val="60605A"/>
                </a:solidFill>
                <a:latin typeface="Noto Sans SC" panose="020B0200000000000000" charset="-122"/>
                <a:ea typeface="Noto Sans SC" panose="020B0200000000000000" charset="-122"/>
                <a:cs typeface="Noto Sans SC" panose="020B0200000000000000" charset="-122"/>
              </a:rPr>
              <a:t>树立恰当的人生观、生命观；教育人们要热爱自然、热爱生活、珍惜生命、正视死亡</a:t>
            </a:r>
            <a:r>
              <a:rPr lang="zh-CN" altLang="en-US" sz="1600">
                <a:solidFill>
                  <a:srgbClr val="231F20"/>
                </a:solidFill>
                <a:latin typeface="汉仪书宋二简"/>
                <a:ea typeface="汉仪书宋二简"/>
              </a:rPr>
              <a:t>。</a:t>
            </a:r>
            <a:endParaRPr lang="zh-CN" altLang="en-US" sz="1600">
              <a:solidFill>
                <a:srgbClr val="231F20"/>
              </a:solidFill>
              <a:latin typeface="汉仪书宋二简"/>
              <a:ea typeface="汉仪书宋二简"/>
            </a:endParaRPr>
          </a:p>
        </p:txBody>
      </p:sp>
      <p:cxnSp>
        <p:nvCxnSpPr>
          <p:cNvPr id="17" name="Connector 8"/>
          <p:cNvCxnSpPr/>
          <p:nvPr>
            <p:custDataLst>
              <p:tags r:id="rId2"/>
            </p:custDataLst>
          </p:nvPr>
        </p:nvCxnSpPr>
        <p:spPr>
          <a:xfrm>
            <a:off x="5885226" y="3573437"/>
            <a:ext cx="10795" cy="3018155"/>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32702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5949"/>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3．死亡教育的对象</a:t>
            </a:r>
            <a:endParaRPr lang="en-US" sz="1100"/>
          </a:p>
        </p:txBody>
      </p:sp>
      <p:sp>
        <p:nvSpPr>
          <p:cNvPr id="3" name="AutoShape 3"/>
          <p:cNvSpPr/>
          <p:nvPr>
            <p:custDataLst>
              <p:tags r:id="rId1"/>
            </p:custDataLst>
          </p:nvPr>
        </p:nvSpPr>
        <p:spPr>
          <a:xfrm>
            <a:off x="996950" y="1504950"/>
            <a:ext cx="9896475" cy="1835785"/>
          </a:xfrm>
          <a:prstGeom prst="roundRect">
            <a:avLst>
              <a:gd name="adj" fmla="val 0"/>
            </a:avLst>
          </a:prstGeom>
          <a:solidFill>
            <a:srgbClr val="FFFFFF">
              <a:alpha val="100000"/>
            </a:srgbClr>
          </a:solidFill>
          <a:ln w="25400" cap="flat" cmpd="sng">
            <a:noFill/>
            <a:prstDash val="solid"/>
            <a:round/>
          </a:ln>
        </p:spPr>
        <p:txBody>
          <a:bodyPr vert="horz" wrap="square" lIns="0" tIns="0" rIns="0" bIns="0" rtlCol="0" anchor="ctr" anchorCtr="0"/>
          <a:lstStyle/>
          <a:p>
            <a:pPr algn="ctr">
              <a:defRPr/>
            </a:pPr>
          </a:p>
        </p:txBody>
      </p:sp>
      <p:pic>
        <p:nvPicPr>
          <p:cNvPr id="4" name="Picture 4"/>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6950" y="1315720"/>
            <a:ext cx="406400" cy="406400"/>
          </a:xfrm>
          <a:prstGeom prst="rect">
            <a:avLst/>
          </a:prstGeom>
        </p:spPr>
      </p:pic>
      <p:sp>
        <p:nvSpPr>
          <p:cNvPr id="5" name="AutoShape 5"/>
          <p:cNvSpPr/>
          <p:nvPr>
            <p:custDataLst>
              <p:tags r:id="rId5"/>
            </p:custDataLst>
          </p:nvPr>
        </p:nvSpPr>
        <p:spPr>
          <a:xfrm>
            <a:off x="1758950" y="1704975"/>
            <a:ext cx="8864600" cy="11906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a:solidFill>
                  <a:srgbClr val="595959"/>
                </a:solidFill>
                <a:latin typeface="Noto Sans SC" panose="020B0200000000000000" charset="-122"/>
                <a:ea typeface="Noto Sans SC" panose="020B0200000000000000" charset="-122"/>
                <a:cs typeface="Noto Sans SC" panose="020B0200000000000000" charset="-122"/>
              </a:rPr>
              <a:t>人都会死亡，因此每个人都应正确认识死亡，接受死亡教育。常见的死亡教育对象主要有以下几类：一是有关死亡教育的专业人员，主要包括研究生死问题的学者和医护人员；二是疾病患者及其亲朋好友；三是所有在校学生，死亡教育需从孩子抓起，使之从小就树立关于死亡的正确观念，能够尊重生命、珍惜生命</a:t>
            </a:r>
            <a:endParaRPr lang="en-US" sz="2400">
              <a:solidFill>
                <a:srgbClr val="595959"/>
              </a:solidFill>
              <a:latin typeface="Noto Sans SC" panose="020B0200000000000000" charset="-122"/>
              <a:ea typeface="Noto Sans SC" panose="020B0200000000000000" charset="-122"/>
              <a:cs typeface="Noto Sans SC" panose="020B0200000000000000" charset="-122"/>
            </a:endParaRPr>
          </a:p>
        </p:txBody>
      </p:sp>
      <p:sp>
        <p:nvSpPr>
          <p:cNvPr id="15" name="AutoShape 15"/>
          <p:cNvSpPr/>
          <p:nvPr/>
        </p:nvSpPr>
        <p:spPr>
          <a:xfrm>
            <a:off x="996950" y="3629660"/>
            <a:ext cx="9895840" cy="2690495"/>
          </a:xfrm>
          <a:prstGeom prst="roundRect">
            <a:avLst>
              <a:gd name="adj" fmla="val 0"/>
            </a:avLst>
          </a:prstGeom>
          <a:solidFill>
            <a:srgbClr val="EBF1EE">
              <a:alpha val="100000"/>
            </a:srgbClr>
          </a:solidFill>
          <a:ln w="25400" cap="flat" cmpd="sng">
            <a:noFill/>
            <a:prstDash val="solid"/>
            <a:round/>
          </a:ln>
        </p:spPr>
        <p:txBody>
          <a:bodyPr vert="horz" wrap="square" lIns="0" tIns="0" rIns="0" bIns="0" rtlCol="0" anchor="ctr" anchorCtr="0"/>
          <a:lstStyle/>
          <a:p>
            <a:pPr algn="ctr">
              <a:defRPr/>
            </a:pPr>
          </a:p>
        </p:txBody>
      </p:sp>
      <p:sp>
        <p:nvSpPr>
          <p:cNvPr id="16" name="AutoShape 16"/>
          <p:cNvSpPr/>
          <p:nvPr/>
        </p:nvSpPr>
        <p:spPr>
          <a:xfrm>
            <a:off x="1113790" y="4513580"/>
            <a:ext cx="9779000" cy="158623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3C594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2400">
                <a:solidFill>
                  <a:srgbClr val="595959"/>
                </a:solidFill>
                <a:latin typeface="Noto Sans SC" panose="020B0200000000000000" charset="-122"/>
                <a:ea typeface="Noto Sans SC" panose="020B0200000000000000" charset="-122"/>
                <a:cs typeface="Noto Sans SC" panose="020B0200000000000000" charset="-122"/>
              </a:rPr>
              <a:t>（1）死亡价值观的问题。</a:t>
            </a:r>
            <a:endParaRPr lang="en-US" sz="2400">
              <a:solidFill>
                <a:srgbClr val="595959"/>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defRPr/>
            </a:pPr>
            <a:r>
              <a:rPr lang="en-US" sz="2400">
                <a:solidFill>
                  <a:srgbClr val="595959"/>
                </a:solidFill>
                <a:latin typeface="Noto Sans SC" panose="020B0200000000000000" charset="-122"/>
                <a:ea typeface="Noto Sans SC" panose="020B0200000000000000" charset="-122"/>
                <a:cs typeface="Noto Sans SC" panose="020B0200000000000000" charset="-122"/>
              </a:rPr>
              <a:t>       （2）死亡的生理过程问题。</a:t>
            </a:r>
            <a:endParaRPr lang="en-US" sz="2400">
              <a:solidFill>
                <a:srgbClr val="595959"/>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defRPr/>
            </a:pPr>
            <a:r>
              <a:rPr lang="en-US" sz="2400">
                <a:solidFill>
                  <a:srgbClr val="595959"/>
                </a:solidFill>
                <a:latin typeface="Noto Sans SC" panose="020B0200000000000000" charset="-122"/>
                <a:ea typeface="Noto Sans SC" panose="020B0200000000000000" charset="-122"/>
                <a:cs typeface="Noto Sans SC" panose="020B0200000000000000" charset="-122"/>
              </a:rPr>
              <a:t>       （3）面对死亡引起的悲伤情绪调适问题。</a:t>
            </a:r>
            <a:endParaRPr lang="en-US" sz="2400">
              <a:solidFill>
                <a:srgbClr val="595959"/>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defRPr/>
            </a:pPr>
            <a:r>
              <a:rPr lang="en-US" sz="2400">
                <a:solidFill>
                  <a:srgbClr val="595959"/>
                </a:solidFill>
                <a:latin typeface="Noto Sans SC" panose="020B0200000000000000" charset="-122"/>
                <a:ea typeface="Noto Sans SC" panose="020B0200000000000000" charset="-122"/>
                <a:cs typeface="Noto Sans SC" panose="020B0200000000000000" charset="-122"/>
              </a:rPr>
              <a:t>       （4）如何应对未来的死亡问题。</a:t>
            </a:r>
            <a:endParaRPr lang="en-US" sz="2400">
              <a:solidFill>
                <a:srgbClr val="595959"/>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defRPr/>
            </a:pPr>
            <a:endParaRPr lang="zh-CN" altLang="en-US" sz="1800">
              <a:solidFill>
                <a:srgbClr val="595959"/>
              </a:solidFill>
              <a:latin typeface="Noto Sans SC" panose="020B0200000000000000" charset="-122"/>
              <a:ea typeface="Noto Sans SC" panose="020B0200000000000000" charset="-122"/>
              <a:cs typeface="Noto Sans SC" panose="020B0200000000000000" charset="-122"/>
            </a:endParaRPr>
          </a:p>
        </p:txBody>
      </p:sp>
      <p:sp>
        <p:nvSpPr>
          <p:cNvPr id="6" name="AutoShape 2"/>
          <p:cNvSpPr/>
          <p:nvPr/>
        </p:nvSpPr>
        <p:spPr>
          <a:xfrm>
            <a:off x="1016000" y="354393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5949"/>
                </a:solidFill>
                <a:latin typeface="Noto Serif SC" panose="02020200000000000000" charset="-122"/>
                <a:ea typeface="Noto Serif SC" panose="02020200000000000000" charset="-122"/>
                <a:cs typeface="Noto Serif SC" panose="02020200000000000000" charset="-122"/>
                <a:sym typeface="Noto Serif SC" panose="02020200000000000000" charset="-122"/>
              </a:rPr>
              <a:t>4．死亡教育的具体内容</a:t>
            </a:r>
            <a:endParaRPr lang="en-US" sz="11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1.4　老年人死亡教育</a:t>
            </a:r>
            <a:endParaRPr lang="en-US" sz="1100"/>
          </a:p>
        </p:txBody>
      </p:sp>
      <p:sp>
        <p:nvSpPr>
          <p:cNvPr id="20" name="AutoShape 3"/>
          <p:cNvSpPr/>
          <p:nvPr>
            <p:custDataLst>
              <p:tags r:id="rId1"/>
            </p:custDataLst>
          </p:nvPr>
        </p:nvSpPr>
        <p:spPr>
          <a:xfrm>
            <a:off x="1016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3" name="AutoShape 4"/>
          <p:cNvSpPr/>
          <p:nvPr>
            <p:custDataLst>
              <p:tags r:id="rId2"/>
            </p:custDataLst>
          </p:nvPr>
        </p:nvSpPr>
        <p:spPr>
          <a:xfrm>
            <a:off x="1016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24"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4000" y="2133600"/>
            <a:ext cx="508000" cy="508000"/>
          </a:xfrm>
          <a:prstGeom prst="rect">
            <a:avLst/>
          </a:prstGeom>
        </p:spPr>
      </p:pic>
      <p:sp>
        <p:nvSpPr>
          <p:cNvPr id="25" name="AutoShape 6"/>
          <p:cNvSpPr/>
          <p:nvPr>
            <p:custDataLst>
              <p:tags r:id="rId6"/>
            </p:custDataLst>
          </p:nvPr>
        </p:nvSpPr>
        <p:spPr>
          <a:xfrm>
            <a:off x="2286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老年人死亡教育的内容</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6" name="AutoShape 7"/>
          <p:cNvSpPr/>
          <p:nvPr>
            <p:custDataLst>
              <p:tags r:id="rId7"/>
            </p:custDataLst>
          </p:nvPr>
        </p:nvSpPr>
        <p:spPr>
          <a:xfrm>
            <a:off x="1270000" y="30480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（1）引导老年人正确认识和面对死亡</a:t>
            </a:r>
            <a:endPar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（2）帮助老年人发现生命中有价值的闪光点</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（3）做好跨文化的死亡教育</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7" name="AutoShape 8"/>
          <p:cNvSpPr/>
          <p:nvPr>
            <p:custDataLst>
              <p:tags r:id="rId8"/>
            </p:custDataLst>
          </p:nvPr>
        </p:nvSpPr>
        <p:spPr>
          <a:xfrm>
            <a:off x="6223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8" name="AutoShape 9"/>
          <p:cNvSpPr/>
          <p:nvPr>
            <p:custDataLst>
              <p:tags r:id="rId9"/>
            </p:custDataLst>
          </p:nvPr>
        </p:nvSpPr>
        <p:spPr>
          <a:xfrm>
            <a:off x="6223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731000" y="2133600"/>
            <a:ext cx="508000" cy="508000"/>
          </a:xfrm>
          <a:prstGeom prst="rect">
            <a:avLst/>
          </a:prstGeom>
        </p:spPr>
      </p:pic>
      <p:sp>
        <p:nvSpPr>
          <p:cNvPr id="30" name="AutoShape 11"/>
          <p:cNvSpPr/>
          <p:nvPr>
            <p:custDataLst>
              <p:tags r:id="rId13"/>
            </p:custDataLst>
          </p:nvPr>
        </p:nvSpPr>
        <p:spPr>
          <a:xfrm>
            <a:off x="7493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在老年人死亡教育过程中应注意的问题</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1" name="AutoShape 12"/>
          <p:cNvSpPr/>
          <p:nvPr>
            <p:custDataLst>
              <p:tags r:id="rId14"/>
            </p:custDataLst>
          </p:nvPr>
        </p:nvSpPr>
        <p:spPr>
          <a:xfrm>
            <a:off x="6477000" y="3048000"/>
            <a:ext cx="4445000" cy="3048000"/>
          </a:xfrm>
          <a:prstGeom prst="rect">
            <a:avLst/>
          </a:prstGeom>
          <a:noFill/>
          <a:ln w="12700" cap="flat" cmpd="sng">
            <a:noFill/>
            <a:prstDash val="solid"/>
            <a:round/>
          </a:ln>
        </p:spPr>
        <p:txBody>
          <a:bodyPr vert="horz" wrap="square" lIns="0" tIns="0" rIns="0" bIns="0" rtlCol="0" anchor="ctr" anchorCtr="0"/>
          <a:lstStyle/>
          <a:p>
            <a:pPr marL="0" algn="l">
              <a:lnSpc>
                <a:spcPct val="133000"/>
              </a:lnSpc>
              <a:buClrTx/>
              <a:buSzTx/>
              <a:buNone/>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（1）实施者首先要树立正确的死亡观</a:t>
            </a:r>
            <a:endPar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33000"/>
              </a:lnSpc>
              <a:buClrTx/>
              <a:buSzTx/>
              <a:buNone/>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（2）死亡教育表面说“死”，但实际谈的是“生”</a:t>
            </a:r>
            <a:endPar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33000"/>
              </a:lnSpc>
              <a:buClrTx/>
              <a:buSzTx/>
              <a:buNone/>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（3）要采用生动、灵活、易被接受的教育形式</a:t>
            </a:r>
            <a:endPar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401.45,&quot;left&quot;:78.5,&quot;top&quot;:113.9,&quot;width&quot;:801.5}"/>
</p:tagLst>
</file>

<file path=ppt/tags/tag101.xml><?xml version="1.0" encoding="utf-8"?>
<p:tagLst xmlns:p="http://schemas.openxmlformats.org/presentationml/2006/main">
  <p:tag name="KSO_WM_DIAGRAM_VIRTUALLY_FRAME" val="{&quot;height&quot;:401.45,&quot;left&quot;:78.5,&quot;top&quot;:113.9,&quot;width&quot;:801.5}"/>
</p:tagLst>
</file>

<file path=ppt/tags/tag102.xml><?xml version="1.0" encoding="utf-8"?>
<p:tagLst xmlns:p="http://schemas.openxmlformats.org/presentationml/2006/main">
  <p:tag name="KSO_WM_DIAGRAM_VIRTUALLY_FRAME" val="{&quot;height&quot;:401.45,&quot;left&quot;:78.5,&quot;top&quot;:113.9,&quot;width&quot;:801.5}"/>
</p:tagLst>
</file>

<file path=ppt/tags/tag103.xml><?xml version="1.0" encoding="utf-8"?>
<p:tagLst xmlns:p="http://schemas.openxmlformats.org/presentationml/2006/main">
  <p:tag name="KSO_WM_DIAGRAM_VIRTUALLY_FRAME" val="{&quot;height&quot;:401.45,&quot;left&quot;:78.5,&quot;top&quot;:113.9,&quot;width&quot;:801.5}"/>
</p:tagLst>
</file>

<file path=ppt/tags/tag104.xml><?xml version="1.0" encoding="utf-8"?>
<p:tagLst xmlns:p="http://schemas.openxmlformats.org/presentationml/2006/main">
  <p:tag name="KSO_WM_DIAGRAM_VIRTUALLY_FRAME" val="{&quot;height&quot;:401.45,&quot;left&quot;:78.5,&quot;top&quot;:113.9,&quot;width&quot;:801.5}"/>
</p:tagLst>
</file>

<file path=ppt/tags/tag105.xml><?xml version="1.0" encoding="utf-8"?>
<p:tagLst xmlns:p="http://schemas.openxmlformats.org/presentationml/2006/main">
  <p:tag name="KSO_WM_DIAGRAM_VIRTUALLY_FRAME" val="{&quot;height&quot;:401.45,&quot;left&quot;:78.5,&quot;top&quot;:113.9,&quot;width&quot;:801.5}"/>
</p:tagLst>
</file>

<file path=ppt/tags/tag106.xml><?xml version="1.0" encoding="utf-8"?>
<p:tagLst xmlns:p="http://schemas.openxmlformats.org/presentationml/2006/main">
  <p:tag name="KSO_WM_DIAGRAM_VIRTUALLY_FRAME" val="{&quot;height&quot;:401.45,&quot;left&quot;:78.5,&quot;top&quot;:113.9,&quot;width&quot;:801.5}"/>
</p:tagLst>
</file>

<file path=ppt/tags/tag107.xml><?xml version="1.0" encoding="utf-8"?>
<p:tagLst xmlns:p="http://schemas.openxmlformats.org/presentationml/2006/main">
  <p:tag name="KSO_WM_DIAGRAM_VIRTUALLY_FRAME" val="{&quot;height&quot;:300,&quot;left&quot;:80,&quot;top&quot;:150,&quot;width&quot;:800}"/>
</p:tagLst>
</file>

<file path=ppt/tags/tag108.xml><?xml version="1.0" encoding="utf-8"?>
<p:tagLst xmlns:p="http://schemas.openxmlformats.org/presentationml/2006/main">
  <p:tag name="KSO_WM_DIAGRAM_VIRTUALLY_FRAME" val="{&quot;height&quot;:300,&quot;left&quot;:80,&quot;top&quot;:150,&quot;width&quot;:800}"/>
</p:tagLst>
</file>

<file path=ppt/tags/tag109.xml><?xml version="1.0" encoding="utf-8"?>
<p:tagLst xmlns:p="http://schemas.openxmlformats.org/presentationml/2006/main">
  <p:tag name="KSO_WM_DIAGRAM_VIRTUALLY_FRAME" val="{&quot;height&quot;:300,&quot;left&quot;:80,&quot;top&quot;:150,&quot;width&quot;:80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300,&quot;left&quot;:80,&quot;top&quot;:150,&quot;width&quot;:800}"/>
</p:tagLst>
</file>

<file path=ppt/tags/tag111.xml><?xml version="1.0" encoding="utf-8"?>
<p:tagLst xmlns:p="http://schemas.openxmlformats.org/presentationml/2006/main">
  <p:tag name="KSO_WM_DIAGRAM_VIRTUALLY_FRAME" val="{&quot;height&quot;:300,&quot;left&quot;:80,&quot;top&quot;:150,&quot;width&quot;:800}"/>
</p:tagLst>
</file>

<file path=ppt/tags/tag112.xml><?xml version="1.0" encoding="utf-8"?>
<p:tagLst xmlns:p="http://schemas.openxmlformats.org/presentationml/2006/main">
  <p:tag name="KSO_WM_DIAGRAM_VIRTUALLY_FRAME" val="{&quot;height&quot;:300,&quot;left&quot;:80,&quot;top&quot;:150,&quot;width&quot;:800}"/>
</p:tagLst>
</file>

<file path=ppt/tags/tag113.xml><?xml version="1.0" encoding="utf-8"?>
<p:tagLst xmlns:p="http://schemas.openxmlformats.org/presentationml/2006/main">
  <p:tag name="KSO_WM_DIAGRAM_VIRTUALLY_FRAME" val="{&quot;height&quot;:300,&quot;left&quot;:80,&quot;top&quot;:150,&quot;width&quot;:800}"/>
</p:tagLst>
</file>

<file path=ppt/tags/tag114.xml><?xml version="1.0" encoding="utf-8"?>
<p:tagLst xmlns:p="http://schemas.openxmlformats.org/presentationml/2006/main">
  <p:tag name="KSO_WM_DIAGRAM_VIRTUALLY_FRAME" val="{&quot;height&quot;:300,&quot;left&quot;:80,&quot;top&quot;:150,&quot;width&quot;:800}"/>
</p:tagLst>
</file>

<file path=ppt/tags/tag115.xml><?xml version="1.0" encoding="utf-8"?>
<p:tagLst xmlns:p="http://schemas.openxmlformats.org/presentationml/2006/main">
  <p:tag name="KSO_WM_DIAGRAM_VIRTUALLY_FRAME" val="{&quot;height&quot;:300,&quot;left&quot;:80,&quot;top&quot;:150,&quot;width&quot;:800}"/>
</p:tagLst>
</file>

<file path=ppt/tags/tag116.xml><?xml version="1.0" encoding="utf-8"?>
<p:tagLst xmlns:p="http://schemas.openxmlformats.org/presentationml/2006/main">
  <p:tag name="KSO_WM_DIAGRAM_VIRTUALLY_FRAME" val="{&quot;height&quot;:300,&quot;left&quot;:80,&quot;top&quot;:150,&quot;width&quot;:800}"/>
</p:tagLst>
</file>

<file path=ppt/tags/tag117.xml><?xml version="1.0" encoding="utf-8"?>
<p:tagLst xmlns:p="http://schemas.openxmlformats.org/presentationml/2006/main">
  <p:tag name="KSO_WM_DIAGRAM_VIRTUALLY_FRAME" val="{&quot;height&quot;:300,&quot;left&quot;:80,&quot;top&quot;:150,&quot;width&quot;:800}"/>
</p:tagLst>
</file>

<file path=ppt/tags/tag118.xml><?xml version="1.0" encoding="utf-8"?>
<p:tagLst xmlns:p="http://schemas.openxmlformats.org/presentationml/2006/main">
  <p:tag name="KSO_WM_DIAGRAM_VIRTUALLY_FRAME" val="{&quot;height&quot;:300,&quot;left&quot;:80,&quot;top&quot;:150,&quot;width&quot;:800}"/>
</p:tagLst>
</file>

<file path=ppt/tags/tag119.xml><?xml version="1.0" encoding="utf-8"?>
<p:tagLst xmlns:p="http://schemas.openxmlformats.org/presentationml/2006/main">
  <p:tag name="KSO_WM_DIAGRAM_VIRTUALLY_FRAME" val="{&quot;height&quot;:300,&quot;left&quot;:80,&quot;top&quot;:150,&quot;width&quot;:80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300,&quot;left&quot;:80,&quot;top&quot;:150,&quot;width&quot;:800}"/>
</p:tagLst>
</file>

<file path=ppt/tags/tag121.xml><?xml version="1.0" encoding="utf-8"?>
<p:tagLst xmlns:p="http://schemas.openxmlformats.org/presentationml/2006/main">
  <p:tag name="KSO_WM_DIAGRAM_VIRTUALLY_FRAME" val="{&quot;height&quot;:300,&quot;left&quot;:80,&quot;top&quot;:150,&quot;width&quot;:800}"/>
</p:tagLst>
</file>

<file path=ppt/tags/tag122.xml><?xml version="1.0" encoding="utf-8"?>
<p:tagLst xmlns:p="http://schemas.openxmlformats.org/presentationml/2006/main">
  <p:tag name="KSO_WM_DIAGRAM_VIRTUALLY_FRAME" val="{&quot;height&quot;:300,&quot;left&quot;:80,&quot;top&quot;:150,&quot;width&quot;:800}"/>
</p:tagLst>
</file>

<file path=ppt/tags/tag123.xml><?xml version="1.0" encoding="utf-8"?>
<p:tagLst xmlns:p="http://schemas.openxmlformats.org/presentationml/2006/main">
  <p:tag name="KSO_WM_DIAGRAM_VIRTUALLY_FRAME" val="{&quot;height&quot;:300,&quot;left&quot;:80,&quot;top&quot;:150,&quot;width&quot;:800}"/>
</p:tagLst>
</file>

<file path=ppt/tags/tag124.xml><?xml version="1.0" encoding="utf-8"?>
<p:tagLst xmlns:p="http://schemas.openxmlformats.org/presentationml/2006/main">
  <p:tag name="KSO_WM_DIAGRAM_VIRTUALLY_FRAME" val="{&quot;height&quot;:300,&quot;left&quot;:80,&quot;top&quot;:150,&quot;width&quot;:800}"/>
</p:tagLst>
</file>

<file path=ppt/tags/tag125.xml><?xml version="1.0" encoding="utf-8"?>
<p:tagLst xmlns:p="http://schemas.openxmlformats.org/presentationml/2006/main">
  <p:tag name="KSO_WM_DIAGRAM_VIRTUALLY_FRAME" val="{&quot;height&quot;:300,&quot;left&quot;:80,&quot;top&quot;:150,&quot;width&quot;:800}"/>
</p:tagLst>
</file>

<file path=ppt/tags/tag126.xml><?xml version="1.0" encoding="utf-8"?>
<p:tagLst xmlns:p="http://schemas.openxmlformats.org/presentationml/2006/main">
  <p:tag name="KSO_WM_DIAGRAM_VIRTUALLY_FRAME" val="{&quot;height&quot;:300,&quot;left&quot;:80,&quot;top&quot;:150,&quot;width&quot;:800}"/>
</p:tagLst>
</file>

<file path=ppt/tags/tag127.xml><?xml version="1.0" encoding="utf-8"?>
<p:tagLst xmlns:p="http://schemas.openxmlformats.org/presentationml/2006/main">
  <p:tag name="KSO_WM_DIAGRAM_VIRTUALLY_FRAME" val="{&quot;height&quot;:300,&quot;left&quot;:80,&quot;top&quot;:150,&quot;width&quot;:800}"/>
</p:tagLst>
</file>

<file path=ppt/tags/tag128.xml><?xml version="1.0" encoding="utf-8"?>
<p:tagLst xmlns:p="http://schemas.openxmlformats.org/presentationml/2006/main">
  <p:tag name="KSO_WM_DIAGRAM_VIRTUALLY_FRAME" val="{&quot;height&quot;:290,&quot;left&quot;:80,&quot;top&quot;:190,&quot;width&quot;:830}"/>
</p:tagLst>
</file>

<file path=ppt/tags/tag129.xml><?xml version="1.0" encoding="utf-8"?>
<p:tagLst xmlns:p="http://schemas.openxmlformats.org/presentationml/2006/main">
  <p:tag name="KSO_WM_DIAGRAM_VIRTUALLY_FRAME" val="{&quot;height&quot;:337,&quot;left&quot;:119.99996773858147,&quot;top&quot;:148,&quot;width&quot;:720.0006944440969}"/>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155.75,&quot;left&quot;:78.5,&quot;top&quot;:118.5,&quot;width&quot;:800}"/>
</p:tagLst>
</file>

<file path=ppt/tags/tag131.xml><?xml version="1.0" encoding="utf-8"?>
<p:tagLst xmlns:p="http://schemas.openxmlformats.org/presentationml/2006/main">
  <p:tag name="KSO_WM_DIAGRAM_VIRTUALLY_FRAME" val="{&quot;height&quot;:155.75,&quot;left&quot;:78.5,&quot;top&quot;:118.5,&quot;width&quot;:800}"/>
</p:tagLst>
</file>

<file path=ppt/tags/tag132.xml><?xml version="1.0" encoding="utf-8"?>
<p:tagLst xmlns:p="http://schemas.openxmlformats.org/presentationml/2006/main">
  <p:tag name="KSO_WM_DIAGRAM_VIRTUALLY_FRAME" val="{&quot;height&quot;:155.75,&quot;left&quot;:78.5,&quot;top&quot;:118.5,&quot;width&quot;:800}"/>
</p:tagLst>
</file>

<file path=ppt/tags/tag133.xml><?xml version="1.0" encoding="utf-8"?>
<p:tagLst xmlns:p="http://schemas.openxmlformats.org/presentationml/2006/main">
  <p:tag name="KSO_WM_DIAGRAM_VIRTUALLY_FRAME" val="{&quot;height&quot;:360,&quot;left&quot;:80,&quot;top&quot;:140,&quot;width&quot;:810}"/>
</p:tagLst>
</file>

<file path=ppt/tags/tag134.xml><?xml version="1.0" encoding="utf-8"?>
<p:tagLst xmlns:p="http://schemas.openxmlformats.org/presentationml/2006/main">
  <p:tag name="KSO_WM_DIAGRAM_VIRTUALLY_FRAME" val="{&quot;height&quot;:360,&quot;left&quot;:80,&quot;top&quot;:140,&quot;width&quot;:810}"/>
</p:tagLst>
</file>

<file path=ppt/tags/tag135.xml><?xml version="1.0" encoding="utf-8"?>
<p:tagLst xmlns:p="http://schemas.openxmlformats.org/presentationml/2006/main">
  <p:tag name="KSO_WM_DIAGRAM_VIRTUALLY_FRAME" val="{&quot;height&quot;:360,&quot;left&quot;:80,&quot;top&quot;:140,&quot;width&quot;:810}"/>
</p:tagLst>
</file>

<file path=ppt/tags/tag136.xml><?xml version="1.0" encoding="utf-8"?>
<p:tagLst xmlns:p="http://schemas.openxmlformats.org/presentationml/2006/main">
  <p:tag name="KSO_WM_DIAGRAM_VIRTUALLY_FRAME" val="{&quot;height&quot;:360,&quot;left&quot;:80,&quot;top&quot;:140,&quot;width&quot;:810}"/>
</p:tagLst>
</file>

<file path=ppt/tags/tag137.xml><?xml version="1.0" encoding="utf-8"?>
<p:tagLst xmlns:p="http://schemas.openxmlformats.org/presentationml/2006/main">
  <p:tag name="KSO_WM_DIAGRAM_VIRTUALLY_FRAME" val="{&quot;height&quot;:360,&quot;left&quot;:80,&quot;top&quot;:140,&quot;width&quot;:810}"/>
</p:tagLst>
</file>

<file path=ppt/tags/tag138.xml><?xml version="1.0" encoding="utf-8"?>
<p:tagLst xmlns:p="http://schemas.openxmlformats.org/presentationml/2006/main">
  <p:tag name="KSO_WM_DIAGRAM_VIRTUALLY_FRAME" val="{&quot;height&quot;:360,&quot;left&quot;:80,&quot;top&quot;:140,&quot;width&quot;:810}"/>
</p:tagLst>
</file>

<file path=ppt/tags/tag139.xml><?xml version="1.0" encoding="utf-8"?>
<p:tagLst xmlns:p="http://schemas.openxmlformats.org/presentationml/2006/main">
  <p:tag name="KSO_WM_DIAGRAM_VIRTUALLY_FRAME" val="{&quot;height&quot;:360,&quot;left&quot;:80,&quot;top&quot;:140,&quot;width&quot;:81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360,&quot;left&quot;:80,&quot;top&quot;:140,&quot;width&quot;:810}"/>
</p:tagLst>
</file>

<file path=ppt/tags/tag141.xml><?xml version="1.0" encoding="utf-8"?>
<p:tagLst xmlns:p="http://schemas.openxmlformats.org/presentationml/2006/main">
  <p:tag name="KSO_WM_DIAGRAM_VIRTUALLY_FRAME" val="{&quot;height&quot;:360,&quot;left&quot;:80,&quot;top&quot;:140,&quot;width&quot;:810}"/>
</p:tagLst>
</file>

<file path=ppt/tags/tag142.xml><?xml version="1.0" encoding="utf-8"?>
<p:tagLst xmlns:p="http://schemas.openxmlformats.org/presentationml/2006/main">
  <p:tag name="KSO_WM_DIAGRAM_VIRTUALLY_FRAME" val="{&quot;height&quot;:360,&quot;left&quot;:80,&quot;top&quot;:140,&quot;width&quot;:810}"/>
</p:tagLst>
</file>

<file path=ppt/tags/tag143.xml><?xml version="1.0" encoding="utf-8"?>
<p:tagLst xmlns:p="http://schemas.openxmlformats.org/presentationml/2006/main">
  <p:tag name="KSO_WM_DIAGRAM_VIRTUALLY_FRAME" val="{&quot;height&quot;:337,&quot;left&quot;:119.99996773858147,&quot;top&quot;:148,&quot;width&quot;:720.0006944440969}"/>
</p:tagLst>
</file>

<file path=ppt/tags/tag144.xml><?xml version="1.0" encoding="utf-8"?>
<p:tagLst xmlns:p="http://schemas.openxmlformats.org/presentationml/2006/main">
  <p:tag name="KSO_WM_DIAGRAM_VIRTUALLY_FRAME" val="{&quot;height&quot;:337,&quot;left&quot;:119.99996773858147,&quot;top&quot;:148,&quot;width&quot;:720.0006944440969}"/>
</p:tagLst>
</file>

<file path=ppt/tags/tag145.xml><?xml version="1.0" encoding="utf-8"?>
<p:tagLst xmlns:p="http://schemas.openxmlformats.org/presentationml/2006/main">
  <p:tag name="KSO_WM_DIAGRAM_VIRTUALLY_FRAME" val="{&quot;height&quot;:337,&quot;left&quot;:119.99996773858147,&quot;top&quot;:148,&quot;width&quot;:720.0006944440969}"/>
</p:tagLst>
</file>

<file path=ppt/tags/tag146.xml><?xml version="1.0" encoding="utf-8"?>
<p:tagLst xmlns:p="http://schemas.openxmlformats.org/presentationml/2006/main">
  <p:tag name="KSO_WM_DIAGRAM_VIRTUALLY_FRAME" val="{&quot;height&quot;:337,&quot;left&quot;:119.99996773858147,&quot;top&quot;:148,&quot;width&quot;:720.0006944440969}"/>
</p:tagLst>
</file>

<file path=ppt/tags/tag147.xml><?xml version="1.0" encoding="utf-8"?>
<p:tagLst xmlns:p="http://schemas.openxmlformats.org/presentationml/2006/main">
  <p:tag name="KSO_WM_DIAGRAM_VIRTUALLY_FRAME" val="{&quot;height&quot;:337,&quot;left&quot;:119.99996773858147,&quot;top&quot;:148,&quot;width&quot;:720.0006944440969}"/>
</p:tagLst>
</file>

<file path=ppt/tags/tag148.xml><?xml version="1.0" encoding="utf-8"?>
<p:tagLst xmlns:p="http://schemas.openxmlformats.org/presentationml/2006/main">
  <p:tag name="KSO_WM_DIAGRAM_VIRTUALLY_FRAME" val="{&quot;height&quot;:337,&quot;left&quot;:119.99996773858147,&quot;top&quot;:148,&quot;width&quot;:720.0006944440969}"/>
</p:tagLst>
</file>

<file path=ppt/tags/tag149.xml><?xml version="1.0" encoding="utf-8"?>
<p:tagLst xmlns:p="http://schemas.openxmlformats.org/presentationml/2006/main">
  <p:tag name="KSO_WM_DIAGRAM_VIRTUALLY_FRAME" val="{&quot;height&quot;:337,&quot;left&quot;:119.99996773858147,&quot;top&quot;:148,&quot;width&quot;:720.0006944440969}"/>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331.25,&quot;left&quot;:80,&quot;top&quot;:126.25,&quot;width&quot;:800}"/>
</p:tagLst>
</file>

<file path=ppt/tags/tag151.xml><?xml version="1.0" encoding="utf-8"?>
<p:tagLst xmlns:p="http://schemas.openxmlformats.org/presentationml/2006/main">
  <p:tag name="KSO_WM_DIAGRAM_VIRTUALLY_FRAME" val="{&quot;height&quot;:331.25,&quot;left&quot;:80,&quot;top&quot;:126.25,&quot;width&quot;:800}"/>
</p:tagLst>
</file>

<file path=ppt/tags/tag152.xml><?xml version="1.0" encoding="utf-8"?>
<p:tagLst xmlns:p="http://schemas.openxmlformats.org/presentationml/2006/main">
  <p:tag name="KSO_WM_DIAGRAM_VIRTUALLY_FRAME" val="{&quot;height&quot;:331.25,&quot;left&quot;:80,&quot;top&quot;:126.25,&quot;width&quot;:800}"/>
</p:tagLst>
</file>

<file path=ppt/tags/tag153.xml><?xml version="1.0" encoding="utf-8"?>
<p:tagLst xmlns:p="http://schemas.openxmlformats.org/presentationml/2006/main">
  <p:tag name="KSO_WM_DIAGRAM_VIRTUALLY_FRAME" val="{&quot;height&quot;:331.25,&quot;left&quot;:80,&quot;top&quot;:126.25,&quot;width&quot;:800}"/>
</p:tagLst>
</file>

<file path=ppt/tags/tag154.xml><?xml version="1.0" encoding="utf-8"?>
<p:tagLst xmlns:p="http://schemas.openxmlformats.org/presentationml/2006/main">
  <p:tag name="KSO_WM_DIAGRAM_VIRTUALLY_FRAME" val="{&quot;height&quot;:331.25,&quot;left&quot;:80,&quot;top&quot;:126.25,&quot;width&quot;:800}"/>
</p:tagLst>
</file>

<file path=ppt/tags/tag155.xml><?xml version="1.0" encoding="utf-8"?>
<p:tagLst xmlns:p="http://schemas.openxmlformats.org/presentationml/2006/main">
  <p:tag name="KSO_WM_DIAGRAM_VIRTUALLY_FRAME" val="{&quot;height&quot;:331.25,&quot;left&quot;:80,&quot;top&quot;:126.25,&quot;width&quot;:800}"/>
</p:tagLst>
</file>

<file path=ppt/tags/tag156.xml><?xml version="1.0" encoding="utf-8"?>
<p:tagLst xmlns:p="http://schemas.openxmlformats.org/presentationml/2006/main">
  <p:tag name="KSO_WM_DIAGRAM_VIRTUALLY_FRAME" val="{&quot;height&quot;:331.25,&quot;left&quot;:80,&quot;top&quot;:126.25,&quot;width&quot;:800}"/>
</p:tagLst>
</file>

<file path=ppt/tags/tag157.xml><?xml version="1.0" encoding="utf-8"?>
<p:tagLst xmlns:p="http://schemas.openxmlformats.org/presentationml/2006/main">
  <p:tag name="KSO_WM_DIAGRAM_VIRTUALLY_FRAME" val="{&quot;height&quot;:331.25,&quot;left&quot;:80,&quot;top&quot;:126.25,&quot;width&quot;:800}"/>
</p:tagLst>
</file>

<file path=ppt/tags/tag158.xml><?xml version="1.0" encoding="utf-8"?>
<p:tagLst xmlns:p="http://schemas.openxmlformats.org/presentationml/2006/main">
  <p:tag name="KSO_WM_DIAGRAM_VIRTUALLY_FRAME" val="{&quot;height&quot;:331.25,&quot;left&quot;:80,&quot;top&quot;:126.25,&quot;width&quot;:800}"/>
</p:tagLst>
</file>

<file path=ppt/tags/tag159.xml><?xml version="1.0" encoding="utf-8"?>
<p:tagLst xmlns:p="http://schemas.openxmlformats.org/presentationml/2006/main">
  <p:tag name="KSO_WM_DIAGRAM_VIRTUALLY_FRAME" val="{&quot;height&quot;:331.25,&quot;left&quot;:80,&quot;top&quot;:126.25,&quot;width&quot;:80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331.25,&quot;left&quot;:80,&quot;top&quot;:126.25,&quot;width&quot;:800}"/>
</p:tagLst>
</file>

<file path=ppt/tags/tag161.xml><?xml version="1.0" encoding="utf-8"?>
<p:tagLst xmlns:p="http://schemas.openxmlformats.org/presentationml/2006/main">
  <p:tag name="KSO_WM_DIAGRAM_VIRTUALLY_FRAME" val="{&quot;height&quot;:331.25,&quot;left&quot;:80,&quot;top&quot;:126.25,&quot;width&quot;:800}"/>
</p:tagLst>
</file>

<file path=ppt/tags/tag162.xml><?xml version="1.0" encoding="utf-8"?>
<p:tagLst xmlns:p="http://schemas.openxmlformats.org/presentationml/2006/main">
  <p:tag name="KSO_WM_DIAGRAM_VIRTUALLY_FRAME" val="{&quot;height&quot;:331.25,&quot;left&quot;:80,&quot;top&quot;:126.25,&quot;width&quot;:800}"/>
</p:tagLst>
</file>

<file path=ppt/tags/tag163.xml><?xml version="1.0" encoding="utf-8"?>
<p:tagLst xmlns:p="http://schemas.openxmlformats.org/presentationml/2006/main">
  <p:tag name="KSO_WM_DIAGRAM_VIRTUALLY_FRAME" val="{&quot;height&quot;:331.25,&quot;left&quot;:80,&quot;top&quot;:126.25,&quot;width&quot;:800}"/>
</p:tagLst>
</file>

<file path=ppt/tags/tag164.xml><?xml version="1.0" encoding="utf-8"?>
<p:tagLst xmlns:p="http://schemas.openxmlformats.org/presentationml/2006/main">
  <p:tag name="KSO_WM_DIAGRAM_VIRTUALLY_FRAME" val="{&quot;height&quot;:331.25,&quot;left&quot;:80,&quot;top&quot;:126.25,&quot;width&quot;:800}"/>
</p:tagLst>
</file>

<file path=ppt/tags/tag165.xml><?xml version="1.0" encoding="utf-8"?>
<p:tagLst xmlns:p="http://schemas.openxmlformats.org/presentationml/2006/main">
  <p:tag name="KSO_WM_DIAGRAM_VIRTUALLY_FRAME" val="{&quot;height&quot;:240,&quot;left&quot;:80,&quot;top&quot;:175,&quot;width&quot;:800}"/>
</p:tagLst>
</file>

<file path=ppt/tags/tag166.xml><?xml version="1.0" encoding="utf-8"?>
<p:tagLst xmlns:p="http://schemas.openxmlformats.org/presentationml/2006/main">
  <p:tag name="KSO_WM_DIAGRAM_VIRTUALLY_FRAME" val="{&quot;height&quot;:240,&quot;left&quot;:80,&quot;top&quot;:175,&quot;width&quot;:800}"/>
</p:tagLst>
</file>

<file path=ppt/tags/tag167.xml><?xml version="1.0" encoding="utf-8"?>
<p:tagLst xmlns:p="http://schemas.openxmlformats.org/presentationml/2006/main">
  <p:tag name="KSO_WM_DIAGRAM_VIRTUALLY_FRAME" val="{&quot;height&quot;:240,&quot;left&quot;:80,&quot;top&quot;:175,&quot;width&quot;:800}"/>
</p:tagLst>
</file>

<file path=ppt/tags/tag168.xml><?xml version="1.0" encoding="utf-8"?>
<p:tagLst xmlns:p="http://schemas.openxmlformats.org/presentationml/2006/main">
  <p:tag name="KSO_WM_DIAGRAM_VIRTUALLY_FRAME" val="{&quot;height&quot;:240,&quot;left&quot;:80,&quot;top&quot;:175,&quot;width&quot;:800}"/>
</p:tagLst>
</file>

<file path=ppt/tags/tag169.xml><?xml version="1.0" encoding="utf-8"?>
<p:tagLst xmlns:p="http://schemas.openxmlformats.org/presentationml/2006/main">
  <p:tag name="KSO_WM_DIAGRAM_VIRTUALLY_FRAME" val="{&quot;height&quot;:240,&quot;left&quot;:80,&quot;top&quot;:175,&quot;width&quot;:80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DIAGRAM_VIRTUALLY_FRAME" val="{&quot;height&quot;:240,&quot;left&quot;:80,&quot;top&quot;:175,&quot;width&quot;:800}"/>
</p:tagLst>
</file>

<file path=ppt/tags/tag171.xml><?xml version="1.0" encoding="utf-8"?>
<p:tagLst xmlns:p="http://schemas.openxmlformats.org/presentationml/2006/main">
  <p:tag name="KSO_WM_DIAGRAM_VIRTUALLY_FRAME" val="{&quot;height&quot;:240,&quot;left&quot;:80,&quot;top&quot;:175,&quot;width&quot;:800}"/>
</p:tagLst>
</file>

<file path=ppt/tags/tag172.xml><?xml version="1.0" encoding="utf-8"?>
<p:tagLst xmlns:p="http://schemas.openxmlformats.org/presentationml/2006/main">
  <p:tag name="KSO_WM_DIAGRAM_VIRTUALLY_FRAME" val="{&quot;height&quot;:240,&quot;left&quot;:80,&quot;top&quot;:175,&quot;width&quot;:80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401.45,&quot;left&quot;:78.5,&quot;top&quot;:113.9,&quot;width&quot;:801.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401.45,&quot;left&quot;:78.5,&quot;top&quot;:113.9,&quot;width&quot;:801.5}"/>
</p:tagLst>
</file>

<file path=ppt/tags/tag91.xml><?xml version="1.0" encoding="utf-8"?>
<p:tagLst xmlns:p="http://schemas.openxmlformats.org/presentationml/2006/main">
  <p:tag name="KSO_WM_DIAGRAM_VIRTUALLY_FRAME" val="{&quot;height&quot;:401.45,&quot;left&quot;:78.5,&quot;top&quot;:113.9,&quot;width&quot;:801.5}"/>
</p:tagLst>
</file>

<file path=ppt/tags/tag92.xml><?xml version="1.0" encoding="utf-8"?>
<p:tagLst xmlns:p="http://schemas.openxmlformats.org/presentationml/2006/main">
  <p:tag name="KSO_WM_DIAGRAM_VIRTUALLY_FRAME" val="{&quot;height&quot;:401.45,&quot;left&quot;:78.5,&quot;top&quot;:113.9,&quot;width&quot;:801.5}"/>
</p:tagLst>
</file>

<file path=ppt/tags/tag93.xml><?xml version="1.0" encoding="utf-8"?>
<p:tagLst xmlns:p="http://schemas.openxmlformats.org/presentationml/2006/main">
  <p:tag name="KSO_WM_DIAGRAM_VIRTUALLY_FRAME" val="{&quot;height&quot;:401.45,&quot;left&quot;:78.5,&quot;top&quot;:113.9,&quot;width&quot;:801.5}"/>
</p:tagLst>
</file>

<file path=ppt/tags/tag94.xml><?xml version="1.0" encoding="utf-8"?>
<p:tagLst xmlns:p="http://schemas.openxmlformats.org/presentationml/2006/main">
  <p:tag name="KSO_WM_DIAGRAM_VIRTUALLY_FRAME" val="{&quot;height&quot;:401.45,&quot;left&quot;:78.5,&quot;top&quot;:113.9,&quot;width&quot;:801.5}"/>
</p:tagLst>
</file>

<file path=ppt/tags/tag95.xml><?xml version="1.0" encoding="utf-8"?>
<p:tagLst xmlns:p="http://schemas.openxmlformats.org/presentationml/2006/main">
  <p:tag name="KSO_WM_DIAGRAM_VIRTUALLY_FRAME" val="{&quot;height&quot;:401.45,&quot;left&quot;:78.5,&quot;top&quot;:113.9,&quot;width&quot;:801.5}"/>
</p:tagLst>
</file>

<file path=ppt/tags/tag96.xml><?xml version="1.0" encoding="utf-8"?>
<p:tagLst xmlns:p="http://schemas.openxmlformats.org/presentationml/2006/main">
  <p:tag name="KSO_WM_DIAGRAM_VIRTUALLY_FRAME" val="{&quot;height&quot;:401.45,&quot;left&quot;:78.5,&quot;top&quot;:113.9,&quot;width&quot;:801.5}"/>
</p:tagLst>
</file>

<file path=ppt/tags/tag97.xml><?xml version="1.0" encoding="utf-8"?>
<p:tagLst xmlns:p="http://schemas.openxmlformats.org/presentationml/2006/main">
  <p:tag name="KSO_WM_DIAGRAM_VIRTUALLY_FRAME" val="{&quot;height&quot;:401.45,&quot;left&quot;:78.5,&quot;top&quot;:113.9,&quot;width&quot;:801.5}"/>
</p:tagLst>
</file>

<file path=ppt/tags/tag98.xml><?xml version="1.0" encoding="utf-8"?>
<p:tagLst xmlns:p="http://schemas.openxmlformats.org/presentationml/2006/main">
  <p:tag name="KSO_WM_DIAGRAM_VIRTUALLY_FRAME" val="{&quot;height&quot;:401.45,&quot;left&quot;:78.5,&quot;top&quot;:113.9,&quot;width&quot;:801.5}"/>
</p:tagLst>
</file>

<file path=ppt/tags/tag99.xml><?xml version="1.0" encoding="utf-8"?>
<p:tagLst xmlns:p="http://schemas.openxmlformats.org/presentationml/2006/main">
  <p:tag name="KSO_WM_DIAGRAM_VIRTUALLY_FRAME" val="{&quot;height&quot;:401.45,&quot;left&quot;:78.5,&quot;top&quot;:113.9,&quot;width&quot;:801.5}"/>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3165</Words>
  <Application>WPS 演示</Application>
  <PresentationFormat>宽屏</PresentationFormat>
  <Paragraphs>167</Paragraphs>
  <Slides>12</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12</vt:i4>
      </vt:variant>
    </vt:vector>
  </HeadingPairs>
  <TitlesOfParts>
    <vt:vector size="26" baseType="lpstr">
      <vt:lpstr>Arial</vt:lpstr>
      <vt:lpstr>宋体</vt:lpstr>
      <vt:lpstr>Wingdings</vt:lpstr>
      <vt:lpstr>Wingdings</vt:lpstr>
      <vt:lpstr>微软雅黑</vt:lpstr>
      <vt:lpstr>Arial Unicode MS</vt:lpstr>
      <vt:lpstr>Calibri</vt:lpstr>
      <vt:lpstr>Noto Serif SC</vt:lpstr>
      <vt:lpstr>Noto Sans SC</vt:lpstr>
      <vt:lpstr>汉仪综艺体简</vt:lpstr>
      <vt:lpstr>Times New Roman</vt:lpstr>
      <vt:lpstr>汉仪中宋简</vt:lpstr>
      <vt:lpstr>汉仪书宋二简</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157</cp:revision>
  <dcterms:created xsi:type="dcterms:W3CDTF">2019-06-19T02:08:00Z</dcterms:created>
  <dcterms:modified xsi:type="dcterms:W3CDTF">2026-08-03T15:45:06Z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2052-12.1.0.26375</vt:lpwstr>
  </property>
  <property fmtid="{D5CDD505-2E9C-101B-9397-08002B2CF9AE}" pid="3" name="ICV">
    <vt:lpwstr>CB096E372DB7421CA4E6F34C241A00C1_11</vt:lpwstr>
  </property>
</Properties>
</file>