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1.svg" ContentType="image/svg+xml"/>
  <Override PartName="/ppt/media/image32.svg" ContentType="image/svg+xml"/>
  <Override PartName="/ppt/media/image33.svg" ContentType="image/svg+xml"/>
  <Override PartName="/ppt/media/image34.svg" ContentType="image/svg+xml"/>
  <Override PartName="/ppt/media/image35.svg" ContentType="image/svg+xml"/>
  <Override PartName="/ppt/media/image36.svg" ContentType="image/svg+xml"/>
  <Override PartName="/ppt/media/image37.svg" ContentType="image/svg+xml"/>
  <Override PartName="/ppt/media/image38.svg" ContentType="image/svg+xml"/>
  <Override PartName="/ppt/media/image39.svg" ContentType="image/svg+xml"/>
  <Override PartName="/ppt/media/image4.svg" ContentType="image/svg+xml"/>
  <Override PartName="/ppt/media/image40.svg" ContentType="image/svg+xml"/>
  <Override PartName="/ppt/media/image41.svg" ContentType="image/svg+xml"/>
  <Override PartName="/ppt/media/image42.svg" ContentType="image/svg+xml"/>
  <Override PartName="/ppt/media/image43.svg" ContentType="image/svg+xml"/>
  <Override PartName="/ppt/media/image44.svg" ContentType="image/svg+xml"/>
  <Override PartName="/ppt/media/image45.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5" r:id="rId3"/>
    <p:sldId id="258" r:id="rId5"/>
    <p:sldId id="259" r:id="rId6"/>
    <p:sldId id="260" r:id="rId7"/>
    <p:sldId id="262" r:id="rId8"/>
    <p:sldId id="265" r:id="rId9"/>
    <p:sldId id="264" r:id="rId10"/>
    <p:sldId id="261" r:id="rId11"/>
    <p:sldId id="263" r:id="rId12"/>
    <p:sldId id="266" r:id="rId13"/>
    <p:sldId id="267" r:id="rId14"/>
    <p:sldId id="274" r:id="rId15"/>
    <p:sldId id="276" r:id="rId16"/>
    <p:sldId id="277" r:id="rId17"/>
    <p:sldId id="278" r:id="rId18"/>
    <p:sldId id="279" r:id="rId19"/>
    <p:sldId id="280" r:id="rId20"/>
    <p:sldId id="281" r:id="rId21"/>
    <p:sldId id="282" r:id="rId22"/>
    <p:sldId id="283" r:id="rId23"/>
    <p:sldId id="284" r:id="rId24"/>
    <p:sldId id="285" r:id="rId25"/>
    <p:sldId id="286" r:id="rId26"/>
    <p:sldId id="289" r:id="rId27"/>
    <p:sldId id="290" r:id="rId28"/>
    <p:sldId id="291" r:id="rId29"/>
    <p:sldId id="292" r:id="rId30"/>
    <p:sldId id="293" r:id="rId31"/>
    <p:sldId id="294" r:id="rId32"/>
    <p:sldId id="295"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image" Target="../media/image22.svg"/><Relationship Id="rId4" Type="http://schemas.openxmlformats.org/officeDocument/2006/relationships/image" Target="../media/image21.png"/><Relationship Id="rId3" Type="http://schemas.openxmlformats.org/officeDocument/2006/relationships/tags" Target="../tags/tag125.xml"/><Relationship Id="rId2" Type="http://schemas.openxmlformats.org/officeDocument/2006/relationships/tags" Target="../tags/tag124.xml"/><Relationship Id="rId16" Type="http://schemas.openxmlformats.org/officeDocument/2006/relationships/notesSlide" Target="../notesSlides/notesSlide10.xml"/><Relationship Id="rId15" Type="http://schemas.openxmlformats.org/officeDocument/2006/relationships/slideLayout" Target="../slideLayouts/slideLayout1.xml"/><Relationship Id="rId14" Type="http://schemas.openxmlformats.org/officeDocument/2006/relationships/tags" Target="../tags/tag132.xml"/><Relationship Id="rId13" Type="http://schemas.openxmlformats.org/officeDocument/2006/relationships/tags" Target="../tags/tag131.xml"/><Relationship Id="rId12" Type="http://schemas.openxmlformats.org/officeDocument/2006/relationships/image" Target="../media/image24.svg"/><Relationship Id="rId11" Type="http://schemas.openxmlformats.org/officeDocument/2006/relationships/image" Target="../media/image23.png"/><Relationship Id="rId10" Type="http://schemas.openxmlformats.org/officeDocument/2006/relationships/tags" Target="../tags/tag130.xml"/><Relationship Id="rId1" Type="http://schemas.openxmlformats.org/officeDocument/2006/relationships/tags" Target="../tags/tag12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tags" Target="../tags/tag138.xml"/><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image" Target="../media/image26.svg"/><Relationship Id="rId3" Type="http://schemas.openxmlformats.org/officeDocument/2006/relationships/image" Target="../media/image25.png"/><Relationship Id="rId2" Type="http://schemas.openxmlformats.org/officeDocument/2006/relationships/tags" Target="../tags/tag134.xml"/><Relationship Id="rId14" Type="http://schemas.openxmlformats.org/officeDocument/2006/relationships/notesSlide" Target="../notesSlides/notesSlide12.xml"/><Relationship Id="rId13" Type="http://schemas.openxmlformats.org/officeDocument/2006/relationships/slideLayout" Target="../slideLayouts/slideLayout1.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image" Target="../media/image28.svg"/><Relationship Id="rId1" Type="http://schemas.openxmlformats.org/officeDocument/2006/relationships/tags" Target="../tags/tag133.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image" Target="../media/image30.svg"/><Relationship Id="rId3" Type="http://schemas.openxmlformats.org/officeDocument/2006/relationships/image" Target="../media/image29.png"/><Relationship Id="rId2" Type="http://schemas.openxmlformats.org/officeDocument/2006/relationships/tags" Target="../tags/tag142.xml"/><Relationship Id="rId1" Type="http://schemas.openxmlformats.org/officeDocument/2006/relationships/tags" Target="../tags/tag141.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image" Target="../media/image31.svg"/><Relationship Id="rId3" Type="http://schemas.openxmlformats.org/officeDocument/2006/relationships/image" Target="../media/image29.png"/><Relationship Id="rId2" Type="http://schemas.openxmlformats.org/officeDocument/2006/relationships/tags" Target="../tags/tag146.xml"/><Relationship Id="rId1" Type="http://schemas.openxmlformats.org/officeDocument/2006/relationships/tags" Target="../tags/tag145.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image" Target="../media/image32.svg"/><Relationship Id="rId3" Type="http://schemas.openxmlformats.org/officeDocument/2006/relationships/image" Target="../media/image29.png"/><Relationship Id="rId2" Type="http://schemas.openxmlformats.org/officeDocument/2006/relationships/tags" Target="../tags/tag150.xml"/><Relationship Id="rId1" Type="http://schemas.openxmlformats.org/officeDocument/2006/relationships/tags" Target="../tags/tag149.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image" Target="../media/image33.svg"/><Relationship Id="rId3" Type="http://schemas.openxmlformats.org/officeDocument/2006/relationships/image" Target="../media/image29.png"/><Relationship Id="rId2" Type="http://schemas.openxmlformats.org/officeDocument/2006/relationships/tags" Target="../tags/tag154.xml"/><Relationship Id="rId1" Type="http://schemas.openxmlformats.org/officeDocument/2006/relationships/tags" Target="../tags/tag153.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image" Target="../media/image34.svg"/><Relationship Id="rId3" Type="http://schemas.openxmlformats.org/officeDocument/2006/relationships/image" Target="../media/image29.png"/><Relationship Id="rId2" Type="http://schemas.openxmlformats.org/officeDocument/2006/relationships/tags" Target="../tags/tag158.xml"/><Relationship Id="rId1" Type="http://schemas.openxmlformats.org/officeDocument/2006/relationships/tags" Target="../tags/tag157.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1.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image" Target="../media/image35.svg"/><Relationship Id="rId3" Type="http://schemas.openxmlformats.org/officeDocument/2006/relationships/image" Target="../media/image29.png"/><Relationship Id="rId2" Type="http://schemas.openxmlformats.org/officeDocument/2006/relationships/tags" Target="../tags/tag162.xml"/><Relationship Id="rId1" Type="http://schemas.openxmlformats.org/officeDocument/2006/relationships/tags" Target="../tags/tag161.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1.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image" Target="../media/image36.svg"/><Relationship Id="rId3" Type="http://schemas.openxmlformats.org/officeDocument/2006/relationships/image" Target="../media/image29.png"/><Relationship Id="rId2" Type="http://schemas.openxmlformats.org/officeDocument/2006/relationships/tags" Target="../tags/tag166.xml"/><Relationship Id="rId1" Type="http://schemas.openxmlformats.org/officeDocument/2006/relationships/tags" Target="../tags/tag165.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sv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1.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image" Target="../media/image37.svg"/><Relationship Id="rId3" Type="http://schemas.openxmlformats.org/officeDocument/2006/relationships/image" Target="../media/image29.png"/><Relationship Id="rId2" Type="http://schemas.openxmlformats.org/officeDocument/2006/relationships/tags" Target="../tags/tag170.xml"/><Relationship Id="rId1" Type="http://schemas.openxmlformats.org/officeDocument/2006/relationships/tags" Target="../tags/tag169.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1.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image" Target="../media/image38.svg"/><Relationship Id="rId3" Type="http://schemas.openxmlformats.org/officeDocument/2006/relationships/image" Target="../media/image29.png"/><Relationship Id="rId2" Type="http://schemas.openxmlformats.org/officeDocument/2006/relationships/tags" Target="../tags/tag174.xml"/><Relationship Id="rId1" Type="http://schemas.openxmlformats.org/officeDocument/2006/relationships/tags" Target="../tags/tag173.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image" Target="../media/image39.svg"/><Relationship Id="rId3" Type="http://schemas.openxmlformats.org/officeDocument/2006/relationships/image" Target="../media/image29.png"/><Relationship Id="rId2" Type="http://schemas.openxmlformats.org/officeDocument/2006/relationships/tags" Target="../tags/tag178.xml"/><Relationship Id="rId1" Type="http://schemas.openxmlformats.org/officeDocument/2006/relationships/tags" Target="../tags/tag177.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1.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image" Target="../media/image40.svg"/><Relationship Id="rId3" Type="http://schemas.openxmlformats.org/officeDocument/2006/relationships/image" Target="../media/image29.png"/><Relationship Id="rId2" Type="http://schemas.openxmlformats.org/officeDocument/2006/relationships/tags" Target="../tags/tag182.xml"/><Relationship Id="rId1" Type="http://schemas.openxmlformats.org/officeDocument/2006/relationships/tags" Target="../tags/tag181.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1.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image" Target="../media/image41.svg"/><Relationship Id="rId3" Type="http://schemas.openxmlformats.org/officeDocument/2006/relationships/image" Target="../media/image29.png"/><Relationship Id="rId2" Type="http://schemas.openxmlformats.org/officeDocument/2006/relationships/tags" Target="../tags/tag186.xml"/><Relationship Id="rId1" Type="http://schemas.openxmlformats.org/officeDocument/2006/relationships/tags" Target="../tags/tag185.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1.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image" Target="../media/image42.svg"/><Relationship Id="rId3" Type="http://schemas.openxmlformats.org/officeDocument/2006/relationships/image" Target="../media/image29.png"/><Relationship Id="rId2" Type="http://schemas.openxmlformats.org/officeDocument/2006/relationships/tags" Target="../tags/tag190.xml"/><Relationship Id="rId1" Type="http://schemas.openxmlformats.org/officeDocument/2006/relationships/tags" Target="../tags/tag189.xml"/></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1.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image" Target="../media/image43.svg"/><Relationship Id="rId3" Type="http://schemas.openxmlformats.org/officeDocument/2006/relationships/image" Target="../media/image29.png"/><Relationship Id="rId2" Type="http://schemas.openxmlformats.org/officeDocument/2006/relationships/tags" Target="../tags/tag194.xml"/><Relationship Id="rId1" Type="http://schemas.openxmlformats.org/officeDocument/2006/relationships/tags" Target="../tags/tag193.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7" Type="http://schemas.openxmlformats.org/officeDocument/2006/relationships/slideLayout" Target="../slideLayouts/slideLayout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image" Target="../media/image43.svg"/><Relationship Id="rId3" Type="http://schemas.openxmlformats.org/officeDocument/2006/relationships/image" Target="../media/image29.png"/><Relationship Id="rId2" Type="http://schemas.openxmlformats.org/officeDocument/2006/relationships/tags" Target="../tags/tag198.xml"/><Relationship Id="rId1" Type="http://schemas.openxmlformats.org/officeDocument/2006/relationships/tags" Target="../tags/tag197.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1.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image" Target="../media/image44.svg"/><Relationship Id="rId3" Type="http://schemas.openxmlformats.org/officeDocument/2006/relationships/image" Target="../media/image29.png"/><Relationship Id="rId2" Type="http://schemas.openxmlformats.org/officeDocument/2006/relationships/tags" Target="../tags/tag202.xml"/><Relationship Id="rId1" Type="http://schemas.openxmlformats.org/officeDocument/2006/relationships/tags" Target="../tags/tag201.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1.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image" Target="../media/image44.svg"/><Relationship Id="rId3" Type="http://schemas.openxmlformats.org/officeDocument/2006/relationships/image" Target="../media/image29.png"/><Relationship Id="rId2" Type="http://schemas.openxmlformats.org/officeDocument/2006/relationships/tags" Target="../tags/tag206.xml"/><Relationship Id="rId1" Type="http://schemas.openxmlformats.org/officeDocument/2006/relationships/tags" Target="../tags/tag205.xml"/></Relationships>
</file>

<file path=ppt/slides/_rels/slide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7.xml"/><Relationship Id="rId4" Type="http://schemas.openxmlformats.org/officeDocument/2006/relationships/tags" Target="../tags/tag66.xml"/><Relationship Id="rId34" Type="http://schemas.openxmlformats.org/officeDocument/2006/relationships/notesSlide" Target="../notesSlides/notesSlide3.xml"/><Relationship Id="rId33" Type="http://schemas.openxmlformats.org/officeDocument/2006/relationships/slideLayout" Target="../slideLayouts/slideLayout1.xml"/><Relationship Id="rId32" Type="http://schemas.openxmlformats.org/officeDocument/2006/relationships/tags" Target="../tags/tag88.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65.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image" Target="../media/image8.svg"/><Relationship Id="rId20" Type="http://schemas.openxmlformats.org/officeDocument/2006/relationships/image" Target="../media/image7.png"/><Relationship Id="rId2" Type="http://schemas.openxmlformats.org/officeDocument/2006/relationships/tags" Target="../tags/tag64.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1.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image" Target="../media/image45.svg"/><Relationship Id="rId3" Type="http://schemas.openxmlformats.org/officeDocument/2006/relationships/image" Target="../media/image29.png"/><Relationship Id="rId2" Type="http://schemas.openxmlformats.org/officeDocument/2006/relationships/tags" Target="../tags/tag210.xml"/><Relationship Id="rId1" Type="http://schemas.openxmlformats.org/officeDocument/2006/relationships/tags" Target="../tags/tag20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6" Type="http://schemas.openxmlformats.org/officeDocument/2006/relationships/notesSlide" Target="../notesSlides/notesSlide5.xml"/><Relationship Id="rId15" Type="http://schemas.openxmlformats.org/officeDocument/2006/relationships/slideLayout" Target="../slideLayouts/slideLayout1.xml"/><Relationship Id="rId14" Type="http://schemas.openxmlformats.org/officeDocument/2006/relationships/tags" Target="../tags/tag102.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tags" Target="../tags/tag89.xml"/></Relationships>
</file>

<file path=ppt/slides/_rels/slide6.xml.rels><?xml version="1.0" encoding="UTF-8" standalone="yes"?>
<Relationships xmlns="http://schemas.openxmlformats.org/package/2006/relationships"><Relationship Id="rId9" Type="http://schemas.openxmlformats.org/officeDocument/2006/relationships/image" Target="../media/image12.svg"/><Relationship Id="rId8" Type="http://schemas.openxmlformats.org/officeDocument/2006/relationships/image" Target="../media/image11.png"/><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image" Target="../media/image10.svg"/><Relationship Id="rId3" Type="http://schemas.openxmlformats.org/officeDocument/2006/relationships/image" Target="../media/image9.png"/><Relationship Id="rId24" Type="http://schemas.openxmlformats.org/officeDocument/2006/relationships/notesSlide" Target="../notesSlides/notesSlide6.xml"/><Relationship Id="rId23" Type="http://schemas.openxmlformats.org/officeDocument/2006/relationships/slideLayout" Target="../slideLayouts/slideLayout1.xml"/><Relationship Id="rId22" Type="http://schemas.openxmlformats.org/officeDocument/2006/relationships/tags" Target="../tags/tag116.xml"/><Relationship Id="rId21" Type="http://schemas.openxmlformats.org/officeDocument/2006/relationships/tags" Target="../tags/tag115.xml"/><Relationship Id="rId20" Type="http://schemas.openxmlformats.org/officeDocument/2006/relationships/image" Target="../media/image16.svg"/><Relationship Id="rId2" Type="http://schemas.openxmlformats.org/officeDocument/2006/relationships/tags" Target="../tags/tag104.xml"/><Relationship Id="rId19" Type="http://schemas.openxmlformats.org/officeDocument/2006/relationships/image" Target="../media/image15.png"/><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image" Target="../media/image14.svg"/><Relationship Id="rId15" Type="http://schemas.openxmlformats.org/officeDocument/2006/relationships/image" Target="../media/image13.png"/><Relationship Id="rId14" Type="http://schemas.openxmlformats.org/officeDocument/2006/relationships/tags" Target="../tags/tag112.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103.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tags" Target="../tags/tag119.xml"/><Relationship Id="rId4" Type="http://schemas.openxmlformats.org/officeDocument/2006/relationships/image" Target="../media/image18.svg"/><Relationship Id="rId3" Type="http://schemas.openxmlformats.org/officeDocument/2006/relationships/image" Target="../media/image17.png"/><Relationship Id="rId2" Type="http://schemas.openxmlformats.org/officeDocument/2006/relationships/tags" Target="../tags/tag118.xml"/><Relationship Id="rId1" Type="http://schemas.openxmlformats.org/officeDocument/2006/relationships/tags" Target="../tags/tag1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xml"/><Relationship Id="rId5" Type="http://schemas.openxmlformats.org/officeDocument/2006/relationships/tags" Target="../tags/tag122.xml"/><Relationship Id="rId4" Type="http://schemas.openxmlformats.org/officeDocument/2006/relationships/image" Target="../media/image20.svg"/><Relationship Id="rId3" Type="http://schemas.openxmlformats.org/officeDocument/2006/relationships/image" Target="../media/image19.png"/><Relationship Id="rId2" Type="http://schemas.openxmlformats.org/officeDocument/2006/relationships/tags" Target="../tags/tag121.xml"/><Relationship Id="rId1" Type="http://schemas.openxmlformats.org/officeDocument/2006/relationships/tags" Target="../tags/tag1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905000"/>
            <a:ext cx="5080000" cy="5080000"/>
          </a:xfrm>
          <a:prstGeom prst="ellipse">
            <a:avLst/>
          </a:prstGeom>
          <a:solidFill>
            <a:srgbClr val="94A38E">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524000" y="4826000"/>
            <a:ext cx="4445000" cy="4445000"/>
          </a:xfrm>
          <a:prstGeom prst="ellipse">
            <a:avLst/>
          </a:prstGeom>
          <a:solidFill>
            <a:srgbClr val="94A38E">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0"/>
            <a:ext cx="1066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模块4 老年心理障碍护理与特殊老人护理</a:t>
            </a:r>
            <a:endParaRPr lang="en-US" sz="1100"/>
          </a:p>
        </p:txBody>
      </p:sp>
      <p:sp>
        <p:nvSpPr>
          <p:cNvPr id="5" name="AutoShape 5"/>
          <p:cNvSpPr/>
          <p:nvPr/>
        </p:nvSpPr>
        <p:spPr>
          <a:xfrm>
            <a:off x="2286000" y="3429000"/>
            <a:ext cx="7620000" cy="25400"/>
          </a:xfrm>
          <a:prstGeom prst="roundRect">
            <a:avLst>
              <a:gd name="adj" fmla="val 0"/>
            </a:avLst>
          </a:prstGeom>
          <a:solidFill>
            <a:srgbClr val="94A38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6"/>
          <p:cNvSpPr/>
          <p:nvPr/>
        </p:nvSpPr>
        <p:spPr>
          <a:xfrm>
            <a:off x="1016000" y="4673600"/>
            <a:ext cx="10668000" cy="508000"/>
          </a:xfrm>
          <a:prstGeom prst="rect">
            <a:avLst/>
          </a:prstGeom>
          <a:noFill/>
          <a:ln w="12700" cap="flat" cmpd="sng">
            <a:noFill/>
            <a:prstDash val="solid"/>
            <a:round/>
          </a:ln>
        </p:spPr>
        <p:txBody>
          <a:bodyPr vert="horz" wrap="square" lIns="0" tIns="0" rIns="0" bIns="0" rtlCol="0" anchor="ctr" anchorCtr="0"/>
          <a:lstStyle/>
          <a:p>
            <a:pPr marL="0" algn="ctr">
              <a:lnSpc>
                <a:spcPct val="125000"/>
              </a:lnSpc>
              <a:buSzTx/>
              <a:defRPr/>
            </a:pPr>
            <a:r>
              <a:rPr lang="zh-CN" altLang="en-US" sz="2000" b="1">
                <a:solidFill>
                  <a:srgbClr val="768570"/>
                </a:solidFill>
                <a:latin typeface="Noto Sans SC" panose="020B0200000000000000" charset="-122"/>
                <a:ea typeface="Noto Sans SC" panose="020B0200000000000000" charset="-122"/>
                <a:cs typeface="Noto Sans SC" panose="020B0200000000000000" charset="-122"/>
              </a:rPr>
              <a:t>任务2　临终关怀实务</a:t>
            </a:r>
            <a:endParaRPr lang="zh-CN" altLang="en-US" sz="2000" b="1">
              <a:solidFill>
                <a:srgbClr val="768570"/>
              </a:solidFill>
              <a:latin typeface="Noto Sans SC" panose="020B0200000000000000" charset="-122"/>
              <a:ea typeface="Noto Sans SC" panose="020B0200000000000000" charset="-122"/>
              <a:cs typeface="Noto Sans SC" panose="020B0200000000000000" charset="-122"/>
            </a:endParaRPr>
          </a:p>
        </p:txBody>
      </p:sp>
      <p:sp>
        <p:nvSpPr>
          <p:cNvPr id="7" name="文本框 6"/>
          <p:cNvSpPr txBox="1"/>
          <p:nvPr/>
        </p:nvSpPr>
        <p:spPr>
          <a:xfrm>
            <a:off x="2219325" y="3835400"/>
            <a:ext cx="8065770" cy="645160"/>
          </a:xfrm>
          <a:prstGeom prst="rect">
            <a:avLst/>
          </a:prstGeom>
        </p:spPr>
        <p:txBody>
          <a:bodyPr wrap="square">
            <a:spAutoFit/>
          </a:bodyPr>
          <a:p>
            <a:pPr algn="ctr"/>
            <a:r>
              <a:rPr lang="zh-CN" altLang="en-US" sz="3600">
                <a:solidFill>
                  <a:srgbClr val="231F20"/>
                </a:solidFill>
                <a:latin typeface="汉仪综艺体简" panose="02010600000101010101" charset="-122"/>
                <a:ea typeface="汉仪综艺体简" panose="02010600000101010101" charset="-122"/>
              </a:rPr>
              <a:t>项目</a:t>
            </a:r>
            <a:r>
              <a:rPr lang="en-US" altLang="zh-CN" sz="3600">
                <a:solidFill>
                  <a:srgbClr val="231F20"/>
                </a:solidFill>
                <a:latin typeface="汉仪综艺体简" panose="02010600000101010101" charset="-122"/>
                <a:ea typeface="汉仪综艺体简" panose="02010600000101010101" charset="-122"/>
              </a:rPr>
              <a:t>1</a:t>
            </a:r>
            <a:r>
              <a:rPr lang="zh-CN" sz="3600">
                <a:solidFill>
                  <a:srgbClr val="231F20"/>
                </a:solidFill>
                <a:latin typeface="汉仪综艺体简" panose="02010600000101010101" charset="-122"/>
                <a:ea typeface="汉仪综艺体简" panose="02010600000101010101" charset="-122"/>
              </a:rPr>
              <a:t>临终关怀</a:t>
            </a:r>
            <a:endParaRPr lang="zh-CN" sz="3600">
              <a:solidFill>
                <a:srgbClr val="231F20"/>
              </a:solidFill>
              <a:latin typeface="汉仪综艺体简" panose="02010600000101010101" charset="-122"/>
              <a:ea typeface="汉仪综艺体简" panose="0201060000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a:solidFill>
                  <a:srgbClr val="446B58"/>
                </a:solidFill>
                <a:latin typeface="Noto Serif SC" panose="02020200000000000000" charset="-122"/>
                <a:ea typeface="Noto Serif SC" panose="02020200000000000000" charset="-122"/>
                <a:cs typeface="Noto Serif SC" panose="02020200000000000000" charset="-122"/>
                <a:sym typeface="+mn-ea"/>
              </a:rPr>
              <a:t>2.4　临终关怀的内容</a:t>
            </a:r>
            <a:endParaRPr lang="en-US" sz="1100"/>
          </a:p>
        </p:txBody>
      </p:sp>
      <p:sp>
        <p:nvSpPr>
          <p:cNvPr id="20" name="AutoShape 3"/>
          <p:cNvSpPr/>
          <p:nvPr>
            <p:custDataLst>
              <p:tags r:id="rId1"/>
            </p:custDataLst>
          </p:nvPr>
        </p:nvSpPr>
        <p:spPr>
          <a:xfrm>
            <a:off x="1016000" y="1778000"/>
            <a:ext cx="4953000" cy="4916805"/>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21" name="AutoShape 4"/>
          <p:cNvSpPr/>
          <p:nvPr>
            <p:custDataLst>
              <p:tags r:id="rId2"/>
            </p:custDataLst>
          </p:nvPr>
        </p:nvSpPr>
        <p:spPr>
          <a:xfrm>
            <a:off x="1016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22"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24000" y="2133600"/>
            <a:ext cx="508000" cy="508000"/>
          </a:xfrm>
          <a:prstGeom prst="rect">
            <a:avLst/>
          </a:prstGeom>
        </p:spPr>
      </p:pic>
      <p:sp>
        <p:nvSpPr>
          <p:cNvPr id="23" name="AutoShape 6"/>
          <p:cNvSpPr/>
          <p:nvPr>
            <p:custDataLst>
              <p:tags r:id="rId6"/>
            </p:custDataLst>
          </p:nvPr>
        </p:nvSpPr>
        <p:spPr>
          <a:xfrm>
            <a:off x="2286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生活上的临终关怀</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4" name="AutoShape 7"/>
          <p:cNvSpPr/>
          <p:nvPr>
            <p:custDataLst>
              <p:tags r:id="rId7"/>
            </p:custDataLst>
          </p:nvPr>
        </p:nvSpPr>
        <p:spPr>
          <a:xfrm>
            <a:off x="1270000" y="3429000"/>
            <a:ext cx="4445000" cy="25654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①提高患者生活质量</a:t>
            </a:r>
            <a:endPar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尽量减轻肉体痛苦，使其舒适；加强基础护理，常擦身、擦背、沐浴，保持呼吸道通畅、口腔清洁；保持衣服、被褥干净、平整、清洁，使其最后生活阶段舒适、保持尊严</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②环境、饮食要求</a:t>
            </a:r>
            <a:endPar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保持就餐环境优美，饮食可口，采用点菜制或家属烹调，尽量满足患者的要求。</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5" name="AutoShape 8"/>
          <p:cNvSpPr/>
          <p:nvPr>
            <p:custDataLst>
              <p:tags r:id="rId8"/>
            </p:custDataLst>
          </p:nvPr>
        </p:nvSpPr>
        <p:spPr>
          <a:xfrm>
            <a:off x="6223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26" name="AutoShape 9"/>
          <p:cNvSpPr/>
          <p:nvPr>
            <p:custDataLst>
              <p:tags r:id="rId9"/>
            </p:custDataLst>
          </p:nvPr>
        </p:nvSpPr>
        <p:spPr>
          <a:xfrm>
            <a:off x="6223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27"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731000" y="2133600"/>
            <a:ext cx="508000" cy="508000"/>
          </a:xfrm>
          <a:prstGeom prst="rect">
            <a:avLst/>
          </a:prstGeom>
        </p:spPr>
      </p:pic>
      <p:sp>
        <p:nvSpPr>
          <p:cNvPr id="28" name="AutoShape 11"/>
          <p:cNvSpPr/>
          <p:nvPr>
            <p:custDataLst>
              <p:tags r:id="rId13"/>
            </p:custDataLst>
          </p:nvPr>
        </p:nvSpPr>
        <p:spPr>
          <a:xfrm>
            <a:off x="7493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对临终病人家属的关怀</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9" name="AutoShape 12"/>
          <p:cNvSpPr/>
          <p:nvPr>
            <p:custDataLst>
              <p:tags r:id="rId14"/>
            </p:custDataLst>
          </p:nvPr>
        </p:nvSpPr>
        <p:spPr>
          <a:xfrm>
            <a:off x="6477000" y="3048000"/>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（1）指导家属对临终各阶段患者做好心理安抚</a:t>
            </a:r>
            <a:endPar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33000"/>
              </a:lnSpc>
              <a:buClrTx/>
              <a:buSzTx/>
              <a:buFontTx/>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（2）诚恳坦率的谈心能减轻家属的忧虑，使家属对护理人员产生信任，这样</a:t>
            </a:r>
            <a:r>
              <a:rPr lang="zh-CN" altLang="en-US" sz="200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可间接地把积极的信息传递给患者</a:t>
            </a:r>
            <a:endPar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33000"/>
              </a:lnSpc>
              <a:buClrTx/>
              <a:buSzTx/>
              <a:buFontTx/>
              <a:defRPr/>
            </a:pPr>
            <a:r>
              <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（3）如有必要协助家属做好后事处理</a:t>
            </a:r>
            <a:endParaRPr 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endParaRPr lang="zh-CN" altLang="en-US" sz="13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4000" b="1">
                <a:solidFill>
                  <a:srgbClr val="4B5563"/>
                </a:solidFill>
                <a:latin typeface="Noto Serif SC" panose="02020200000000000000" charset="-122"/>
                <a:ea typeface="Noto Serif SC" panose="02020200000000000000" charset="-122"/>
                <a:cs typeface="Noto Serif SC" panose="02020200000000000000" charset="-122"/>
                <a:sym typeface="+mn-ea"/>
              </a:rPr>
              <a:t>2.5　临终老人的心理护理</a:t>
            </a:r>
            <a:endParaRPr lang="zh-CN" altLang="en-US" sz="1200" b="1"/>
          </a:p>
          <a:p>
            <a:pPr marL="0" indent="0" algn="l">
              <a:lnSpc>
                <a:spcPct val="125000"/>
              </a:lnSpc>
              <a:defRPr/>
            </a:pPr>
            <a:endParaRPr lang="zh-CN" altLang="en-US" sz="1200" b="1"/>
          </a:p>
        </p:txBody>
      </p:sp>
      <p:sp>
        <p:nvSpPr>
          <p:cNvPr id="20" name="文本框 19"/>
          <p:cNvSpPr txBox="1"/>
          <p:nvPr/>
        </p:nvSpPr>
        <p:spPr>
          <a:xfrm>
            <a:off x="666750" y="1697038"/>
            <a:ext cx="5080000" cy="1630045"/>
          </a:xfrm>
          <a:prstGeom prst="rect">
            <a:avLst/>
          </a:prstGeom>
        </p:spPr>
        <p:txBody>
          <a:bodyPr>
            <a:spAutoFit/>
          </a:bodyPr>
          <a:p>
            <a:r>
              <a:rPr lang="en-US" altLang="zh-CN" sz="2000" b="1">
                <a:solidFill>
                  <a:srgbClr val="231F20"/>
                </a:solidFill>
                <a:latin typeface="Times New Roman" panose="02020603050405020304"/>
                <a:ea typeface="Times New Roman" panose="02020603050405020304"/>
              </a:rPr>
              <a:t>1</a:t>
            </a:r>
            <a:r>
              <a:rPr lang="zh-CN" altLang="en-US" sz="2000" b="1">
                <a:solidFill>
                  <a:srgbClr val="231F20"/>
                </a:solidFill>
                <a:latin typeface="汉仪中宋简"/>
                <a:ea typeface="汉仪中宋简"/>
              </a:rPr>
              <a:t>．首先要与临终老人建立良好的护患关系</a:t>
            </a:r>
            <a:endParaRPr lang="zh-CN" altLang="en-US" sz="2000" b="1">
              <a:solidFill>
                <a:srgbClr val="231F20"/>
              </a:solidFill>
              <a:latin typeface="汉仪中宋简"/>
              <a:ea typeface="汉仪中宋简"/>
            </a:endParaRPr>
          </a:p>
          <a:p>
            <a:r>
              <a:rPr lang="zh-CN" altLang="en-US" sz="2000">
                <a:solidFill>
                  <a:srgbClr val="231F20"/>
                </a:solidFill>
                <a:latin typeface="汉仪中宋简"/>
                <a:ea typeface="汉仪中宋简"/>
              </a:rPr>
              <a:t>以真诚态度，关心、理解、爱护老人，取得老人的充分信任，主动和老人进行交流，最大限度地减少老人的身体与心理痛苦，缩短护患之间的心理差距</a:t>
            </a:r>
            <a:endParaRPr lang="zh-CN" altLang="en-US" sz="2000">
              <a:solidFill>
                <a:srgbClr val="231F20"/>
              </a:solidFill>
              <a:latin typeface="汉仪中宋简"/>
              <a:ea typeface="汉仪中宋简"/>
            </a:endParaRPr>
          </a:p>
        </p:txBody>
      </p:sp>
      <p:sp>
        <p:nvSpPr>
          <p:cNvPr id="21" name="文本框 20"/>
          <p:cNvSpPr txBox="1"/>
          <p:nvPr/>
        </p:nvSpPr>
        <p:spPr>
          <a:xfrm>
            <a:off x="666750" y="3500438"/>
            <a:ext cx="5080000" cy="1014730"/>
          </a:xfrm>
          <a:prstGeom prst="rect">
            <a:avLst/>
          </a:prstGeom>
        </p:spPr>
        <p:txBody>
          <a:bodyPr>
            <a:spAutoFit/>
          </a:bodyPr>
          <a:p>
            <a:r>
              <a:rPr lang="en-US" altLang="zh-CN" sz="2000" b="1">
                <a:solidFill>
                  <a:srgbClr val="231F20"/>
                </a:solidFill>
                <a:latin typeface="Times New Roman" panose="02020603050405020304"/>
                <a:ea typeface="Times New Roman" panose="02020603050405020304"/>
              </a:rPr>
              <a:t>2．尊重临终老人的主观感受和交流的愿望</a:t>
            </a:r>
            <a:endParaRPr lang="en-US" altLang="zh-CN" sz="2000" b="1">
              <a:solidFill>
                <a:srgbClr val="231F20"/>
              </a:solidFill>
              <a:latin typeface="Times New Roman" panose="02020603050405020304"/>
              <a:ea typeface="Times New Roman" panose="02020603050405020304"/>
            </a:endParaRPr>
          </a:p>
          <a:p>
            <a:r>
              <a:rPr lang="zh-CN" altLang="en-US" sz="2000">
                <a:solidFill>
                  <a:srgbClr val="231F20"/>
                </a:solidFill>
                <a:latin typeface="汉仪中宋简"/>
                <a:ea typeface="汉仪中宋简"/>
              </a:rPr>
              <a:t>护理中要注意评估和处理抑郁和焦虑，尽可能满足临终老人的夙愿</a:t>
            </a:r>
            <a:endParaRPr lang="zh-CN" altLang="en-US" sz="2000">
              <a:solidFill>
                <a:srgbClr val="231F20"/>
              </a:solidFill>
              <a:latin typeface="汉仪中宋简"/>
              <a:ea typeface="汉仪中宋简"/>
            </a:endParaRPr>
          </a:p>
        </p:txBody>
      </p:sp>
      <p:sp>
        <p:nvSpPr>
          <p:cNvPr id="22" name="文本框 21"/>
          <p:cNvSpPr txBox="1"/>
          <p:nvPr/>
        </p:nvSpPr>
        <p:spPr>
          <a:xfrm>
            <a:off x="666750" y="4966018"/>
            <a:ext cx="5080000" cy="1630045"/>
          </a:xfrm>
          <a:prstGeom prst="rect">
            <a:avLst/>
          </a:prstGeom>
        </p:spPr>
        <p:txBody>
          <a:bodyPr>
            <a:spAutoFit/>
          </a:bodyPr>
          <a:p>
            <a:r>
              <a:rPr lang="zh-CN" altLang="en-US" sz="2000" b="1">
                <a:solidFill>
                  <a:srgbClr val="231F20"/>
                </a:solidFill>
                <a:latin typeface="Times New Roman" panose="02020603050405020304"/>
                <a:ea typeface="Times New Roman" panose="02020603050405020304"/>
              </a:rPr>
              <a:t>3．为临终老人提供温馨的家庭照护</a:t>
            </a:r>
            <a:endParaRPr lang="en-US" altLang="zh-CN" sz="2000" b="1">
              <a:solidFill>
                <a:srgbClr val="231F20"/>
              </a:solidFill>
              <a:latin typeface="Times New Roman" panose="02020603050405020304"/>
              <a:ea typeface="Times New Roman" panose="02020603050405020304"/>
            </a:endParaRPr>
          </a:p>
          <a:p>
            <a:r>
              <a:rPr lang="zh-CN" altLang="en-US" sz="2000">
                <a:solidFill>
                  <a:srgbClr val="231F20"/>
                </a:solidFill>
                <a:latin typeface="汉仪中宋简"/>
                <a:ea typeface="汉仪中宋简"/>
              </a:rPr>
              <a:t>临终老人在生命的最后时刻往往希望得到别人，尤其是亲人的理解和支持。他们需要倾诉内心的愿望和嘱托，需要与家人沟通和交流，害怕被人冷漠和抛弃</a:t>
            </a:r>
            <a:endParaRPr lang="zh-CN" altLang="en-US" sz="2000">
              <a:solidFill>
                <a:srgbClr val="231F20"/>
              </a:solidFill>
              <a:latin typeface="汉仪中宋简"/>
              <a:ea typeface="汉仪中宋简"/>
            </a:endParaRPr>
          </a:p>
        </p:txBody>
      </p:sp>
      <p:sp>
        <p:nvSpPr>
          <p:cNvPr id="23" name="文本框 22"/>
          <p:cNvSpPr txBox="1"/>
          <p:nvPr/>
        </p:nvSpPr>
        <p:spPr>
          <a:xfrm>
            <a:off x="6166485" y="1945005"/>
            <a:ext cx="5814060" cy="1322070"/>
          </a:xfrm>
          <a:prstGeom prst="rect">
            <a:avLst/>
          </a:prstGeom>
        </p:spPr>
        <p:txBody>
          <a:bodyPr wrap="square">
            <a:spAutoFit/>
          </a:bodyPr>
          <a:p>
            <a:r>
              <a:rPr lang="zh-CN" altLang="en-US" sz="2000" b="1">
                <a:solidFill>
                  <a:srgbClr val="231F20"/>
                </a:solidFill>
                <a:latin typeface="Times New Roman" panose="02020603050405020304"/>
                <a:ea typeface="Times New Roman" panose="02020603050405020304"/>
              </a:rPr>
              <a:t>5．要注意工作细节问题</a:t>
            </a:r>
            <a:endParaRPr lang="zh-CN" altLang="en-US" sz="2000" b="1">
              <a:solidFill>
                <a:srgbClr val="231F20"/>
              </a:solidFill>
              <a:latin typeface="Times New Roman" panose="02020603050405020304"/>
              <a:ea typeface="Times New Roman" panose="02020603050405020304"/>
            </a:endParaRPr>
          </a:p>
          <a:p>
            <a:r>
              <a:rPr lang="zh-CN" altLang="en-US" sz="2000">
                <a:solidFill>
                  <a:srgbClr val="231F20"/>
                </a:solidFill>
                <a:latin typeface="汉仪中宋简"/>
                <a:ea typeface="汉仪中宋简"/>
              </a:rPr>
              <a:t>不要放弃，让临终老人有生的希望，加强沟通与疏导，变消极为积极，引导他们在有限的生命里做有意义的事情</a:t>
            </a:r>
            <a:endParaRPr lang="zh-CN" altLang="en-US" sz="2000">
              <a:solidFill>
                <a:srgbClr val="231F20"/>
              </a:solidFill>
              <a:latin typeface="汉仪中宋简"/>
              <a:ea typeface="汉仪中宋简"/>
            </a:endParaRPr>
          </a:p>
        </p:txBody>
      </p:sp>
      <p:sp>
        <p:nvSpPr>
          <p:cNvPr id="24" name="文本框 23"/>
          <p:cNvSpPr txBox="1"/>
          <p:nvPr/>
        </p:nvSpPr>
        <p:spPr>
          <a:xfrm>
            <a:off x="6986270" y="242888"/>
            <a:ext cx="5080000" cy="1630045"/>
          </a:xfrm>
          <a:prstGeom prst="rect">
            <a:avLst/>
          </a:prstGeom>
        </p:spPr>
        <p:txBody>
          <a:bodyPr>
            <a:spAutoFit/>
          </a:bodyPr>
          <a:p>
            <a:r>
              <a:rPr lang="zh-CN" altLang="en-US" sz="2000" b="1">
                <a:solidFill>
                  <a:srgbClr val="231F20"/>
                </a:solidFill>
                <a:latin typeface="Times New Roman" panose="02020603050405020304"/>
                <a:ea typeface="Times New Roman" panose="02020603050405020304"/>
              </a:rPr>
              <a:t>4．帮助临终老人保持社会联系</a:t>
            </a:r>
            <a:endParaRPr lang="en-US" altLang="zh-CN" sz="2000" b="1">
              <a:solidFill>
                <a:srgbClr val="231F20"/>
              </a:solidFill>
              <a:latin typeface="Times New Roman" panose="02020603050405020304"/>
              <a:ea typeface="Times New Roman" panose="02020603050405020304"/>
            </a:endParaRPr>
          </a:p>
          <a:p>
            <a:r>
              <a:rPr lang="zh-CN" altLang="en-US" sz="2000">
                <a:solidFill>
                  <a:srgbClr val="231F20"/>
                </a:solidFill>
                <a:latin typeface="汉仪中宋简"/>
                <a:ea typeface="汉仪中宋简"/>
              </a:rPr>
              <a:t>临终老人容易产生被孤立、被遗弃感，因此，应鼓励临终老人的亲朋好友等社会成员多探视他们，尽可能与老人接触，不要嫌弃他们，更不能漠视他们的生存价值</a:t>
            </a:r>
            <a:endParaRPr lang="zh-CN" altLang="en-US" sz="2000">
              <a:solidFill>
                <a:srgbClr val="231F20"/>
              </a:solidFill>
              <a:latin typeface="汉仪中宋简"/>
              <a:ea typeface="汉仪中宋简"/>
            </a:endParaRPr>
          </a:p>
        </p:txBody>
      </p:sp>
      <p:sp>
        <p:nvSpPr>
          <p:cNvPr id="25" name="文本框 24"/>
          <p:cNvSpPr txBox="1"/>
          <p:nvPr/>
        </p:nvSpPr>
        <p:spPr>
          <a:xfrm>
            <a:off x="6166485" y="3321050"/>
            <a:ext cx="5814060" cy="1436370"/>
          </a:xfrm>
          <a:prstGeom prst="rect">
            <a:avLst/>
          </a:prstGeom>
        </p:spPr>
        <p:txBody>
          <a:bodyPr wrap="square">
            <a:noAutofit/>
          </a:bodyPr>
          <a:p>
            <a:r>
              <a:rPr lang="zh-CN" altLang="en-US" sz="2000" b="1">
                <a:solidFill>
                  <a:srgbClr val="231F20"/>
                </a:solidFill>
                <a:latin typeface="Times New Roman" panose="02020603050405020304"/>
                <a:ea typeface="Times New Roman" panose="02020603050405020304"/>
              </a:rPr>
              <a:t>6．适时有度的优死教育</a:t>
            </a:r>
            <a:endParaRPr lang="zh-CN" altLang="en-US" sz="2000" b="1">
              <a:solidFill>
                <a:srgbClr val="231F20"/>
              </a:solidFill>
              <a:latin typeface="Times New Roman" panose="02020603050405020304"/>
              <a:ea typeface="Times New Roman" panose="02020603050405020304"/>
            </a:endParaRPr>
          </a:p>
          <a:p>
            <a:r>
              <a:rPr lang="zh-CN" altLang="en-US" sz="2000">
                <a:solidFill>
                  <a:srgbClr val="231F20"/>
                </a:solidFill>
                <a:latin typeface="汉仪中宋简"/>
                <a:ea typeface="汉仪中宋简"/>
              </a:rPr>
              <a:t>要正确认识死亡教育，优死教育要适时有度。首先，世界上万事万物都有兴衰的历程，人生亦不例外。因衰老而死亡是一种“善终”，是最自然的方式，也是人生完整的最后一环</a:t>
            </a:r>
            <a:endParaRPr lang="zh-CN" altLang="en-US" sz="2000">
              <a:solidFill>
                <a:srgbClr val="231F20"/>
              </a:solidFill>
              <a:latin typeface="汉仪中宋简"/>
              <a:ea typeface="汉仪中宋简"/>
            </a:endParaRPr>
          </a:p>
        </p:txBody>
      </p:sp>
      <p:sp>
        <p:nvSpPr>
          <p:cNvPr id="26" name="文本框 25"/>
          <p:cNvSpPr txBox="1"/>
          <p:nvPr/>
        </p:nvSpPr>
        <p:spPr>
          <a:xfrm>
            <a:off x="6166485" y="4966335"/>
            <a:ext cx="5814060" cy="1436370"/>
          </a:xfrm>
          <a:prstGeom prst="rect">
            <a:avLst/>
          </a:prstGeom>
        </p:spPr>
        <p:txBody>
          <a:bodyPr wrap="square">
            <a:noAutofit/>
          </a:bodyPr>
          <a:p>
            <a:r>
              <a:rPr lang="zh-CN" altLang="en-US" sz="2000" b="1">
                <a:solidFill>
                  <a:srgbClr val="231F20"/>
                </a:solidFill>
                <a:latin typeface="Times New Roman" panose="02020603050405020304"/>
                <a:ea typeface="Times New Roman" panose="02020603050405020304"/>
              </a:rPr>
              <a:t>7．重视临终老人的个性化护理</a:t>
            </a:r>
            <a:endParaRPr lang="zh-CN" altLang="en-US" sz="2000" b="1">
              <a:solidFill>
                <a:srgbClr val="231F20"/>
              </a:solidFill>
              <a:latin typeface="Times New Roman" panose="02020603050405020304"/>
              <a:ea typeface="Times New Roman" panose="02020603050405020304"/>
            </a:endParaRPr>
          </a:p>
          <a:p>
            <a:r>
              <a:rPr lang="zh-CN" altLang="en-US" sz="2000">
                <a:solidFill>
                  <a:srgbClr val="231F20"/>
                </a:solidFill>
                <a:latin typeface="汉仪中宋简"/>
                <a:ea typeface="汉仪中宋简"/>
              </a:rPr>
              <a:t>“以人为本”是心理护理的一贯原则，老人临终护理要尊重老人的民族习惯和宗教信仰，根据老年人不同的职业特点、心理反应、性格特征、社会文化背景等实施不同的精神安慰和心理疏导，才能有好的护理效果</a:t>
            </a:r>
            <a:endParaRPr lang="zh-CN" altLang="en-US" sz="2000">
              <a:solidFill>
                <a:srgbClr val="231F20"/>
              </a:solidFill>
              <a:latin typeface="汉仪中宋简"/>
              <a:ea typeface="汉仪中宋简"/>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课后作业</a:t>
            </a:r>
            <a:endParaRPr lang="en-US" sz="1100"/>
          </a:p>
        </p:txBody>
      </p:sp>
      <p:sp>
        <p:nvSpPr>
          <p:cNvPr id="5" name="AutoShape 5"/>
          <p:cNvSpPr/>
          <p:nvPr>
            <p:custDataLst>
              <p:tags r:id="rId1"/>
            </p:custDataLst>
          </p:nvPr>
        </p:nvSpPr>
        <p:spPr>
          <a:xfrm>
            <a:off x="1016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476500"/>
            <a:ext cx="381000" cy="381000"/>
          </a:xfrm>
          <a:prstGeom prst="rect">
            <a:avLst/>
          </a:prstGeom>
        </p:spPr>
      </p:pic>
      <p:sp>
        <p:nvSpPr>
          <p:cNvPr id="7" name="AutoShape 7"/>
          <p:cNvSpPr/>
          <p:nvPr>
            <p:custDataLst>
              <p:tags r:id="rId5"/>
            </p:custDataLst>
          </p:nvPr>
        </p:nvSpPr>
        <p:spPr>
          <a:xfrm>
            <a:off x="1397000" y="3357245"/>
            <a:ext cx="412750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1.请结合本任务的案例，分析临终老人的心理需求有哪些</a:t>
            </a: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1100"/>
          </a:p>
          <a:p>
            <a:pPr marL="0" indent="0" algn="l">
              <a:lnSpc>
                <a:spcPct val="125000"/>
              </a:lnSpc>
              <a:defRPr/>
            </a:pPr>
            <a:endParaRPr lang="en-US" sz="1100"/>
          </a:p>
        </p:txBody>
      </p:sp>
      <p:cxnSp>
        <p:nvCxnSpPr>
          <p:cNvPr id="8" name="Connector 8"/>
          <p:cNvCxnSpPr/>
          <p:nvPr>
            <p:custDataLst>
              <p:tags r:id="rId6"/>
            </p:custDataLst>
          </p:nvPr>
        </p:nvCxnSpPr>
        <p:spPr>
          <a:xfrm rot="-9822">
            <a:off x="1270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0" name="AutoShape 10"/>
          <p:cNvSpPr/>
          <p:nvPr>
            <p:custDataLst>
              <p:tags r:id="rId7"/>
            </p:custDataLst>
          </p:nvPr>
        </p:nvSpPr>
        <p:spPr>
          <a:xfrm>
            <a:off x="6223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2476500"/>
            <a:ext cx="381000" cy="381000"/>
          </a:xfrm>
          <a:prstGeom prst="rect">
            <a:avLst/>
          </a:prstGeom>
        </p:spPr>
      </p:pic>
      <p:sp>
        <p:nvSpPr>
          <p:cNvPr id="12" name="AutoShape 12"/>
          <p:cNvSpPr/>
          <p:nvPr>
            <p:custDataLst>
              <p:tags r:id="rId11"/>
            </p:custDataLst>
          </p:nvPr>
        </p:nvSpPr>
        <p:spPr>
          <a:xfrm>
            <a:off x="6810375" y="3429000"/>
            <a:ext cx="4127500" cy="7848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2.请结合本任务的案例，分析护理人员对老人的照护措施有哪些，并说明对你将来工作有什么启发？</a:t>
            </a:r>
            <a:endParaRPr lang="zh-CN" altLang="en-US" sz="1100"/>
          </a:p>
          <a:p>
            <a:pPr marL="0" indent="0" algn="l">
              <a:lnSpc>
                <a:spcPct val="125000"/>
              </a:lnSpc>
              <a:defRPr/>
            </a:pPr>
            <a:endParaRPr lang="en-US" sz="1100"/>
          </a:p>
        </p:txBody>
      </p:sp>
      <p:cxnSp>
        <p:nvCxnSpPr>
          <p:cNvPr id="13" name="Connector 13"/>
          <p:cNvCxnSpPr/>
          <p:nvPr>
            <p:custDataLst>
              <p:tags r:id="rId12"/>
            </p:custDataLst>
          </p:nvPr>
        </p:nvCxnSpPr>
        <p:spPr>
          <a:xfrm rot="-9822">
            <a:off x="6477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19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92555"/>
            <a:ext cx="10160000"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537970"/>
            <a:ext cx="715645" cy="715645"/>
          </a:xfrm>
          <a:prstGeom prst="rect">
            <a:avLst/>
          </a:prstGeom>
        </p:spPr>
      </p:pic>
      <p:sp>
        <p:nvSpPr>
          <p:cNvPr id="7" name="AutoShape 7"/>
          <p:cNvSpPr/>
          <p:nvPr>
            <p:custDataLst>
              <p:tags r:id="rId5"/>
            </p:custDataLst>
          </p:nvPr>
        </p:nvSpPr>
        <p:spPr>
          <a:xfrm>
            <a:off x="2087245" y="1392555"/>
            <a:ext cx="300672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t>一、选择题</a:t>
            </a:r>
            <a:endParaRPr lang="zh-CN" sz="2800" b="1"/>
          </a:p>
        </p:txBody>
      </p:sp>
      <p:cxnSp>
        <p:nvCxnSpPr>
          <p:cNvPr id="8" name="Connector 8"/>
          <p:cNvCxnSpPr/>
          <p:nvPr>
            <p:custDataLst>
              <p:tags r:id="rId6"/>
            </p:custDataLst>
          </p:nvPr>
        </p:nvCxnSpPr>
        <p:spPr>
          <a:xfrm rot="-9822">
            <a:off x="215392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765300" y="2392680"/>
            <a:ext cx="9146540" cy="4030980"/>
          </a:xfrm>
          <a:prstGeom prst="rect">
            <a:avLst/>
          </a:prstGeom>
          <a:noFill/>
        </p:spPr>
        <p:txBody>
          <a:bodyPr wrap="square" rtlCol="0" anchor="t">
            <a:spAutoFit/>
          </a:bodyPr>
          <a:p>
            <a:r>
              <a:rPr lang="zh-CN" altLang="en-US" sz="3200"/>
              <a:t>1.目前我国老年人及其家属对待死亡大多持(</a:t>
            </a:r>
            <a:r>
              <a:rPr lang="en-US" altLang="zh-CN" sz="3200"/>
              <a:t>    </a:t>
            </a:r>
            <a:r>
              <a:rPr lang="zh-CN" altLang="en-US" sz="3200">
                <a:sym typeface="+mn-ea"/>
              </a:rPr>
              <a:t>)态度。(单选题</a:t>
            </a:r>
            <a:endParaRPr lang="zh-CN" altLang="en-US" sz="3200"/>
          </a:p>
          <a:p>
            <a:r>
              <a:rPr lang="en-US" altLang="zh-CN" sz="3200"/>
              <a:t>A.</a:t>
            </a:r>
            <a:r>
              <a:rPr lang="zh-CN" altLang="en-US" sz="3200"/>
              <a:t>否认</a:t>
            </a:r>
            <a:r>
              <a:rPr lang="en-US" altLang="zh-CN" sz="3200"/>
              <a:t>   B.</a:t>
            </a:r>
            <a:r>
              <a:rPr lang="zh-CN" altLang="en-US" sz="3200"/>
              <a:t>回避</a:t>
            </a:r>
            <a:r>
              <a:rPr lang="en-US" altLang="zh-CN" sz="3200"/>
              <a:t>    C.</a:t>
            </a:r>
            <a:r>
              <a:rPr lang="zh-CN" altLang="en-US" sz="3200"/>
              <a:t>积极</a:t>
            </a:r>
            <a:r>
              <a:rPr lang="en-US" altLang="zh-CN" sz="3200"/>
              <a:t>    D.</a:t>
            </a:r>
            <a:r>
              <a:rPr lang="zh-CN" altLang="en-US" sz="3200"/>
              <a:t>消极</a:t>
            </a:r>
            <a:endParaRPr lang="zh-CN" altLang="en-US" sz="3200"/>
          </a:p>
          <a:p>
            <a:r>
              <a:rPr lang="zh-CN" altLang="en-US" sz="3200"/>
              <a:t>2.(</a:t>
            </a:r>
            <a:r>
              <a:rPr lang="en-US" altLang="zh-CN" sz="3200"/>
              <a:t>    </a:t>
            </a:r>
            <a:r>
              <a:rPr lang="zh-CN" altLang="en-US" sz="3200"/>
              <a:t>)指人们事先，也就是在健康或意识清楚时签署的，说明在不可治愈的伤病末期或临终时要或不要哪种医疗护理的指示文件。(单选题）</a:t>
            </a:r>
            <a:endParaRPr lang="zh-CN" altLang="en-US" sz="3200"/>
          </a:p>
          <a:p>
            <a:r>
              <a:rPr lang="en-US" altLang="zh-CN" sz="3200"/>
              <a:t>A.</a:t>
            </a:r>
            <a:r>
              <a:rPr lang="zh-CN" altLang="en-US" sz="3200"/>
              <a:t>生前预嘱</a:t>
            </a:r>
            <a:r>
              <a:rPr lang="en-US" altLang="zh-CN" sz="3200"/>
              <a:t>            B.</a:t>
            </a:r>
            <a:r>
              <a:rPr lang="zh-CN" altLang="en-US" sz="3200"/>
              <a:t>死前申明</a:t>
            </a:r>
            <a:r>
              <a:rPr lang="en-US" altLang="zh-CN" sz="3200"/>
              <a:t>   </a:t>
            </a:r>
            <a:endParaRPr lang="en-US" altLang="zh-CN" sz="3200"/>
          </a:p>
          <a:p>
            <a:r>
              <a:rPr lang="en-US" altLang="zh-CN" sz="3200"/>
              <a:t>C.</a:t>
            </a:r>
            <a:r>
              <a:rPr lang="zh-CN" altLang="en-US" sz="3200"/>
              <a:t>个人医疗遗嘱</a:t>
            </a:r>
            <a:r>
              <a:rPr lang="en-US" altLang="zh-CN" sz="3200"/>
              <a:t>     D.</a:t>
            </a:r>
            <a:r>
              <a:rPr lang="zh-CN" altLang="en-US" sz="3200"/>
              <a:t>安乐死协议</a:t>
            </a:r>
            <a:endParaRPr lang="zh-CN" altLang="en-US" sz="32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19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92555"/>
            <a:ext cx="10160000"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537970"/>
            <a:ext cx="715645" cy="715645"/>
          </a:xfrm>
          <a:prstGeom prst="rect">
            <a:avLst/>
          </a:prstGeom>
        </p:spPr>
      </p:pic>
      <p:sp>
        <p:nvSpPr>
          <p:cNvPr id="7" name="AutoShape 7"/>
          <p:cNvSpPr/>
          <p:nvPr>
            <p:custDataLst>
              <p:tags r:id="rId5"/>
            </p:custDataLst>
          </p:nvPr>
        </p:nvSpPr>
        <p:spPr>
          <a:xfrm>
            <a:off x="2087245" y="1392555"/>
            <a:ext cx="300672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t>一、选择题</a:t>
            </a:r>
            <a:endParaRPr lang="zh-CN" sz="2800" b="1"/>
          </a:p>
        </p:txBody>
      </p:sp>
      <p:cxnSp>
        <p:nvCxnSpPr>
          <p:cNvPr id="8" name="Connector 8"/>
          <p:cNvCxnSpPr/>
          <p:nvPr>
            <p:custDataLst>
              <p:tags r:id="rId6"/>
            </p:custDataLst>
          </p:nvPr>
        </p:nvCxnSpPr>
        <p:spPr>
          <a:xfrm rot="-9822">
            <a:off x="215392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765300" y="2392680"/>
            <a:ext cx="9146540" cy="3046095"/>
          </a:xfrm>
          <a:prstGeom prst="rect">
            <a:avLst/>
          </a:prstGeom>
          <a:noFill/>
        </p:spPr>
        <p:txBody>
          <a:bodyPr wrap="square" rtlCol="0" anchor="t">
            <a:spAutoFit/>
          </a:bodyPr>
          <a:p>
            <a:r>
              <a:rPr lang="zh-CN" altLang="en-US" sz="3200"/>
              <a:t>3.死亡教育的目的包括(</a:t>
            </a:r>
            <a:r>
              <a:rPr lang="en-US" altLang="zh-CN" sz="3200"/>
              <a:t>      </a:t>
            </a:r>
            <a:r>
              <a:rPr lang="zh-CN" altLang="en-US" sz="3200"/>
              <a:t>)。(多选题)</a:t>
            </a:r>
            <a:endParaRPr lang="zh-CN" altLang="en-US" sz="3200"/>
          </a:p>
          <a:p>
            <a:r>
              <a:rPr lang="en-US" altLang="zh-CN" sz="3200"/>
              <a:t>A.</a:t>
            </a:r>
            <a:r>
              <a:rPr lang="zh-CN" altLang="en-US" sz="3200"/>
              <a:t>理解生命的有限性，接纳死亡是生命的一部分</a:t>
            </a:r>
            <a:endParaRPr lang="zh-CN" altLang="en-US" sz="3200"/>
          </a:p>
          <a:p>
            <a:r>
              <a:rPr lang="en-US" altLang="zh-CN" sz="3200"/>
              <a:t>B.</a:t>
            </a:r>
            <a:r>
              <a:rPr lang="zh-CN" altLang="en-US" sz="3200"/>
              <a:t>发展一种尊重生命的人文精神</a:t>
            </a:r>
            <a:endParaRPr lang="zh-CN" altLang="en-US" sz="3200"/>
          </a:p>
          <a:p>
            <a:r>
              <a:rPr lang="en-US" altLang="zh-CN" sz="3200"/>
              <a:t>C.</a:t>
            </a:r>
            <a:r>
              <a:rPr lang="zh-CN" altLang="en-US" sz="3200"/>
              <a:t>树立信仰，让人生有所敬畏</a:t>
            </a:r>
            <a:endParaRPr lang="zh-CN" altLang="en-US" sz="3200"/>
          </a:p>
          <a:p>
            <a:r>
              <a:rPr lang="en-US" altLang="zh-CN" sz="3200"/>
              <a:t>D.</a:t>
            </a:r>
            <a:r>
              <a:rPr lang="zh-CN" altLang="en-US" sz="3200"/>
              <a:t>教育人们都签署生前预嘱</a:t>
            </a:r>
            <a:endParaRPr lang="zh-CN" altLang="en-US" sz="3200"/>
          </a:p>
          <a:p>
            <a:endParaRPr lang="zh-CN" altLang="en-US" sz="32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19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92555"/>
            <a:ext cx="10160000"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537970"/>
            <a:ext cx="715645" cy="715645"/>
          </a:xfrm>
          <a:prstGeom prst="rect">
            <a:avLst/>
          </a:prstGeom>
        </p:spPr>
      </p:pic>
      <p:sp>
        <p:nvSpPr>
          <p:cNvPr id="7" name="AutoShape 7"/>
          <p:cNvSpPr/>
          <p:nvPr>
            <p:custDataLst>
              <p:tags r:id="rId5"/>
            </p:custDataLst>
          </p:nvPr>
        </p:nvSpPr>
        <p:spPr>
          <a:xfrm>
            <a:off x="2087245" y="1392555"/>
            <a:ext cx="300672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t>一、选择题</a:t>
            </a:r>
            <a:endParaRPr lang="zh-CN" sz="2800" b="1"/>
          </a:p>
        </p:txBody>
      </p:sp>
      <p:cxnSp>
        <p:nvCxnSpPr>
          <p:cNvPr id="8" name="Connector 8"/>
          <p:cNvCxnSpPr/>
          <p:nvPr>
            <p:custDataLst>
              <p:tags r:id="rId6"/>
            </p:custDataLst>
          </p:nvPr>
        </p:nvCxnSpPr>
        <p:spPr>
          <a:xfrm rot="-9822">
            <a:off x="215392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765300" y="2392680"/>
            <a:ext cx="9146540" cy="3046095"/>
          </a:xfrm>
          <a:prstGeom prst="rect">
            <a:avLst/>
          </a:prstGeom>
          <a:noFill/>
        </p:spPr>
        <p:txBody>
          <a:bodyPr wrap="square" rtlCol="0" anchor="t">
            <a:spAutoFit/>
          </a:bodyPr>
          <a:p>
            <a:r>
              <a:rPr lang="zh-CN" altLang="en-US" sz="3200"/>
              <a:t>4.关于自杀，下列说法正确的是(</a:t>
            </a:r>
            <a:r>
              <a:rPr lang="en-US" altLang="zh-CN" sz="3200"/>
              <a:t>      </a:t>
            </a:r>
            <a:r>
              <a:rPr lang="zh-CN" altLang="en-US" sz="3200"/>
              <a:t>)。(多选题)</a:t>
            </a:r>
            <a:endParaRPr lang="zh-CN" altLang="en-US" sz="3200"/>
          </a:p>
          <a:p>
            <a:r>
              <a:rPr lang="en-US" altLang="zh-CN" sz="3200"/>
              <a:t>A.</a:t>
            </a:r>
            <a:r>
              <a:rPr lang="zh-CN" altLang="en-US" sz="3200"/>
              <a:t>焦虑症、抑郁症、疑病症、认知症等精神疾病是导致老年人自杀的重要因素</a:t>
            </a:r>
            <a:endParaRPr lang="zh-CN" altLang="en-US" sz="3200"/>
          </a:p>
          <a:p>
            <a:r>
              <a:rPr lang="en-US" altLang="zh-CN" sz="3200"/>
              <a:t>B.</a:t>
            </a:r>
            <a:r>
              <a:rPr lang="zh-CN" altLang="en-US" sz="3200"/>
              <a:t>经济困顿是老年人选择自杀的重要因素之一</a:t>
            </a:r>
            <a:endParaRPr lang="zh-CN" altLang="en-US" sz="3200"/>
          </a:p>
          <a:p>
            <a:r>
              <a:rPr lang="en-US" altLang="zh-CN" sz="3200"/>
              <a:t>C.</a:t>
            </a:r>
            <a:r>
              <a:rPr lang="zh-CN" altLang="en-US" sz="3200"/>
              <a:t>老年人自杀行为没有明显的城乡差别</a:t>
            </a:r>
            <a:endParaRPr lang="zh-CN" altLang="en-US" sz="3200"/>
          </a:p>
          <a:p>
            <a:r>
              <a:rPr lang="en-US" altLang="zh-CN" sz="3200"/>
              <a:t>D.</a:t>
            </a:r>
            <a:r>
              <a:rPr lang="zh-CN" altLang="en-US" sz="3200"/>
              <a:t>婚姻是老年人自杀的重要保护因素之一</a:t>
            </a:r>
            <a:endParaRPr lang="zh-CN" altLang="en-US" sz="32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19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92555"/>
            <a:ext cx="10160000"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537970"/>
            <a:ext cx="715645" cy="715645"/>
          </a:xfrm>
          <a:prstGeom prst="rect">
            <a:avLst/>
          </a:prstGeom>
        </p:spPr>
      </p:pic>
      <p:sp>
        <p:nvSpPr>
          <p:cNvPr id="7" name="AutoShape 7"/>
          <p:cNvSpPr/>
          <p:nvPr>
            <p:custDataLst>
              <p:tags r:id="rId5"/>
            </p:custDataLst>
          </p:nvPr>
        </p:nvSpPr>
        <p:spPr>
          <a:xfrm>
            <a:off x="2087245" y="1392555"/>
            <a:ext cx="300672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t>一、选择题</a:t>
            </a:r>
            <a:endParaRPr lang="zh-CN" sz="2800" b="1"/>
          </a:p>
        </p:txBody>
      </p:sp>
      <p:cxnSp>
        <p:nvCxnSpPr>
          <p:cNvPr id="8" name="Connector 8"/>
          <p:cNvCxnSpPr/>
          <p:nvPr>
            <p:custDataLst>
              <p:tags r:id="rId6"/>
            </p:custDataLst>
          </p:nvPr>
        </p:nvCxnSpPr>
        <p:spPr>
          <a:xfrm rot="-9822">
            <a:off x="215392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765300" y="2392680"/>
            <a:ext cx="9146540" cy="3538220"/>
          </a:xfrm>
          <a:prstGeom prst="rect">
            <a:avLst/>
          </a:prstGeom>
          <a:noFill/>
        </p:spPr>
        <p:txBody>
          <a:bodyPr wrap="square" rtlCol="0" anchor="t">
            <a:spAutoFit/>
          </a:bodyPr>
          <a:p>
            <a:r>
              <a:rPr lang="zh-CN" altLang="en-US" sz="3200"/>
              <a:t>5.影响老年人自杀的心理因素包括(</a:t>
            </a:r>
            <a:r>
              <a:rPr lang="en-US" altLang="zh-CN" sz="3200"/>
              <a:t>      </a:t>
            </a:r>
            <a:r>
              <a:rPr lang="zh-CN" altLang="en-US" sz="3200"/>
              <a:t>)。(多选题)</a:t>
            </a:r>
            <a:endParaRPr lang="zh-CN" altLang="en-US" sz="3200"/>
          </a:p>
          <a:p>
            <a:r>
              <a:rPr lang="en-US" altLang="zh-CN" sz="3200"/>
              <a:t>A.</a:t>
            </a:r>
            <a:r>
              <a:rPr lang="zh-CN" altLang="en-US" sz="3200"/>
              <a:t>精神疾病</a:t>
            </a:r>
            <a:r>
              <a:rPr lang="en-US" altLang="zh-CN" sz="3200"/>
              <a:t>   B.</a:t>
            </a:r>
            <a:r>
              <a:rPr lang="zh-CN" altLang="en-US" sz="3200"/>
              <a:t>文化程度 </a:t>
            </a:r>
            <a:endParaRPr lang="zh-CN" altLang="en-US" sz="3200"/>
          </a:p>
          <a:p>
            <a:r>
              <a:rPr lang="en-US" altLang="zh-CN" sz="3200"/>
              <a:t>C.</a:t>
            </a:r>
            <a:r>
              <a:rPr lang="zh-CN" altLang="en-US" sz="3200"/>
              <a:t>人格特点 </a:t>
            </a:r>
            <a:r>
              <a:rPr lang="en-US" altLang="zh-CN" sz="3200"/>
              <a:t>  D.</a:t>
            </a:r>
            <a:r>
              <a:rPr lang="zh-CN" altLang="en-US" sz="3200"/>
              <a:t>人际冲突</a:t>
            </a:r>
            <a:endParaRPr lang="zh-CN" altLang="en-US" sz="3200"/>
          </a:p>
          <a:p>
            <a:r>
              <a:rPr lang="zh-CN" altLang="en-US" sz="3200"/>
              <a:t>6.临终老人，是指医学上已经判定在当前医学技术水平条件下治愈无望、估计（</a:t>
            </a:r>
            <a:r>
              <a:rPr lang="en-US" altLang="zh-CN" sz="3200"/>
              <a:t>   </a:t>
            </a:r>
            <a:r>
              <a:rPr lang="zh-CN" altLang="en-US" sz="3200"/>
              <a:t>)个月内将要死亡的老年人。(单选题）</a:t>
            </a:r>
            <a:endParaRPr lang="zh-CN" altLang="en-US" sz="3200"/>
          </a:p>
          <a:p>
            <a:r>
              <a:rPr lang="en-US" altLang="zh-CN" sz="3200"/>
              <a:t>A.3     B.6      C.9       D.10</a:t>
            </a:r>
            <a:endParaRPr lang="en-US" altLang="zh-CN" sz="32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19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92555"/>
            <a:ext cx="10160000"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537970"/>
            <a:ext cx="715645" cy="715645"/>
          </a:xfrm>
          <a:prstGeom prst="rect">
            <a:avLst/>
          </a:prstGeom>
        </p:spPr>
      </p:pic>
      <p:sp>
        <p:nvSpPr>
          <p:cNvPr id="7" name="AutoShape 7"/>
          <p:cNvSpPr/>
          <p:nvPr>
            <p:custDataLst>
              <p:tags r:id="rId5"/>
            </p:custDataLst>
          </p:nvPr>
        </p:nvSpPr>
        <p:spPr>
          <a:xfrm>
            <a:off x="2087245" y="1392555"/>
            <a:ext cx="300672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t>一、选择题</a:t>
            </a:r>
            <a:endParaRPr lang="zh-CN" sz="2800" b="1"/>
          </a:p>
        </p:txBody>
      </p:sp>
      <p:cxnSp>
        <p:nvCxnSpPr>
          <p:cNvPr id="8" name="Connector 8"/>
          <p:cNvCxnSpPr/>
          <p:nvPr>
            <p:custDataLst>
              <p:tags r:id="rId6"/>
            </p:custDataLst>
          </p:nvPr>
        </p:nvCxnSpPr>
        <p:spPr>
          <a:xfrm rot="-9822">
            <a:off x="215392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765300" y="2392680"/>
            <a:ext cx="9146540" cy="3969385"/>
          </a:xfrm>
          <a:prstGeom prst="rect">
            <a:avLst/>
          </a:prstGeom>
          <a:noFill/>
        </p:spPr>
        <p:txBody>
          <a:bodyPr wrap="square" rtlCol="0" anchor="t">
            <a:spAutoFit/>
          </a:bodyPr>
          <a:p>
            <a:r>
              <a:rPr lang="zh-CN" altLang="en-US" sz="2800"/>
              <a:t>7.关于临终老人的躯体症状，下列说法正确的有(</a:t>
            </a:r>
            <a:r>
              <a:rPr lang="en-US" altLang="zh-CN" sz="2800"/>
              <a:t>      </a:t>
            </a:r>
            <a:r>
              <a:rPr lang="zh-CN" altLang="en-US" sz="2800"/>
              <a:t>)。(多选题）</a:t>
            </a:r>
            <a:endParaRPr lang="zh-CN" altLang="en-US" sz="2800"/>
          </a:p>
          <a:p>
            <a:r>
              <a:rPr lang="en-US" altLang="zh-CN" sz="2800"/>
              <a:t>A.</a:t>
            </a:r>
            <a:r>
              <a:rPr lang="zh-CN" altLang="en-US" sz="2800"/>
              <a:t>疼痛是临终老人最常见的症状之一，尤其是癌症晚期的老人</a:t>
            </a:r>
            <a:endParaRPr lang="zh-CN" altLang="en-US" sz="2800"/>
          </a:p>
          <a:p>
            <a:r>
              <a:rPr lang="en-US" altLang="zh-CN" sz="2800"/>
              <a:t>B.</a:t>
            </a:r>
            <a:r>
              <a:rPr lang="zh-CN" altLang="en-US" sz="2800"/>
              <a:t>临终老人的生命体征不稳定，可能出现呼吸困难、血压下降、体温下降、脉搏减</a:t>
            </a:r>
            <a:endParaRPr lang="zh-CN" altLang="en-US" sz="2800"/>
          </a:p>
          <a:p>
            <a:r>
              <a:rPr lang="zh-CN" altLang="en-US" sz="2800"/>
              <a:t>弱等症状</a:t>
            </a:r>
            <a:endParaRPr lang="zh-CN" altLang="en-US" sz="2800"/>
          </a:p>
          <a:p>
            <a:r>
              <a:rPr lang="en-US" altLang="zh-CN" sz="2800"/>
              <a:t>C.</a:t>
            </a:r>
            <a:r>
              <a:rPr lang="zh-CN" altLang="en-US" sz="2800"/>
              <a:t>临终老人的视力、嗅觉、听觉、感觉等大幅度减退</a:t>
            </a:r>
            <a:endParaRPr lang="zh-CN" altLang="en-US" sz="2800"/>
          </a:p>
          <a:p>
            <a:r>
              <a:rPr lang="en-US" altLang="zh-CN" sz="2800"/>
              <a:t>D.</a:t>
            </a:r>
            <a:r>
              <a:rPr lang="zh-CN" altLang="en-US" sz="2800"/>
              <a:t>临终老人会出现求生心理</a:t>
            </a:r>
            <a:endParaRPr lang="zh-CN" altLang="en-US" sz="28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19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92555"/>
            <a:ext cx="10160000"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537970"/>
            <a:ext cx="715645" cy="715645"/>
          </a:xfrm>
          <a:prstGeom prst="rect">
            <a:avLst/>
          </a:prstGeom>
        </p:spPr>
      </p:pic>
      <p:sp>
        <p:nvSpPr>
          <p:cNvPr id="7" name="AutoShape 7"/>
          <p:cNvSpPr/>
          <p:nvPr>
            <p:custDataLst>
              <p:tags r:id="rId5"/>
            </p:custDataLst>
          </p:nvPr>
        </p:nvSpPr>
        <p:spPr>
          <a:xfrm>
            <a:off x="2087245" y="1392555"/>
            <a:ext cx="300672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t>一、选择题</a:t>
            </a:r>
            <a:endParaRPr lang="zh-CN" sz="2800" b="1"/>
          </a:p>
        </p:txBody>
      </p:sp>
      <p:cxnSp>
        <p:nvCxnSpPr>
          <p:cNvPr id="8" name="Connector 8"/>
          <p:cNvCxnSpPr/>
          <p:nvPr>
            <p:custDataLst>
              <p:tags r:id="rId6"/>
            </p:custDataLst>
          </p:nvPr>
        </p:nvCxnSpPr>
        <p:spPr>
          <a:xfrm rot="-9822">
            <a:off x="215392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765300" y="2392680"/>
            <a:ext cx="9146540" cy="2861310"/>
          </a:xfrm>
          <a:prstGeom prst="rect">
            <a:avLst/>
          </a:prstGeom>
          <a:noFill/>
        </p:spPr>
        <p:txBody>
          <a:bodyPr wrap="square" rtlCol="0" anchor="t">
            <a:spAutoFit/>
          </a:bodyPr>
          <a:p>
            <a:r>
              <a:rPr lang="zh-CN" altLang="en-US" sz="3600"/>
              <a:t>8.临终关怀的原则是(</a:t>
            </a:r>
            <a:r>
              <a:rPr lang="en-US" altLang="zh-CN" sz="3600"/>
              <a:t>       </a:t>
            </a:r>
            <a:r>
              <a:rPr lang="zh-CN" altLang="en-US" sz="3600"/>
              <a:t>)。(多选题）</a:t>
            </a:r>
            <a:endParaRPr lang="zh-CN" altLang="en-US" sz="3600"/>
          </a:p>
          <a:p>
            <a:r>
              <a:rPr lang="en-US" altLang="zh-CN" sz="3600"/>
              <a:t>A.</a:t>
            </a:r>
            <a:r>
              <a:rPr lang="zh-CN" altLang="en-US" sz="3600"/>
              <a:t>以照料为中心</a:t>
            </a:r>
            <a:endParaRPr lang="zh-CN" altLang="en-US" sz="3600"/>
          </a:p>
          <a:p>
            <a:r>
              <a:rPr lang="en-US" altLang="zh-CN" sz="3600"/>
              <a:t>C.</a:t>
            </a:r>
            <a:r>
              <a:rPr lang="zh-CN" altLang="en-US" sz="3600"/>
              <a:t>提高临终生命质量</a:t>
            </a:r>
            <a:endParaRPr lang="zh-CN" altLang="en-US" sz="3600"/>
          </a:p>
          <a:p>
            <a:r>
              <a:rPr lang="en-US" altLang="zh-CN" sz="3600"/>
              <a:t>B.</a:t>
            </a:r>
            <a:r>
              <a:rPr lang="zh-CN" altLang="en-US" sz="3600"/>
              <a:t>维护临终者的尊严</a:t>
            </a:r>
            <a:endParaRPr lang="zh-CN" altLang="en-US" sz="3600"/>
          </a:p>
          <a:p>
            <a:r>
              <a:rPr lang="en-US" altLang="zh-CN" sz="3600"/>
              <a:t>D.</a:t>
            </a:r>
            <a:r>
              <a:rPr lang="zh-CN" altLang="en-US" sz="3600"/>
              <a:t>尊重生命，共同面对死亡</a:t>
            </a:r>
            <a:endParaRPr lang="zh-CN" altLang="en-US" sz="36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19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92555"/>
            <a:ext cx="10160000"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537970"/>
            <a:ext cx="715645" cy="715645"/>
          </a:xfrm>
          <a:prstGeom prst="rect">
            <a:avLst/>
          </a:prstGeom>
        </p:spPr>
      </p:pic>
      <p:sp>
        <p:nvSpPr>
          <p:cNvPr id="7" name="AutoShape 7"/>
          <p:cNvSpPr/>
          <p:nvPr>
            <p:custDataLst>
              <p:tags r:id="rId5"/>
            </p:custDataLst>
          </p:nvPr>
        </p:nvSpPr>
        <p:spPr>
          <a:xfrm>
            <a:off x="2087245" y="1392555"/>
            <a:ext cx="300672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t>一、选择题</a:t>
            </a:r>
            <a:endParaRPr lang="zh-CN" sz="2800" b="1"/>
          </a:p>
        </p:txBody>
      </p:sp>
      <p:cxnSp>
        <p:nvCxnSpPr>
          <p:cNvPr id="8" name="Connector 8"/>
          <p:cNvCxnSpPr/>
          <p:nvPr>
            <p:custDataLst>
              <p:tags r:id="rId6"/>
            </p:custDataLst>
          </p:nvPr>
        </p:nvCxnSpPr>
        <p:spPr>
          <a:xfrm rot="-9822">
            <a:off x="215392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765300" y="2228215"/>
            <a:ext cx="9146540" cy="4399915"/>
          </a:xfrm>
          <a:prstGeom prst="rect">
            <a:avLst/>
          </a:prstGeom>
          <a:noFill/>
        </p:spPr>
        <p:txBody>
          <a:bodyPr wrap="square" rtlCol="0" anchor="t">
            <a:spAutoFit/>
          </a:bodyPr>
          <a:p>
            <a:r>
              <a:rPr lang="zh-CN" altLang="en-US" sz="2800"/>
              <a:t>9.关于医疗上的临终关怀，下列说法正确的是（　　）。（多选题）</a:t>
            </a:r>
            <a:endParaRPr lang="zh-CN" altLang="en-US" sz="2800"/>
          </a:p>
          <a:p>
            <a:r>
              <a:rPr lang="en-US" altLang="zh-CN" sz="2800"/>
              <a:t> A.</a:t>
            </a:r>
            <a:r>
              <a:rPr lang="zh-CN" altLang="en-US" sz="2800"/>
              <a:t>医疗上的临终关怀应以止痛、吸痰、缓解呼吸困难等对症治疗为主</a:t>
            </a:r>
            <a:endParaRPr lang="zh-CN" altLang="en-US" sz="2800"/>
          </a:p>
          <a:p>
            <a:r>
              <a:rPr lang="en-US" altLang="zh-CN" sz="2800"/>
              <a:t> B.</a:t>
            </a:r>
            <a:r>
              <a:rPr lang="zh-CN" altLang="en-US" sz="2800"/>
              <a:t>医疗上的临终关怀强调适当的治疗，避免不必要的检查和无价值的治疗</a:t>
            </a:r>
            <a:endParaRPr lang="zh-CN" altLang="en-US" sz="2800"/>
          </a:p>
          <a:p>
            <a:r>
              <a:rPr lang="en-US" altLang="zh-CN" sz="2800"/>
              <a:t> C.</a:t>
            </a:r>
            <a:r>
              <a:rPr lang="zh-CN" altLang="en-US" sz="2800"/>
              <a:t>在临终患者的疼痛处理中，应及时、有效、正确地使用三阶梯止痛法</a:t>
            </a:r>
            <a:endParaRPr lang="zh-CN" altLang="en-US" sz="2800"/>
          </a:p>
          <a:p>
            <a:r>
              <a:rPr lang="en-US" altLang="zh-CN" sz="2800"/>
              <a:t> D.</a:t>
            </a:r>
            <a:r>
              <a:rPr lang="zh-CN" altLang="en-US" sz="2800"/>
              <a:t>对呼吸困难的患者，药物治疗可使症状得到缓解，吸氧也是较好的有效方法</a:t>
            </a:r>
            <a:endParaRPr lang="zh-CN" altLang="en-US" sz="28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根据情境案例，写出临终关怀的措施、工作启示，并分享交流。</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王爷爷，87岁，高级工程师，为人乐观风趣，随着年龄的增长，其身体健康状况也日益下降，身患多种慢性疾病。半年前被诊断为胃癌晚期，入院检查发现癌细胞已扩散。鉴于王爷爷的年纪，医生建议保守治疗。老人的家庭经济条件良好，其子女事业小有成就，但工作繁忙，在老人的治疗方案上存在争议，有的主张保守治疗，有的主张手术治疗。王爷爷在得知自己病情后，经过认真思考决定采取保守治疗，住进了医疗条件较好的某护理院。</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在护理院中，王爷爷得到了护理人员的细心呵护。他们为老人布置了温馨的房间，呼叫、急救设备齐全，每天医生、护理人员等查房时都会认真询问老人感受，密切关注病情发展，在老人精神较好时陪他聊天，推他外出散步等。虽然王爷爷的病情并没有好转，甚至在不断恶化，但在家人和工作人员的陪伴下，他很舒心、很知足，坦然面对最后时刻的到来。</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19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92555"/>
            <a:ext cx="10160000"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537970"/>
            <a:ext cx="715645" cy="715645"/>
          </a:xfrm>
          <a:prstGeom prst="rect">
            <a:avLst/>
          </a:prstGeom>
        </p:spPr>
      </p:pic>
      <p:sp>
        <p:nvSpPr>
          <p:cNvPr id="7" name="AutoShape 7"/>
          <p:cNvSpPr/>
          <p:nvPr>
            <p:custDataLst>
              <p:tags r:id="rId5"/>
            </p:custDataLst>
          </p:nvPr>
        </p:nvSpPr>
        <p:spPr>
          <a:xfrm>
            <a:off x="2087245" y="1392555"/>
            <a:ext cx="300672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t>一、选择题</a:t>
            </a:r>
            <a:endParaRPr lang="zh-CN" sz="2800" b="1"/>
          </a:p>
        </p:txBody>
      </p:sp>
      <p:cxnSp>
        <p:nvCxnSpPr>
          <p:cNvPr id="8" name="Connector 8"/>
          <p:cNvCxnSpPr/>
          <p:nvPr>
            <p:custDataLst>
              <p:tags r:id="rId6"/>
            </p:custDataLst>
          </p:nvPr>
        </p:nvCxnSpPr>
        <p:spPr>
          <a:xfrm rot="-9822">
            <a:off x="215392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89735" y="2567305"/>
            <a:ext cx="9146540" cy="3415030"/>
          </a:xfrm>
          <a:prstGeom prst="rect">
            <a:avLst/>
          </a:prstGeom>
          <a:noFill/>
        </p:spPr>
        <p:txBody>
          <a:bodyPr wrap="square" rtlCol="0" anchor="t">
            <a:spAutoFit/>
          </a:bodyPr>
          <a:p>
            <a:r>
              <a:rPr lang="zh-CN" altLang="en-US" sz="3600"/>
              <a:t>10.临终老人的心理护理措施包括（　　）。（多选题）</a:t>
            </a:r>
            <a:endParaRPr lang="zh-CN" altLang="en-US" sz="3600"/>
          </a:p>
          <a:p>
            <a:r>
              <a:rPr lang="en-US" altLang="zh-CN" sz="3600"/>
              <a:t> A.</a:t>
            </a:r>
            <a:r>
              <a:rPr lang="zh-CN" altLang="en-US" sz="3600"/>
              <a:t>尊重老人的主观感受和交流的愿望</a:t>
            </a:r>
            <a:endParaRPr lang="zh-CN" altLang="en-US" sz="3600"/>
          </a:p>
          <a:p>
            <a:r>
              <a:rPr lang="en-US" altLang="zh-CN" sz="3600"/>
              <a:t> B.</a:t>
            </a:r>
            <a:r>
              <a:rPr lang="zh-CN" altLang="en-US" sz="3600"/>
              <a:t>提供温馨的家庭照护</a:t>
            </a:r>
            <a:endParaRPr lang="zh-CN" altLang="en-US" sz="3600"/>
          </a:p>
          <a:p>
            <a:r>
              <a:rPr lang="en-US" altLang="zh-CN" sz="3600"/>
              <a:t> C.</a:t>
            </a:r>
            <a:r>
              <a:rPr lang="zh-CN" altLang="en-US" sz="3600"/>
              <a:t>帮助老人保持社会联系</a:t>
            </a:r>
            <a:endParaRPr lang="zh-CN" altLang="en-US" sz="3600"/>
          </a:p>
          <a:p>
            <a:r>
              <a:rPr lang="en-US" altLang="zh-CN" sz="3600"/>
              <a:t> D.</a:t>
            </a:r>
            <a:r>
              <a:rPr lang="zh-CN" altLang="en-US" sz="3600"/>
              <a:t>适时有度的优死教育</a:t>
            </a:r>
            <a:endParaRPr lang="zh-CN" altLang="en-US" sz="36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19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92555"/>
            <a:ext cx="10160000"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537970"/>
            <a:ext cx="715645" cy="715645"/>
          </a:xfrm>
          <a:prstGeom prst="rect">
            <a:avLst/>
          </a:prstGeom>
        </p:spPr>
      </p:pic>
      <p:sp>
        <p:nvSpPr>
          <p:cNvPr id="7" name="AutoShape 7"/>
          <p:cNvSpPr/>
          <p:nvPr>
            <p:custDataLst>
              <p:tags r:id="rId5"/>
            </p:custDataLst>
          </p:nvPr>
        </p:nvSpPr>
        <p:spPr>
          <a:xfrm>
            <a:off x="2087245" y="1392555"/>
            <a:ext cx="300672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t>二、判断题</a:t>
            </a:r>
            <a:endParaRPr lang="zh-CN" sz="2800" b="1"/>
          </a:p>
        </p:txBody>
      </p:sp>
      <p:cxnSp>
        <p:nvCxnSpPr>
          <p:cNvPr id="8" name="Connector 8"/>
          <p:cNvCxnSpPr/>
          <p:nvPr>
            <p:custDataLst>
              <p:tags r:id="rId6"/>
            </p:custDataLst>
          </p:nvPr>
        </p:nvCxnSpPr>
        <p:spPr>
          <a:xfrm rot="-9822">
            <a:off x="215392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689735" y="2356485"/>
            <a:ext cx="9146540" cy="4154170"/>
          </a:xfrm>
          <a:prstGeom prst="rect">
            <a:avLst/>
          </a:prstGeom>
          <a:noFill/>
        </p:spPr>
        <p:txBody>
          <a:bodyPr wrap="square" rtlCol="0" anchor="t">
            <a:spAutoFit/>
          </a:bodyPr>
          <a:p>
            <a:r>
              <a:rPr lang="zh-CN" altLang="en-US" sz="2400"/>
              <a:t>1.一般来说，文化程度比较高的老年人，其心理成熟度也比较高，对事物的发展规律有着科学客观的认识，因此能理智地对待死亡。（</a:t>
            </a:r>
            <a:r>
              <a:rPr lang="en-US" altLang="zh-CN" sz="2400"/>
              <a:t>    </a:t>
            </a:r>
            <a:r>
              <a:rPr lang="zh-CN" altLang="en-US" sz="2400"/>
              <a:t>）</a:t>
            </a:r>
            <a:endParaRPr lang="zh-CN" altLang="en-US" sz="2400"/>
          </a:p>
          <a:p>
            <a:r>
              <a:rPr lang="zh-CN" altLang="en-US" sz="2400"/>
              <a:t>2.从古至今，我国有很多人年轻时不信教，但年老之后忽然热衷于宗教，是因为越老越迷信。（</a:t>
            </a:r>
            <a:r>
              <a:rPr lang="en-US" altLang="zh-CN" sz="2400"/>
              <a:t>      </a:t>
            </a:r>
            <a:r>
              <a:rPr lang="zh-CN" altLang="en-US" sz="2400"/>
              <a:t>）</a:t>
            </a:r>
            <a:endParaRPr lang="zh-CN" altLang="en-US" sz="2400"/>
          </a:p>
          <a:p>
            <a:r>
              <a:rPr lang="zh-CN" altLang="en-US" sz="2400"/>
              <a:t>3.老年人的婚姻状况、经济状况、职业因素等也会对老人的死亡态度产生影响。（</a:t>
            </a:r>
            <a:r>
              <a:rPr lang="en-US" altLang="zh-CN" sz="2400"/>
              <a:t>     </a:t>
            </a:r>
            <a:r>
              <a:rPr lang="zh-CN" altLang="en-US" sz="2400"/>
              <a:t>）</a:t>
            </a:r>
            <a:endParaRPr lang="zh-CN" altLang="en-US" sz="2400"/>
          </a:p>
          <a:p>
            <a:r>
              <a:rPr lang="zh-CN" altLang="en-US" sz="2400"/>
              <a:t>4.目前不少学者已把自杀行为看作是一种疾病，这种看法符合世界卫生组织对健康与疾病的定义。（</a:t>
            </a:r>
            <a:r>
              <a:rPr lang="en-US" altLang="zh-CN" sz="2400"/>
              <a:t>    </a:t>
            </a:r>
            <a:r>
              <a:rPr lang="zh-CN" altLang="en-US" sz="2400"/>
              <a:t>）</a:t>
            </a:r>
            <a:endParaRPr lang="zh-CN" altLang="en-US" sz="2400"/>
          </a:p>
          <a:p>
            <a:r>
              <a:rPr lang="zh-CN" altLang="en-US" sz="2400"/>
              <a:t>5.有调查发现，独居、入住福利院的老年人自杀意向要高于其他居住状态的老人。（</a:t>
            </a:r>
            <a:r>
              <a:rPr lang="en-US" altLang="zh-CN" sz="2400"/>
              <a:t>       </a:t>
            </a:r>
            <a:r>
              <a:rPr lang="zh-CN" altLang="en-US" sz="2400"/>
              <a:t>）</a:t>
            </a:r>
            <a:endParaRPr lang="zh-CN" altLang="en-US" sz="24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19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92555"/>
            <a:ext cx="10160000" cy="51181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537970"/>
            <a:ext cx="715645" cy="715645"/>
          </a:xfrm>
          <a:prstGeom prst="rect">
            <a:avLst/>
          </a:prstGeom>
        </p:spPr>
      </p:pic>
      <p:sp>
        <p:nvSpPr>
          <p:cNvPr id="7" name="AutoShape 7"/>
          <p:cNvSpPr/>
          <p:nvPr>
            <p:custDataLst>
              <p:tags r:id="rId5"/>
            </p:custDataLst>
          </p:nvPr>
        </p:nvSpPr>
        <p:spPr>
          <a:xfrm>
            <a:off x="2087245" y="1392555"/>
            <a:ext cx="300672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t>二、判断题</a:t>
            </a:r>
            <a:endParaRPr lang="zh-CN" sz="2800" b="1"/>
          </a:p>
        </p:txBody>
      </p:sp>
      <p:cxnSp>
        <p:nvCxnSpPr>
          <p:cNvPr id="8" name="Connector 8"/>
          <p:cNvCxnSpPr/>
          <p:nvPr>
            <p:custDataLst>
              <p:tags r:id="rId6"/>
            </p:custDataLst>
          </p:nvPr>
        </p:nvCxnSpPr>
        <p:spPr>
          <a:xfrm rot="-9822">
            <a:off x="215392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83640" y="2356485"/>
            <a:ext cx="9652635" cy="4154170"/>
          </a:xfrm>
          <a:prstGeom prst="rect">
            <a:avLst/>
          </a:prstGeom>
          <a:noFill/>
        </p:spPr>
        <p:txBody>
          <a:bodyPr wrap="square" rtlCol="0" anchor="t">
            <a:spAutoFit/>
          </a:bodyPr>
          <a:p>
            <a:r>
              <a:rPr lang="zh-CN" altLang="en-US" sz="2400"/>
              <a:t>6.文化程度与自杀行为有着密切关系。一般文化程度越高，自杀率就越高。（</a:t>
            </a:r>
            <a:r>
              <a:rPr lang="en-US" altLang="zh-CN" sz="2400"/>
              <a:t>     </a:t>
            </a:r>
            <a:r>
              <a:rPr lang="zh-CN" altLang="en-US" sz="2400"/>
              <a:t>）</a:t>
            </a:r>
            <a:endParaRPr lang="zh-CN" altLang="en-US" sz="2400"/>
          </a:p>
          <a:p>
            <a:r>
              <a:rPr lang="zh-CN" altLang="en-US" sz="2400"/>
              <a:t>7.当老年人真正面对死亡时，会普遍存在恐惧、愤怒、罪恶感(自我谴责)、焦虑、孤独、疲乏、无助感、怀念、解脱、麻木等情绪。（）</a:t>
            </a:r>
            <a:endParaRPr lang="zh-CN" altLang="en-US" sz="2400"/>
          </a:p>
          <a:p>
            <a:r>
              <a:rPr lang="zh-CN" altLang="en-US" sz="2400"/>
              <a:t>8.随着病情加重，一些老年人的情绪、性格等会出现障碍，如暴躁、孤僻、抑郁、意志薄弱、依赖性增强、自我调节和控制能力差等。（</a:t>
            </a:r>
            <a:r>
              <a:rPr lang="en-US" altLang="zh-CN" sz="2400"/>
              <a:t>     </a:t>
            </a:r>
            <a:r>
              <a:rPr lang="zh-CN" altLang="en-US" sz="2400"/>
              <a:t>）</a:t>
            </a:r>
            <a:endParaRPr lang="zh-CN" altLang="en-US" sz="2400"/>
          </a:p>
          <a:p>
            <a:r>
              <a:rPr lang="zh-CN" altLang="en-US" sz="2400"/>
              <a:t>9.临终关怀只需对临终病人提供精心护理，不需要对病人家属进行关怀。(</a:t>
            </a:r>
            <a:r>
              <a:rPr lang="en-US" altLang="zh-CN" sz="2400"/>
              <a:t>     </a:t>
            </a:r>
            <a:r>
              <a:rPr lang="zh-CN" altLang="en-US" sz="2400"/>
              <a:t>)</a:t>
            </a:r>
            <a:endParaRPr lang="zh-CN" altLang="en-US" sz="2400"/>
          </a:p>
          <a:p>
            <a:r>
              <a:rPr lang="zh-CN" altLang="en-US" sz="2400"/>
              <a:t>10.老人临终护理要尊重老人的民族习惯和宗教信仰，根据老年人不同的职业特点、心理反应、性格特征、社会文化背景等给予不同的精神安慰和心理疏导，才能有好的护理效果。（</a:t>
            </a:r>
            <a:r>
              <a:rPr lang="en-US" altLang="zh-CN" sz="2400"/>
              <a:t>     </a:t>
            </a:r>
            <a:r>
              <a:rPr lang="zh-CN" altLang="en-US" sz="2400"/>
              <a:t>）</a:t>
            </a:r>
            <a:endParaRPr lang="zh-CN" altLang="en-US" sz="24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19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92555"/>
            <a:ext cx="10160000" cy="531114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537970"/>
            <a:ext cx="715645" cy="715645"/>
          </a:xfrm>
          <a:prstGeom prst="rect">
            <a:avLst/>
          </a:prstGeom>
        </p:spPr>
      </p:pic>
      <p:sp>
        <p:nvSpPr>
          <p:cNvPr id="7" name="AutoShape 7"/>
          <p:cNvSpPr/>
          <p:nvPr>
            <p:custDataLst>
              <p:tags r:id="rId5"/>
            </p:custDataLst>
          </p:nvPr>
        </p:nvSpPr>
        <p:spPr>
          <a:xfrm>
            <a:off x="2087245" y="1392555"/>
            <a:ext cx="300672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t>三、简答题</a:t>
            </a:r>
            <a:endParaRPr lang="zh-CN" sz="2800" b="1"/>
          </a:p>
        </p:txBody>
      </p:sp>
      <p:cxnSp>
        <p:nvCxnSpPr>
          <p:cNvPr id="8" name="Connector 8"/>
          <p:cNvCxnSpPr/>
          <p:nvPr>
            <p:custDataLst>
              <p:tags r:id="rId6"/>
            </p:custDataLst>
          </p:nvPr>
        </p:nvCxnSpPr>
        <p:spPr>
          <a:xfrm rot="-9822">
            <a:off x="215392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83640" y="2253615"/>
            <a:ext cx="9652635" cy="4154170"/>
          </a:xfrm>
          <a:prstGeom prst="rect">
            <a:avLst/>
          </a:prstGeom>
          <a:noFill/>
        </p:spPr>
        <p:txBody>
          <a:bodyPr wrap="square" rtlCol="0" anchor="t">
            <a:noAutofit/>
          </a:bodyPr>
          <a:p>
            <a:r>
              <a:rPr lang="zh-CN" altLang="en-US" sz="2800"/>
              <a:t>1.影响老年人死亡态度的因素有哪些？</a:t>
            </a:r>
            <a:endParaRPr lang="zh-CN" altLang="en-US" sz="2800"/>
          </a:p>
          <a:p>
            <a:r>
              <a:rPr lang="zh-CN" altLang="en-US" sz="2800"/>
              <a:t>2.简述死亡教育的定义、目的和对象。</a:t>
            </a:r>
            <a:endParaRPr lang="zh-CN" altLang="en-US" sz="2800"/>
          </a:p>
          <a:p>
            <a:r>
              <a:rPr lang="zh-CN" altLang="en-US" sz="2800"/>
              <a:t>3.老年死亡教育中应注意哪些问题？</a:t>
            </a:r>
            <a:endParaRPr lang="zh-CN" altLang="en-US" sz="2800"/>
          </a:p>
          <a:p>
            <a:r>
              <a:rPr lang="zh-CN" altLang="en-US" sz="2800"/>
              <a:t>4.什么是生前预嘱？其核心内容是什么？</a:t>
            </a:r>
            <a:endParaRPr lang="zh-CN" altLang="en-US" sz="2800"/>
          </a:p>
          <a:p>
            <a:r>
              <a:rPr lang="zh-CN" altLang="en-US" sz="2800"/>
              <a:t>5.临终老人的躯体特点有哪些？</a:t>
            </a:r>
            <a:endParaRPr lang="zh-CN" altLang="en-US" sz="2800"/>
          </a:p>
          <a:p>
            <a:r>
              <a:rPr lang="zh-CN" altLang="en-US" sz="2800"/>
              <a:t>6.临终老人的心理阶段有哪些？</a:t>
            </a:r>
            <a:endParaRPr lang="zh-CN" altLang="en-US" sz="2800"/>
          </a:p>
          <a:p>
            <a:r>
              <a:rPr lang="zh-CN" altLang="en-US" sz="2800"/>
              <a:t>7.简述有自杀倾向老年人的护理中应注意什么。</a:t>
            </a:r>
            <a:endParaRPr lang="zh-CN" altLang="en-US" sz="2800"/>
          </a:p>
          <a:p>
            <a:r>
              <a:rPr lang="zh-CN" altLang="en-US" sz="2800"/>
              <a:t>8.临终关怀的原则有哪些？</a:t>
            </a:r>
            <a:endParaRPr lang="zh-CN" altLang="en-US" sz="2800"/>
          </a:p>
          <a:p>
            <a:r>
              <a:rPr lang="zh-CN" altLang="en-US" sz="2800"/>
              <a:t>9.对临终老人家属的关怀措施有哪些？</a:t>
            </a:r>
            <a:endParaRPr lang="zh-CN" altLang="en-US" sz="2800"/>
          </a:p>
          <a:p>
            <a:r>
              <a:rPr lang="zh-CN" altLang="en-US" sz="2800"/>
              <a:t>10.临终老人的心理护理措施有哪些？</a:t>
            </a:r>
            <a:endParaRPr lang="zh-CN" altLang="en-US" sz="28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19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92555"/>
            <a:ext cx="10160000" cy="531114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537970"/>
            <a:ext cx="715645" cy="715645"/>
          </a:xfrm>
          <a:prstGeom prst="rect">
            <a:avLst/>
          </a:prstGeom>
        </p:spPr>
      </p:pic>
      <p:sp>
        <p:nvSpPr>
          <p:cNvPr id="7" name="AutoShape 7"/>
          <p:cNvSpPr/>
          <p:nvPr>
            <p:custDataLst>
              <p:tags r:id="rId5"/>
            </p:custDataLst>
          </p:nvPr>
        </p:nvSpPr>
        <p:spPr>
          <a:xfrm>
            <a:off x="2087245" y="1392555"/>
            <a:ext cx="300672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t>四、实训题</a:t>
            </a:r>
            <a:endParaRPr lang="zh-CN" sz="2800" b="1"/>
          </a:p>
        </p:txBody>
      </p:sp>
      <p:cxnSp>
        <p:nvCxnSpPr>
          <p:cNvPr id="8" name="Connector 8"/>
          <p:cNvCxnSpPr/>
          <p:nvPr>
            <p:custDataLst>
              <p:tags r:id="rId6"/>
            </p:custDataLst>
          </p:nvPr>
        </p:nvCxnSpPr>
        <p:spPr>
          <a:xfrm rot="-9822">
            <a:off x="215392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83640" y="2253615"/>
            <a:ext cx="9652635" cy="4154170"/>
          </a:xfrm>
          <a:prstGeom prst="rect">
            <a:avLst/>
          </a:prstGeom>
          <a:noFill/>
        </p:spPr>
        <p:txBody>
          <a:bodyPr wrap="square" rtlCol="0" anchor="t">
            <a:noAutofit/>
          </a:bodyPr>
          <a:p>
            <a:r>
              <a:rPr lang="zh-CN" altLang="en-US" sz="2800"/>
              <a:t>1.请结合实际情况，谈一下在对老人进行死亡教育过程中应注意哪些问题。</a:t>
            </a:r>
            <a:endParaRPr lang="zh-CN" altLang="en-US" sz="2800"/>
          </a:p>
          <a:p>
            <a:endParaRPr lang="zh-CN" altLang="en-US" sz="2800"/>
          </a:p>
          <a:p>
            <a:r>
              <a:rPr lang="zh-CN" altLang="en-US" sz="2800"/>
              <a:t>2.现在很多人能接受自己尊严死，但给亲属实施尊严死却很难。请结合社会实际谈一下为什么会如此。</a:t>
            </a:r>
            <a:endParaRPr lang="zh-CN" altLang="en-US" sz="2800"/>
          </a:p>
          <a:p>
            <a:endParaRPr lang="zh-CN" altLang="en-US" sz="2800"/>
          </a:p>
          <a:p>
            <a:r>
              <a:rPr lang="zh-CN" altLang="en-US" sz="2800"/>
              <a:t>3.结合所学，谈一谈你对生前预嘱的看法。</a:t>
            </a:r>
            <a:endParaRPr lang="zh-CN" altLang="en-US" sz="2800"/>
          </a:p>
          <a:p>
            <a:endParaRPr lang="zh-CN" altLang="en-US" sz="2800"/>
          </a:p>
          <a:p>
            <a:r>
              <a:rPr lang="zh-CN" altLang="en-US" sz="2800"/>
              <a:t>4.上网查阅资料，并结合身边实例，谈一谈临终关怀的发展痛点有哪些。</a:t>
            </a:r>
            <a:endParaRPr lang="zh-CN" altLang="en-US" sz="28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19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92555"/>
            <a:ext cx="10160000" cy="531114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537970"/>
            <a:ext cx="715645" cy="715645"/>
          </a:xfrm>
          <a:prstGeom prst="rect">
            <a:avLst/>
          </a:prstGeom>
        </p:spPr>
      </p:pic>
      <p:sp>
        <p:nvSpPr>
          <p:cNvPr id="7" name="AutoShape 7"/>
          <p:cNvSpPr/>
          <p:nvPr>
            <p:custDataLst>
              <p:tags r:id="rId5"/>
            </p:custDataLst>
          </p:nvPr>
        </p:nvSpPr>
        <p:spPr>
          <a:xfrm>
            <a:off x="2087245" y="1392555"/>
            <a:ext cx="300672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t>五、案例题</a:t>
            </a:r>
            <a:endParaRPr lang="zh-CN" sz="2800" b="1"/>
          </a:p>
        </p:txBody>
      </p:sp>
      <p:cxnSp>
        <p:nvCxnSpPr>
          <p:cNvPr id="8" name="Connector 8"/>
          <p:cNvCxnSpPr/>
          <p:nvPr>
            <p:custDataLst>
              <p:tags r:id="rId6"/>
            </p:custDataLst>
          </p:nvPr>
        </p:nvCxnSpPr>
        <p:spPr>
          <a:xfrm rot="-9822">
            <a:off x="215392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83640" y="2253615"/>
            <a:ext cx="10094595" cy="4154170"/>
          </a:xfrm>
          <a:prstGeom prst="rect">
            <a:avLst/>
          </a:prstGeom>
          <a:noFill/>
        </p:spPr>
        <p:txBody>
          <a:bodyPr wrap="square" rtlCol="0" anchor="t">
            <a:noAutofit/>
          </a:bodyPr>
          <a:p>
            <a:r>
              <a:rPr lang="zh-CN" altLang="en-US" sz="2800"/>
              <a:t>【情境一】70岁的汪先生在2004年被诊断为恶性淋巴癌，医生说他最多只能活一年。面对死神的逼近，他同其他人一样也曾恐惧、焦虑、愤怒过，但在家属和照顾人员的耐心开导下，他不但没有倒下，反而更坚强起来。他认为治病三分靠药物，七分靠精神，他相信凭着开朗乐观的性格和坚强的意志，他一定可以战胜病魔。于是，他每天坚持骑自行车锻炼，后来骑车到处游玩。他骑车逛遍了上海所有公园后，就开始周游全国。十年过去了，汪先生还活得好好的，而他的行程已达四万多公里，他到过福州、珠海、澳门、北京等地。他告诉大家，癌症不等于死亡，只要每天开心，有毅力，一定能战胜病魔。</a:t>
            </a:r>
            <a:endParaRPr lang="zh-CN" altLang="en-US" sz="28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19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92555"/>
            <a:ext cx="10160000" cy="531114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537970"/>
            <a:ext cx="715645" cy="715645"/>
          </a:xfrm>
          <a:prstGeom prst="rect">
            <a:avLst/>
          </a:prstGeom>
        </p:spPr>
      </p:pic>
      <p:sp>
        <p:nvSpPr>
          <p:cNvPr id="7" name="AutoShape 7"/>
          <p:cNvSpPr/>
          <p:nvPr>
            <p:custDataLst>
              <p:tags r:id="rId5"/>
            </p:custDataLst>
          </p:nvPr>
        </p:nvSpPr>
        <p:spPr>
          <a:xfrm>
            <a:off x="2087245" y="1392555"/>
            <a:ext cx="300672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t>五、案例题</a:t>
            </a:r>
            <a:endParaRPr lang="zh-CN" sz="2800" b="1"/>
          </a:p>
        </p:txBody>
      </p:sp>
      <p:cxnSp>
        <p:nvCxnSpPr>
          <p:cNvPr id="8" name="Connector 8"/>
          <p:cNvCxnSpPr/>
          <p:nvPr>
            <p:custDataLst>
              <p:tags r:id="rId6"/>
            </p:custDataLst>
          </p:nvPr>
        </p:nvCxnSpPr>
        <p:spPr>
          <a:xfrm rot="-9822">
            <a:off x="215392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83640" y="2253615"/>
            <a:ext cx="10094595" cy="4154170"/>
          </a:xfrm>
          <a:prstGeom prst="rect">
            <a:avLst/>
          </a:prstGeom>
          <a:noFill/>
        </p:spPr>
        <p:txBody>
          <a:bodyPr wrap="square" rtlCol="0" anchor="t">
            <a:noAutofit/>
          </a:bodyPr>
          <a:p>
            <a:r>
              <a:rPr lang="zh-CN" altLang="en-US" sz="3600"/>
              <a:t>思考题：</a:t>
            </a:r>
            <a:endParaRPr lang="zh-CN" altLang="en-US" sz="3600"/>
          </a:p>
          <a:p>
            <a:r>
              <a:rPr lang="zh-CN" altLang="en-US" sz="3600"/>
              <a:t>1.汪先生是如何看待死亡的？</a:t>
            </a:r>
            <a:endParaRPr lang="zh-CN" altLang="en-US" sz="3600"/>
          </a:p>
          <a:p>
            <a:r>
              <a:rPr lang="zh-CN" altLang="en-US" sz="3600"/>
              <a:t>2.从他的案例中我们能得到哪些启示？</a:t>
            </a:r>
            <a:endParaRPr lang="zh-CN" altLang="en-US" sz="36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19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92555"/>
            <a:ext cx="10160000" cy="531114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537970"/>
            <a:ext cx="715645" cy="715645"/>
          </a:xfrm>
          <a:prstGeom prst="rect">
            <a:avLst/>
          </a:prstGeom>
        </p:spPr>
      </p:pic>
      <p:sp>
        <p:nvSpPr>
          <p:cNvPr id="7" name="AutoShape 7"/>
          <p:cNvSpPr/>
          <p:nvPr>
            <p:custDataLst>
              <p:tags r:id="rId5"/>
            </p:custDataLst>
          </p:nvPr>
        </p:nvSpPr>
        <p:spPr>
          <a:xfrm>
            <a:off x="2087245" y="1392555"/>
            <a:ext cx="300672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t>五、案例题</a:t>
            </a:r>
            <a:endParaRPr lang="zh-CN" sz="2800" b="1"/>
          </a:p>
        </p:txBody>
      </p:sp>
      <p:cxnSp>
        <p:nvCxnSpPr>
          <p:cNvPr id="8" name="Connector 8"/>
          <p:cNvCxnSpPr/>
          <p:nvPr>
            <p:custDataLst>
              <p:tags r:id="rId6"/>
            </p:custDataLst>
          </p:nvPr>
        </p:nvCxnSpPr>
        <p:spPr>
          <a:xfrm rot="-9822">
            <a:off x="215392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83640" y="2253615"/>
            <a:ext cx="10094595" cy="4154170"/>
          </a:xfrm>
          <a:prstGeom prst="rect">
            <a:avLst/>
          </a:prstGeom>
          <a:noFill/>
        </p:spPr>
        <p:txBody>
          <a:bodyPr wrap="square" rtlCol="0" anchor="t">
            <a:noAutofit/>
          </a:bodyPr>
          <a:p>
            <a:r>
              <a:rPr lang="zh-CN" altLang="en-US" sz="2000"/>
              <a:t>【情境二】78岁的欧婆婆患肺病多年，并伴有多种脏器功能衰竭，现在病情加重，住进老年关怀医院，欧婆婆拉着护理人员的手说，自己最放心不下的是他在外地的儿子。</a:t>
            </a:r>
            <a:endParaRPr lang="zh-CN" altLang="en-US" sz="2000"/>
          </a:p>
          <a:p>
            <a:r>
              <a:rPr lang="zh-CN" altLang="en-US" sz="2000"/>
              <a:t>欧婆婆的儿子是国内一所知名医院的毒理专家、医学博士，得知母亲身患恶性肿瘤晚期后，他说：“我知道死亡有一万多道门，让人们各自退场离去。”他没有选择为母亲做放疗和化疗，而是让母亲安享最后的人生，他向家人和护理人员交代，万一母亲出现昏迷或者呼吸心跳停止，不要采取积极的抢救措施，尽可能做好相应照护和心理安慰即可。如有可能，就适当地通过镇静催眠让母亲安详地离开人世。就这样，在护理人员和家属的精心呵护和耐心照料下，欧婆婆心情一直都不错。直到有一天，欧婆婆叫护理员小张抱一抱她，小张就轻轻地把她抱在怀里。欧婆婆的脸上挂着一丝微笑，然后就安详地走了。小张说：“人到濒死时，很少有意识清醒的。在意识逐渐丧失的过程中，很多人都试图抓点什么。比如紧紧攥住家人或护理人员的手，这能给患者极大的安慰。”有时候还要在老人耳边轻轻说：“不要怕！你的家人都在你身边，还有医生、护士也都在这里。你是安全的！这样老人才能得到临终前的安慰和安详。”</a:t>
            </a:r>
            <a:endParaRPr lang="zh-CN" altLang="en-US" sz="20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19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92555"/>
            <a:ext cx="10160000" cy="531114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537970"/>
            <a:ext cx="715645" cy="715645"/>
          </a:xfrm>
          <a:prstGeom prst="rect">
            <a:avLst/>
          </a:prstGeom>
        </p:spPr>
      </p:pic>
      <p:sp>
        <p:nvSpPr>
          <p:cNvPr id="7" name="AutoShape 7"/>
          <p:cNvSpPr/>
          <p:nvPr>
            <p:custDataLst>
              <p:tags r:id="rId5"/>
            </p:custDataLst>
          </p:nvPr>
        </p:nvSpPr>
        <p:spPr>
          <a:xfrm>
            <a:off x="2087245" y="1392555"/>
            <a:ext cx="300672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t>五、案例题</a:t>
            </a:r>
            <a:endParaRPr lang="zh-CN" sz="2800" b="1"/>
          </a:p>
        </p:txBody>
      </p:sp>
      <p:cxnSp>
        <p:nvCxnSpPr>
          <p:cNvPr id="8" name="Connector 8"/>
          <p:cNvCxnSpPr/>
          <p:nvPr>
            <p:custDataLst>
              <p:tags r:id="rId6"/>
            </p:custDataLst>
          </p:nvPr>
        </p:nvCxnSpPr>
        <p:spPr>
          <a:xfrm rot="-9822">
            <a:off x="215392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83640" y="2253615"/>
            <a:ext cx="10094595" cy="4154170"/>
          </a:xfrm>
          <a:prstGeom prst="rect">
            <a:avLst/>
          </a:prstGeom>
          <a:noFill/>
        </p:spPr>
        <p:txBody>
          <a:bodyPr wrap="square" rtlCol="0" anchor="t">
            <a:noAutofit/>
          </a:bodyPr>
          <a:p>
            <a:r>
              <a:rPr lang="zh-CN" altLang="en-US" sz="3600"/>
              <a:t>思考题：</a:t>
            </a:r>
            <a:endParaRPr lang="zh-CN" altLang="en-US" sz="3600"/>
          </a:p>
          <a:p>
            <a:r>
              <a:rPr lang="zh-CN" altLang="en-US" sz="3600"/>
              <a:t>1.分析判断欧婆婆的临终心理表现，并找出其特征。</a:t>
            </a:r>
            <a:endParaRPr lang="zh-CN" altLang="en-US" sz="3600"/>
          </a:p>
          <a:p>
            <a:r>
              <a:rPr lang="zh-CN" altLang="en-US" sz="3600"/>
              <a:t>2.分析判断欧婆婆儿子为其临终阶段选择的心理护理方式是否正确，并说明有哪些优点与不足。</a:t>
            </a:r>
            <a:endParaRPr lang="zh-CN" altLang="en-US" sz="36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19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92555"/>
            <a:ext cx="10160000" cy="531114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537970"/>
            <a:ext cx="715645" cy="715645"/>
          </a:xfrm>
          <a:prstGeom prst="rect">
            <a:avLst/>
          </a:prstGeom>
        </p:spPr>
      </p:pic>
      <p:sp>
        <p:nvSpPr>
          <p:cNvPr id="7" name="AutoShape 7"/>
          <p:cNvSpPr/>
          <p:nvPr>
            <p:custDataLst>
              <p:tags r:id="rId5"/>
            </p:custDataLst>
          </p:nvPr>
        </p:nvSpPr>
        <p:spPr>
          <a:xfrm>
            <a:off x="2087245" y="1392555"/>
            <a:ext cx="300672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t>五、案例题</a:t>
            </a:r>
            <a:endParaRPr lang="zh-CN" sz="2800" b="1"/>
          </a:p>
        </p:txBody>
      </p:sp>
      <p:cxnSp>
        <p:nvCxnSpPr>
          <p:cNvPr id="8" name="Connector 8"/>
          <p:cNvCxnSpPr/>
          <p:nvPr>
            <p:custDataLst>
              <p:tags r:id="rId6"/>
            </p:custDataLst>
          </p:nvPr>
        </p:nvCxnSpPr>
        <p:spPr>
          <a:xfrm rot="-9822">
            <a:off x="215392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83640" y="2253615"/>
            <a:ext cx="10094595" cy="4154170"/>
          </a:xfrm>
          <a:prstGeom prst="rect">
            <a:avLst/>
          </a:prstGeom>
          <a:noFill/>
        </p:spPr>
        <p:txBody>
          <a:bodyPr wrap="square" rtlCol="0" anchor="t">
            <a:noAutofit/>
          </a:bodyPr>
          <a:p>
            <a:r>
              <a:rPr lang="zh-CN" altLang="en-US" sz="2400"/>
              <a:t>【情境三】孙奶奶，88岁，在家上厕所时不慎跌倒导致骨折。送去医院后，医生告知，由于老人年龄太大，没有手术价值，建议找个养老机构疗养。于是孙奶奶的子女遵从医生的劝告，把老人送进了某养老机构疗养。在养老机构里，由于孙奶奶脾气倔强、性格古怪，不愿配合护理人员的护理工作，导致入院几天后就发生了压疮。这时孙奶奶仍不配合护理，也不配合换药治疗。几个月后，早期压疮就变成了非常严重的大面积深度压疮，感染、压疮消耗紧随其后，老人渐渐感觉不行了。当老人自己感觉不行的时候，哭着哀求医生、护理员救救她，医生、护理员叫她怎样做她就怎样做。但不管怎样，孙奶奶的生命还是走到了尽头，临终还紧紧抓着护理员的手，满眼写满了恐惧和不舍。</a:t>
            </a:r>
            <a:endParaRPr lang="zh-CN" altLang="en-US" sz="24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6637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学习目标</a:t>
            </a:r>
            <a:endParaRPr lang="en-US" sz="1100"/>
          </a:p>
        </p:txBody>
      </p:sp>
      <p:sp>
        <p:nvSpPr>
          <p:cNvPr id="5" name="AutoShape 5"/>
          <p:cNvSpPr/>
          <p:nvPr>
            <p:custDataLst>
              <p:tags r:id="rId1"/>
            </p:custDataLst>
          </p:nvPr>
        </p:nvSpPr>
        <p:spPr>
          <a:xfrm>
            <a:off x="4318000" y="1053465"/>
            <a:ext cx="6519545" cy="101663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9" name="AutoShape 9"/>
          <p:cNvSpPr/>
          <p:nvPr>
            <p:custDataLst>
              <p:tags r:id="rId2"/>
            </p:custDataLst>
          </p:nvPr>
        </p:nvSpPr>
        <p:spPr>
          <a:xfrm>
            <a:off x="4384675" y="1050925"/>
            <a:ext cx="6399530" cy="9810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理解临终关怀的原则</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掌握临终关怀的内容</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0" name="AutoShape 10"/>
          <p:cNvSpPr/>
          <p:nvPr>
            <p:custDataLst>
              <p:tags r:id="rId3"/>
            </p:custDataLst>
          </p:nvPr>
        </p:nvSpPr>
        <p:spPr>
          <a:xfrm>
            <a:off x="4323715" y="2311400"/>
            <a:ext cx="6514465" cy="98996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1" name="AutoShape 11"/>
          <p:cNvSpPr/>
          <p:nvPr>
            <p:custDataLst>
              <p:tags r:id="rId4"/>
            </p:custDataLst>
          </p:nvPr>
        </p:nvSpPr>
        <p:spPr>
          <a:xfrm>
            <a:off x="698500" y="22860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3600" y="2518410"/>
            <a:ext cx="406400" cy="406400"/>
          </a:xfrm>
          <a:prstGeom prst="rect">
            <a:avLst/>
          </a:prstGeom>
        </p:spPr>
      </p:pic>
      <p:sp>
        <p:nvSpPr>
          <p:cNvPr id="13" name="AutoShape 13"/>
          <p:cNvSpPr/>
          <p:nvPr>
            <p:custDataLst>
              <p:tags r:id="rId8"/>
            </p:custDataLst>
          </p:nvPr>
        </p:nvSpPr>
        <p:spPr>
          <a:xfrm>
            <a:off x="1524000" y="248031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能力目标</a:t>
            </a:r>
            <a:endParaRPr lang="en-US" sz="1100"/>
          </a:p>
        </p:txBody>
      </p:sp>
      <p:sp>
        <p:nvSpPr>
          <p:cNvPr id="14" name="AutoShape 14"/>
          <p:cNvSpPr/>
          <p:nvPr>
            <p:custDataLst>
              <p:tags r:id="rId9"/>
            </p:custDataLst>
          </p:nvPr>
        </p:nvSpPr>
        <p:spPr>
          <a:xfrm>
            <a:off x="4384675" y="2336800"/>
            <a:ext cx="6400165" cy="9055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能分析临终老人的心理需求</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能提出合适的临终关怀措施</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5" name="AutoShape 15"/>
          <p:cNvSpPr/>
          <p:nvPr>
            <p:custDataLst>
              <p:tags r:id="rId10"/>
            </p:custDataLst>
          </p:nvPr>
        </p:nvSpPr>
        <p:spPr>
          <a:xfrm>
            <a:off x="659765" y="447675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6" name="AutoShape 16"/>
          <p:cNvSpPr/>
          <p:nvPr>
            <p:custDataLst>
              <p:tags r:id="rId11"/>
            </p:custDataLst>
          </p:nvPr>
        </p:nvSpPr>
        <p:spPr>
          <a:xfrm>
            <a:off x="698500" y="3494405"/>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73125" y="3810000"/>
            <a:ext cx="396875" cy="406400"/>
          </a:xfrm>
          <a:prstGeom prst="rect">
            <a:avLst/>
          </a:prstGeom>
        </p:spPr>
      </p:pic>
      <p:sp>
        <p:nvSpPr>
          <p:cNvPr id="18" name="AutoShape 18"/>
          <p:cNvSpPr/>
          <p:nvPr>
            <p:custDataLst>
              <p:tags r:id="rId15"/>
            </p:custDataLst>
          </p:nvPr>
        </p:nvSpPr>
        <p:spPr>
          <a:xfrm>
            <a:off x="1524000" y="3773805"/>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19" name="AutoShape 19"/>
          <p:cNvSpPr/>
          <p:nvPr>
            <p:custDataLst>
              <p:tags r:id="rId16"/>
            </p:custDataLst>
          </p:nvPr>
        </p:nvSpPr>
        <p:spPr>
          <a:xfrm>
            <a:off x="913765" y="4065905"/>
            <a:ext cx="401129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培养关爱老人、尊重生命的意识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培养耐心细致、勤奋好学的态度</a:t>
            </a:r>
            <a:endPar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培养敏锐观察、科学严谨的意识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培养爱岗敬业、适度共情的意识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20" name="AutoShape 6"/>
          <p:cNvSpPr/>
          <p:nvPr>
            <p:custDataLst>
              <p:tags r:id="rId17"/>
            </p:custDataLst>
          </p:nvPr>
        </p:nvSpPr>
        <p:spPr>
          <a:xfrm>
            <a:off x="698500" y="10541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8"/>
          <p:cNvSpPr/>
          <p:nvPr>
            <p:custDataLst>
              <p:tags r:id="rId18"/>
            </p:custDataLst>
          </p:nvPr>
        </p:nvSpPr>
        <p:spPr>
          <a:xfrm>
            <a:off x="1524000" y="133350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知识目标</a:t>
            </a:r>
            <a:endParaRPr lang="en-US" sz="1100"/>
          </a:p>
        </p:txBody>
      </p:sp>
      <p:pic>
        <p:nvPicPr>
          <p:cNvPr id="7" name="Picture 7"/>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63600" y="1342390"/>
            <a:ext cx="406400" cy="406400"/>
          </a:xfrm>
          <a:prstGeom prst="rect">
            <a:avLst/>
          </a:prstGeom>
        </p:spPr>
      </p:pic>
      <p:sp>
        <p:nvSpPr>
          <p:cNvPr id="22" name="AutoShape 16"/>
          <p:cNvSpPr/>
          <p:nvPr>
            <p:custDataLst>
              <p:tags r:id="rId22"/>
            </p:custDataLst>
          </p:nvPr>
        </p:nvSpPr>
        <p:spPr>
          <a:xfrm>
            <a:off x="6407150" y="354711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7"/>
          <p:cNvPicPr>
            <a:picLocks noChangeAspect="1"/>
          </p:cNvPicPr>
          <p:nvPr>
            <p:custDataLst>
              <p:tags r:id="rId23"/>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862705"/>
            <a:ext cx="396875" cy="406400"/>
          </a:xfrm>
          <a:prstGeom prst="rect">
            <a:avLst/>
          </a:prstGeom>
        </p:spPr>
      </p:pic>
      <p:sp>
        <p:nvSpPr>
          <p:cNvPr id="24" name="AutoShape 18"/>
          <p:cNvSpPr/>
          <p:nvPr>
            <p:custDataLst>
              <p:tags r:id="rId24"/>
            </p:custDataLst>
          </p:nvPr>
        </p:nvSpPr>
        <p:spPr>
          <a:xfrm>
            <a:off x="7232650" y="382651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5" name="AutoShape 16"/>
          <p:cNvSpPr/>
          <p:nvPr>
            <p:custDataLst>
              <p:tags r:id="rId25"/>
            </p:custDataLst>
          </p:nvPr>
        </p:nvSpPr>
        <p:spPr>
          <a:xfrm>
            <a:off x="6407150" y="346075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6" name="Picture 17"/>
          <p:cNvPicPr>
            <a:picLocks noChangeAspect="1"/>
          </p:cNvPicPr>
          <p:nvPr>
            <p:custDataLst>
              <p:tags r:id="rId26"/>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776345"/>
            <a:ext cx="396875" cy="406400"/>
          </a:xfrm>
          <a:prstGeom prst="rect">
            <a:avLst/>
          </a:prstGeom>
        </p:spPr>
      </p:pic>
      <p:sp>
        <p:nvSpPr>
          <p:cNvPr id="27" name="AutoShape 18"/>
          <p:cNvSpPr/>
          <p:nvPr>
            <p:custDataLst>
              <p:tags r:id="rId27"/>
            </p:custDataLst>
          </p:nvPr>
        </p:nvSpPr>
        <p:spPr>
          <a:xfrm>
            <a:off x="7232650" y="374015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8" name="AutoShape 16"/>
          <p:cNvSpPr/>
          <p:nvPr>
            <p:custDataLst>
              <p:tags r:id="rId28"/>
            </p:custDataLst>
          </p:nvPr>
        </p:nvSpPr>
        <p:spPr>
          <a:xfrm>
            <a:off x="6275705" y="349377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7"/>
          <p:cNvPicPr>
            <a:picLocks noChangeAspect="1"/>
          </p:cNvPicPr>
          <p:nvPr>
            <p:custDataLst>
              <p:tags r:id="rId29"/>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50330" y="3809365"/>
            <a:ext cx="396875" cy="406400"/>
          </a:xfrm>
          <a:prstGeom prst="rect">
            <a:avLst/>
          </a:prstGeom>
        </p:spPr>
      </p:pic>
      <p:sp>
        <p:nvSpPr>
          <p:cNvPr id="30" name="AutoShape 18"/>
          <p:cNvSpPr/>
          <p:nvPr>
            <p:custDataLst>
              <p:tags r:id="rId30"/>
            </p:custDataLst>
          </p:nvPr>
        </p:nvSpPr>
        <p:spPr>
          <a:xfrm>
            <a:off x="7101205" y="377317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en-US" sz="2200" b="1">
                <a:solidFill>
                  <a:srgbClr val="FFFFFF"/>
                </a:solidFill>
                <a:latin typeface="Noto Sans SC" panose="020B0200000000000000" charset="-122"/>
                <a:ea typeface="Noto Sans SC" panose="020B0200000000000000" charset="-122"/>
                <a:cs typeface="Noto Sans SC" panose="020B0200000000000000" charset="-122"/>
                <a:sym typeface="+mn-ea"/>
              </a:rPr>
              <a:t>任务分析</a:t>
            </a:r>
            <a:endParaRPr lang="en-US" sz="1100"/>
          </a:p>
        </p:txBody>
      </p:sp>
      <p:sp>
        <p:nvSpPr>
          <p:cNvPr id="31" name="AutoShape 15"/>
          <p:cNvSpPr/>
          <p:nvPr>
            <p:custDataLst>
              <p:tags r:id="rId31"/>
            </p:custDataLst>
          </p:nvPr>
        </p:nvSpPr>
        <p:spPr>
          <a:xfrm>
            <a:off x="6315710" y="456311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2" name="AutoShape 19"/>
          <p:cNvSpPr/>
          <p:nvPr>
            <p:custDataLst>
              <p:tags r:id="rId32"/>
            </p:custDataLst>
          </p:nvPr>
        </p:nvSpPr>
        <p:spPr>
          <a:xfrm>
            <a:off x="6450330" y="4065905"/>
            <a:ext cx="428180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重点：能分析临终老人的心理需求</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难点：能对临终老人适时进行心理护理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193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5" name="AutoShape 5"/>
          <p:cNvSpPr/>
          <p:nvPr>
            <p:custDataLst>
              <p:tags r:id="rId1"/>
            </p:custDataLst>
          </p:nvPr>
        </p:nvSpPr>
        <p:spPr>
          <a:xfrm>
            <a:off x="1016000" y="1392555"/>
            <a:ext cx="10160000" cy="531114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3640" y="1537970"/>
            <a:ext cx="715645" cy="715645"/>
          </a:xfrm>
          <a:prstGeom prst="rect">
            <a:avLst/>
          </a:prstGeom>
        </p:spPr>
      </p:pic>
      <p:sp>
        <p:nvSpPr>
          <p:cNvPr id="7" name="AutoShape 7"/>
          <p:cNvSpPr/>
          <p:nvPr>
            <p:custDataLst>
              <p:tags r:id="rId5"/>
            </p:custDataLst>
          </p:nvPr>
        </p:nvSpPr>
        <p:spPr>
          <a:xfrm>
            <a:off x="2087245" y="1392555"/>
            <a:ext cx="3006725"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sz="2800" b="1"/>
              <a:t>五、案例题</a:t>
            </a:r>
            <a:endParaRPr lang="zh-CN" sz="2800" b="1"/>
          </a:p>
        </p:txBody>
      </p:sp>
      <p:cxnSp>
        <p:nvCxnSpPr>
          <p:cNvPr id="8" name="Connector 8"/>
          <p:cNvCxnSpPr/>
          <p:nvPr>
            <p:custDataLst>
              <p:tags r:id="rId6"/>
            </p:custDataLst>
          </p:nvPr>
        </p:nvCxnSpPr>
        <p:spPr>
          <a:xfrm rot="-9822">
            <a:off x="2153929" y="223456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9" name="文本框 8"/>
          <p:cNvSpPr txBox="1"/>
          <p:nvPr/>
        </p:nvSpPr>
        <p:spPr>
          <a:xfrm>
            <a:off x="1183640" y="2253615"/>
            <a:ext cx="10094595" cy="4154170"/>
          </a:xfrm>
          <a:prstGeom prst="rect">
            <a:avLst/>
          </a:prstGeom>
          <a:noFill/>
        </p:spPr>
        <p:txBody>
          <a:bodyPr wrap="square" rtlCol="0" anchor="t">
            <a:noAutofit/>
          </a:bodyPr>
          <a:p>
            <a:r>
              <a:rPr lang="zh-CN" altLang="en-US" sz="3600"/>
              <a:t>思考题：</a:t>
            </a:r>
            <a:endParaRPr lang="zh-CN" altLang="en-US" sz="3600"/>
          </a:p>
          <a:p>
            <a:r>
              <a:rPr lang="zh-CN" altLang="en-US" sz="3600"/>
              <a:t>1.请分析一下孙奶奶在养老机构不配合护理的可能原因有哪些。</a:t>
            </a:r>
            <a:endParaRPr lang="zh-CN" altLang="en-US" sz="3600"/>
          </a:p>
          <a:p>
            <a:endParaRPr lang="zh-CN" altLang="en-US" sz="3600"/>
          </a:p>
          <a:p>
            <a:r>
              <a:rPr lang="zh-CN" altLang="en-US" sz="3600"/>
              <a:t>2.针对这种情况，应如何做好老人的临终护理？</a:t>
            </a:r>
            <a:endParaRPr lang="zh-CN" altLang="en-US" sz="36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2.1　临终关怀的概</a:t>
            </a:r>
            <a:r>
              <a:rPr 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述</a:t>
            </a:r>
            <a:endParaRPr lang="en-US" sz="1100"/>
          </a:p>
        </p:txBody>
      </p:sp>
      <p:sp>
        <p:nvSpPr>
          <p:cNvPr id="5" name="AutoShape 5"/>
          <p:cNvSpPr/>
          <p:nvPr/>
        </p:nvSpPr>
        <p:spPr>
          <a:xfrm>
            <a:off x="1016000" y="1778000"/>
            <a:ext cx="10160000" cy="3819525"/>
          </a:xfrm>
          <a:prstGeom prst="roundRect">
            <a:avLst>
              <a:gd name="adj" fmla="val 0"/>
            </a:avLst>
          </a:prstGeom>
          <a:solidFill>
            <a:srgbClr val="94AC9F">
              <a:alpha val="15000"/>
            </a:srgbClr>
          </a:solidFill>
          <a:ln cap="flat" cmpd="sng">
            <a:solidFill>
              <a:srgbClr val="6F937F">
                <a:alpha val="15000"/>
              </a:srgbClr>
            </a:solidFill>
            <a:prstDash val="solid"/>
            <a:round/>
          </a:ln>
        </p:spPr>
        <p:txBody>
          <a:bodyPr vert="horz" wrap="square" lIns="0" tIns="0" rIns="0" bIns="0" rtlCol="0" anchor="ctr" anchorCtr="0"/>
          <a:lstStyle/>
          <a:p>
            <a:pPr algn="ctr">
              <a:defRPr/>
            </a:pPr>
          </a:p>
        </p:txBody>
      </p:sp>
      <p:sp>
        <p:nvSpPr>
          <p:cNvPr id="6" name="AutoShape 6"/>
          <p:cNvSpPr/>
          <p:nvPr/>
        </p:nvSpPr>
        <p:spPr>
          <a:xfrm>
            <a:off x="1016000" y="1778000"/>
            <a:ext cx="76200" cy="1143000"/>
          </a:xfrm>
          <a:prstGeom prst="roundRect">
            <a:avLst>
              <a:gd name="adj" fmla="val 0"/>
            </a:avLst>
          </a:prstGeom>
          <a:solidFill>
            <a:srgbClr val="94AC9F">
              <a:alpha val="100000"/>
            </a:srgbClr>
          </a:solidFill>
          <a:ln w="25400" cap="flat" cmpd="sng">
            <a:noFill/>
            <a:prstDash val="solid"/>
            <a:round/>
          </a:ln>
        </p:spPr>
        <p:txBody>
          <a:bodyPr vert="horz" wrap="square" lIns="0" tIns="0" rIns="0" bIns="0" rtlCol="0" anchor="ctr" anchorCtr="0"/>
          <a:lstStyle/>
          <a:p>
            <a:pPr algn="ctr">
              <a:defRPr/>
            </a:pPr>
          </a:p>
        </p:txBody>
      </p:sp>
      <p:sp>
        <p:nvSpPr>
          <p:cNvPr id="7" name="AutoShape 7"/>
          <p:cNvSpPr/>
          <p:nvPr/>
        </p:nvSpPr>
        <p:spPr>
          <a:xfrm>
            <a:off x="1270000" y="3175000"/>
            <a:ext cx="9652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1">
                <a:solidFill>
                  <a:srgbClr val="44403C"/>
                </a:solidFill>
                <a:latin typeface="Noto Sans SC" panose="020B0200000000000000" charset="-122"/>
                <a:ea typeface="Noto Sans SC" panose="020B0200000000000000" charset="-122"/>
                <a:cs typeface="Noto Sans SC" panose="020B0200000000000000" charset="-122"/>
                <a:sym typeface="+mn-ea"/>
              </a:rPr>
              <a:t>临终关怀的定</a:t>
            </a:r>
            <a:r>
              <a:rPr lang="en-US" sz="2400" b="1">
                <a:solidFill>
                  <a:srgbClr val="44403C"/>
                </a:solidFill>
                <a:latin typeface="Noto Sans SC" panose="020B0200000000000000" charset="-122"/>
                <a:ea typeface="Noto Sans SC" panose="020B0200000000000000" charset="-122"/>
                <a:cs typeface="Noto Sans SC" panose="020B0200000000000000" charset="-122"/>
                <a:sym typeface="+mn-ea"/>
              </a:rPr>
              <a:t>义</a:t>
            </a:r>
            <a:endParaRPr lang="zh-CN" altLang="en-US" sz="2400"/>
          </a:p>
          <a:p>
            <a:pPr marL="0" indent="0" algn="l">
              <a:lnSpc>
                <a:spcPct val="117000"/>
              </a:lnSpc>
              <a:defRPr/>
            </a:pPr>
            <a:r>
              <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rPr>
              <a:t>临终关怀是近代医学领域中新兴的一门边缘性交叉学科，是指对没有治愈希望的患者进行积极又全面的医学人文照顾，它需要控制疼痛及其他症状、解决心理和精神问题，以提高患者生活品质，它是社会的需求和人类文明发展的标志。临终关怀也称安宁疗法、舒缓疗法等。但各国学者对“临终”有着不同的见解，在美国，无治疗意义估计只能存活6个月以内者，被认为是“临终”；在日本，以住院治疗至死亡平均17.5天为标准，而我国对“临终”没有具体的时限规定</a:t>
            </a:r>
            <a:endPar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38036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临终关怀的意义</a:t>
            </a:r>
            <a:endParaRPr lang="en-US" sz="1100" b="1"/>
          </a:p>
        </p:txBody>
      </p:sp>
      <p:sp>
        <p:nvSpPr>
          <p:cNvPr id="5" name="AutoShape 5"/>
          <p:cNvSpPr/>
          <p:nvPr>
            <p:custDataLst>
              <p:tags r:id="rId1"/>
            </p:custDataLst>
          </p:nvPr>
        </p:nvSpPr>
        <p:spPr>
          <a:xfrm>
            <a:off x="864870" y="1391285"/>
            <a:ext cx="3302000" cy="466852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6" name="AutoShape 6"/>
          <p:cNvSpPr/>
          <p:nvPr>
            <p:custDataLst>
              <p:tags r:id="rId2"/>
            </p:custDataLst>
          </p:nvPr>
        </p:nvSpPr>
        <p:spPr>
          <a:xfrm>
            <a:off x="864870" y="1391285"/>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cxnSp>
        <p:nvCxnSpPr>
          <p:cNvPr id="9" name="Connector 9"/>
          <p:cNvCxnSpPr/>
          <p:nvPr>
            <p:custDataLst>
              <p:tags r:id="rId3"/>
            </p:custDataLst>
          </p:nvPr>
        </p:nvCxnSpPr>
        <p:spPr>
          <a:xfrm rot="-15625">
            <a:off x="1118884" y="331470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0" name="AutoShape 10"/>
          <p:cNvSpPr/>
          <p:nvPr>
            <p:custDataLst>
              <p:tags r:id="rId4"/>
            </p:custDataLst>
          </p:nvPr>
        </p:nvSpPr>
        <p:spPr>
          <a:xfrm>
            <a:off x="1016000" y="2394585"/>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a:solidFill>
                  <a:srgbClr val="3C3732"/>
                </a:solidFill>
                <a:latin typeface="Noto Sans SC" panose="020B0200000000000000" charset="-122"/>
                <a:ea typeface="Noto Sans SC" panose="020B0200000000000000" charset="-122"/>
                <a:cs typeface="Noto Sans SC" panose="020B0200000000000000" charset="-122"/>
                <a:sym typeface="+mn-ea"/>
              </a:rPr>
              <a:t>（1）临终关怀是一项符合人类利益的崇高事业，对人类社会的进步具有重要的意义</a:t>
            </a:r>
            <a:endParaRPr lang="en-US" sz="2000" b="1">
              <a:solidFill>
                <a:srgbClr val="3C3732"/>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endParaRPr lang="en-US" sz="2000" b="1">
              <a:solidFill>
                <a:srgbClr val="3C3732"/>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临终关怀符合人类追求高生命质量的客观要求。随着人类社会文明的进步，人们对生命的生存质量和死亡质量都提出了更高的要求。</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1" name="AutoShape 11"/>
          <p:cNvSpPr/>
          <p:nvPr>
            <p:custDataLst>
              <p:tags r:id="rId5"/>
            </p:custDataLst>
          </p:nvPr>
        </p:nvSpPr>
        <p:spPr>
          <a:xfrm>
            <a:off x="4293870" y="1391285"/>
            <a:ext cx="3302000" cy="4669155"/>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2" name="AutoShape 12"/>
          <p:cNvSpPr/>
          <p:nvPr>
            <p:custDataLst>
              <p:tags r:id="rId6"/>
            </p:custDataLst>
          </p:nvPr>
        </p:nvSpPr>
        <p:spPr>
          <a:xfrm>
            <a:off x="4293870" y="1391285"/>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sp>
        <p:nvSpPr>
          <p:cNvPr id="14" name="AutoShape 14"/>
          <p:cNvSpPr/>
          <p:nvPr>
            <p:custDataLst>
              <p:tags r:id="rId7"/>
            </p:custDataLst>
          </p:nvPr>
        </p:nvSpPr>
        <p:spPr>
          <a:xfrm>
            <a:off x="4393565" y="1797685"/>
            <a:ext cx="378841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b="1">
                <a:solidFill>
                  <a:srgbClr val="3C3732"/>
                </a:solidFill>
                <a:latin typeface="Noto Sans SC" panose="020B0200000000000000" charset="-122"/>
                <a:ea typeface="Noto Sans SC" panose="020B0200000000000000" charset="-122"/>
                <a:cs typeface="Noto Sans SC" panose="020B0200000000000000" charset="-122"/>
                <a:sym typeface="+mn-ea"/>
              </a:rPr>
              <a:t>临终关怀是人类社会文明的标志</a:t>
            </a:r>
            <a:endParaRPr lang="zh-CN" altLang="en-US"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cxnSp>
        <p:nvCxnSpPr>
          <p:cNvPr id="15" name="Connector 15"/>
          <p:cNvCxnSpPr/>
          <p:nvPr>
            <p:custDataLst>
              <p:tags r:id="rId8"/>
            </p:custDataLst>
          </p:nvPr>
        </p:nvCxnSpPr>
        <p:spPr>
          <a:xfrm rot="-15625">
            <a:off x="4547884" y="2400935"/>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6" name="AutoShape 16"/>
          <p:cNvSpPr/>
          <p:nvPr>
            <p:custDataLst>
              <p:tags r:id="rId9"/>
            </p:custDataLst>
          </p:nvPr>
        </p:nvSpPr>
        <p:spPr>
          <a:xfrm>
            <a:off x="4420870" y="3189605"/>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每一个人都希望生得顺利，死得安详，临终关怀正是为让患者有尊严、舒适地到达人生彼岸而开展的一项社会公共事业，它是社会文明的标志</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7" name="AutoShape 17"/>
          <p:cNvSpPr/>
          <p:nvPr>
            <p:custDataLst>
              <p:tags r:id="rId10"/>
            </p:custDataLst>
          </p:nvPr>
        </p:nvSpPr>
        <p:spPr>
          <a:xfrm>
            <a:off x="7722870" y="1391285"/>
            <a:ext cx="3302000" cy="4669155"/>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8" name="AutoShape 18"/>
          <p:cNvSpPr/>
          <p:nvPr>
            <p:custDataLst>
              <p:tags r:id="rId11"/>
            </p:custDataLst>
          </p:nvPr>
        </p:nvSpPr>
        <p:spPr>
          <a:xfrm>
            <a:off x="7722870" y="1391285"/>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sp>
        <p:nvSpPr>
          <p:cNvPr id="20" name="AutoShape 20"/>
          <p:cNvSpPr/>
          <p:nvPr>
            <p:custDataLst>
              <p:tags r:id="rId12"/>
            </p:custDataLst>
          </p:nvPr>
        </p:nvSpPr>
        <p:spPr>
          <a:xfrm>
            <a:off x="7866380" y="1495425"/>
            <a:ext cx="3762375" cy="90868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a:solidFill>
                  <a:srgbClr val="3C3732"/>
                </a:solidFill>
                <a:latin typeface="Noto Sans SC" panose="020B0200000000000000" charset="-122"/>
                <a:ea typeface="Noto Sans SC" panose="020B0200000000000000" charset="-122"/>
                <a:cs typeface="Noto Sans SC" panose="020B0200000000000000" charset="-122"/>
                <a:sym typeface="+mn-ea"/>
              </a:rPr>
              <a:t>临终关怀体现了医护职</a:t>
            </a:r>
            <a:endParaRPr lang="zh-CN" altLang="en-US" sz="2000" b="1">
              <a:solidFill>
                <a:srgbClr val="3C3732"/>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000" b="1">
                <a:solidFill>
                  <a:srgbClr val="3C3732"/>
                </a:solidFill>
                <a:latin typeface="Noto Sans SC" panose="020B0200000000000000" charset="-122"/>
                <a:ea typeface="Noto Sans SC" panose="020B0200000000000000" charset="-122"/>
                <a:cs typeface="Noto Sans SC" panose="020B0200000000000000" charset="-122"/>
                <a:sym typeface="+mn-ea"/>
              </a:rPr>
              <a:t>业道德的崇高</a:t>
            </a:r>
            <a:endParaRPr lang="zh-CN" altLang="en-US" sz="2000" b="1">
              <a:solidFill>
                <a:srgbClr val="3C3732"/>
              </a:solidFill>
              <a:latin typeface="Noto Sans SC" panose="020B0200000000000000" charset="-122"/>
              <a:ea typeface="Noto Sans SC" panose="020B0200000000000000" charset="-122"/>
              <a:cs typeface="Noto Sans SC" panose="020B0200000000000000" charset="-122"/>
              <a:sym typeface="+mn-ea"/>
            </a:endParaRPr>
          </a:p>
        </p:txBody>
      </p:sp>
      <p:cxnSp>
        <p:nvCxnSpPr>
          <p:cNvPr id="21" name="Connector 21"/>
          <p:cNvCxnSpPr/>
          <p:nvPr>
            <p:custDataLst>
              <p:tags r:id="rId13"/>
            </p:custDataLst>
          </p:nvPr>
        </p:nvCxnSpPr>
        <p:spPr>
          <a:xfrm rot="-15625">
            <a:off x="7976884" y="2400935"/>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22" name="AutoShape 22"/>
          <p:cNvSpPr/>
          <p:nvPr>
            <p:custDataLst>
              <p:tags r:id="rId14"/>
            </p:custDataLst>
          </p:nvPr>
        </p:nvSpPr>
        <p:spPr>
          <a:xfrm>
            <a:off x="7976870" y="2889885"/>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医护人员作为临终关怀的具体实施者，充分体现了以提高生命价值和生命质量为服务宗旨的高尚医护职业道德</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3．临终关怀的原则</a:t>
            </a:r>
            <a:endParaRPr lang="en-US" sz="1100"/>
          </a:p>
        </p:txBody>
      </p:sp>
      <p:sp>
        <p:nvSpPr>
          <p:cNvPr id="6" name="AutoShape 6"/>
          <p:cNvSpPr/>
          <p:nvPr>
            <p:custDataLst>
              <p:tags r:id="rId1"/>
            </p:custDataLst>
          </p:nvPr>
        </p:nvSpPr>
        <p:spPr>
          <a:xfrm>
            <a:off x="1016000" y="1712595"/>
            <a:ext cx="5207000" cy="225044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941195"/>
            <a:ext cx="406400" cy="406400"/>
          </a:xfrm>
          <a:prstGeom prst="rect">
            <a:avLst/>
          </a:prstGeom>
        </p:spPr>
      </p:pic>
      <p:sp>
        <p:nvSpPr>
          <p:cNvPr id="8" name="AutoShape 8"/>
          <p:cNvSpPr/>
          <p:nvPr>
            <p:custDataLst>
              <p:tags r:id="rId5"/>
            </p:custDataLst>
          </p:nvPr>
        </p:nvSpPr>
        <p:spPr>
          <a:xfrm>
            <a:off x="1841500" y="1941195"/>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以照料为中心</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6"/>
            </p:custDataLst>
          </p:nvPr>
        </p:nvSpPr>
        <p:spPr>
          <a:xfrm>
            <a:off x="6350000" y="1712595"/>
            <a:ext cx="5207000" cy="225044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04000" y="1941195"/>
            <a:ext cx="406400" cy="406400"/>
          </a:xfrm>
          <a:prstGeom prst="rect">
            <a:avLst/>
          </a:prstGeom>
        </p:spPr>
      </p:pic>
      <p:sp>
        <p:nvSpPr>
          <p:cNvPr id="12" name="AutoShape 12"/>
          <p:cNvSpPr/>
          <p:nvPr>
            <p:custDataLst>
              <p:tags r:id="rId10"/>
            </p:custDataLst>
          </p:nvPr>
        </p:nvSpPr>
        <p:spPr>
          <a:xfrm>
            <a:off x="7175500" y="1941195"/>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维护临终患者的尊严</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custDataLst>
              <p:tags r:id="rId11"/>
            </p:custDataLst>
          </p:nvPr>
        </p:nvSpPr>
        <p:spPr>
          <a:xfrm>
            <a:off x="6604000" y="2764155"/>
            <a:ext cx="4888865" cy="62484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800">
                <a:solidFill>
                  <a:srgbClr val="555555"/>
                </a:solidFill>
                <a:latin typeface="Noto Sans SC" panose="020B0200000000000000" charset="-122"/>
                <a:ea typeface="Noto Sans SC" panose="020B0200000000000000" charset="-122"/>
                <a:cs typeface="Noto Sans SC" panose="020B0200000000000000" charset="-122"/>
              </a:rPr>
              <a:t>患者尽管处于临终阶段，但个人尊严不应该因生命活力降低而递减，个人权利也不可因身体衰竭而被剥夺，只要未进入昏迷阶段，仍具有思想和感情，医护人员应维护和支持其个人权利</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18" name="AutoShape 18"/>
          <p:cNvSpPr/>
          <p:nvPr>
            <p:custDataLst>
              <p:tags r:id="rId12"/>
            </p:custDataLst>
          </p:nvPr>
        </p:nvSpPr>
        <p:spPr>
          <a:xfrm>
            <a:off x="6350000" y="4158615"/>
            <a:ext cx="5207000" cy="240792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14" name="AutoShape 14"/>
          <p:cNvSpPr/>
          <p:nvPr>
            <p:custDataLst>
              <p:tags r:id="rId13"/>
            </p:custDataLst>
          </p:nvPr>
        </p:nvSpPr>
        <p:spPr>
          <a:xfrm>
            <a:off x="1016000" y="4158615"/>
            <a:ext cx="5207000" cy="240792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5" name="Picture 15"/>
          <p:cNvPicPr>
            <a:picLocks noChangeAspect="1"/>
          </p:cNvPicPr>
          <p:nvPr>
            <p:custDataLst>
              <p:tags r:id="rId14"/>
            </p:custDataLst>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169035" y="4304665"/>
            <a:ext cx="406400" cy="406400"/>
          </a:xfrm>
          <a:prstGeom prst="rect">
            <a:avLst/>
          </a:prstGeom>
        </p:spPr>
      </p:pic>
      <p:sp>
        <p:nvSpPr>
          <p:cNvPr id="16" name="AutoShape 16"/>
          <p:cNvSpPr/>
          <p:nvPr>
            <p:custDataLst>
              <p:tags r:id="rId17"/>
            </p:custDataLst>
          </p:nvPr>
        </p:nvSpPr>
        <p:spPr>
          <a:xfrm>
            <a:off x="7010400" y="436499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尊重生命，共同面对死亡</a:t>
            </a:r>
            <a:endParaRPr lang="en-US" sz="1100"/>
          </a:p>
        </p:txBody>
      </p:sp>
      <p:pic>
        <p:nvPicPr>
          <p:cNvPr id="19" name="Picture 19"/>
          <p:cNvPicPr>
            <a:picLocks noChangeAspect="1"/>
          </p:cNvPicPr>
          <p:nvPr>
            <p:custDataLst>
              <p:tags r:id="rId18"/>
            </p:custDataLst>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6604000" y="4387215"/>
            <a:ext cx="406400" cy="406400"/>
          </a:xfrm>
          <a:prstGeom prst="rect">
            <a:avLst/>
          </a:prstGeom>
        </p:spPr>
      </p:pic>
      <p:sp>
        <p:nvSpPr>
          <p:cNvPr id="21" name="AutoShape 21"/>
          <p:cNvSpPr/>
          <p:nvPr>
            <p:custDataLst>
              <p:tags r:id="rId21"/>
            </p:custDataLst>
          </p:nvPr>
        </p:nvSpPr>
        <p:spPr>
          <a:xfrm>
            <a:off x="6604000" y="4946015"/>
            <a:ext cx="4699000" cy="889000"/>
          </a:xfrm>
          <a:prstGeom prst="rect">
            <a:avLst/>
          </a:prstGeom>
          <a:noFill/>
          <a:ln w="12700" cap="flat" cmpd="sng">
            <a:noFill/>
            <a:prstDash val="solid"/>
            <a:round/>
          </a:ln>
        </p:spPr>
        <p:txBody>
          <a:bodyPr vert="horz" wrap="square" lIns="0" tIns="0" rIns="0" bIns="0" rtlCol="0" anchor="ctr" anchorCtr="0"/>
          <a:lstStyle/>
          <a:p>
            <a:pPr marL="0" algn="l">
              <a:lnSpc>
                <a:spcPct val="100000"/>
              </a:lnSpc>
              <a:buClrTx/>
              <a:buSzTx/>
              <a:buFontTx/>
            </a:pPr>
            <a:r>
              <a:rPr lang="en-US" sz="1800">
                <a:solidFill>
                  <a:srgbClr val="555555"/>
                </a:solidFill>
                <a:latin typeface="Noto Sans SC" panose="020B0200000000000000" charset="-122"/>
                <a:ea typeface="Noto Sans SC" panose="020B0200000000000000" charset="-122"/>
                <a:cs typeface="Noto Sans SC" panose="020B0200000000000000" charset="-122"/>
              </a:rPr>
              <a:t>有生便有死，死亡和出生一样是客观世界的自然规律，是不可违背的，是每个人都要经历的事实</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22" name="AutoShape 12"/>
          <p:cNvSpPr/>
          <p:nvPr>
            <p:custDataLst>
              <p:tags r:id="rId22"/>
            </p:custDataLst>
          </p:nvPr>
        </p:nvSpPr>
        <p:spPr>
          <a:xfrm>
            <a:off x="1651000" y="4255135"/>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提高临终生命质量</a:t>
            </a:r>
            <a:endParaRPr lang="zh-CN" altLang="en-US" sz="24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文本框 19"/>
          <p:cNvSpPr txBox="1"/>
          <p:nvPr/>
        </p:nvSpPr>
        <p:spPr>
          <a:xfrm>
            <a:off x="1143000" y="2459038"/>
            <a:ext cx="5080000" cy="1476375"/>
          </a:xfrm>
          <a:prstGeom prst="rect">
            <a:avLst/>
          </a:prstGeom>
        </p:spPr>
        <p:txBody>
          <a:bodyPr>
            <a:spAutoFit/>
          </a:bodyPr>
          <a:p>
            <a:r>
              <a:rPr lang="en-US" sz="1800">
                <a:solidFill>
                  <a:srgbClr val="555555"/>
                </a:solidFill>
                <a:latin typeface="Noto Sans SC" panose="020B0200000000000000" charset="-122"/>
                <a:ea typeface="Noto Sans SC" panose="020B0200000000000000" charset="-122"/>
                <a:cs typeface="Noto Sans SC" panose="020B0200000000000000" charset="-122"/>
              </a:rPr>
              <a:t>临终患者来讲，治愈希望已变得十分渺茫，他们最需要的是身体舒适、控制疼痛、生活护理和心理支持，因此，目标以由治疗为主转为对症处理和护理照顾为主，而且护理的重点也要从生理上转移到心理、社会、精神等方面。</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23" name="文本框 22"/>
          <p:cNvSpPr txBox="1"/>
          <p:nvPr/>
        </p:nvSpPr>
        <p:spPr>
          <a:xfrm>
            <a:off x="1079500" y="4928552"/>
            <a:ext cx="5080000" cy="922020"/>
          </a:xfrm>
          <a:prstGeom prst="rect">
            <a:avLst/>
          </a:prstGeom>
        </p:spPr>
        <p:txBody>
          <a:bodyPr>
            <a:spAutoFit/>
          </a:bodyPr>
          <a:p>
            <a:r>
              <a:rPr lang="en-US" sz="1800">
                <a:solidFill>
                  <a:srgbClr val="555555"/>
                </a:solidFill>
                <a:latin typeface="Noto Sans SC" panose="020B0200000000000000" charset="-122"/>
                <a:ea typeface="Noto Sans SC" panose="020B0200000000000000" charset="-122"/>
                <a:cs typeface="Noto Sans SC" panose="020B0200000000000000" charset="-122"/>
              </a:rPr>
              <a:t>在老人临终阶段，从以往关注的“延长其生存时间”转移为“提高老年人生命质量”，这是一项非常重要的进步</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32702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4400" b="1" i="0" u="none" strike="noStrike">
                <a:solidFill>
                  <a:srgbClr val="3C5949"/>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2.2　临终关怀发展历史</a:t>
            </a:r>
            <a:endParaRPr lang="zh-CN" altLang="en-US" sz="4400" b="1" i="0" u="none" strike="noStrike">
              <a:solidFill>
                <a:srgbClr val="3C5949"/>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3" name="AutoShape 3"/>
          <p:cNvSpPr/>
          <p:nvPr>
            <p:custDataLst>
              <p:tags r:id="rId1"/>
            </p:custDataLst>
          </p:nvPr>
        </p:nvSpPr>
        <p:spPr>
          <a:xfrm>
            <a:off x="996950" y="1504950"/>
            <a:ext cx="9896475" cy="1835785"/>
          </a:xfrm>
          <a:prstGeom prst="roundRect">
            <a:avLst>
              <a:gd name="adj" fmla="val 0"/>
            </a:avLst>
          </a:prstGeom>
          <a:solidFill>
            <a:srgbClr val="FFFFFF">
              <a:alpha val="100000"/>
            </a:srgbClr>
          </a:solidFill>
          <a:ln w="25400" cap="flat" cmpd="sng">
            <a:noFill/>
            <a:prstDash val="solid"/>
            <a:round/>
          </a:ln>
        </p:spPr>
        <p:txBody>
          <a:bodyPr vert="horz" wrap="square" lIns="0" tIns="0" rIns="0" bIns="0" rtlCol="0" anchor="ctr" anchorCtr="0"/>
          <a:lstStyle/>
          <a:p>
            <a:pPr algn="ctr">
              <a:defRPr/>
            </a:pPr>
          </a:p>
        </p:txBody>
      </p:sp>
      <p:pic>
        <p:nvPicPr>
          <p:cNvPr id="4" name="Picture 4"/>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50950" y="1822450"/>
            <a:ext cx="406400" cy="406400"/>
          </a:xfrm>
          <a:prstGeom prst="rect">
            <a:avLst/>
          </a:prstGeom>
        </p:spPr>
      </p:pic>
      <p:sp>
        <p:nvSpPr>
          <p:cNvPr id="5" name="AutoShape 5"/>
          <p:cNvSpPr/>
          <p:nvPr>
            <p:custDataLst>
              <p:tags r:id="rId5"/>
            </p:custDataLst>
          </p:nvPr>
        </p:nvSpPr>
        <p:spPr>
          <a:xfrm>
            <a:off x="1758950" y="1704975"/>
            <a:ext cx="8864600" cy="11906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595959"/>
                </a:solidFill>
                <a:latin typeface="Noto Sans SC" panose="020B0200000000000000" charset="-122"/>
                <a:ea typeface="Noto Sans SC" panose="020B0200000000000000" charset="-122"/>
                <a:cs typeface="Noto Sans SC" panose="020B0200000000000000" charset="-122"/>
              </a:rPr>
              <a:t>临终关怀的发展</a:t>
            </a:r>
            <a:endParaRPr lang="zh-CN" altLang="en-US" sz="2800" b="1">
              <a:solidFill>
                <a:srgbClr val="595959"/>
              </a:solidFill>
              <a:latin typeface="Noto Sans SC" panose="020B0200000000000000" charset="-122"/>
              <a:ea typeface="Noto Sans SC" panose="020B0200000000000000" charset="-122"/>
              <a:cs typeface="Noto Sans SC" panose="020B0200000000000000" charset="-122"/>
            </a:endParaRPr>
          </a:p>
          <a:p>
            <a:pPr marL="0" indent="0" algn="l">
              <a:lnSpc>
                <a:spcPct val="125000"/>
              </a:lnSpc>
              <a:defRPr/>
            </a:pPr>
            <a:r>
              <a:rPr lang="zh-CN" altLang="en-US" sz="2000">
                <a:solidFill>
                  <a:srgbClr val="595959"/>
                </a:solidFill>
                <a:latin typeface="Noto Sans SC" panose="020B0200000000000000" charset="-122"/>
                <a:ea typeface="Noto Sans SC" panose="020B0200000000000000" charset="-122"/>
                <a:cs typeface="Noto Sans SC" panose="020B0200000000000000" charset="-122"/>
              </a:rPr>
              <a:t>临终关怀的思想雏形发展较早，早在2400多年前，古希腊著名哲学家柏拉图就曾在其《理想国》一书中提到，家庭对于个人所能产生的安慰与支持作用，让人意识到了临终关怀的意义及其重要性。随着时代的发展，临终关怀学也在不断发展中，世界各地的临终关怀工作逐渐得到了关注与重视，并逐渐开展起来</a:t>
            </a:r>
            <a:endParaRPr lang="zh-CN" altLang="en-US" sz="2000">
              <a:solidFill>
                <a:srgbClr val="595959"/>
              </a:solidFill>
              <a:latin typeface="Noto Sans SC" panose="020B0200000000000000" charset="-122"/>
              <a:ea typeface="Noto Sans SC" panose="020B0200000000000000" charset="-122"/>
              <a:cs typeface="Noto Sans SC" panose="020B0200000000000000" charset="-122"/>
            </a:endParaRPr>
          </a:p>
        </p:txBody>
      </p:sp>
      <p:sp>
        <p:nvSpPr>
          <p:cNvPr id="15" name="AutoShape 15"/>
          <p:cNvSpPr/>
          <p:nvPr/>
        </p:nvSpPr>
        <p:spPr>
          <a:xfrm>
            <a:off x="996950" y="3629660"/>
            <a:ext cx="9895840" cy="2562225"/>
          </a:xfrm>
          <a:prstGeom prst="roundRect">
            <a:avLst>
              <a:gd name="adj" fmla="val 0"/>
            </a:avLst>
          </a:prstGeom>
          <a:solidFill>
            <a:srgbClr val="EBF1EE">
              <a:alpha val="100000"/>
            </a:srgbClr>
          </a:solidFill>
          <a:ln w="25400" cap="flat" cmpd="sng">
            <a:noFill/>
            <a:prstDash val="solid"/>
            <a:round/>
          </a:ln>
        </p:spPr>
        <p:txBody>
          <a:bodyPr vert="horz" wrap="square" lIns="0" tIns="0" rIns="0" bIns="0" rtlCol="0" anchor="ctr" anchorCtr="0"/>
          <a:lstStyle/>
          <a:p>
            <a:pPr algn="ctr">
              <a:defRPr/>
            </a:pPr>
          </a:p>
        </p:txBody>
      </p:sp>
      <p:sp>
        <p:nvSpPr>
          <p:cNvPr id="16" name="AutoShape 16"/>
          <p:cNvSpPr/>
          <p:nvPr/>
        </p:nvSpPr>
        <p:spPr>
          <a:xfrm>
            <a:off x="1206500" y="4499610"/>
            <a:ext cx="9779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3C594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2800" b="1">
                <a:solidFill>
                  <a:srgbClr val="3C5949"/>
                </a:solidFill>
                <a:latin typeface="Noto Sans SC" panose="020B0200000000000000" charset="-122"/>
                <a:ea typeface="Noto Sans SC" panose="020B0200000000000000" charset="-122"/>
                <a:cs typeface="Noto Sans SC" panose="020B0200000000000000" charset="-122"/>
                <a:sym typeface="+mn-ea"/>
              </a:rPr>
              <a:t>我国临终关怀发展</a:t>
            </a:r>
            <a:endParaRPr lang="en-US" sz="2800" b="1">
              <a:solidFill>
                <a:srgbClr val="3C594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zh-CN" altLang="en-US" sz="2000">
                <a:solidFill>
                  <a:srgbClr val="595959"/>
                </a:solidFill>
                <a:latin typeface="Noto Sans SC" panose="020B0200000000000000" charset="-122"/>
                <a:ea typeface="Noto Sans SC" panose="020B0200000000000000" charset="-122"/>
                <a:cs typeface="Noto Sans SC" panose="020B0200000000000000" charset="-122"/>
              </a:rPr>
              <a:t>我国古代临终关怀的启蒙较早，可追溯到唐朝形成了较完整的养老制度，北宋时期“福田院”专门供养孤独有病的老年乞丐；明朝颁布了收养孤老的法律，诏令各府县设置“养济院”；清代康熙帝曾在北京设立“普济堂”</a:t>
            </a:r>
            <a:endParaRPr lang="zh-CN" altLang="en-US" sz="1800">
              <a:solidFill>
                <a:srgbClr val="595959"/>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460865" y="-1270000"/>
            <a:ext cx="3810000" cy="381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52500" y="16129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600" b="1" i="0" u="none" strike="noStrike">
                <a:solidFill>
                  <a:srgbClr val="464641"/>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2.3　临终老人的心理特征</a:t>
            </a:r>
            <a:endParaRPr lang="en-US" sz="1100"/>
          </a:p>
        </p:txBody>
      </p:sp>
      <p:sp>
        <p:nvSpPr>
          <p:cNvPr id="11" name="AutoShape 3"/>
          <p:cNvSpPr/>
          <p:nvPr/>
        </p:nvSpPr>
        <p:spPr>
          <a:xfrm>
            <a:off x="5016500" y="2413000"/>
            <a:ext cx="2032000" cy="2032000"/>
          </a:xfrm>
          <a:prstGeom prst="ellipse">
            <a:avLst/>
          </a:prstGeom>
          <a:solidFill>
            <a:srgbClr val="8A9A72">
              <a:alpha val="100000"/>
            </a:srgbClr>
          </a:solidFill>
          <a:ln cap="flat" cmpd="sng">
            <a:solidFill>
              <a:srgbClr val="FFFFFF">
                <a:alpha val="0"/>
              </a:srgbClr>
            </a:solidFill>
            <a:prstDash val="solid"/>
            <a:round/>
          </a:ln>
        </p:spPr>
        <p:txBody>
          <a:bodyPr vert="horz" wrap="square" lIns="0" tIns="0" rIns="0" bIns="0" rtlCol="0" anchor="ctr" anchorCtr="0"/>
          <a:lstStyle/>
          <a:p>
            <a:pPr marL="0" indent="0" algn="ctr">
              <a:lnSpc>
                <a:spcPct val="125000"/>
              </a:lnSpc>
              <a:defRPr/>
            </a:pPr>
            <a:r>
              <a:rPr lang="en-US" sz="2400" b="1" i="0" u="none" strike="noStrike">
                <a:solidFill>
                  <a:srgbClr val="FFFFFF"/>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评估原则</a:t>
            </a:r>
            <a:endParaRPr lang="en-US" sz="1100"/>
          </a:p>
        </p:txBody>
      </p:sp>
      <p:sp>
        <p:nvSpPr>
          <p:cNvPr id="12" name="AutoShape 4"/>
          <p:cNvSpPr/>
          <p:nvPr/>
        </p:nvSpPr>
        <p:spPr>
          <a:xfrm>
            <a:off x="1171575" y="1016000"/>
            <a:ext cx="474218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否认期</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当患者得知自己的疾病已进入晚期、死亡即将来临时，最初的心理反应就是否认。患者常常会说：“不，不会是我，这绝对不可能。”他们不承认自己患有无法逆转的疾病，怀疑是诊断出了差错。</a:t>
            </a:r>
            <a:endParaRPr lang="zh-CN" altLang="en-US"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6" name="AutoShape 4"/>
          <p:cNvSpPr/>
          <p:nvPr/>
        </p:nvSpPr>
        <p:spPr>
          <a:xfrm>
            <a:off x="1709420" y="5080000"/>
            <a:ext cx="683133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协议期</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当患者感到愤怒、怨恨于事无补，相反还可能会加剧疾病发展进程时，患者的愤怒情绪消失，接受濒死的事实。他们试图用合作的态度和良好的表现，来换取延续生命或其他愿望的实现，出现“请让我好起来，我一定会......”心理。</a:t>
            </a:r>
            <a:endParaRPr lang="zh-CN" altLang="en-US"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7" name="AutoShape 4"/>
          <p:cNvSpPr/>
          <p:nvPr/>
        </p:nvSpPr>
        <p:spPr>
          <a:xfrm>
            <a:off x="156210" y="3048000"/>
            <a:ext cx="474218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愤怒期</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否认期是短暂的，随着病情的进展，患者的症状越来越明显，患者会产生焦虑、愤怒、怨恨和克制力下降等现象。这时，患者常常会说：“为什么是我？这不公平！”在这一阶段，患者通常脾气很坏，特别难照顾。</a:t>
            </a:r>
            <a:endParaRPr lang="zh-CN" altLang="en-US"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8" name="AutoShape 4"/>
          <p:cNvSpPr/>
          <p:nvPr/>
        </p:nvSpPr>
        <p:spPr>
          <a:xfrm>
            <a:off x="7166610" y="1684020"/>
            <a:ext cx="474218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抑郁</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期</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随着身体状况的日益恶化，患者逐渐意识到现代医疗技术已无力回天，自己生命即将走到尽头，这时会产生强烈的失落感，陷入深刻的悲哀和绝望之中。</a:t>
            </a:r>
            <a:endParaRPr lang="zh-CN" altLang="en-US"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5" name="AutoShape 4"/>
          <p:cNvSpPr/>
          <p:nvPr/>
        </p:nvSpPr>
        <p:spPr>
          <a:xfrm>
            <a:off x="7166610" y="3796665"/>
            <a:ext cx="474218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05 </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接受</a:t>
            </a:r>
            <a:r>
              <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期</a:t>
            </a:r>
            <a:endParaRPr lang="zh-CN" altLang="en-US" sz="24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zh-CN" altLang="en-US"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死亡是即将发生的事，患者无可奈何地默认了残酷的现实。</a:t>
            </a:r>
            <a:endParaRPr lang="zh-CN" altLang="en-US"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016000"/>
            <a:ext cx="3810000" cy="3810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4826000"/>
            <a:ext cx="3175000" cy="3175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3271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a:solidFill>
                  <a:srgbClr val="446B58"/>
                </a:solidFill>
                <a:latin typeface="Noto Serif SC" panose="02020200000000000000" charset="-122"/>
                <a:ea typeface="Noto Serif SC" panose="02020200000000000000" charset="-122"/>
                <a:cs typeface="Noto Serif SC" panose="02020200000000000000" charset="-122"/>
                <a:sym typeface="+mn-ea"/>
              </a:rPr>
              <a:t>2.4　临终关怀的内容</a:t>
            </a:r>
            <a:endParaRPr lang="zh-CN" altLang="en-US" sz="3600" b="1">
              <a:solidFill>
                <a:srgbClr val="446B58"/>
              </a:solidFill>
              <a:latin typeface="Noto Serif SC" panose="02020200000000000000" charset="-122"/>
              <a:ea typeface="Noto Serif SC" panose="02020200000000000000" charset="-122"/>
              <a:cs typeface="Noto Serif SC" panose="02020200000000000000" charset="-122"/>
              <a:sym typeface="+mn-ea"/>
            </a:endParaRPr>
          </a:p>
        </p:txBody>
      </p:sp>
      <p:sp>
        <p:nvSpPr>
          <p:cNvPr id="15" name="AutoShape 15"/>
          <p:cNvSpPr/>
          <p:nvPr>
            <p:custDataLst>
              <p:tags r:id="rId1"/>
            </p:custDataLst>
          </p:nvPr>
        </p:nvSpPr>
        <p:spPr>
          <a:xfrm>
            <a:off x="536575" y="2115185"/>
            <a:ext cx="10292715" cy="3940175"/>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pic>
        <p:nvPicPr>
          <p:cNvPr id="16" name="Picture 1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77010" y="2661285"/>
            <a:ext cx="406400" cy="406400"/>
          </a:xfrm>
          <a:prstGeom prst="rect">
            <a:avLst/>
          </a:prstGeom>
        </p:spPr>
      </p:pic>
      <p:sp>
        <p:nvSpPr>
          <p:cNvPr id="19" name="AutoShape 19"/>
          <p:cNvSpPr/>
          <p:nvPr>
            <p:custDataLst>
              <p:tags r:id="rId5"/>
            </p:custDataLst>
          </p:nvPr>
        </p:nvSpPr>
        <p:spPr>
          <a:xfrm>
            <a:off x="2159000" y="3002915"/>
            <a:ext cx="7880985" cy="216471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a:solidFill>
                  <a:srgbClr val="595959"/>
                </a:solidFill>
                <a:latin typeface="Noto Sans SC" panose="020B0200000000000000" charset="-122"/>
                <a:ea typeface="Noto Sans SC" panose="020B0200000000000000" charset="-122"/>
                <a:cs typeface="Noto Sans SC" panose="020B0200000000000000" charset="-122"/>
                <a:sym typeface="+mn-ea"/>
              </a:rPr>
              <a:t>由于临终患者大多会出现疼痛、痰液堵塞、呼吸困难等症状，因此医疗上的临终关怀应以止痛、吸痰、缓解呼吸困难等对症治疗为主。医疗上的临终关怀强调适当的治疗，避免不必要的检查和无价值的治疗，不主张对晚期癌症患者采用不间断的化疗和放疗、导管插入、人工呼吸机等来延长死亡过程，增加患者痛苦。</a:t>
            </a:r>
            <a:endParaRPr lang="zh-CN" altLang="en-US" sz="24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20" name="AutoShape 20"/>
          <p:cNvSpPr/>
          <p:nvPr/>
        </p:nvSpPr>
        <p:spPr>
          <a:xfrm>
            <a:off x="809625" y="1094105"/>
            <a:ext cx="10414000" cy="762000"/>
          </a:xfrm>
          <a:prstGeom prst="roundRect">
            <a:avLst>
              <a:gd name="adj" fmla="val 10000"/>
            </a:avLst>
          </a:prstGeom>
          <a:solidFill>
            <a:srgbClr val="ECF2EF">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21"/>
          <p:cNvSpPr/>
          <p:nvPr/>
        </p:nvSpPr>
        <p:spPr>
          <a:xfrm>
            <a:off x="809625" y="1221105"/>
            <a:ext cx="1016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i="0" u="none" strike="noStrike">
                <a:solidFill>
                  <a:srgbClr val="446B58"/>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800" i="0" u="none" strike="noStrike">
                <a:solidFill>
                  <a:srgbClr val="446B58"/>
                </a:solidFill>
                <a:latin typeface="Noto Sans SC" panose="020B0200000000000000" charset="-122"/>
                <a:ea typeface="Noto Sans SC" panose="020B0200000000000000" charset="-122"/>
                <a:cs typeface="Noto Sans SC" panose="020B0200000000000000" charset="-122"/>
                <a:sym typeface="Noto Sans SC" panose="020B0200000000000000" charset="-122"/>
              </a:rPr>
              <a:t>1．医疗上的临终关怀</a:t>
            </a:r>
            <a:endParaRPr lang="zh-CN" altLang="en-US" sz="2800" i="0" u="none" strike="noStrike">
              <a:solidFill>
                <a:srgbClr val="446B58"/>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436.25,&quot;left&quot;:66.6,&quot;top&quot;:43.45,&quot;width&quot;:801.5}"/>
</p:tagLst>
</file>

<file path=ppt/tags/tag101.xml><?xml version="1.0" encoding="utf-8"?>
<p:tagLst xmlns:p="http://schemas.openxmlformats.org/presentationml/2006/main">
  <p:tag name="KSO_WM_DIAGRAM_VIRTUALLY_FRAME" val="{&quot;height&quot;:436.25,&quot;left&quot;:66.6,&quot;top&quot;:43.45,&quot;width&quot;:801.5}"/>
</p:tagLst>
</file>

<file path=ppt/tags/tag102.xml><?xml version="1.0" encoding="utf-8"?>
<p:tagLst xmlns:p="http://schemas.openxmlformats.org/presentationml/2006/main">
  <p:tag name="KSO_WM_DIAGRAM_VIRTUALLY_FRAME" val="{&quot;height&quot;:436.25,&quot;left&quot;:66.6,&quot;top&quot;:43.45,&quot;width&quot;:801.5}"/>
</p:tagLst>
</file>

<file path=ppt/tags/tag103.xml><?xml version="1.0" encoding="utf-8"?>
<p:tagLst xmlns:p="http://schemas.openxmlformats.org/presentationml/2006/main">
  <p:tag name="KSO_WM_DIAGRAM_VIRTUALLY_FRAME" val="{&quot;height&quot;:290,&quot;left&quot;:80,&quot;top&quot;:190,&quot;width&quot;:830}"/>
</p:tagLst>
</file>

<file path=ppt/tags/tag104.xml><?xml version="1.0" encoding="utf-8"?>
<p:tagLst xmlns:p="http://schemas.openxmlformats.org/presentationml/2006/main">
  <p:tag name="KSO_WM_DIAGRAM_VIRTUALLY_FRAME" val="{&quot;height&quot;:290,&quot;left&quot;:80,&quot;top&quot;:190,&quot;width&quot;:830}"/>
</p:tagLst>
</file>

<file path=ppt/tags/tag105.xml><?xml version="1.0" encoding="utf-8"?>
<p:tagLst xmlns:p="http://schemas.openxmlformats.org/presentationml/2006/main">
  <p:tag name="KSO_WM_DIAGRAM_VIRTUALLY_FRAME" val="{&quot;height&quot;:290,&quot;left&quot;:80,&quot;top&quot;:190,&quot;width&quot;:830}"/>
</p:tagLst>
</file>

<file path=ppt/tags/tag106.xml><?xml version="1.0" encoding="utf-8"?>
<p:tagLst xmlns:p="http://schemas.openxmlformats.org/presentationml/2006/main">
  <p:tag name="KSO_WM_DIAGRAM_VIRTUALLY_FRAME" val="{&quot;height&quot;:290,&quot;left&quot;:80,&quot;top&quot;:190,&quot;width&quot;:830}"/>
</p:tagLst>
</file>

<file path=ppt/tags/tag107.xml><?xml version="1.0" encoding="utf-8"?>
<p:tagLst xmlns:p="http://schemas.openxmlformats.org/presentationml/2006/main">
  <p:tag name="KSO_WM_DIAGRAM_VIRTUALLY_FRAME" val="{&quot;height&quot;:290,&quot;left&quot;:80,&quot;top&quot;:190,&quot;width&quot;:830}"/>
</p:tagLst>
</file>

<file path=ppt/tags/tag108.xml><?xml version="1.0" encoding="utf-8"?>
<p:tagLst xmlns:p="http://schemas.openxmlformats.org/presentationml/2006/main">
  <p:tag name="KSO_WM_DIAGRAM_VIRTUALLY_FRAME" val="{&quot;height&quot;:290,&quot;left&quot;:80,&quot;top&quot;:190,&quot;width&quot;:830}"/>
</p:tagLst>
</file>

<file path=ppt/tags/tag109.xml><?xml version="1.0" encoding="utf-8"?>
<p:tagLst xmlns:p="http://schemas.openxmlformats.org/presentationml/2006/main">
  <p:tag name="KSO_WM_DIAGRAM_VIRTUALLY_FRAME" val="{&quot;height&quot;:290,&quot;left&quot;:80,&quot;top&quot;:190,&quot;width&quot;:83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290,&quot;left&quot;:80,&quot;top&quot;:190,&quot;width&quot;:830}"/>
</p:tagLst>
</file>

<file path=ppt/tags/tag111.xml><?xml version="1.0" encoding="utf-8"?>
<p:tagLst xmlns:p="http://schemas.openxmlformats.org/presentationml/2006/main">
  <p:tag name="KSO_WM_DIAGRAM_VIRTUALLY_FRAME" val="{&quot;height&quot;:290,&quot;left&quot;:80,&quot;top&quot;:190,&quot;width&quot;:830}"/>
</p:tagLst>
</file>

<file path=ppt/tags/tag112.xml><?xml version="1.0" encoding="utf-8"?>
<p:tagLst xmlns:p="http://schemas.openxmlformats.org/presentationml/2006/main">
  <p:tag name="KSO_WM_DIAGRAM_VIRTUALLY_FRAME" val="{&quot;height&quot;:290,&quot;left&quot;:80,&quot;top&quot;:190,&quot;width&quot;:830}"/>
</p:tagLst>
</file>

<file path=ppt/tags/tag113.xml><?xml version="1.0" encoding="utf-8"?>
<p:tagLst xmlns:p="http://schemas.openxmlformats.org/presentationml/2006/main">
  <p:tag name="KSO_WM_DIAGRAM_VIRTUALLY_FRAME" val="{&quot;height&quot;:290,&quot;left&quot;:80,&quot;top&quot;:190,&quot;width&quot;:830}"/>
</p:tagLst>
</file>

<file path=ppt/tags/tag114.xml><?xml version="1.0" encoding="utf-8"?>
<p:tagLst xmlns:p="http://schemas.openxmlformats.org/presentationml/2006/main">
  <p:tag name="KSO_WM_DIAGRAM_VIRTUALLY_FRAME" val="{&quot;height&quot;:290,&quot;left&quot;:80,&quot;top&quot;:190,&quot;width&quot;:830}"/>
</p:tagLst>
</file>

<file path=ppt/tags/tag115.xml><?xml version="1.0" encoding="utf-8"?>
<p:tagLst xmlns:p="http://schemas.openxmlformats.org/presentationml/2006/main">
  <p:tag name="KSO_WM_DIAGRAM_VIRTUALLY_FRAME" val="{&quot;height&quot;:290,&quot;left&quot;:80,&quot;top&quot;:190,&quot;width&quot;:830}"/>
</p:tagLst>
</file>

<file path=ppt/tags/tag116.xml><?xml version="1.0" encoding="utf-8"?>
<p:tagLst xmlns:p="http://schemas.openxmlformats.org/presentationml/2006/main">
  <p:tag name="KSO_WM_DIAGRAM_VIRTUALLY_FRAME" val="{&quot;height&quot;:290,&quot;left&quot;:80,&quot;top&quot;:190,&quot;width&quot;:830}"/>
</p:tagLst>
</file>

<file path=ppt/tags/tag117.xml><?xml version="1.0" encoding="utf-8"?>
<p:tagLst xmlns:p="http://schemas.openxmlformats.org/presentationml/2006/main">
  <p:tag name="KSO_WM_DIAGRAM_VIRTUALLY_FRAME" val="{&quot;height&quot;:155.75,&quot;left&quot;:78.5,&quot;top&quot;:118.5,&quot;width&quot;:800}"/>
</p:tagLst>
</file>

<file path=ppt/tags/tag118.xml><?xml version="1.0" encoding="utf-8"?>
<p:tagLst xmlns:p="http://schemas.openxmlformats.org/presentationml/2006/main">
  <p:tag name="KSO_WM_DIAGRAM_VIRTUALLY_FRAME" val="{&quot;height&quot;:155.75,&quot;left&quot;:78.5,&quot;top&quot;:118.5,&quot;width&quot;:800}"/>
</p:tagLst>
</file>

<file path=ppt/tags/tag119.xml><?xml version="1.0" encoding="utf-8"?>
<p:tagLst xmlns:p="http://schemas.openxmlformats.org/presentationml/2006/main">
  <p:tag name="KSO_WM_DIAGRAM_VIRTUALLY_FRAME" val="{&quot;height&quot;:155.75,&quot;left&quot;:78.5,&quot;top&quot;:118.5,&quot;width&quot;:80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335.25,&quot;left&quot;:80,&quot;top&quot;:170,&quot;width&quot;:820}"/>
</p:tagLst>
</file>

<file path=ppt/tags/tag121.xml><?xml version="1.0" encoding="utf-8"?>
<p:tagLst xmlns:p="http://schemas.openxmlformats.org/presentationml/2006/main">
  <p:tag name="KSO_WM_DIAGRAM_VIRTUALLY_FRAME" val="{&quot;height&quot;:335.25,&quot;left&quot;:80,&quot;top&quot;:170,&quot;width&quot;:820}"/>
</p:tagLst>
</file>

<file path=ppt/tags/tag122.xml><?xml version="1.0" encoding="utf-8"?>
<p:tagLst xmlns:p="http://schemas.openxmlformats.org/presentationml/2006/main">
  <p:tag name="KSO_WM_DIAGRAM_VIRTUALLY_FRAME" val="{&quot;height&quot;:335.25,&quot;left&quot;:80,&quot;top&quot;:170,&quot;width&quot;:820}"/>
</p:tagLst>
</file>

<file path=ppt/tags/tag123.xml><?xml version="1.0" encoding="utf-8"?>
<p:tagLst xmlns:p="http://schemas.openxmlformats.org/presentationml/2006/main">
  <p:tag name="KSO_WM_DIAGRAM_VIRTUALLY_FRAME" val="{&quot;height&quot;:360,&quot;left&quot;:80,&quot;top&quot;:140,&quot;width&quot;:810}"/>
</p:tagLst>
</file>

<file path=ppt/tags/tag124.xml><?xml version="1.0" encoding="utf-8"?>
<p:tagLst xmlns:p="http://schemas.openxmlformats.org/presentationml/2006/main">
  <p:tag name="KSO_WM_DIAGRAM_VIRTUALLY_FRAME" val="{&quot;height&quot;:360,&quot;left&quot;:80,&quot;top&quot;:140,&quot;width&quot;:810}"/>
</p:tagLst>
</file>

<file path=ppt/tags/tag125.xml><?xml version="1.0" encoding="utf-8"?>
<p:tagLst xmlns:p="http://schemas.openxmlformats.org/presentationml/2006/main">
  <p:tag name="KSO_WM_DIAGRAM_VIRTUALLY_FRAME" val="{&quot;height&quot;:360,&quot;left&quot;:80,&quot;top&quot;:140,&quot;width&quot;:810}"/>
</p:tagLst>
</file>

<file path=ppt/tags/tag126.xml><?xml version="1.0" encoding="utf-8"?>
<p:tagLst xmlns:p="http://schemas.openxmlformats.org/presentationml/2006/main">
  <p:tag name="KSO_WM_DIAGRAM_VIRTUALLY_FRAME" val="{&quot;height&quot;:360,&quot;left&quot;:80,&quot;top&quot;:140,&quot;width&quot;:810}"/>
</p:tagLst>
</file>

<file path=ppt/tags/tag127.xml><?xml version="1.0" encoding="utf-8"?>
<p:tagLst xmlns:p="http://schemas.openxmlformats.org/presentationml/2006/main">
  <p:tag name="KSO_WM_DIAGRAM_VIRTUALLY_FRAME" val="{&quot;height&quot;:360,&quot;left&quot;:80,&quot;top&quot;:140,&quot;width&quot;:810}"/>
</p:tagLst>
</file>

<file path=ppt/tags/tag128.xml><?xml version="1.0" encoding="utf-8"?>
<p:tagLst xmlns:p="http://schemas.openxmlformats.org/presentationml/2006/main">
  <p:tag name="KSO_WM_DIAGRAM_VIRTUALLY_FRAME" val="{&quot;height&quot;:360,&quot;left&quot;:80,&quot;top&quot;:140,&quot;width&quot;:810}"/>
</p:tagLst>
</file>

<file path=ppt/tags/tag129.xml><?xml version="1.0" encoding="utf-8"?>
<p:tagLst xmlns:p="http://schemas.openxmlformats.org/presentationml/2006/main">
  <p:tag name="KSO_WM_DIAGRAM_VIRTUALLY_FRAME" val="{&quot;height&quot;:360,&quot;left&quot;:80,&quot;top&quot;:140,&quot;width&quot;:81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360,&quot;left&quot;:80,&quot;top&quot;:140,&quot;width&quot;:810}"/>
</p:tagLst>
</file>

<file path=ppt/tags/tag131.xml><?xml version="1.0" encoding="utf-8"?>
<p:tagLst xmlns:p="http://schemas.openxmlformats.org/presentationml/2006/main">
  <p:tag name="KSO_WM_DIAGRAM_VIRTUALLY_FRAME" val="{&quot;height&quot;:360,&quot;left&quot;:80,&quot;top&quot;:140,&quot;width&quot;:810}"/>
</p:tagLst>
</file>

<file path=ppt/tags/tag132.xml><?xml version="1.0" encoding="utf-8"?>
<p:tagLst xmlns:p="http://schemas.openxmlformats.org/presentationml/2006/main">
  <p:tag name="KSO_WM_DIAGRAM_VIRTUALLY_FRAME" val="{&quot;height&quot;:360,&quot;left&quot;:80,&quot;top&quot;:140,&quot;width&quot;:810}"/>
</p:tagLst>
</file>

<file path=ppt/tags/tag133.xml><?xml version="1.0" encoding="utf-8"?>
<p:tagLst xmlns:p="http://schemas.openxmlformats.org/presentationml/2006/main">
  <p:tag name="KSO_WM_DIAGRAM_VIRTUALLY_FRAME" val="{&quot;height&quot;:240,&quot;left&quot;:80,&quot;top&quot;:175,&quot;width&quot;:800}"/>
</p:tagLst>
</file>

<file path=ppt/tags/tag134.xml><?xml version="1.0" encoding="utf-8"?>
<p:tagLst xmlns:p="http://schemas.openxmlformats.org/presentationml/2006/main">
  <p:tag name="KSO_WM_DIAGRAM_VIRTUALLY_FRAME" val="{&quot;height&quot;:240,&quot;left&quot;:80,&quot;top&quot;:175,&quot;width&quot;:800}"/>
</p:tagLst>
</file>

<file path=ppt/tags/tag135.xml><?xml version="1.0" encoding="utf-8"?>
<p:tagLst xmlns:p="http://schemas.openxmlformats.org/presentationml/2006/main">
  <p:tag name="KSO_WM_DIAGRAM_VIRTUALLY_FRAME" val="{&quot;height&quot;:240,&quot;left&quot;:80,&quot;top&quot;:175,&quot;width&quot;:800}"/>
</p:tagLst>
</file>

<file path=ppt/tags/tag136.xml><?xml version="1.0" encoding="utf-8"?>
<p:tagLst xmlns:p="http://schemas.openxmlformats.org/presentationml/2006/main">
  <p:tag name="KSO_WM_DIAGRAM_VIRTUALLY_FRAME" val="{&quot;height&quot;:240,&quot;left&quot;:80,&quot;top&quot;:175,&quot;width&quot;:800}"/>
</p:tagLst>
</file>

<file path=ppt/tags/tag137.xml><?xml version="1.0" encoding="utf-8"?>
<p:tagLst xmlns:p="http://schemas.openxmlformats.org/presentationml/2006/main">
  <p:tag name="KSO_WM_DIAGRAM_VIRTUALLY_FRAME" val="{&quot;height&quot;:240,&quot;left&quot;:80,&quot;top&quot;:175,&quot;width&quot;:800}"/>
</p:tagLst>
</file>

<file path=ppt/tags/tag138.xml><?xml version="1.0" encoding="utf-8"?>
<p:tagLst xmlns:p="http://schemas.openxmlformats.org/presentationml/2006/main">
  <p:tag name="KSO_WM_DIAGRAM_VIRTUALLY_FRAME" val="{&quot;height&quot;:240,&quot;left&quot;:80,&quot;top&quot;:175,&quot;width&quot;:800}"/>
</p:tagLst>
</file>

<file path=ppt/tags/tag139.xml><?xml version="1.0" encoding="utf-8"?>
<p:tagLst xmlns:p="http://schemas.openxmlformats.org/presentationml/2006/main">
  <p:tag name="KSO_WM_DIAGRAM_VIRTUALLY_FRAME" val="{&quot;height&quot;:240,&quot;left&quot;:80,&quot;top&quot;:175,&quot;width&quot;:80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240,&quot;left&quot;:80,&quot;top&quot;:175,&quot;width&quot;:800}"/>
</p:tagLst>
</file>

<file path=ppt/tags/tag141.xml><?xml version="1.0" encoding="utf-8"?>
<p:tagLst xmlns:p="http://schemas.openxmlformats.org/presentationml/2006/main">
  <p:tag name="KSO_WM_DIAGRAM_VIRTUALLY_FRAME" val="{&quot;height&quot;:240,&quot;left&quot;:80,&quot;top&quot;:175,&quot;width&quot;:800}"/>
</p:tagLst>
</file>

<file path=ppt/tags/tag142.xml><?xml version="1.0" encoding="utf-8"?>
<p:tagLst xmlns:p="http://schemas.openxmlformats.org/presentationml/2006/main">
  <p:tag name="KSO_WM_DIAGRAM_VIRTUALLY_FRAME" val="{&quot;height&quot;:240,&quot;left&quot;:80,&quot;top&quot;:175,&quot;width&quot;:800}"/>
</p:tagLst>
</file>

<file path=ppt/tags/tag143.xml><?xml version="1.0" encoding="utf-8"?>
<p:tagLst xmlns:p="http://schemas.openxmlformats.org/presentationml/2006/main">
  <p:tag name="KSO_WM_DIAGRAM_VIRTUALLY_FRAME" val="{&quot;height&quot;:240,&quot;left&quot;:80,&quot;top&quot;:175,&quot;width&quot;:800}"/>
</p:tagLst>
</file>

<file path=ppt/tags/tag144.xml><?xml version="1.0" encoding="utf-8"?>
<p:tagLst xmlns:p="http://schemas.openxmlformats.org/presentationml/2006/main">
  <p:tag name="KSO_WM_DIAGRAM_VIRTUALLY_FRAME" val="{&quot;height&quot;:240,&quot;left&quot;:80,&quot;top&quot;:175,&quot;width&quot;:800}"/>
</p:tagLst>
</file>

<file path=ppt/tags/tag145.xml><?xml version="1.0" encoding="utf-8"?>
<p:tagLst xmlns:p="http://schemas.openxmlformats.org/presentationml/2006/main">
  <p:tag name="KSO_WM_DIAGRAM_VIRTUALLY_FRAME" val="{&quot;height&quot;:240,&quot;left&quot;:80,&quot;top&quot;:175,&quot;width&quot;:800}"/>
</p:tagLst>
</file>

<file path=ppt/tags/tag146.xml><?xml version="1.0" encoding="utf-8"?>
<p:tagLst xmlns:p="http://schemas.openxmlformats.org/presentationml/2006/main">
  <p:tag name="KSO_WM_DIAGRAM_VIRTUALLY_FRAME" val="{&quot;height&quot;:240,&quot;left&quot;:80,&quot;top&quot;:175,&quot;width&quot;:800}"/>
</p:tagLst>
</file>

<file path=ppt/tags/tag147.xml><?xml version="1.0" encoding="utf-8"?>
<p:tagLst xmlns:p="http://schemas.openxmlformats.org/presentationml/2006/main">
  <p:tag name="KSO_WM_DIAGRAM_VIRTUALLY_FRAME" val="{&quot;height&quot;:240,&quot;left&quot;:80,&quot;top&quot;:175,&quot;width&quot;:800}"/>
</p:tagLst>
</file>

<file path=ppt/tags/tag148.xml><?xml version="1.0" encoding="utf-8"?>
<p:tagLst xmlns:p="http://schemas.openxmlformats.org/presentationml/2006/main">
  <p:tag name="KSO_WM_DIAGRAM_VIRTUALLY_FRAME" val="{&quot;height&quot;:240,&quot;left&quot;:80,&quot;top&quot;:175,&quot;width&quot;:800}"/>
</p:tagLst>
</file>

<file path=ppt/tags/tag149.xml><?xml version="1.0" encoding="utf-8"?>
<p:tagLst xmlns:p="http://schemas.openxmlformats.org/presentationml/2006/main">
  <p:tag name="KSO_WM_DIAGRAM_VIRTUALLY_FRAME" val="{&quot;height&quot;:240,&quot;left&quot;:80,&quot;top&quot;:175,&quot;width&quot;:80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240,&quot;left&quot;:80,&quot;top&quot;:175,&quot;width&quot;:800}"/>
</p:tagLst>
</file>

<file path=ppt/tags/tag151.xml><?xml version="1.0" encoding="utf-8"?>
<p:tagLst xmlns:p="http://schemas.openxmlformats.org/presentationml/2006/main">
  <p:tag name="KSO_WM_DIAGRAM_VIRTUALLY_FRAME" val="{&quot;height&quot;:240,&quot;left&quot;:80,&quot;top&quot;:175,&quot;width&quot;:800}"/>
</p:tagLst>
</file>

<file path=ppt/tags/tag152.xml><?xml version="1.0" encoding="utf-8"?>
<p:tagLst xmlns:p="http://schemas.openxmlformats.org/presentationml/2006/main">
  <p:tag name="KSO_WM_DIAGRAM_VIRTUALLY_FRAME" val="{&quot;height&quot;:240,&quot;left&quot;:80,&quot;top&quot;:175,&quot;width&quot;:800}"/>
</p:tagLst>
</file>

<file path=ppt/tags/tag153.xml><?xml version="1.0" encoding="utf-8"?>
<p:tagLst xmlns:p="http://schemas.openxmlformats.org/presentationml/2006/main">
  <p:tag name="KSO_WM_DIAGRAM_VIRTUALLY_FRAME" val="{&quot;height&quot;:240,&quot;left&quot;:80,&quot;top&quot;:175,&quot;width&quot;:800}"/>
</p:tagLst>
</file>

<file path=ppt/tags/tag154.xml><?xml version="1.0" encoding="utf-8"?>
<p:tagLst xmlns:p="http://schemas.openxmlformats.org/presentationml/2006/main">
  <p:tag name="KSO_WM_DIAGRAM_VIRTUALLY_FRAME" val="{&quot;height&quot;:240,&quot;left&quot;:80,&quot;top&quot;:175,&quot;width&quot;:800}"/>
</p:tagLst>
</file>

<file path=ppt/tags/tag155.xml><?xml version="1.0" encoding="utf-8"?>
<p:tagLst xmlns:p="http://schemas.openxmlformats.org/presentationml/2006/main">
  <p:tag name="KSO_WM_DIAGRAM_VIRTUALLY_FRAME" val="{&quot;height&quot;:240,&quot;left&quot;:80,&quot;top&quot;:175,&quot;width&quot;:800}"/>
</p:tagLst>
</file>

<file path=ppt/tags/tag156.xml><?xml version="1.0" encoding="utf-8"?>
<p:tagLst xmlns:p="http://schemas.openxmlformats.org/presentationml/2006/main">
  <p:tag name="KSO_WM_DIAGRAM_VIRTUALLY_FRAME" val="{&quot;height&quot;:240,&quot;left&quot;:80,&quot;top&quot;:175,&quot;width&quot;:800}"/>
</p:tagLst>
</file>

<file path=ppt/tags/tag157.xml><?xml version="1.0" encoding="utf-8"?>
<p:tagLst xmlns:p="http://schemas.openxmlformats.org/presentationml/2006/main">
  <p:tag name="KSO_WM_DIAGRAM_VIRTUALLY_FRAME" val="{&quot;height&quot;:240,&quot;left&quot;:80,&quot;top&quot;:175,&quot;width&quot;:800}"/>
</p:tagLst>
</file>

<file path=ppt/tags/tag158.xml><?xml version="1.0" encoding="utf-8"?>
<p:tagLst xmlns:p="http://schemas.openxmlformats.org/presentationml/2006/main">
  <p:tag name="KSO_WM_DIAGRAM_VIRTUALLY_FRAME" val="{&quot;height&quot;:240,&quot;left&quot;:80,&quot;top&quot;:175,&quot;width&quot;:800}"/>
</p:tagLst>
</file>

<file path=ppt/tags/tag159.xml><?xml version="1.0" encoding="utf-8"?>
<p:tagLst xmlns:p="http://schemas.openxmlformats.org/presentationml/2006/main">
  <p:tag name="KSO_WM_DIAGRAM_VIRTUALLY_FRAME" val="{&quot;height&quot;:240,&quot;left&quot;:80,&quot;top&quot;:175,&quot;width&quot;:80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DIAGRAM_VIRTUALLY_FRAME" val="{&quot;height&quot;:240,&quot;left&quot;:80,&quot;top&quot;:175,&quot;width&quot;:800}"/>
</p:tagLst>
</file>

<file path=ppt/tags/tag161.xml><?xml version="1.0" encoding="utf-8"?>
<p:tagLst xmlns:p="http://schemas.openxmlformats.org/presentationml/2006/main">
  <p:tag name="KSO_WM_DIAGRAM_VIRTUALLY_FRAME" val="{&quot;height&quot;:240,&quot;left&quot;:80,&quot;top&quot;:175,&quot;width&quot;:800}"/>
</p:tagLst>
</file>

<file path=ppt/tags/tag162.xml><?xml version="1.0" encoding="utf-8"?>
<p:tagLst xmlns:p="http://schemas.openxmlformats.org/presentationml/2006/main">
  <p:tag name="KSO_WM_DIAGRAM_VIRTUALLY_FRAME" val="{&quot;height&quot;:240,&quot;left&quot;:80,&quot;top&quot;:175,&quot;width&quot;:800}"/>
</p:tagLst>
</file>

<file path=ppt/tags/tag163.xml><?xml version="1.0" encoding="utf-8"?>
<p:tagLst xmlns:p="http://schemas.openxmlformats.org/presentationml/2006/main">
  <p:tag name="KSO_WM_DIAGRAM_VIRTUALLY_FRAME" val="{&quot;height&quot;:240,&quot;left&quot;:80,&quot;top&quot;:175,&quot;width&quot;:800}"/>
</p:tagLst>
</file>

<file path=ppt/tags/tag164.xml><?xml version="1.0" encoding="utf-8"?>
<p:tagLst xmlns:p="http://schemas.openxmlformats.org/presentationml/2006/main">
  <p:tag name="KSO_WM_DIAGRAM_VIRTUALLY_FRAME" val="{&quot;height&quot;:240,&quot;left&quot;:80,&quot;top&quot;:175,&quot;width&quot;:800}"/>
</p:tagLst>
</file>

<file path=ppt/tags/tag165.xml><?xml version="1.0" encoding="utf-8"?>
<p:tagLst xmlns:p="http://schemas.openxmlformats.org/presentationml/2006/main">
  <p:tag name="KSO_WM_DIAGRAM_VIRTUALLY_FRAME" val="{&quot;height&quot;:240,&quot;left&quot;:80,&quot;top&quot;:175,&quot;width&quot;:800}"/>
</p:tagLst>
</file>

<file path=ppt/tags/tag166.xml><?xml version="1.0" encoding="utf-8"?>
<p:tagLst xmlns:p="http://schemas.openxmlformats.org/presentationml/2006/main">
  <p:tag name="KSO_WM_DIAGRAM_VIRTUALLY_FRAME" val="{&quot;height&quot;:240,&quot;left&quot;:80,&quot;top&quot;:175,&quot;width&quot;:800}"/>
</p:tagLst>
</file>

<file path=ppt/tags/tag167.xml><?xml version="1.0" encoding="utf-8"?>
<p:tagLst xmlns:p="http://schemas.openxmlformats.org/presentationml/2006/main">
  <p:tag name="KSO_WM_DIAGRAM_VIRTUALLY_FRAME" val="{&quot;height&quot;:240,&quot;left&quot;:80,&quot;top&quot;:175,&quot;width&quot;:800}"/>
</p:tagLst>
</file>

<file path=ppt/tags/tag168.xml><?xml version="1.0" encoding="utf-8"?>
<p:tagLst xmlns:p="http://schemas.openxmlformats.org/presentationml/2006/main">
  <p:tag name="KSO_WM_DIAGRAM_VIRTUALLY_FRAME" val="{&quot;height&quot;:240,&quot;left&quot;:80,&quot;top&quot;:175,&quot;width&quot;:800}"/>
</p:tagLst>
</file>

<file path=ppt/tags/tag169.xml><?xml version="1.0" encoding="utf-8"?>
<p:tagLst xmlns:p="http://schemas.openxmlformats.org/presentationml/2006/main">
  <p:tag name="KSO_WM_DIAGRAM_VIRTUALLY_FRAME" val="{&quot;height&quot;:240,&quot;left&quot;:80,&quot;top&quot;:175,&quot;width&quot;:80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DIAGRAM_VIRTUALLY_FRAME" val="{&quot;height&quot;:240,&quot;left&quot;:80,&quot;top&quot;:175,&quot;width&quot;:800}"/>
</p:tagLst>
</file>

<file path=ppt/tags/tag171.xml><?xml version="1.0" encoding="utf-8"?>
<p:tagLst xmlns:p="http://schemas.openxmlformats.org/presentationml/2006/main">
  <p:tag name="KSO_WM_DIAGRAM_VIRTUALLY_FRAME" val="{&quot;height&quot;:240,&quot;left&quot;:80,&quot;top&quot;:175,&quot;width&quot;:800}"/>
</p:tagLst>
</file>

<file path=ppt/tags/tag172.xml><?xml version="1.0" encoding="utf-8"?>
<p:tagLst xmlns:p="http://schemas.openxmlformats.org/presentationml/2006/main">
  <p:tag name="KSO_WM_DIAGRAM_VIRTUALLY_FRAME" val="{&quot;height&quot;:240,&quot;left&quot;:80,&quot;top&quot;:175,&quot;width&quot;:800}"/>
</p:tagLst>
</file>

<file path=ppt/tags/tag173.xml><?xml version="1.0" encoding="utf-8"?>
<p:tagLst xmlns:p="http://schemas.openxmlformats.org/presentationml/2006/main">
  <p:tag name="KSO_WM_DIAGRAM_VIRTUALLY_FRAME" val="{&quot;height&quot;:240,&quot;left&quot;:80,&quot;top&quot;:175,&quot;width&quot;:800}"/>
</p:tagLst>
</file>

<file path=ppt/tags/tag174.xml><?xml version="1.0" encoding="utf-8"?>
<p:tagLst xmlns:p="http://schemas.openxmlformats.org/presentationml/2006/main">
  <p:tag name="KSO_WM_DIAGRAM_VIRTUALLY_FRAME" val="{&quot;height&quot;:240,&quot;left&quot;:80,&quot;top&quot;:175,&quot;width&quot;:800}"/>
</p:tagLst>
</file>

<file path=ppt/tags/tag175.xml><?xml version="1.0" encoding="utf-8"?>
<p:tagLst xmlns:p="http://schemas.openxmlformats.org/presentationml/2006/main">
  <p:tag name="KSO_WM_DIAGRAM_VIRTUALLY_FRAME" val="{&quot;height&quot;:240,&quot;left&quot;:80,&quot;top&quot;:175,&quot;width&quot;:800}"/>
</p:tagLst>
</file>

<file path=ppt/tags/tag176.xml><?xml version="1.0" encoding="utf-8"?>
<p:tagLst xmlns:p="http://schemas.openxmlformats.org/presentationml/2006/main">
  <p:tag name="KSO_WM_DIAGRAM_VIRTUALLY_FRAME" val="{&quot;height&quot;:240,&quot;left&quot;:80,&quot;top&quot;:175,&quot;width&quot;:800}"/>
</p:tagLst>
</file>

<file path=ppt/tags/tag177.xml><?xml version="1.0" encoding="utf-8"?>
<p:tagLst xmlns:p="http://schemas.openxmlformats.org/presentationml/2006/main">
  <p:tag name="KSO_WM_DIAGRAM_VIRTUALLY_FRAME" val="{&quot;height&quot;:240,&quot;left&quot;:80,&quot;top&quot;:175,&quot;width&quot;:800}"/>
</p:tagLst>
</file>

<file path=ppt/tags/tag178.xml><?xml version="1.0" encoding="utf-8"?>
<p:tagLst xmlns:p="http://schemas.openxmlformats.org/presentationml/2006/main">
  <p:tag name="KSO_WM_DIAGRAM_VIRTUALLY_FRAME" val="{&quot;height&quot;:240,&quot;left&quot;:80,&quot;top&quot;:175,&quot;width&quot;:800}"/>
</p:tagLst>
</file>

<file path=ppt/tags/tag179.xml><?xml version="1.0" encoding="utf-8"?>
<p:tagLst xmlns:p="http://schemas.openxmlformats.org/presentationml/2006/main">
  <p:tag name="KSO_WM_DIAGRAM_VIRTUALLY_FRAME" val="{&quot;height&quot;:240,&quot;left&quot;:80,&quot;top&quot;:175,&quot;width&quot;:80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DIAGRAM_VIRTUALLY_FRAME" val="{&quot;height&quot;:240,&quot;left&quot;:80,&quot;top&quot;:175,&quot;width&quot;:800}"/>
</p:tagLst>
</file>

<file path=ppt/tags/tag181.xml><?xml version="1.0" encoding="utf-8"?>
<p:tagLst xmlns:p="http://schemas.openxmlformats.org/presentationml/2006/main">
  <p:tag name="KSO_WM_DIAGRAM_VIRTUALLY_FRAME" val="{&quot;height&quot;:240,&quot;left&quot;:80,&quot;top&quot;:175,&quot;width&quot;:800}"/>
</p:tagLst>
</file>

<file path=ppt/tags/tag182.xml><?xml version="1.0" encoding="utf-8"?>
<p:tagLst xmlns:p="http://schemas.openxmlformats.org/presentationml/2006/main">
  <p:tag name="KSO_WM_DIAGRAM_VIRTUALLY_FRAME" val="{&quot;height&quot;:240,&quot;left&quot;:80,&quot;top&quot;:175,&quot;width&quot;:800}"/>
</p:tagLst>
</file>

<file path=ppt/tags/tag183.xml><?xml version="1.0" encoding="utf-8"?>
<p:tagLst xmlns:p="http://schemas.openxmlformats.org/presentationml/2006/main">
  <p:tag name="KSO_WM_DIAGRAM_VIRTUALLY_FRAME" val="{&quot;height&quot;:240,&quot;left&quot;:80,&quot;top&quot;:175,&quot;width&quot;:800}"/>
</p:tagLst>
</file>

<file path=ppt/tags/tag184.xml><?xml version="1.0" encoding="utf-8"?>
<p:tagLst xmlns:p="http://schemas.openxmlformats.org/presentationml/2006/main">
  <p:tag name="KSO_WM_DIAGRAM_VIRTUALLY_FRAME" val="{&quot;height&quot;:240,&quot;left&quot;:80,&quot;top&quot;:175,&quot;width&quot;:800}"/>
</p:tagLst>
</file>

<file path=ppt/tags/tag185.xml><?xml version="1.0" encoding="utf-8"?>
<p:tagLst xmlns:p="http://schemas.openxmlformats.org/presentationml/2006/main">
  <p:tag name="KSO_WM_DIAGRAM_VIRTUALLY_FRAME" val="{&quot;height&quot;:240,&quot;left&quot;:80,&quot;top&quot;:175,&quot;width&quot;:800}"/>
</p:tagLst>
</file>

<file path=ppt/tags/tag186.xml><?xml version="1.0" encoding="utf-8"?>
<p:tagLst xmlns:p="http://schemas.openxmlformats.org/presentationml/2006/main">
  <p:tag name="KSO_WM_DIAGRAM_VIRTUALLY_FRAME" val="{&quot;height&quot;:240,&quot;left&quot;:80,&quot;top&quot;:175,&quot;width&quot;:800}"/>
</p:tagLst>
</file>

<file path=ppt/tags/tag187.xml><?xml version="1.0" encoding="utf-8"?>
<p:tagLst xmlns:p="http://schemas.openxmlformats.org/presentationml/2006/main">
  <p:tag name="KSO_WM_DIAGRAM_VIRTUALLY_FRAME" val="{&quot;height&quot;:240,&quot;left&quot;:80,&quot;top&quot;:175,&quot;width&quot;:800}"/>
</p:tagLst>
</file>

<file path=ppt/tags/tag188.xml><?xml version="1.0" encoding="utf-8"?>
<p:tagLst xmlns:p="http://schemas.openxmlformats.org/presentationml/2006/main">
  <p:tag name="KSO_WM_DIAGRAM_VIRTUALLY_FRAME" val="{&quot;height&quot;:240,&quot;left&quot;:80,&quot;top&quot;:175,&quot;width&quot;:800}"/>
</p:tagLst>
</file>

<file path=ppt/tags/tag189.xml><?xml version="1.0" encoding="utf-8"?>
<p:tagLst xmlns:p="http://schemas.openxmlformats.org/presentationml/2006/main">
  <p:tag name="KSO_WM_DIAGRAM_VIRTUALLY_FRAME" val="{&quot;height&quot;:240,&quot;left&quot;:80,&quot;top&quot;:175,&quot;width&quot;:80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DIAGRAM_VIRTUALLY_FRAME" val="{&quot;height&quot;:240,&quot;left&quot;:80,&quot;top&quot;:175,&quot;width&quot;:800}"/>
</p:tagLst>
</file>

<file path=ppt/tags/tag191.xml><?xml version="1.0" encoding="utf-8"?>
<p:tagLst xmlns:p="http://schemas.openxmlformats.org/presentationml/2006/main">
  <p:tag name="KSO_WM_DIAGRAM_VIRTUALLY_FRAME" val="{&quot;height&quot;:240,&quot;left&quot;:80,&quot;top&quot;:175,&quot;width&quot;:800}"/>
</p:tagLst>
</file>

<file path=ppt/tags/tag192.xml><?xml version="1.0" encoding="utf-8"?>
<p:tagLst xmlns:p="http://schemas.openxmlformats.org/presentationml/2006/main">
  <p:tag name="KSO_WM_DIAGRAM_VIRTUALLY_FRAME" val="{&quot;height&quot;:240,&quot;left&quot;:80,&quot;top&quot;:175,&quot;width&quot;:800}"/>
</p:tagLst>
</file>

<file path=ppt/tags/tag193.xml><?xml version="1.0" encoding="utf-8"?>
<p:tagLst xmlns:p="http://schemas.openxmlformats.org/presentationml/2006/main">
  <p:tag name="KSO_WM_DIAGRAM_VIRTUALLY_FRAME" val="{&quot;height&quot;:240,&quot;left&quot;:80,&quot;top&quot;:175,&quot;width&quot;:800}"/>
</p:tagLst>
</file>

<file path=ppt/tags/tag194.xml><?xml version="1.0" encoding="utf-8"?>
<p:tagLst xmlns:p="http://schemas.openxmlformats.org/presentationml/2006/main">
  <p:tag name="KSO_WM_DIAGRAM_VIRTUALLY_FRAME" val="{&quot;height&quot;:240,&quot;left&quot;:80,&quot;top&quot;:175,&quot;width&quot;:800}"/>
</p:tagLst>
</file>

<file path=ppt/tags/tag195.xml><?xml version="1.0" encoding="utf-8"?>
<p:tagLst xmlns:p="http://schemas.openxmlformats.org/presentationml/2006/main">
  <p:tag name="KSO_WM_DIAGRAM_VIRTUALLY_FRAME" val="{&quot;height&quot;:240,&quot;left&quot;:80,&quot;top&quot;:175,&quot;width&quot;:800}"/>
</p:tagLst>
</file>

<file path=ppt/tags/tag196.xml><?xml version="1.0" encoding="utf-8"?>
<p:tagLst xmlns:p="http://schemas.openxmlformats.org/presentationml/2006/main">
  <p:tag name="KSO_WM_DIAGRAM_VIRTUALLY_FRAME" val="{&quot;height&quot;:240,&quot;left&quot;:80,&quot;top&quot;:175,&quot;width&quot;:800}"/>
</p:tagLst>
</file>

<file path=ppt/tags/tag197.xml><?xml version="1.0" encoding="utf-8"?>
<p:tagLst xmlns:p="http://schemas.openxmlformats.org/presentationml/2006/main">
  <p:tag name="KSO_WM_DIAGRAM_VIRTUALLY_FRAME" val="{&quot;height&quot;:240,&quot;left&quot;:80,&quot;top&quot;:175,&quot;width&quot;:800}"/>
</p:tagLst>
</file>

<file path=ppt/tags/tag198.xml><?xml version="1.0" encoding="utf-8"?>
<p:tagLst xmlns:p="http://schemas.openxmlformats.org/presentationml/2006/main">
  <p:tag name="KSO_WM_DIAGRAM_VIRTUALLY_FRAME" val="{&quot;height&quot;:240,&quot;left&quot;:80,&quot;top&quot;:175,&quot;width&quot;:800}"/>
</p:tagLst>
</file>

<file path=ppt/tags/tag199.xml><?xml version="1.0" encoding="utf-8"?>
<p:tagLst xmlns:p="http://schemas.openxmlformats.org/presentationml/2006/main">
  <p:tag name="KSO_WM_DIAGRAM_VIRTUALLY_FRAME" val="{&quot;height&quot;:240,&quot;left&quot;:80,&quot;top&quot;:175,&quot;width&quot;:80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DIAGRAM_VIRTUALLY_FRAME" val="{&quot;height&quot;:240,&quot;left&quot;:80,&quot;top&quot;:175,&quot;width&quot;:800}"/>
</p:tagLst>
</file>

<file path=ppt/tags/tag201.xml><?xml version="1.0" encoding="utf-8"?>
<p:tagLst xmlns:p="http://schemas.openxmlformats.org/presentationml/2006/main">
  <p:tag name="KSO_WM_DIAGRAM_VIRTUALLY_FRAME" val="{&quot;height&quot;:240,&quot;left&quot;:80,&quot;top&quot;:175,&quot;width&quot;:800}"/>
</p:tagLst>
</file>

<file path=ppt/tags/tag202.xml><?xml version="1.0" encoding="utf-8"?>
<p:tagLst xmlns:p="http://schemas.openxmlformats.org/presentationml/2006/main">
  <p:tag name="KSO_WM_DIAGRAM_VIRTUALLY_FRAME" val="{&quot;height&quot;:240,&quot;left&quot;:80,&quot;top&quot;:175,&quot;width&quot;:800}"/>
</p:tagLst>
</file>

<file path=ppt/tags/tag203.xml><?xml version="1.0" encoding="utf-8"?>
<p:tagLst xmlns:p="http://schemas.openxmlformats.org/presentationml/2006/main">
  <p:tag name="KSO_WM_DIAGRAM_VIRTUALLY_FRAME" val="{&quot;height&quot;:240,&quot;left&quot;:80,&quot;top&quot;:175,&quot;width&quot;:800}"/>
</p:tagLst>
</file>

<file path=ppt/tags/tag204.xml><?xml version="1.0" encoding="utf-8"?>
<p:tagLst xmlns:p="http://schemas.openxmlformats.org/presentationml/2006/main">
  <p:tag name="KSO_WM_DIAGRAM_VIRTUALLY_FRAME" val="{&quot;height&quot;:240,&quot;left&quot;:80,&quot;top&quot;:175,&quot;width&quot;:800}"/>
</p:tagLst>
</file>

<file path=ppt/tags/tag205.xml><?xml version="1.0" encoding="utf-8"?>
<p:tagLst xmlns:p="http://schemas.openxmlformats.org/presentationml/2006/main">
  <p:tag name="KSO_WM_DIAGRAM_VIRTUALLY_FRAME" val="{&quot;height&quot;:240,&quot;left&quot;:80,&quot;top&quot;:175,&quot;width&quot;:800}"/>
</p:tagLst>
</file>

<file path=ppt/tags/tag206.xml><?xml version="1.0" encoding="utf-8"?>
<p:tagLst xmlns:p="http://schemas.openxmlformats.org/presentationml/2006/main">
  <p:tag name="KSO_WM_DIAGRAM_VIRTUALLY_FRAME" val="{&quot;height&quot;:240,&quot;left&quot;:80,&quot;top&quot;:175,&quot;width&quot;:800}"/>
</p:tagLst>
</file>

<file path=ppt/tags/tag207.xml><?xml version="1.0" encoding="utf-8"?>
<p:tagLst xmlns:p="http://schemas.openxmlformats.org/presentationml/2006/main">
  <p:tag name="KSO_WM_DIAGRAM_VIRTUALLY_FRAME" val="{&quot;height&quot;:240,&quot;left&quot;:80,&quot;top&quot;:175,&quot;width&quot;:800}"/>
</p:tagLst>
</file>

<file path=ppt/tags/tag208.xml><?xml version="1.0" encoding="utf-8"?>
<p:tagLst xmlns:p="http://schemas.openxmlformats.org/presentationml/2006/main">
  <p:tag name="KSO_WM_DIAGRAM_VIRTUALLY_FRAME" val="{&quot;height&quot;:240,&quot;left&quot;:80,&quot;top&quot;:175,&quot;width&quot;:800}"/>
</p:tagLst>
</file>

<file path=ppt/tags/tag209.xml><?xml version="1.0" encoding="utf-8"?>
<p:tagLst xmlns:p="http://schemas.openxmlformats.org/presentationml/2006/main">
  <p:tag name="KSO_WM_DIAGRAM_VIRTUALLY_FRAME" val="{&quot;height&quot;:240,&quot;left&quot;:80,&quot;top&quot;:175,&quot;width&quot;:80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DIAGRAM_VIRTUALLY_FRAME" val="{&quot;height&quot;:240,&quot;left&quot;:80,&quot;top&quot;:175,&quot;width&quot;:800}"/>
</p:tagLst>
</file>

<file path=ppt/tags/tag211.xml><?xml version="1.0" encoding="utf-8"?>
<p:tagLst xmlns:p="http://schemas.openxmlformats.org/presentationml/2006/main">
  <p:tag name="KSO_WM_DIAGRAM_VIRTUALLY_FRAME" val="{&quot;height&quot;:240,&quot;left&quot;:80,&quot;top&quot;:175,&quot;width&quot;:800}"/>
</p:tagLst>
</file>

<file path=ppt/tags/tag212.xml><?xml version="1.0" encoding="utf-8"?>
<p:tagLst xmlns:p="http://schemas.openxmlformats.org/presentationml/2006/main">
  <p:tag name="KSO_WM_DIAGRAM_VIRTUALLY_FRAME" val="{&quot;height&quot;:240,&quot;left&quot;:80,&quot;top&quot;:175,&quot;width&quot;:80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29.55,&quot;left&quot;:55,&quot;top&quot;:70.45,&quot;width&quot;:845}"/>
</p:tagLst>
</file>

<file path=ppt/tags/tag64.xml><?xml version="1.0" encoding="utf-8"?>
<p:tagLst xmlns:p="http://schemas.openxmlformats.org/presentationml/2006/main">
  <p:tag name="KSO_WM_DIAGRAM_VIRTUALLY_FRAME" val="{&quot;height&quot;:429.55,&quot;left&quot;:55,&quot;top&quot;:70.45,&quot;width&quot;:845}"/>
</p:tagLst>
</file>

<file path=ppt/tags/tag65.xml><?xml version="1.0" encoding="utf-8"?>
<p:tagLst xmlns:p="http://schemas.openxmlformats.org/presentationml/2006/main">
  <p:tag name="KSO_WM_DIAGRAM_VIRTUALLY_FRAME" val="{&quot;height&quot;:429.55,&quot;left&quot;:55,&quot;top&quot;:70.45,&quot;width&quot;:845}"/>
</p:tagLst>
</file>

<file path=ppt/tags/tag66.xml><?xml version="1.0" encoding="utf-8"?>
<p:tagLst xmlns:p="http://schemas.openxmlformats.org/presentationml/2006/main">
  <p:tag name="KSO_WM_DIAGRAM_VIRTUALLY_FRAME" val="{&quot;height&quot;:429.55,&quot;left&quot;:55,&quot;top&quot;:70.45,&quot;width&quot;:845}"/>
</p:tagLst>
</file>

<file path=ppt/tags/tag67.xml><?xml version="1.0" encoding="utf-8"?>
<p:tagLst xmlns:p="http://schemas.openxmlformats.org/presentationml/2006/main">
  <p:tag name="KSO_WM_DIAGRAM_VIRTUALLY_FRAME" val="{&quot;height&quot;:429.55,&quot;left&quot;:55,&quot;top&quot;:70.45,&quot;width&quot;:845}"/>
</p:tagLst>
</file>

<file path=ppt/tags/tag68.xml><?xml version="1.0" encoding="utf-8"?>
<p:tagLst xmlns:p="http://schemas.openxmlformats.org/presentationml/2006/main">
  <p:tag name="KSO_WM_DIAGRAM_VIRTUALLY_FRAME" val="{&quot;height&quot;:429.55,&quot;left&quot;:55,&quot;top&quot;:70.45,&quot;width&quot;:845}"/>
</p:tagLst>
</file>

<file path=ppt/tags/tag69.xml><?xml version="1.0" encoding="utf-8"?>
<p:tagLst xmlns:p="http://schemas.openxmlformats.org/presentationml/2006/main">
  <p:tag name="KSO_WM_DIAGRAM_VIRTUALLY_FRAME" val="{&quot;height&quot;:429.55,&quot;left&quot;:55,&quot;top&quot;:70.45,&quot;width&quot;:84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29.55,&quot;left&quot;:55,&quot;top&quot;:70.45,&quot;width&quot;:845}"/>
</p:tagLst>
</file>

<file path=ppt/tags/tag71.xml><?xml version="1.0" encoding="utf-8"?>
<p:tagLst xmlns:p="http://schemas.openxmlformats.org/presentationml/2006/main">
  <p:tag name="KSO_WM_DIAGRAM_VIRTUALLY_FRAME" val="{&quot;height&quot;:429.55,&quot;left&quot;:55,&quot;top&quot;:70.45,&quot;width&quot;:845}"/>
</p:tagLst>
</file>

<file path=ppt/tags/tag72.xml><?xml version="1.0" encoding="utf-8"?>
<p:tagLst xmlns:p="http://schemas.openxmlformats.org/presentationml/2006/main">
  <p:tag name="KSO_WM_DIAGRAM_VIRTUALLY_FRAME" val="{&quot;height&quot;:429.55,&quot;left&quot;:55,&quot;top&quot;:70.45,&quot;width&quot;:845}"/>
</p:tagLst>
</file>

<file path=ppt/tags/tag73.xml><?xml version="1.0" encoding="utf-8"?>
<p:tagLst xmlns:p="http://schemas.openxmlformats.org/presentationml/2006/main">
  <p:tag name="KSO_WM_DIAGRAM_VIRTUALLY_FRAME" val="{&quot;height&quot;:429.55,&quot;left&quot;:55,&quot;top&quot;:70.45,&quot;width&quot;:845}"/>
</p:tagLst>
</file>

<file path=ppt/tags/tag74.xml><?xml version="1.0" encoding="utf-8"?>
<p:tagLst xmlns:p="http://schemas.openxmlformats.org/presentationml/2006/main">
  <p:tag name="KSO_WM_DIAGRAM_VIRTUALLY_FRAME" val="{&quot;height&quot;:429.55,&quot;left&quot;:55,&quot;top&quot;:70.45,&quot;width&quot;:845}"/>
</p:tagLst>
</file>

<file path=ppt/tags/tag75.xml><?xml version="1.0" encoding="utf-8"?>
<p:tagLst xmlns:p="http://schemas.openxmlformats.org/presentationml/2006/main">
  <p:tag name="KSO_WM_DIAGRAM_VIRTUALLY_FRAME" val="{&quot;height&quot;:340,&quot;left&quot;:80,&quot;top&quot;:160,&quot;width&quot;:820}"/>
</p:tagLst>
</file>

<file path=ppt/tags/tag76.xml><?xml version="1.0" encoding="utf-8"?>
<p:tagLst xmlns:p="http://schemas.openxmlformats.org/presentationml/2006/main">
  <p:tag name="KSO_WM_DIAGRAM_VIRTUALLY_FRAME" val="{&quot;height&quot;:340,&quot;left&quot;:80,&quot;top&quot;:160,&quot;width&quot;:820}"/>
</p:tagLst>
</file>

<file path=ppt/tags/tag77.xml><?xml version="1.0" encoding="utf-8"?>
<p:tagLst xmlns:p="http://schemas.openxmlformats.org/presentationml/2006/main">
  <p:tag name="KSO_WM_DIAGRAM_VIRTUALLY_FRAME" val="{&quot;height&quot;:429.55,&quot;left&quot;:55,&quot;top&quot;:70.45,&quot;width&quot;:845}"/>
</p:tagLst>
</file>

<file path=ppt/tags/tag78.xml><?xml version="1.0" encoding="utf-8"?>
<p:tagLst xmlns:p="http://schemas.openxmlformats.org/presentationml/2006/main">
  <p:tag name="KSO_WM_DIAGRAM_VIRTUALLY_FRAME" val="{&quot;height&quot;:429.55,&quot;left&quot;:55,&quot;top&quot;:70.45,&quot;width&quot;:845}"/>
</p:tagLst>
</file>

<file path=ppt/tags/tag79.xml><?xml version="1.0" encoding="utf-8"?>
<p:tagLst xmlns:p="http://schemas.openxmlformats.org/presentationml/2006/main">
  <p:tag name="KSO_WM_DIAGRAM_VIRTUALLY_FRAME" val="{&quot;height&quot;:429.55,&quot;left&quot;:55,&quot;top&quot;:70.45,&quot;width&quot;:8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29.55,&quot;left&quot;:55,&quot;top&quot;:70.45,&quot;width&quot;:845}"/>
</p:tagLst>
</file>

<file path=ppt/tags/tag81.xml><?xml version="1.0" encoding="utf-8"?>
<p:tagLst xmlns:p="http://schemas.openxmlformats.org/presentationml/2006/main">
  <p:tag name="KSO_WM_DIAGRAM_VIRTUALLY_FRAME" val="{&quot;height&quot;:429.55,&quot;left&quot;:55,&quot;top&quot;:70.45,&quot;width&quot;:845}"/>
</p:tagLst>
</file>

<file path=ppt/tags/tag82.xml><?xml version="1.0" encoding="utf-8"?>
<p:tagLst xmlns:p="http://schemas.openxmlformats.org/presentationml/2006/main">
  <p:tag name="KSO_WM_DIAGRAM_VIRTUALLY_FRAME" val="{&quot;height&quot;:429.55,&quot;left&quot;:55,&quot;top&quot;:70.45,&quot;width&quot;:845}"/>
</p:tagLst>
</file>

<file path=ppt/tags/tag83.xml><?xml version="1.0" encoding="utf-8"?>
<p:tagLst xmlns:p="http://schemas.openxmlformats.org/presentationml/2006/main">
  <p:tag name="KSO_WM_DIAGRAM_VIRTUALLY_FRAME" val="{&quot;height&quot;:429.55,&quot;left&quot;:55,&quot;top&quot;:70.45,&quot;width&quot;:845}"/>
</p:tagLst>
</file>

<file path=ppt/tags/tag84.xml><?xml version="1.0" encoding="utf-8"?>
<p:tagLst xmlns:p="http://schemas.openxmlformats.org/presentationml/2006/main">
  <p:tag name="KSO_WM_DIAGRAM_VIRTUALLY_FRAME" val="{&quot;height&quot;:429.55,&quot;left&quot;:55,&quot;top&quot;:70.45,&quot;width&quot;:845}"/>
</p:tagLst>
</file>

<file path=ppt/tags/tag85.xml><?xml version="1.0" encoding="utf-8"?>
<p:tagLst xmlns:p="http://schemas.openxmlformats.org/presentationml/2006/main">
  <p:tag name="KSO_WM_DIAGRAM_VIRTUALLY_FRAME" val="{&quot;height&quot;:429.55,&quot;left&quot;:55,&quot;top&quot;:70.45,&quot;width&quot;:845}"/>
</p:tagLst>
</file>

<file path=ppt/tags/tag86.xml><?xml version="1.0" encoding="utf-8"?>
<p:tagLst xmlns:p="http://schemas.openxmlformats.org/presentationml/2006/main">
  <p:tag name="KSO_WM_DIAGRAM_VIRTUALLY_FRAME" val="{&quot;height&quot;:429.55,&quot;left&quot;:55,&quot;top&quot;:70.45,&quot;width&quot;:845}"/>
</p:tagLst>
</file>

<file path=ppt/tags/tag87.xml><?xml version="1.0" encoding="utf-8"?>
<p:tagLst xmlns:p="http://schemas.openxmlformats.org/presentationml/2006/main">
  <p:tag name="KSO_WM_DIAGRAM_VIRTUALLY_FRAME" val="{&quot;height&quot;:429.55,&quot;left&quot;:55,&quot;top&quot;:70.45,&quot;width&quot;:845}"/>
</p:tagLst>
</file>

<file path=ppt/tags/tag88.xml><?xml version="1.0" encoding="utf-8"?>
<p:tagLst xmlns:p="http://schemas.openxmlformats.org/presentationml/2006/main">
  <p:tag name="KSO_WM_DIAGRAM_VIRTUALLY_FRAME" val="{&quot;height&quot;:429.55,&quot;left&quot;:55,&quot;top&quot;:70.45,&quot;width&quot;:845}"/>
</p:tagLst>
</file>

<file path=ppt/tags/tag89.xml><?xml version="1.0" encoding="utf-8"?>
<p:tagLst xmlns:p="http://schemas.openxmlformats.org/presentationml/2006/main">
  <p:tag name="KSO_WM_DIAGRAM_VIRTUALLY_FRAME" val="{&quot;height&quot;:436.25,&quot;left&quot;:66.6,&quot;top&quot;:43.45,&quot;width&quot;:801.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436.25,&quot;left&quot;:66.6,&quot;top&quot;:43.45,&quot;width&quot;:801.5}"/>
</p:tagLst>
</file>

<file path=ppt/tags/tag91.xml><?xml version="1.0" encoding="utf-8"?>
<p:tagLst xmlns:p="http://schemas.openxmlformats.org/presentationml/2006/main">
  <p:tag name="KSO_WM_DIAGRAM_VIRTUALLY_FRAME" val="{&quot;height&quot;:436.25,&quot;left&quot;:66.6,&quot;top&quot;:43.45,&quot;width&quot;:801.5}"/>
</p:tagLst>
</file>

<file path=ppt/tags/tag92.xml><?xml version="1.0" encoding="utf-8"?>
<p:tagLst xmlns:p="http://schemas.openxmlformats.org/presentationml/2006/main">
  <p:tag name="KSO_WM_DIAGRAM_VIRTUALLY_FRAME" val="{&quot;height&quot;:436.25,&quot;left&quot;:66.6,&quot;top&quot;:43.45,&quot;width&quot;:801.5}"/>
</p:tagLst>
</file>

<file path=ppt/tags/tag93.xml><?xml version="1.0" encoding="utf-8"?>
<p:tagLst xmlns:p="http://schemas.openxmlformats.org/presentationml/2006/main">
  <p:tag name="KSO_WM_DIAGRAM_VIRTUALLY_FRAME" val="{&quot;height&quot;:436.25,&quot;left&quot;:66.6,&quot;top&quot;:43.45,&quot;width&quot;:801.5}"/>
</p:tagLst>
</file>

<file path=ppt/tags/tag94.xml><?xml version="1.0" encoding="utf-8"?>
<p:tagLst xmlns:p="http://schemas.openxmlformats.org/presentationml/2006/main">
  <p:tag name="KSO_WM_DIAGRAM_VIRTUALLY_FRAME" val="{&quot;height&quot;:436.25,&quot;left&quot;:66.6,&quot;top&quot;:43.45,&quot;width&quot;:801.5}"/>
</p:tagLst>
</file>

<file path=ppt/tags/tag95.xml><?xml version="1.0" encoding="utf-8"?>
<p:tagLst xmlns:p="http://schemas.openxmlformats.org/presentationml/2006/main">
  <p:tag name="KSO_WM_DIAGRAM_VIRTUALLY_FRAME" val="{&quot;height&quot;:436.25,&quot;left&quot;:66.6,&quot;top&quot;:43.45,&quot;width&quot;:801.5}"/>
</p:tagLst>
</file>

<file path=ppt/tags/tag96.xml><?xml version="1.0" encoding="utf-8"?>
<p:tagLst xmlns:p="http://schemas.openxmlformats.org/presentationml/2006/main">
  <p:tag name="KSO_WM_DIAGRAM_VIRTUALLY_FRAME" val="{&quot;height&quot;:436.25,&quot;left&quot;:66.6,&quot;top&quot;:43.45,&quot;width&quot;:801.5}"/>
</p:tagLst>
</file>

<file path=ppt/tags/tag97.xml><?xml version="1.0" encoding="utf-8"?>
<p:tagLst xmlns:p="http://schemas.openxmlformats.org/presentationml/2006/main">
  <p:tag name="KSO_WM_DIAGRAM_VIRTUALLY_FRAME" val="{&quot;height&quot;:436.25,&quot;left&quot;:66.6,&quot;top&quot;:43.45,&quot;width&quot;:801.5}"/>
</p:tagLst>
</file>

<file path=ppt/tags/tag98.xml><?xml version="1.0" encoding="utf-8"?>
<p:tagLst xmlns:p="http://schemas.openxmlformats.org/presentationml/2006/main">
  <p:tag name="KSO_WM_DIAGRAM_VIRTUALLY_FRAME" val="{&quot;height&quot;:436.25,&quot;left&quot;:66.6,&quot;top&quot;:43.45,&quot;width&quot;:801.5}"/>
</p:tagLst>
</file>

<file path=ppt/tags/tag99.xml><?xml version="1.0" encoding="utf-8"?>
<p:tagLst xmlns:p="http://schemas.openxmlformats.org/presentationml/2006/main">
  <p:tag name="KSO_WM_DIAGRAM_VIRTUALLY_FRAME" val="{&quot;height&quot;:436.25,&quot;left&quot;:66.6,&quot;top&quot;:43.45,&quot;width&quot;:801.5}"/>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6384</Words>
  <Application>WPS 演示</Application>
  <PresentationFormat>宽屏</PresentationFormat>
  <Paragraphs>332</Paragraphs>
  <Slides>30</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30</vt:i4>
      </vt:variant>
    </vt:vector>
  </HeadingPairs>
  <TitlesOfParts>
    <vt:vector size="44" baseType="lpstr">
      <vt:lpstr>Arial</vt:lpstr>
      <vt:lpstr>宋体</vt:lpstr>
      <vt:lpstr>Wingdings</vt:lpstr>
      <vt:lpstr>Wingdings</vt:lpstr>
      <vt:lpstr>微软雅黑</vt:lpstr>
      <vt:lpstr>Arial Unicode MS</vt:lpstr>
      <vt:lpstr>Calibri</vt:lpstr>
      <vt:lpstr>Noto Serif SC</vt:lpstr>
      <vt:lpstr>Noto Sans SC</vt:lpstr>
      <vt:lpstr>汉仪综艺体简</vt:lpstr>
      <vt:lpstr>汉仪书宋二简</vt:lpstr>
      <vt:lpstr>Times New Roman</vt:lpstr>
      <vt:lpstr>汉仪中宋简</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cp:lastModifiedBy>
  <cp:revision>157</cp:revision>
  <dcterms:created xsi:type="dcterms:W3CDTF">2019-06-19T02:08:00Z</dcterms:created>
  <dcterms:modified xsi:type="dcterms:W3CDTF">2026-08-04T13:27:26Z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2052-12.1.0.26375</vt:lpwstr>
  </property>
  <property fmtid="{D5CDD505-2E9C-101B-9397-08002B2CF9AE}" pid="3" name="ICV">
    <vt:lpwstr>DA74B873D7194E8A88D08792CBB586B6_11</vt:lpwstr>
  </property>
</Properties>
</file>