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media/image10.svg" ContentType="image/svg+xml"/>
  <Override PartName="/ppt/media/image12.svg" ContentType="image/svg+xml"/>
  <Override PartName="/ppt/media/image14.svg" ContentType="image/svg+xml"/>
  <Override PartName="/ppt/media/image16.svg" ContentType="image/svg+xml"/>
  <Override PartName="/ppt/media/image18.svg" ContentType="image/svg+xml"/>
  <Override PartName="/ppt/media/image2.svg" ContentType="image/svg+xml"/>
  <Override PartName="/ppt/media/image20.svg" ContentType="image/svg+xml"/>
  <Override PartName="/ppt/media/image22.svg" ContentType="image/svg+xml"/>
  <Override PartName="/ppt/media/image24.svg" ContentType="image/svg+xml"/>
  <Override PartName="/ppt/media/image26.svg" ContentType="image/svg+xml"/>
  <Override PartName="/ppt/media/image4.svg" ContentType="image/svg+xml"/>
  <Override PartName="/ppt/media/image6.svg" ContentType="image/svg+xml"/>
  <Override PartName="/ppt/media/image8.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75" r:id="rId3"/>
    <p:sldId id="258" r:id="rId5"/>
    <p:sldId id="259" r:id="rId6"/>
    <p:sldId id="260" r:id="rId7"/>
    <p:sldId id="261" r:id="rId8"/>
    <p:sldId id="262" r:id="rId9"/>
    <p:sldId id="264" r:id="rId10"/>
    <p:sldId id="263" r:id="rId11"/>
    <p:sldId id="276" r:id="rId12"/>
    <p:sldId id="277" r:id="rId13"/>
    <p:sldId id="278" r:id="rId14"/>
    <p:sldId id="274" r:id="rId15"/>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DCDCDC"/>
    <a:srgbClr val="F0F0F0"/>
    <a:srgbClr val="E6E6E6"/>
    <a:srgbClr val="C8C8C8"/>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showGuides="1">
      <p:cViewPr varScale="1">
        <p:scale>
          <a:sx n="99" d="100"/>
          <a:sy n="99" d="100"/>
        </p:scale>
        <p:origin x="84" y="582"/>
      </p:cViewPr>
      <p:guideLst>
        <p:guide orient="horz" pos="2160"/>
        <p:guide pos="3840"/>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 Type="http://schemas.openxmlformats.org/officeDocument/2006/relationships/slide" Target="slides/slide1.xml"/><Relationship Id="rId2" Type="http://schemas.openxmlformats.org/officeDocument/2006/relationships/theme" Target="theme/theme1.xml"/><Relationship Id="rId18" Type="http://schemas.openxmlformats.org/officeDocument/2006/relationships/tableStyles" Target="tableStyles.xml"/><Relationship Id="rId17" Type="http://schemas.openxmlformats.org/officeDocument/2006/relationships/viewProps" Target="viewProps.xml"/><Relationship Id="rId16" Type="http://schemas.openxmlformats.org/officeDocument/2006/relationships/presProps" Target="presProps.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slideLayouts/_rels/slideLayout1.xml.rels><?xml version="1.0" encoding="UTF-8" standalone="yes"?>
<Relationships xmlns="http://schemas.openxmlformats.org/package/2006/relationships"><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5" Type="http://schemas.openxmlformats.org/officeDocument/2006/relationships/tags" Target="../tags/tag51.xml"/><Relationship Id="rId4" Type="http://schemas.openxmlformats.org/officeDocument/2006/relationships/tags" Target="../tags/tag50.xml"/><Relationship Id="rId3" Type="http://schemas.openxmlformats.org/officeDocument/2006/relationships/tags" Target="../tags/tag49.xml"/><Relationship Id="rId2" Type="http://schemas.openxmlformats.org/officeDocument/2006/relationships/tags" Target="../tags/tag48.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6" Type="http://schemas.openxmlformats.org/officeDocument/2006/relationships/tags" Target="../tags/tag56.xml"/><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tags" Target="../tags/tag52.xm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tags" Target="../tags/tag36.xml"/><Relationship Id="rId3" Type="http://schemas.openxmlformats.org/officeDocument/2006/relationships/tags" Target="../tags/tag35.xml"/><Relationship Id="rId2" Type="http://schemas.openxmlformats.org/officeDocument/2006/relationships/tags" Target="../tags/tag34.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7" Type="http://schemas.openxmlformats.org/officeDocument/2006/relationships/tags" Target="../tags/tag42.xml"/><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tags" Target="../tags/tag39.xml"/><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custDataLst>
              <p:tags r:id="rId2"/>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dirty="0"/>
              <a:t>单击此处编辑母版标题样式</a:t>
            </a:r>
            <a:endParaRPr lang="zh-CN" altLang="en-US" dirty="0"/>
          </a:p>
        </p:txBody>
      </p:sp>
      <p:sp>
        <p:nvSpPr>
          <p:cNvPr id="3" name="副标题 2"/>
          <p:cNvSpPr>
            <a:spLocks noGrp="1"/>
          </p:cNvSpPr>
          <p:nvPr>
            <p:ph type="subTitle" idx="1"/>
            <p:custDataLst>
              <p:tags r:id="rId3"/>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endParaRPr lang="zh-CN" altLang="en-US" dirty="0"/>
          </a:p>
        </p:txBody>
      </p:sp>
      <p:sp>
        <p:nvSpPr>
          <p:cNvPr id="16" name="日期占位符 15"/>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5"/>
            </p:custDataLst>
          </p:nvPr>
        </p:nvSpPr>
        <p:spPr/>
        <p:txBody>
          <a:bodyPr/>
          <a:lstStyle/>
          <a:p>
            <a:endParaRPr lang="zh-CN" altLang="en-US" dirty="0"/>
          </a:p>
        </p:txBody>
      </p:sp>
      <p:sp>
        <p:nvSpPr>
          <p:cNvPr id="18" name="灯片编号占位符 17"/>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08400" y="774000"/>
            <a:ext cx="10972800" cy="5482800"/>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lang="zh-CN" altLang="en-US" smtClean="0"/>
              <a:t>单击此处编辑标题</a:t>
            </a:r>
            <a:endParaRPr lang="zh-CN" altLang="en-US"/>
          </a:p>
        </p:txBody>
      </p:sp>
      <p:sp>
        <p:nvSpPr>
          <p:cNvPr id="7" name="文本占位符 6"/>
          <p:cNvSpPr>
            <a:spLocks noGrp="1"/>
          </p:cNvSpPr>
          <p:nvPr>
            <p:ph type="body" sz="quarter" idx="13"/>
            <p:custDataLst>
              <p:tags r:id="rId6"/>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idx="1"/>
            <p:custDataLst>
              <p:tags r:id="rId3"/>
            </p:custDataLst>
          </p:nvPr>
        </p:nvSpPr>
        <p:spPr>
          <a:xfrm>
            <a:off x="608400" y="1490400"/>
            <a:ext cx="10969200" cy="4759200"/>
          </a:xfrm>
        </p:spPr>
        <p:txBody>
          <a:bodyPr vert="horz" lIns="90000" tIns="46800" rIns="90000" bIns="4680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dirty="0"/>
              <a:t>单击此处编辑标题</a:t>
            </a:r>
            <a:endParaRPr lang="zh-CN" altLang="en-US" dirty="0"/>
          </a:p>
        </p:txBody>
      </p:sp>
      <p:sp>
        <p:nvSpPr>
          <p:cNvPr id="3" name="文本占位符 2"/>
          <p:cNvSpPr>
            <a:spLocks noGrp="1"/>
          </p:cNvSpPr>
          <p:nvPr>
            <p:ph type="body" idx="1" hasCustomPrompt="1"/>
            <p:custDataLst>
              <p:tags r:id="rId3"/>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sz="half" idx="1"/>
            <p:custDataLst>
              <p:tags r:id="rId3"/>
            </p:custDataLst>
          </p:nvPr>
        </p:nvSpPr>
        <p:spPr>
          <a:xfrm>
            <a:off x="608400" y="1501200"/>
            <a:ext cx="5176800" cy="4748400"/>
          </a:xfrm>
        </p:spPr>
        <p:txBody>
          <a:bodyPr vert="horz" lIns="90000" tIns="46800" rIns="90000" bIns="4680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custDataLst>
              <p:tags r:id="rId4"/>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文本占位符 2"/>
          <p:cNvSpPr>
            <a:spLocks noGrp="1"/>
          </p:cNvSpPr>
          <p:nvPr>
            <p:ph type="body" idx="1" hasCustomPrompt="1"/>
            <p:custDataLst>
              <p:tags r:id="rId3"/>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0840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hasCustomPrompt="1"/>
            <p:custDataLst>
              <p:tags r:id="rId5"/>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单击此处编辑文本</a:t>
            </a:r>
            <a:endParaRPr lang="zh-CN" altLang="en-US"/>
          </a:p>
        </p:txBody>
      </p:sp>
      <p:sp>
        <p:nvSpPr>
          <p:cNvPr id="6" name="内容占位符 5"/>
          <p:cNvSpPr>
            <a:spLocks noGrp="1"/>
          </p:cNvSpPr>
          <p:nvPr>
            <p:ph sz="quarter" idx="4"/>
            <p:custDataLst>
              <p:tags r:id="rId6"/>
            </p:custDataLst>
          </p:nvPr>
        </p:nvSpPr>
        <p:spPr>
          <a:xfrm>
            <a:off x="623575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08400" y="1555200"/>
            <a:ext cx="5233077" cy="4608000"/>
          </a:xfrm>
        </p:spPr>
        <p:txBody>
          <a:bodyPr vert="horz" lIns="90000" tIns="46800" rIns="90000" bIns="46800" rtlCol="0">
            <a:normAutofit/>
          </a:bodyPr>
          <a:lstStyle>
            <a:lvl1pPr>
              <a:buNone/>
              <a:defRPr sz="1600"/>
            </a:lvl1pPr>
          </a:lstStyle>
          <a:p>
            <a:pPr lvl="0"/>
            <a:endParaRPr lang="zh-CN" altLang="en-US"/>
          </a:p>
        </p:txBody>
      </p:sp>
      <p:sp>
        <p:nvSpPr>
          <p:cNvPr id="4" name="文本占位符 3"/>
          <p:cNvSpPr>
            <a:spLocks noGrp="1"/>
          </p:cNvSpPr>
          <p:nvPr>
            <p:ph type="body" sz="half" idx="2"/>
            <p:custDataLst>
              <p:tags r:id="rId3"/>
            </p:custDataLst>
          </p:nvPr>
        </p:nvSpPr>
        <p:spPr>
          <a:xfrm>
            <a:off x="6350400" y="1555200"/>
            <a:ext cx="5227200" cy="4608000"/>
          </a:xfrm>
        </p:spPr>
        <p:txBody>
          <a:bodyPr vert="horz" lIns="90000" tIns="46800" rIns="90000" bIns="46800" rtlCol="0">
            <a:normAutofit/>
          </a:bodyPr>
          <a:lstStyle>
            <a:lvl1pPr>
              <a:buNone/>
              <a:defRPr sz="1600"/>
            </a:lvl1pPr>
          </a:lstStyle>
          <a:p>
            <a:pPr lvl="0"/>
            <a:r>
              <a:rPr lang="zh-CN" altLang="en-US" smtClean="0"/>
              <a:t>单击此处编辑母版文本样式</a:t>
            </a:r>
            <a:endParaRPr lang="zh-CN" altLang="en-US"/>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p>
            <a:r>
              <a:rPr lang="zh-CN" altLang="en-US"/>
              <a:t>单击此处编辑母版标题样式</a:t>
            </a:r>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2"/>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lang="zh-CN" altLang="en-US" smtClean="0"/>
              <a:t>单击此处编辑标题</a:t>
            </a:r>
            <a:endParaRPr lang="zh-CN" altLang="en-US"/>
          </a:p>
        </p:txBody>
      </p:sp>
      <p:sp>
        <p:nvSpPr>
          <p:cNvPr id="3" name="竖排文字占位符 2"/>
          <p:cNvSpPr>
            <a:spLocks noGrp="1"/>
          </p:cNvSpPr>
          <p:nvPr>
            <p:ph type="body" orient="vert" idx="1"/>
            <p:custDataLst>
              <p:tags r:id="rId3"/>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8" Type="http://schemas.openxmlformats.org/officeDocument/2006/relationships/theme" Target="../theme/theme1.xml"/><Relationship Id="rId17" Type="http://schemas.openxmlformats.org/officeDocument/2006/relationships/tags" Target="../tags/tag62.xml"/><Relationship Id="rId16" Type="http://schemas.openxmlformats.org/officeDocument/2006/relationships/tags" Target="../tags/tag61.xml"/><Relationship Id="rId15" Type="http://schemas.openxmlformats.org/officeDocument/2006/relationships/tags" Target="../tags/tag60.xml"/><Relationship Id="rId14" Type="http://schemas.openxmlformats.org/officeDocument/2006/relationships/tags" Target="../tags/tag59.xml"/><Relationship Id="rId13" Type="http://schemas.openxmlformats.org/officeDocument/2006/relationships/tags" Target="../tags/tag58.xml"/><Relationship Id="rId12" Type="http://schemas.openxmlformats.org/officeDocument/2006/relationships/tags" Target="../tags/tag57.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3"/>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4"/>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5"/>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16"/>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defRPr>
            </a:lvl1pPr>
          </a:lstStyle>
          <a:p>
            <a:fld id="{49AE70B2-8BF9-45C0-BB95-33D1B9D3A854}" type="slidenum">
              <a:rPr lang="zh-CN" altLang="en-US" smtClean="0"/>
            </a:fld>
            <a:endParaRPr lang="zh-CN" altLang="en-US" dirty="0"/>
          </a:p>
        </p:txBody>
      </p:sp>
    </p:spTree>
    <p:custDataLst>
      <p:tags r:id="rId17"/>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fontAlgn="auto" latinLnBrk="0" hangingPunct="1">
        <a:lnSpc>
          <a:spcPct val="100000"/>
        </a:lnSpc>
        <a:spcBef>
          <a:spcPct val="0"/>
        </a:spcBef>
        <a:buNone/>
        <a:defRPr sz="3600" b="0" u="none" strike="noStrike" kern="1200" cap="none" spc="300" normalizeH="0" baseline="0">
          <a:solidFill>
            <a:schemeClr val="tx1">
              <a:lumMod val="85000"/>
              <a:lumOff val="15000"/>
            </a:schemeClr>
          </a:solidFill>
          <a:uFillTx/>
          <a:latin typeface="+mj-lt"/>
          <a:ea typeface="+mj-ea"/>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mn-lt"/>
          <a:ea typeface="+mn-ea"/>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mn-lt"/>
          <a:ea typeface="+mn-ea"/>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mn-lt"/>
          <a:ea typeface="+mn-ea"/>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mn-lt"/>
          <a:ea typeface="+mn-ea"/>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9" Type="http://schemas.openxmlformats.org/officeDocument/2006/relationships/tags" Target="../tags/tag119.xml"/><Relationship Id="rId8" Type="http://schemas.openxmlformats.org/officeDocument/2006/relationships/tags" Target="../tags/tag118.xml"/><Relationship Id="rId7" Type="http://schemas.openxmlformats.org/officeDocument/2006/relationships/tags" Target="../tags/tag117.xml"/><Relationship Id="rId6" Type="http://schemas.openxmlformats.org/officeDocument/2006/relationships/tags" Target="../tags/tag116.xml"/><Relationship Id="rId5" Type="http://schemas.openxmlformats.org/officeDocument/2006/relationships/image" Target="../media/image12.svg"/><Relationship Id="rId4" Type="http://schemas.openxmlformats.org/officeDocument/2006/relationships/image" Target="../media/image11.png"/><Relationship Id="rId3" Type="http://schemas.openxmlformats.org/officeDocument/2006/relationships/tags" Target="../tags/tag115.xml"/><Relationship Id="rId26" Type="http://schemas.openxmlformats.org/officeDocument/2006/relationships/notesSlide" Target="../notesSlides/notesSlide10.xml"/><Relationship Id="rId25" Type="http://schemas.openxmlformats.org/officeDocument/2006/relationships/slideLayout" Target="../slideLayouts/slideLayout1.xml"/><Relationship Id="rId24" Type="http://schemas.openxmlformats.org/officeDocument/2006/relationships/tags" Target="../tags/tag130.xml"/><Relationship Id="rId23" Type="http://schemas.openxmlformats.org/officeDocument/2006/relationships/tags" Target="../tags/tag129.xml"/><Relationship Id="rId22" Type="http://schemas.openxmlformats.org/officeDocument/2006/relationships/tags" Target="../tags/tag128.xml"/><Relationship Id="rId21" Type="http://schemas.openxmlformats.org/officeDocument/2006/relationships/image" Target="../media/image16.svg"/><Relationship Id="rId20" Type="http://schemas.openxmlformats.org/officeDocument/2006/relationships/image" Target="../media/image15.png"/><Relationship Id="rId2" Type="http://schemas.openxmlformats.org/officeDocument/2006/relationships/tags" Target="../tags/tag114.xml"/><Relationship Id="rId19" Type="http://schemas.openxmlformats.org/officeDocument/2006/relationships/tags" Target="../tags/tag127.xml"/><Relationship Id="rId18" Type="http://schemas.openxmlformats.org/officeDocument/2006/relationships/tags" Target="../tags/tag126.xml"/><Relationship Id="rId17" Type="http://schemas.openxmlformats.org/officeDocument/2006/relationships/tags" Target="../tags/tag125.xml"/><Relationship Id="rId16" Type="http://schemas.openxmlformats.org/officeDocument/2006/relationships/tags" Target="../tags/tag124.xml"/><Relationship Id="rId15" Type="http://schemas.openxmlformats.org/officeDocument/2006/relationships/tags" Target="../tags/tag123.xml"/><Relationship Id="rId14" Type="http://schemas.openxmlformats.org/officeDocument/2006/relationships/tags" Target="../tags/tag122.xml"/><Relationship Id="rId13" Type="http://schemas.openxmlformats.org/officeDocument/2006/relationships/image" Target="../media/image14.svg"/><Relationship Id="rId12" Type="http://schemas.openxmlformats.org/officeDocument/2006/relationships/image" Target="../media/image13.png"/><Relationship Id="rId11" Type="http://schemas.openxmlformats.org/officeDocument/2006/relationships/tags" Target="../tags/tag121.xml"/><Relationship Id="rId10" Type="http://schemas.openxmlformats.org/officeDocument/2006/relationships/tags" Target="../tags/tag120.xml"/><Relationship Id="rId1" Type="http://schemas.openxmlformats.org/officeDocument/2006/relationships/tags" Target="../tags/tag113.xml"/></Relationships>
</file>

<file path=ppt/slides/_rels/slide11.xml.rels><?xml version="1.0" encoding="UTF-8" standalone="yes"?>
<Relationships xmlns="http://schemas.openxmlformats.org/package/2006/relationships"><Relationship Id="rId9" Type="http://schemas.openxmlformats.org/officeDocument/2006/relationships/tags" Target="../tags/tag137.xml"/><Relationship Id="rId8" Type="http://schemas.openxmlformats.org/officeDocument/2006/relationships/tags" Target="../tags/tag136.xml"/><Relationship Id="rId7" Type="http://schemas.openxmlformats.org/officeDocument/2006/relationships/tags" Target="../tags/tag135.xml"/><Relationship Id="rId6" Type="http://schemas.openxmlformats.org/officeDocument/2006/relationships/tags" Target="../tags/tag134.xml"/><Relationship Id="rId5" Type="http://schemas.openxmlformats.org/officeDocument/2006/relationships/image" Target="../media/image18.svg"/><Relationship Id="rId4" Type="http://schemas.openxmlformats.org/officeDocument/2006/relationships/image" Target="../media/image17.png"/><Relationship Id="rId3" Type="http://schemas.openxmlformats.org/officeDocument/2006/relationships/tags" Target="../tags/tag133.xml"/><Relationship Id="rId26" Type="http://schemas.openxmlformats.org/officeDocument/2006/relationships/notesSlide" Target="../notesSlides/notesSlide11.xml"/><Relationship Id="rId25" Type="http://schemas.openxmlformats.org/officeDocument/2006/relationships/slideLayout" Target="../slideLayouts/slideLayout1.xml"/><Relationship Id="rId24" Type="http://schemas.openxmlformats.org/officeDocument/2006/relationships/tags" Target="../tags/tag148.xml"/><Relationship Id="rId23" Type="http://schemas.openxmlformats.org/officeDocument/2006/relationships/tags" Target="../tags/tag147.xml"/><Relationship Id="rId22" Type="http://schemas.openxmlformats.org/officeDocument/2006/relationships/tags" Target="../tags/tag146.xml"/><Relationship Id="rId21" Type="http://schemas.openxmlformats.org/officeDocument/2006/relationships/image" Target="../media/image22.svg"/><Relationship Id="rId20" Type="http://schemas.openxmlformats.org/officeDocument/2006/relationships/image" Target="../media/image21.png"/><Relationship Id="rId2" Type="http://schemas.openxmlformats.org/officeDocument/2006/relationships/tags" Target="../tags/tag132.xml"/><Relationship Id="rId19" Type="http://schemas.openxmlformats.org/officeDocument/2006/relationships/tags" Target="../tags/tag145.xml"/><Relationship Id="rId18" Type="http://schemas.openxmlformats.org/officeDocument/2006/relationships/tags" Target="../tags/tag144.xml"/><Relationship Id="rId17" Type="http://schemas.openxmlformats.org/officeDocument/2006/relationships/tags" Target="../tags/tag143.xml"/><Relationship Id="rId16" Type="http://schemas.openxmlformats.org/officeDocument/2006/relationships/tags" Target="../tags/tag142.xml"/><Relationship Id="rId15" Type="http://schemas.openxmlformats.org/officeDocument/2006/relationships/tags" Target="../tags/tag141.xml"/><Relationship Id="rId14" Type="http://schemas.openxmlformats.org/officeDocument/2006/relationships/tags" Target="../tags/tag140.xml"/><Relationship Id="rId13" Type="http://schemas.openxmlformats.org/officeDocument/2006/relationships/image" Target="../media/image20.svg"/><Relationship Id="rId12" Type="http://schemas.openxmlformats.org/officeDocument/2006/relationships/image" Target="../media/image19.png"/><Relationship Id="rId11" Type="http://schemas.openxmlformats.org/officeDocument/2006/relationships/tags" Target="../tags/tag139.xml"/><Relationship Id="rId10" Type="http://schemas.openxmlformats.org/officeDocument/2006/relationships/tags" Target="../tags/tag138.xml"/><Relationship Id="rId1" Type="http://schemas.openxmlformats.org/officeDocument/2006/relationships/tags" Target="../tags/tag131.xml"/></Relationships>
</file>

<file path=ppt/slides/_rels/slide12.xml.rels><?xml version="1.0" encoding="UTF-8" standalone="yes"?>
<Relationships xmlns="http://schemas.openxmlformats.org/package/2006/relationships"><Relationship Id="rId9" Type="http://schemas.openxmlformats.org/officeDocument/2006/relationships/image" Target="../media/image25.png"/><Relationship Id="rId8" Type="http://schemas.openxmlformats.org/officeDocument/2006/relationships/tags" Target="../tags/tag154.xml"/><Relationship Id="rId7" Type="http://schemas.openxmlformats.org/officeDocument/2006/relationships/tags" Target="../tags/tag153.xml"/><Relationship Id="rId6" Type="http://schemas.openxmlformats.org/officeDocument/2006/relationships/tags" Target="../tags/tag152.xml"/><Relationship Id="rId5" Type="http://schemas.openxmlformats.org/officeDocument/2006/relationships/tags" Target="../tags/tag151.xml"/><Relationship Id="rId4" Type="http://schemas.openxmlformats.org/officeDocument/2006/relationships/image" Target="../media/image24.svg"/><Relationship Id="rId3" Type="http://schemas.openxmlformats.org/officeDocument/2006/relationships/image" Target="../media/image23.png"/><Relationship Id="rId2" Type="http://schemas.openxmlformats.org/officeDocument/2006/relationships/tags" Target="../tags/tag150.xml"/><Relationship Id="rId14" Type="http://schemas.openxmlformats.org/officeDocument/2006/relationships/notesSlide" Target="../notesSlides/notesSlide12.xml"/><Relationship Id="rId13" Type="http://schemas.openxmlformats.org/officeDocument/2006/relationships/slideLayout" Target="../slideLayouts/slideLayout1.xml"/><Relationship Id="rId12" Type="http://schemas.openxmlformats.org/officeDocument/2006/relationships/tags" Target="../tags/tag156.xml"/><Relationship Id="rId11" Type="http://schemas.openxmlformats.org/officeDocument/2006/relationships/tags" Target="../tags/tag155.xml"/><Relationship Id="rId10" Type="http://schemas.openxmlformats.org/officeDocument/2006/relationships/image" Target="../media/image26.svg"/><Relationship Id="rId1" Type="http://schemas.openxmlformats.org/officeDocument/2006/relationships/tags" Target="../tags/tag149.xml"/></Relationships>
</file>

<file path=ppt/slides/_rels/slide2.xml.rels><?xml version="1.0" encoding="UTF-8" standalone="yes"?>
<Relationships xmlns="http://schemas.openxmlformats.org/package/2006/relationships"><Relationship Id="rId4" Type="http://schemas.openxmlformats.org/officeDocument/2006/relationships/notesSlide" Target="../notesSlides/notesSlide2.xml"/><Relationship Id="rId3" Type="http://schemas.openxmlformats.org/officeDocument/2006/relationships/slideLayout" Target="../slideLayouts/slideLayout1.xml"/><Relationship Id="rId2" Type="http://schemas.openxmlformats.org/officeDocument/2006/relationships/image" Target="../media/image2.svg"/><Relationship Id="rId1" Type="http://schemas.openxmlformats.org/officeDocument/2006/relationships/image" Target="../media/image1.png"/></Relationships>
</file>

<file path=ppt/slides/_rels/slide3.xml.rels><?xml version="1.0" encoding="UTF-8" standalone="yes"?>
<Relationships xmlns="http://schemas.openxmlformats.org/package/2006/relationships"><Relationship Id="rId9" Type="http://schemas.openxmlformats.org/officeDocument/2006/relationships/tags" Target="../tags/tag69.xml"/><Relationship Id="rId8" Type="http://schemas.openxmlformats.org/officeDocument/2006/relationships/tags" Target="../tags/tag68.xml"/><Relationship Id="rId7" Type="http://schemas.openxmlformats.org/officeDocument/2006/relationships/image" Target="../media/image4.svg"/><Relationship Id="rId6" Type="http://schemas.openxmlformats.org/officeDocument/2006/relationships/image" Target="../media/image3.png"/><Relationship Id="rId5" Type="http://schemas.openxmlformats.org/officeDocument/2006/relationships/tags" Target="../tags/tag67.xml"/><Relationship Id="rId4" Type="http://schemas.openxmlformats.org/officeDocument/2006/relationships/tags" Target="../tags/tag66.xml"/><Relationship Id="rId34" Type="http://schemas.openxmlformats.org/officeDocument/2006/relationships/notesSlide" Target="../notesSlides/notesSlide3.xml"/><Relationship Id="rId33" Type="http://schemas.openxmlformats.org/officeDocument/2006/relationships/slideLayout" Target="../slideLayouts/slideLayout1.xml"/><Relationship Id="rId32" Type="http://schemas.openxmlformats.org/officeDocument/2006/relationships/tags" Target="../tags/tag88.xml"/><Relationship Id="rId31" Type="http://schemas.openxmlformats.org/officeDocument/2006/relationships/tags" Target="../tags/tag87.xml"/><Relationship Id="rId30" Type="http://schemas.openxmlformats.org/officeDocument/2006/relationships/tags" Target="../tags/tag86.xml"/><Relationship Id="rId3" Type="http://schemas.openxmlformats.org/officeDocument/2006/relationships/tags" Target="../tags/tag65.xml"/><Relationship Id="rId29" Type="http://schemas.openxmlformats.org/officeDocument/2006/relationships/tags" Target="../tags/tag85.xml"/><Relationship Id="rId28" Type="http://schemas.openxmlformats.org/officeDocument/2006/relationships/tags" Target="../tags/tag84.xml"/><Relationship Id="rId27" Type="http://schemas.openxmlformats.org/officeDocument/2006/relationships/tags" Target="../tags/tag83.xml"/><Relationship Id="rId26" Type="http://schemas.openxmlformats.org/officeDocument/2006/relationships/tags" Target="../tags/tag82.xml"/><Relationship Id="rId25" Type="http://schemas.openxmlformats.org/officeDocument/2006/relationships/tags" Target="../tags/tag81.xml"/><Relationship Id="rId24" Type="http://schemas.openxmlformats.org/officeDocument/2006/relationships/tags" Target="../tags/tag80.xml"/><Relationship Id="rId23" Type="http://schemas.openxmlformats.org/officeDocument/2006/relationships/tags" Target="../tags/tag79.xml"/><Relationship Id="rId22" Type="http://schemas.openxmlformats.org/officeDocument/2006/relationships/tags" Target="../tags/tag78.xml"/><Relationship Id="rId21" Type="http://schemas.openxmlformats.org/officeDocument/2006/relationships/image" Target="../media/image8.svg"/><Relationship Id="rId20" Type="http://schemas.openxmlformats.org/officeDocument/2006/relationships/image" Target="../media/image7.png"/><Relationship Id="rId2" Type="http://schemas.openxmlformats.org/officeDocument/2006/relationships/tags" Target="../tags/tag64.xml"/><Relationship Id="rId19" Type="http://schemas.openxmlformats.org/officeDocument/2006/relationships/tags" Target="../tags/tag77.xml"/><Relationship Id="rId18" Type="http://schemas.openxmlformats.org/officeDocument/2006/relationships/tags" Target="../tags/tag76.xml"/><Relationship Id="rId17" Type="http://schemas.openxmlformats.org/officeDocument/2006/relationships/tags" Target="../tags/tag75.xml"/><Relationship Id="rId16" Type="http://schemas.openxmlformats.org/officeDocument/2006/relationships/tags" Target="../tags/tag74.xml"/><Relationship Id="rId15" Type="http://schemas.openxmlformats.org/officeDocument/2006/relationships/tags" Target="../tags/tag73.xml"/><Relationship Id="rId14" Type="http://schemas.openxmlformats.org/officeDocument/2006/relationships/image" Target="../media/image6.svg"/><Relationship Id="rId13" Type="http://schemas.openxmlformats.org/officeDocument/2006/relationships/image" Target="../media/image5.png"/><Relationship Id="rId12" Type="http://schemas.openxmlformats.org/officeDocument/2006/relationships/tags" Target="../tags/tag72.xml"/><Relationship Id="rId11" Type="http://schemas.openxmlformats.org/officeDocument/2006/relationships/tags" Target="../tags/tag71.xml"/><Relationship Id="rId10" Type="http://schemas.openxmlformats.org/officeDocument/2006/relationships/tags" Target="../tags/tag70.xml"/><Relationship Id="rId1" Type="http://schemas.openxmlformats.org/officeDocument/2006/relationships/tags" Target="../tags/tag6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xml"/><Relationship Id="rId1" Type="http://schemas.openxmlformats.org/officeDocument/2006/relationships/tags" Target="../tags/tag89.xml"/></Relationships>
</file>

<file path=ppt/slides/_rels/slide7.xml.rels><?xml version="1.0" encoding="UTF-8" standalone="yes"?>
<Relationships xmlns="http://schemas.openxmlformats.org/package/2006/relationships"><Relationship Id="rId7" Type="http://schemas.openxmlformats.org/officeDocument/2006/relationships/notesSlide" Target="../notesSlides/notesSlide7.xml"/><Relationship Id="rId6" Type="http://schemas.openxmlformats.org/officeDocument/2006/relationships/slideLayout" Target="../slideLayouts/slideLayout1.xml"/><Relationship Id="rId5" Type="http://schemas.openxmlformats.org/officeDocument/2006/relationships/tags" Target="../tags/tag92.xml"/><Relationship Id="rId4" Type="http://schemas.openxmlformats.org/officeDocument/2006/relationships/image" Target="../media/image10.svg"/><Relationship Id="rId3" Type="http://schemas.openxmlformats.org/officeDocument/2006/relationships/image" Target="../media/image9.png"/><Relationship Id="rId2" Type="http://schemas.openxmlformats.org/officeDocument/2006/relationships/tags" Target="../tags/tag91.xml"/><Relationship Id="rId1" Type="http://schemas.openxmlformats.org/officeDocument/2006/relationships/tags" Target="../tags/tag90.xml"/></Relationships>
</file>

<file path=ppt/slides/_rels/slide8.xml.rels><?xml version="1.0" encoding="UTF-8" standalone="yes"?>
<Relationships xmlns="http://schemas.openxmlformats.org/package/2006/relationships"><Relationship Id="rId4" Type="http://schemas.openxmlformats.org/officeDocument/2006/relationships/notesSlide" Target="../notesSlides/notesSlide8.xml"/><Relationship Id="rId3" Type="http://schemas.openxmlformats.org/officeDocument/2006/relationships/slideLayout" Target="../slideLayouts/slideLayout1.xml"/><Relationship Id="rId2" Type="http://schemas.openxmlformats.org/officeDocument/2006/relationships/tags" Target="../tags/tag94.xml"/><Relationship Id="rId1" Type="http://schemas.openxmlformats.org/officeDocument/2006/relationships/tags" Target="../tags/tag93.xml"/></Relationships>
</file>

<file path=ppt/slides/_rels/slide9.xml.rels><?xml version="1.0" encoding="UTF-8" standalone="yes"?>
<Relationships xmlns="http://schemas.openxmlformats.org/package/2006/relationships"><Relationship Id="rId9" Type="http://schemas.openxmlformats.org/officeDocument/2006/relationships/tags" Target="../tags/tag101.xml"/><Relationship Id="rId8" Type="http://schemas.openxmlformats.org/officeDocument/2006/relationships/tags" Target="../tags/tag100.xml"/><Relationship Id="rId7" Type="http://schemas.openxmlformats.org/officeDocument/2006/relationships/tags" Target="../tags/tag99.xml"/><Relationship Id="rId6" Type="http://schemas.openxmlformats.org/officeDocument/2006/relationships/tags" Target="../tags/tag98.xml"/><Relationship Id="rId5" Type="http://schemas.openxmlformats.org/officeDocument/2006/relationships/image" Target="../media/image12.svg"/><Relationship Id="rId4" Type="http://schemas.openxmlformats.org/officeDocument/2006/relationships/image" Target="../media/image11.png"/><Relationship Id="rId3" Type="http://schemas.openxmlformats.org/officeDocument/2006/relationships/tags" Target="../tags/tag97.xml"/><Relationship Id="rId26" Type="http://schemas.openxmlformats.org/officeDocument/2006/relationships/notesSlide" Target="../notesSlides/notesSlide9.xml"/><Relationship Id="rId25" Type="http://schemas.openxmlformats.org/officeDocument/2006/relationships/slideLayout" Target="../slideLayouts/slideLayout1.xml"/><Relationship Id="rId24" Type="http://schemas.openxmlformats.org/officeDocument/2006/relationships/tags" Target="../tags/tag112.xml"/><Relationship Id="rId23" Type="http://schemas.openxmlformats.org/officeDocument/2006/relationships/tags" Target="../tags/tag111.xml"/><Relationship Id="rId22" Type="http://schemas.openxmlformats.org/officeDocument/2006/relationships/tags" Target="../tags/tag110.xml"/><Relationship Id="rId21" Type="http://schemas.openxmlformats.org/officeDocument/2006/relationships/image" Target="../media/image16.svg"/><Relationship Id="rId20" Type="http://schemas.openxmlformats.org/officeDocument/2006/relationships/image" Target="../media/image15.png"/><Relationship Id="rId2" Type="http://schemas.openxmlformats.org/officeDocument/2006/relationships/tags" Target="../tags/tag96.xml"/><Relationship Id="rId19" Type="http://schemas.openxmlformats.org/officeDocument/2006/relationships/tags" Target="../tags/tag109.xml"/><Relationship Id="rId18" Type="http://schemas.openxmlformats.org/officeDocument/2006/relationships/tags" Target="../tags/tag108.xml"/><Relationship Id="rId17" Type="http://schemas.openxmlformats.org/officeDocument/2006/relationships/tags" Target="../tags/tag107.xml"/><Relationship Id="rId16" Type="http://schemas.openxmlformats.org/officeDocument/2006/relationships/tags" Target="../tags/tag106.xml"/><Relationship Id="rId15" Type="http://schemas.openxmlformats.org/officeDocument/2006/relationships/tags" Target="../tags/tag105.xml"/><Relationship Id="rId14" Type="http://schemas.openxmlformats.org/officeDocument/2006/relationships/tags" Target="../tags/tag104.xml"/><Relationship Id="rId13" Type="http://schemas.openxmlformats.org/officeDocument/2006/relationships/image" Target="../media/image14.svg"/><Relationship Id="rId12" Type="http://schemas.openxmlformats.org/officeDocument/2006/relationships/image" Target="../media/image13.png"/><Relationship Id="rId11" Type="http://schemas.openxmlformats.org/officeDocument/2006/relationships/tags" Target="../tags/tag103.xml"/><Relationship Id="rId10" Type="http://schemas.openxmlformats.org/officeDocument/2006/relationships/tags" Target="../tags/tag102.xml"/><Relationship Id="rId1" Type="http://schemas.openxmlformats.org/officeDocument/2006/relationships/tags" Target="../tags/tag9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9525000" y="-1905000"/>
            <a:ext cx="5080000" cy="5080000"/>
          </a:xfrm>
          <a:prstGeom prst="ellipse">
            <a:avLst/>
          </a:prstGeom>
          <a:solidFill>
            <a:srgbClr val="94A38E">
              <a:alpha val="10000"/>
            </a:srgbClr>
          </a:solidFill>
          <a:ln w="25400" cap="flat" cmpd="sng">
            <a:noFill/>
            <a:prstDash val="solid"/>
            <a:round/>
          </a:ln>
        </p:spPr>
        <p:txBody>
          <a:bodyPr vert="horz" wrap="square" lIns="0" tIns="0" rIns="0" bIns="0" rtlCol="0" anchor="ctr" anchorCtr="0"/>
          <a:lstStyle/>
          <a:p>
            <a:pPr algn="ctr">
              <a:defRPr/>
            </a:pPr>
          </a:p>
        </p:txBody>
      </p:sp>
      <p:sp>
        <p:nvSpPr>
          <p:cNvPr id="3" name="AutoShape 3"/>
          <p:cNvSpPr/>
          <p:nvPr/>
        </p:nvSpPr>
        <p:spPr>
          <a:xfrm>
            <a:off x="-1524000" y="4826000"/>
            <a:ext cx="4445000" cy="4445000"/>
          </a:xfrm>
          <a:prstGeom prst="ellipse">
            <a:avLst/>
          </a:prstGeom>
          <a:solidFill>
            <a:srgbClr val="94A38E">
              <a:alpha val="8000"/>
            </a:srgbClr>
          </a:solidFill>
          <a:ln w="25400" cap="flat" cmpd="sng">
            <a:noFill/>
            <a:prstDash val="solid"/>
            <a:round/>
          </a:ln>
        </p:spPr>
        <p:txBody>
          <a:bodyPr vert="horz" wrap="square" lIns="0" tIns="0" rIns="0" bIns="0" rtlCol="0" anchor="ctr" anchorCtr="0"/>
          <a:lstStyle/>
          <a:p>
            <a:pPr algn="ctr">
              <a:defRPr/>
            </a:pPr>
          </a:p>
        </p:txBody>
      </p:sp>
      <p:sp>
        <p:nvSpPr>
          <p:cNvPr id="4" name="AutoShape 4"/>
          <p:cNvSpPr/>
          <p:nvPr/>
        </p:nvSpPr>
        <p:spPr>
          <a:xfrm>
            <a:off x="1016000" y="2032000"/>
            <a:ext cx="10668000" cy="1016000"/>
          </a:xfrm>
          <a:prstGeom prst="rect">
            <a:avLst/>
          </a:prstGeom>
          <a:noFill/>
          <a:ln w="12700" cap="flat" cmpd="sng">
            <a:noFill/>
            <a:prstDash val="solid"/>
            <a:round/>
          </a:ln>
        </p:spPr>
        <p:txBody>
          <a:bodyPr vert="horz" wrap="square" lIns="0" tIns="0" rIns="0" bIns="0" rtlCol="0" anchor="ctr" anchorCtr="0"/>
          <a:lstStyle/>
          <a:p>
            <a:pPr marL="0" indent="0" algn="ctr">
              <a:lnSpc>
                <a:spcPct val="125000"/>
              </a:lnSpc>
              <a:defRPr/>
            </a:pPr>
            <a:r>
              <a:rPr lang="zh-CN" altLang="en-US" sz="4200" b="1">
                <a:solidFill>
                  <a:srgbClr val="444742"/>
                </a:solidFill>
                <a:latin typeface="Noto Serif SC" panose="02020200000000000000" charset="-122"/>
                <a:ea typeface="Noto Serif SC" panose="02020200000000000000" charset="-122"/>
                <a:cs typeface="Noto Serif SC" panose="02020200000000000000" charset="-122"/>
                <a:sym typeface="Noto Serif SC" panose="02020200000000000000" charset="-122"/>
              </a:rPr>
              <a:t>模块</a:t>
            </a:r>
            <a:r>
              <a:rPr lang="en-US" altLang="zh-CN" sz="4200" b="1">
                <a:solidFill>
                  <a:srgbClr val="444742"/>
                </a:solidFill>
                <a:latin typeface="Noto Serif SC" panose="02020200000000000000" charset="-122"/>
                <a:ea typeface="Noto Serif SC" panose="02020200000000000000" charset="-122"/>
                <a:cs typeface="Noto Serif SC" panose="02020200000000000000" charset="-122"/>
                <a:sym typeface="Noto Serif SC" panose="02020200000000000000" charset="-122"/>
              </a:rPr>
              <a:t>3</a:t>
            </a:r>
            <a:r>
              <a:rPr lang="zh-CN" altLang="en-US" sz="4200" b="1">
                <a:solidFill>
                  <a:srgbClr val="444742"/>
                </a:solidFill>
                <a:latin typeface="Noto Serif SC" panose="02020200000000000000" charset="-122"/>
                <a:ea typeface="Noto Serif SC" panose="02020200000000000000" charset="-122"/>
                <a:cs typeface="Noto Serif SC" panose="02020200000000000000" charset="-122"/>
                <a:sym typeface="Noto Serif SC" panose="02020200000000000000" charset="-122"/>
              </a:rPr>
              <a:t>　老年社会适应和家庭问题心理护理</a:t>
            </a:r>
            <a:endParaRPr lang="zh-CN" altLang="en-US" sz="4200" b="1" i="0" u="none" strike="noStrike">
              <a:solidFill>
                <a:srgbClr val="444742"/>
              </a:solidFill>
              <a:latin typeface="Noto Serif SC" panose="02020200000000000000" charset="-122"/>
              <a:ea typeface="Noto Serif SC" panose="02020200000000000000" charset="-122"/>
              <a:cs typeface="Noto Serif SC" panose="02020200000000000000" charset="-122"/>
              <a:sym typeface="Noto Serif SC" panose="02020200000000000000" charset="-122"/>
            </a:endParaRPr>
          </a:p>
        </p:txBody>
      </p:sp>
      <p:sp>
        <p:nvSpPr>
          <p:cNvPr id="5" name="AutoShape 5"/>
          <p:cNvSpPr/>
          <p:nvPr/>
        </p:nvSpPr>
        <p:spPr>
          <a:xfrm>
            <a:off x="2286000" y="3429000"/>
            <a:ext cx="7620000" cy="25400"/>
          </a:xfrm>
          <a:prstGeom prst="roundRect">
            <a:avLst>
              <a:gd name="adj" fmla="val 0"/>
            </a:avLst>
          </a:prstGeom>
          <a:solidFill>
            <a:srgbClr val="94A38E">
              <a:alpha val="100000"/>
            </a:srgbClr>
          </a:solidFill>
          <a:ln w="25400" cap="flat" cmpd="sng">
            <a:noFill/>
            <a:prstDash val="solid"/>
            <a:round/>
          </a:ln>
        </p:spPr>
        <p:txBody>
          <a:bodyPr vert="horz" wrap="square" lIns="0" tIns="0" rIns="0" bIns="0" rtlCol="0" anchor="ctr" anchorCtr="0"/>
          <a:lstStyle/>
          <a:p>
            <a:pPr algn="ctr">
              <a:defRPr/>
            </a:pPr>
          </a:p>
        </p:txBody>
      </p:sp>
      <p:sp>
        <p:nvSpPr>
          <p:cNvPr id="6" name="AutoShape 6"/>
          <p:cNvSpPr/>
          <p:nvPr/>
        </p:nvSpPr>
        <p:spPr>
          <a:xfrm>
            <a:off x="1016000" y="4673600"/>
            <a:ext cx="10668000" cy="508000"/>
          </a:xfrm>
          <a:prstGeom prst="rect">
            <a:avLst/>
          </a:prstGeom>
          <a:noFill/>
          <a:ln w="12700" cap="flat" cmpd="sng">
            <a:noFill/>
            <a:prstDash val="solid"/>
            <a:round/>
          </a:ln>
        </p:spPr>
        <p:txBody>
          <a:bodyPr vert="horz" wrap="square" lIns="0" tIns="0" rIns="0" bIns="0" rtlCol="0" anchor="ctr" anchorCtr="0"/>
          <a:lstStyle/>
          <a:p>
            <a:pPr marL="0" algn="ctr">
              <a:lnSpc>
                <a:spcPct val="125000"/>
              </a:lnSpc>
              <a:buSzTx/>
              <a:defRPr/>
            </a:pPr>
            <a:r>
              <a:rPr lang="zh-CN" altLang="en-US" sz="2000" b="1">
                <a:solidFill>
                  <a:srgbClr val="768570"/>
                </a:solidFill>
                <a:latin typeface="Noto Sans SC" panose="020B0200000000000000" charset="-122"/>
                <a:ea typeface="Noto Sans SC" panose="020B0200000000000000" charset="-122"/>
                <a:cs typeface="Noto Sans SC" panose="020B0200000000000000" charset="-122"/>
              </a:rPr>
              <a:t>任务3　空巢老人心理护理</a:t>
            </a:r>
            <a:endParaRPr lang="zh-CN" altLang="en-US" sz="2000" b="1">
              <a:solidFill>
                <a:srgbClr val="768570"/>
              </a:solidFill>
              <a:latin typeface="Noto Sans SC" panose="020B0200000000000000" charset="-122"/>
              <a:ea typeface="Noto Sans SC" panose="020B0200000000000000" charset="-122"/>
              <a:cs typeface="Noto Sans SC" panose="020B0200000000000000" charset="-122"/>
            </a:endParaRPr>
          </a:p>
        </p:txBody>
      </p:sp>
      <p:sp>
        <p:nvSpPr>
          <p:cNvPr id="7" name="文本框 6"/>
          <p:cNvSpPr txBox="1"/>
          <p:nvPr/>
        </p:nvSpPr>
        <p:spPr>
          <a:xfrm>
            <a:off x="2219325" y="3835400"/>
            <a:ext cx="8378825" cy="645160"/>
          </a:xfrm>
          <a:prstGeom prst="rect">
            <a:avLst/>
          </a:prstGeom>
        </p:spPr>
        <p:txBody>
          <a:bodyPr wrap="square">
            <a:spAutoFit/>
          </a:bodyPr>
          <a:p>
            <a:pPr algn="ctr"/>
            <a:r>
              <a:rPr lang="zh-CN" altLang="en-US" sz="3600">
                <a:solidFill>
                  <a:srgbClr val="231F20"/>
                </a:solidFill>
                <a:latin typeface="汉仪综艺体简" panose="02010600000101010101" charset="-122"/>
                <a:ea typeface="汉仪综艺体简" panose="02010600000101010101" charset="-122"/>
                <a:sym typeface="+mn-ea"/>
              </a:rPr>
              <a:t>项目5　老年常见社会适应问题心理护理</a:t>
            </a:r>
            <a:endParaRPr lang="zh-CN" altLang="en-US" sz="3600">
              <a:solidFill>
                <a:srgbClr val="231F20"/>
              </a:solidFill>
              <a:latin typeface="汉仪综艺体简" panose="02010600000101010101" charset="-122"/>
              <a:ea typeface="汉仪综艺体简" panose="02010600000101010101" charset="-122"/>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9525000" y="-1270000"/>
            <a:ext cx="3810000" cy="3810000"/>
          </a:xfrm>
          <a:prstGeom prst="ellipse">
            <a:avLst/>
          </a:prstGeom>
          <a:solidFill>
            <a:srgbClr val="8A9A76">
              <a:alpha val="8000"/>
            </a:srgbClr>
          </a:solidFill>
          <a:ln w="25400" cap="flat" cmpd="sng">
            <a:noFill/>
            <a:prstDash val="solid"/>
            <a:round/>
          </a:ln>
        </p:spPr>
        <p:txBody>
          <a:bodyPr vert="horz" wrap="square" lIns="0" tIns="0" rIns="0" bIns="0" rtlCol="0" anchor="ctr" anchorCtr="0"/>
          <a:lstStyle/>
          <a:p>
            <a:pPr algn="ctr">
              <a:defRPr/>
            </a:pPr>
          </a:p>
        </p:txBody>
      </p:sp>
      <p:sp>
        <p:nvSpPr>
          <p:cNvPr id="3" name="AutoShape 3"/>
          <p:cNvSpPr/>
          <p:nvPr/>
        </p:nvSpPr>
        <p:spPr>
          <a:xfrm>
            <a:off x="-1016000" y="5080000"/>
            <a:ext cx="2540000" cy="2540000"/>
          </a:xfrm>
          <a:prstGeom prst="ellipse">
            <a:avLst/>
          </a:prstGeom>
          <a:solidFill>
            <a:srgbClr val="8A9A76">
              <a:alpha val="8000"/>
            </a:srgbClr>
          </a:solidFill>
          <a:ln w="25400" cap="flat" cmpd="sng">
            <a:noFill/>
            <a:prstDash val="solid"/>
            <a:round/>
          </a:ln>
        </p:spPr>
        <p:txBody>
          <a:bodyPr vert="horz" wrap="square" lIns="0" tIns="0" rIns="0" bIns="0" rtlCol="0" anchor="ctr" anchorCtr="0"/>
          <a:lstStyle/>
          <a:p>
            <a:pPr algn="ctr">
              <a:defRPr/>
            </a:pPr>
          </a:p>
        </p:txBody>
      </p:sp>
      <p:sp>
        <p:nvSpPr>
          <p:cNvPr id="4" name="AutoShape 4"/>
          <p:cNvSpPr/>
          <p:nvPr/>
        </p:nvSpPr>
        <p:spPr>
          <a:xfrm>
            <a:off x="1016000" y="380365"/>
            <a:ext cx="10160000" cy="889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zh-CN" altLang="en-US" sz="3600" b="1" i="0" u="none" strike="noStrike">
                <a:solidFill>
                  <a:srgbClr val="3C3732"/>
                </a:solidFill>
                <a:latin typeface="Noto Serif SC" panose="02020200000000000000" charset="-122"/>
                <a:ea typeface="Noto Serif SC" panose="02020200000000000000" charset="-122"/>
                <a:cs typeface="Noto Serif SC" panose="02020200000000000000" charset="-122"/>
                <a:sym typeface="Noto Serif SC" panose="02020200000000000000" charset="-122"/>
              </a:rPr>
              <a:t>3.4　空巢老人的心理护理策略</a:t>
            </a:r>
            <a:endParaRPr lang="en-US" sz="1100" b="1"/>
          </a:p>
        </p:txBody>
      </p:sp>
      <p:sp>
        <p:nvSpPr>
          <p:cNvPr id="5" name="AutoShape 5"/>
          <p:cNvSpPr/>
          <p:nvPr>
            <p:custDataLst>
              <p:tags r:id="rId1"/>
            </p:custDataLst>
          </p:nvPr>
        </p:nvSpPr>
        <p:spPr>
          <a:xfrm>
            <a:off x="1016000" y="2286000"/>
            <a:ext cx="3302000" cy="4226560"/>
          </a:xfrm>
          <a:prstGeom prst="roundRect">
            <a:avLst>
              <a:gd name="adj" fmla="val 0"/>
            </a:avLst>
          </a:prstGeom>
          <a:solidFill>
            <a:srgbClr val="FFFFFF">
              <a:alpha val="100000"/>
            </a:srgbClr>
          </a:solidFill>
          <a:ln w="12700" cap="flat" cmpd="sng">
            <a:solidFill>
              <a:srgbClr val="8A9A76">
                <a:alpha val="40000"/>
              </a:srgbClr>
            </a:solidFill>
            <a:prstDash val="solid"/>
            <a:round/>
          </a:ln>
        </p:spPr>
        <p:txBody>
          <a:bodyPr vert="horz" wrap="square" lIns="0" tIns="0" rIns="0" bIns="0" rtlCol="0" anchor="ctr" anchorCtr="0"/>
          <a:lstStyle/>
          <a:p>
            <a:pPr algn="ctr">
              <a:defRPr/>
            </a:pPr>
          </a:p>
        </p:txBody>
      </p:sp>
      <p:sp>
        <p:nvSpPr>
          <p:cNvPr id="6" name="AutoShape 6"/>
          <p:cNvSpPr/>
          <p:nvPr>
            <p:custDataLst>
              <p:tags r:id="rId2"/>
            </p:custDataLst>
          </p:nvPr>
        </p:nvSpPr>
        <p:spPr>
          <a:xfrm>
            <a:off x="1016000" y="2286000"/>
            <a:ext cx="3302000" cy="76200"/>
          </a:xfrm>
          <a:prstGeom prst="roundRect">
            <a:avLst>
              <a:gd name="adj" fmla="val 0"/>
            </a:avLst>
          </a:prstGeom>
          <a:solidFill>
            <a:srgbClr val="8A9A76">
              <a:alpha val="100000"/>
            </a:srgbClr>
          </a:solidFill>
          <a:ln w="25400" cap="flat" cmpd="sng">
            <a:noFill/>
            <a:prstDash val="solid"/>
            <a:round/>
          </a:ln>
        </p:spPr>
        <p:txBody>
          <a:bodyPr vert="horz" wrap="square" lIns="0" tIns="0" rIns="0" bIns="0" rtlCol="0" anchor="ctr" anchorCtr="0"/>
          <a:lstStyle/>
          <a:p>
            <a:pPr algn="ctr">
              <a:defRPr/>
            </a:pPr>
          </a:p>
        </p:txBody>
      </p:sp>
      <p:pic>
        <p:nvPicPr>
          <p:cNvPr id="7" name="Picture 7"/>
          <p:cNvPicPr>
            <a:picLocks noChangeAspect="1"/>
          </p:cNvPicPr>
          <p:nvPr>
            <p:custDataLst>
              <p:tags r:id="rId3"/>
            </p:custDataLst>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270000" y="2667000"/>
            <a:ext cx="406400" cy="406400"/>
          </a:xfrm>
          <a:prstGeom prst="rect">
            <a:avLst/>
          </a:prstGeom>
        </p:spPr>
      </p:pic>
      <p:sp>
        <p:nvSpPr>
          <p:cNvPr id="8" name="AutoShape 8"/>
          <p:cNvSpPr/>
          <p:nvPr>
            <p:custDataLst>
              <p:tags r:id="rId6"/>
            </p:custDataLst>
          </p:nvPr>
        </p:nvSpPr>
        <p:spPr>
          <a:xfrm>
            <a:off x="1778000" y="2692400"/>
            <a:ext cx="2413000" cy="381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zh-CN" altLang="en-US" sz="1800" b="1">
                <a:solidFill>
                  <a:srgbClr val="3C3732"/>
                </a:solidFill>
                <a:latin typeface="Noto Sans SC" panose="020B0200000000000000" charset="-122"/>
                <a:ea typeface="Noto Sans SC" panose="020B0200000000000000" charset="-122"/>
                <a:cs typeface="Noto Sans SC" panose="020B0200000000000000" charset="-122"/>
              </a:rPr>
              <a:t>改变认知，提前做好“空巢”的心理准备</a:t>
            </a:r>
            <a:endParaRPr lang="zh-CN" altLang="en-US" sz="1800" b="1">
              <a:solidFill>
                <a:srgbClr val="3C3732"/>
              </a:solidFill>
              <a:latin typeface="Noto Sans SC" panose="020B0200000000000000" charset="-122"/>
              <a:ea typeface="Noto Sans SC" panose="020B0200000000000000" charset="-122"/>
              <a:cs typeface="Noto Sans SC" panose="020B0200000000000000" charset="-122"/>
            </a:endParaRPr>
          </a:p>
        </p:txBody>
      </p:sp>
      <p:cxnSp>
        <p:nvCxnSpPr>
          <p:cNvPr id="9" name="Connector 9"/>
          <p:cNvCxnSpPr/>
          <p:nvPr>
            <p:custDataLst>
              <p:tags r:id="rId7"/>
            </p:custDataLst>
          </p:nvPr>
        </p:nvCxnSpPr>
        <p:spPr>
          <a:xfrm rot="-15625">
            <a:off x="1270014" y="3295650"/>
            <a:ext cx="2794029" cy="12700"/>
          </a:xfrm>
          <a:prstGeom prst="straightConnector1">
            <a:avLst/>
          </a:prstGeom>
          <a:solidFill>
            <a:srgbClr val="DEE0E3">
              <a:alpha val="100000"/>
            </a:srgbClr>
          </a:solidFill>
          <a:ln w="12700" cap="flat" cmpd="sng">
            <a:solidFill>
              <a:srgbClr val="8A9A76">
                <a:alpha val="30000"/>
              </a:srgbClr>
            </a:solidFill>
            <a:prstDash val="solid"/>
            <a:round/>
            <a:headEnd type="none" w="med" len="med"/>
            <a:tailEnd type="none" w="med" len="med"/>
          </a:ln>
        </p:spPr>
      </p:cxnSp>
      <p:sp>
        <p:nvSpPr>
          <p:cNvPr id="10" name="AutoShape 10"/>
          <p:cNvSpPr/>
          <p:nvPr>
            <p:custDataLst>
              <p:tags r:id="rId8"/>
            </p:custDataLst>
          </p:nvPr>
        </p:nvSpPr>
        <p:spPr>
          <a:xfrm>
            <a:off x="1270000" y="3835400"/>
            <a:ext cx="2794000" cy="2032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zh-CN" altLang="en-US" sz="1800">
                <a:solidFill>
                  <a:srgbClr val="59544F"/>
                </a:solidFill>
                <a:latin typeface="Noto Sans SC" panose="020B0200000000000000" charset="-122"/>
                <a:ea typeface="Noto Sans SC" panose="020B0200000000000000" charset="-122"/>
                <a:cs typeface="Noto Sans SC" panose="020B0200000000000000" charset="-122"/>
                <a:sym typeface="+mn-ea"/>
              </a:rPr>
              <a:t>为应对空巢综合征对老年人身心健康的影响，他们需要未雨绸缪，正视空巢老年人应在子女生活独立之前就有意识地注意调整日常生活的模式和规律，以便适应即将临近的“空巢”家庭生活</a:t>
            </a:r>
            <a:endParaRPr lang="zh-CN" altLang="en-US" sz="1800">
              <a:solidFill>
                <a:srgbClr val="59544F"/>
              </a:solidFill>
              <a:latin typeface="Noto Sans SC" panose="020B0200000000000000" charset="-122"/>
              <a:ea typeface="Noto Sans SC" panose="020B0200000000000000" charset="-122"/>
              <a:cs typeface="Noto Sans SC" panose="020B0200000000000000" charset="-122"/>
              <a:sym typeface="+mn-ea"/>
            </a:endParaRPr>
          </a:p>
        </p:txBody>
      </p:sp>
      <p:sp>
        <p:nvSpPr>
          <p:cNvPr id="11" name="AutoShape 11"/>
          <p:cNvSpPr/>
          <p:nvPr>
            <p:custDataLst>
              <p:tags r:id="rId9"/>
            </p:custDataLst>
          </p:nvPr>
        </p:nvSpPr>
        <p:spPr>
          <a:xfrm>
            <a:off x="4445000" y="2286000"/>
            <a:ext cx="3302000" cy="4226560"/>
          </a:xfrm>
          <a:prstGeom prst="roundRect">
            <a:avLst>
              <a:gd name="adj" fmla="val 0"/>
            </a:avLst>
          </a:prstGeom>
          <a:solidFill>
            <a:srgbClr val="FFFFFF">
              <a:alpha val="100000"/>
            </a:srgbClr>
          </a:solidFill>
          <a:ln w="12700" cap="flat" cmpd="sng">
            <a:solidFill>
              <a:srgbClr val="8A9A76">
                <a:alpha val="40000"/>
              </a:srgbClr>
            </a:solidFill>
            <a:prstDash val="solid"/>
            <a:round/>
          </a:ln>
        </p:spPr>
        <p:txBody>
          <a:bodyPr vert="horz" wrap="square" lIns="0" tIns="0" rIns="0" bIns="0" rtlCol="0" anchor="ctr" anchorCtr="0"/>
          <a:lstStyle/>
          <a:p>
            <a:pPr algn="ctr">
              <a:defRPr/>
            </a:pPr>
          </a:p>
        </p:txBody>
      </p:sp>
      <p:sp>
        <p:nvSpPr>
          <p:cNvPr id="12" name="AutoShape 12"/>
          <p:cNvSpPr/>
          <p:nvPr>
            <p:custDataLst>
              <p:tags r:id="rId10"/>
            </p:custDataLst>
          </p:nvPr>
        </p:nvSpPr>
        <p:spPr>
          <a:xfrm>
            <a:off x="4445000" y="2286000"/>
            <a:ext cx="3302000" cy="76200"/>
          </a:xfrm>
          <a:prstGeom prst="roundRect">
            <a:avLst>
              <a:gd name="adj" fmla="val 0"/>
            </a:avLst>
          </a:prstGeom>
          <a:solidFill>
            <a:srgbClr val="8A9A76">
              <a:alpha val="100000"/>
            </a:srgbClr>
          </a:solidFill>
          <a:ln w="25400" cap="flat" cmpd="sng">
            <a:noFill/>
            <a:prstDash val="solid"/>
            <a:round/>
          </a:ln>
        </p:spPr>
        <p:txBody>
          <a:bodyPr vert="horz" wrap="square" lIns="0" tIns="0" rIns="0" bIns="0" rtlCol="0" anchor="ctr" anchorCtr="0"/>
          <a:lstStyle/>
          <a:p>
            <a:pPr algn="ctr">
              <a:defRPr/>
            </a:pPr>
          </a:p>
        </p:txBody>
      </p:sp>
      <p:pic>
        <p:nvPicPr>
          <p:cNvPr id="13" name="Picture 13"/>
          <p:cNvPicPr>
            <a:picLocks noChangeAspect="1"/>
          </p:cNvPicPr>
          <p:nvPr>
            <p:custDataLst>
              <p:tags r:id="rId11"/>
            </p:custDataLst>
          </p:nvPr>
        </p:nvPicPr>
        <p:blipFill>
          <a:blip r:embed="rId12">
            <a:extLst>
              <a:ext uri="{28A0092B-C50C-407E-A947-70E740481C1C}">
                <a14:useLocalDpi xmlns:a14="http://schemas.microsoft.com/office/drawing/2010/main" val="0"/>
              </a:ext>
              <a:ext uri="{96DAC541-7B7A-43D3-8B79-37D633B846F1}">
                <asvg:svgBlip xmlns:asvg="http://schemas.microsoft.com/office/drawing/2016/SVG/main" r:embed="rId13"/>
              </a:ext>
            </a:extLst>
          </a:blip>
          <a:stretch>
            <a:fillRect/>
          </a:stretch>
        </p:blipFill>
        <p:spPr>
          <a:xfrm>
            <a:off x="4699000" y="2667000"/>
            <a:ext cx="406400" cy="406400"/>
          </a:xfrm>
          <a:prstGeom prst="rect">
            <a:avLst/>
          </a:prstGeom>
        </p:spPr>
      </p:pic>
      <p:sp>
        <p:nvSpPr>
          <p:cNvPr id="14" name="AutoShape 14"/>
          <p:cNvSpPr/>
          <p:nvPr>
            <p:custDataLst>
              <p:tags r:id="rId14"/>
            </p:custDataLst>
          </p:nvPr>
        </p:nvSpPr>
        <p:spPr>
          <a:xfrm>
            <a:off x="5207000" y="2692400"/>
            <a:ext cx="2413000" cy="381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zh-CN" altLang="en-US" sz="1800" b="1">
                <a:solidFill>
                  <a:srgbClr val="3C3732"/>
                </a:solidFill>
                <a:latin typeface="Noto Sans SC" panose="020B0200000000000000" charset="-122"/>
                <a:ea typeface="Noto Sans SC" panose="020B0200000000000000" charset="-122"/>
                <a:cs typeface="Noto Sans SC" panose="020B0200000000000000" charset="-122"/>
              </a:rPr>
              <a:t>建立新型家庭关系，减轻对子女的依赖</a:t>
            </a:r>
            <a:endParaRPr lang="zh-CN" altLang="en-US" sz="1800" b="1">
              <a:solidFill>
                <a:srgbClr val="3C3732"/>
              </a:solidFill>
              <a:latin typeface="Noto Sans SC" panose="020B0200000000000000" charset="-122"/>
              <a:ea typeface="Noto Sans SC" panose="020B0200000000000000" charset="-122"/>
              <a:cs typeface="Noto Sans SC" panose="020B0200000000000000" charset="-122"/>
            </a:endParaRPr>
          </a:p>
        </p:txBody>
      </p:sp>
      <p:cxnSp>
        <p:nvCxnSpPr>
          <p:cNvPr id="15" name="Connector 15"/>
          <p:cNvCxnSpPr/>
          <p:nvPr>
            <p:custDataLst>
              <p:tags r:id="rId15"/>
            </p:custDataLst>
          </p:nvPr>
        </p:nvCxnSpPr>
        <p:spPr>
          <a:xfrm rot="-15625">
            <a:off x="4699014" y="3295650"/>
            <a:ext cx="2794029" cy="12700"/>
          </a:xfrm>
          <a:prstGeom prst="straightConnector1">
            <a:avLst/>
          </a:prstGeom>
          <a:solidFill>
            <a:srgbClr val="DEE0E3">
              <a:alpha val="100000"/>
            </a:srgbClr>
          </a:solidFill>
          <a:ln w="12700" cap="flat" cmpd="sng">
            <a:solidFill>
              <a:srgbClr val="8A9A76">
                <a:alpha val="30000"/>
              </a:srgbClr>
            </a:solidFill>
            <a:prstDash val="solid"/>
            <a:round/>
            <a:headEnd type="none" w="med" len="med"/>
            <a:tailEnd type="none" w="med" len="med"/>
          </a:ln>
        </p:spPr>
      </p:cxnSp>
      <p:sp>
        <p:nvSpPr>
          <p:cNvPr id="16" name="AutoShape 16"/>
          <p:cNvSpPr/>
          <p:nvPr>
            <p:custDataLst>
              <p:tags r:id="rId16"/>
            </p:custDataLst>
          </p:nvPr>
        </p:nvSpPr>
        <p:spPr>
          <a:xfrm>
            <a:off x="4699000" y="3683000"/>
            <a:ext cx="2794000" cy="2032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zh-CN" altLang="en-US" sz="1800">
                <a:solidFill>
                  <a:srgbClr val="59544F"/>
                </a:solidFill>
                <a:latin typeface="Noto Sans SC" panose="020B0200000000000000" charset="-122"/>
                <a:ea typeface="Noto Sans SC" panose="020B0200000000000000" charset="-122"/>
                <a:cs typeface="Noto Sans SC" panose="020B0200000000000000" charset="-122"/>
                <a:sym typeface="+mn-ea"/>
              </a:rPr>
              <a:t>由于受我国传统文化思想的影响和独生子女家庭结构的制约，当今中国的父母们更加看重子女的养育，子女对父母的影响及其在家庭中的作用格外突出</a:t>
            </a:r>
            <a:endParaRPr lang="zh-CN" altLang="en-US" sz="1800">
              <a:solidFill>
                <a:srgbClr val="59544F"/>
              </a:solidFill>
              <a:latin typeface="Noto Sans SC" panose="020B0200000000000000" charset="-122"/>
              <a:ea typeface="Noto Sans SC" panose="020B0200000000000000" charset="-122"/>
              <a:cs typeface="Noto Sans SC" panose="020B0200000000000000" charset="-122"/>
              <a:sym typeface="+mn-ea"/>
            </a:endParaRPr>
          </a:p>
        </p:txBody>
      </p:sp>
      <p:sp>
        <p:nvSpPr>
          <p:cNvPr id="17" name="AutoShape 17"/>
          <p:cNvSpPr/>
          <p:nvPr>
            <p:custDataLst>
              <p:tags r:id="rId17"/>
            </p:custDataLst>
          </p:nvPr>
        </p:nvSpPr>
        <p:spPr>
          <a:xfrm>
            <a:off x="7874000" y="2286000"/>
            <a:ext cx="3302000" cy="4226560"/>
          </a:xfrm>
          <a:prstGeom prst="roundRect">
            <a:avLst>
              <a:gd name="adj" fmla="val 0"/>
            </a:avLst>
          </a:prstGeom>
          <a:solidFill>
            <a:srgbClr val="FFFFFF">
              <a:alpha val="100000"/>
            </a:srgbClr>
          </a:solidFill>
          <a:ln w="12700" cap="flat" cmpd="sng">
            <a:solidFill>
              <a:srgbClr val="8A9A76">
                <a:alpha val="40000"/>
              </a:srgbClr>
            </a:solidFill>
            <a:prstDash val="solid"/>
            <a:round/>
          </a:ln>
        </p:spPr>
        <p:txBody>
          <a:bodyPr vert="horz" wrap="square" lIns="0" tIns="0" rIns="0" bIns="0" rtlCol="0" anchor="ctr" anchorCtr="0"/>
          <a:lstStyle/>
          <a:p>
            <a:pPr algn="ctr">
              <a:defRPr/>
            </a:pPr>
          </a:p>
        </p:txBody>
      </p:sp>
      <p:sp>
        <p:nvSpPr>
          <p:cNvPr id="18" name="AutoShape 18"/>
          <p:cNvSpPr/>
          <p:nvPr>
            <p:custDataLst>
              <p:tags r:id="rId18"/>
            </p:custDataLst>
          </p:nvPr>
        </p:nvSpPr>
        <p:spPr>
          <a:xfrm>
            <a:off x="7874000" y="2286000"/>
            <a:ext cx="3302000" cy="76200"/>
          </a:xfrm>
          <a:prstGeom prst="roundRect">
            <a:avLst>
              <a:gd name="adj" fmla="val 0"/>
            </a:avLst>
          </a:prstGeom>
          <a:solidFill>
            <a:srgbClr val="8A9A76">
              <a:alpha val="100000"/>
            </a:srgbClr>
          </a:solidFill>
          <a:ln w="25400" cap="flat" cmpd="sng">
            <a:noFill/>
            <a:prstDash val="solid"/>
            <a:round/>
          </a:ln>
        </p:spPr>
        <p:txBody>
          <a:bodyPr vert="horz" wrap="square" lIns="0" tIns="0" rIns="0" bIns="0" rtlCol="0" anchor="ctr" anchorCtr="0"/>
          <a:lstStyle/>
          <a:p>
            <a:pPr algn="ctr">
              <a:defRPr/>
            </a:pPr>
          </a:p>
        </p:txBody>
      </p:sp>
      <p:pic>
        <p:nvPicPr>
          <p:cNvPr id="19" name="Picture 19"/>
          <p:cNvPicPr>
            <a:picLocks noChangeAspect="1"/>
          </p:cNvPicPr>
          <p:nvPr>
            <p:custDataLst>
              <p:tags r:id="rId19"/>
            </p:custDataLst>
          </p:nvPr>
        </p:nvPicPr>
        <p:blipFill>
          <a:blip r:embed="rId20">
            <a:extLst>
              <a:ext uri="{28A0092B-C50C-407E-A947-70E740481C1C}">
                <a14:useLocalDpi xmlns:a14="http://schemas.microsoft.com/office/drawing/2010/main" val="0"/>
              </a:ext>
              <a:ext uri="{96DAC541-7B7A-43D3-8B79-37D633B846F1}">
                <asvg:svgBlip xmlns:asvg="http://schemas.microsoft.com/office/drawing/2016/SVG/main" r:embed="rId21"/>
              </a:ext>
            </a:extLst>
          </a:blip>
          <a:stretch>
            <a:fillRect/>
          </a:stretch>
        </p:blipFill>
        <p:spPr>
          <a:xfrm>
            <a:off x="8128000" y="2667000"/>
            <a:ext cx="406400" cy="406400"/>
          </a:xfrm>
          <a:prstGeom prst="rect">
            <a:avLst/>
          </a:prstGeom>
        </p:spPr>
      </p:pic>
      <p:sp>
        <p:nvSpPr>
          <p:cNvPr id="20" name="AutoShape 20"/>
          <p:cNvSpPr/>
          <p:nvPr>
            <p:custDataLst>
              <p:tags r:id="rId22"/>
            </p:custDataLst>
          </p:nvPr>
        </p:nvSpPr>
        <p:spPr>
          <a:xfrm>
            <a:off x="8509000" y="2692400"/>
            <a:ext cx="2540000" cy="413385"/>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zh-CN" altLang="en-US" sz="1800" b="1">
                <a:solidFill>
                  <a:srgbClr val="3C3732"/>
                </a:solidFill>
                <a:latin typeface="Noto Sans SC" panose="020B0200000000000000" charset="-122"/>
                <a:ea typeface="Noto Sans SC" panose="020B0200000000000000" charset="-122"/>
                <a:cs typeface="Noto Sans SC" panose="020B0200000000000000" charset="-122"/>
              </a:rPr>
              <a:t>充实生活内容，寻找子女“离巢”后的替代角色</a:t>
            </a:r>
            <a:endParaRPr lang="zh-CN" altLang="en-US" sz="1800" b="1">
              <a:solidFill>
                <a:srgbClr val="3C3732"/>
              </a:solidFill>
              <a:latin typeface="Noto Sans SC" panose="020B0200000000000000" charset="-122"/>
              <a:ea typeface="Noto Sans SC" panose="020B0200000000000000" charset="-122"/>
              <a:cs typeface="Noto Sans SC" panose="020B0200000000000000" charset="-122"/>
            </a:endParaRPr>
          </a:p>
        </p:txBody>
      </p:sp>
      <p:cxnSp>
        <p:nvCxnSpPr>
          <p:cNvPr id="21" name="Connector 21"/>
          <p:cNvCxnSpPr/>
          <p:nvPr>
            <p:custDataLst>
              <p:tags r:id="rId23"/>
            </p:custDataLst>
          </p:nvPr>
        </p:nvCxnSpPr>
        <p:spPr>
          <a:xfrm rot="-15625">
            <a:off x="8128014" y="3295650"/>
            <a:ext cx="2794029" cy="12700"/>
          </a:xfrm>
          <a:prstGeom prst="straightConnector1">
            <a:avLst/>
          </a:prstGeom>
          <a:solidFill>
            <a:srgbClr val="DEE0E3">
              <a:alpha val="100000"/>
            </a:srgbClr>
          </a:solidFill>
          <a:ln w="12700" cap="flat" cmpd="sng">
            <a:solidFill>
              <a:srgbClr val="8A9A76">
                <a:alpha val="30000"/>
              </a:srgbClr>
            </a:solidFill>
            <a:prstDash val="solid"/>
            <a:round/>
            <a:headEnd type="none" w="med" len="med"/>
            <a:tailEnd type="none" w="med" len="med"/>
          </a:ln>
        </p:spPr>
      </p:cxnSp>
      <p:sp>
        <p:nvSpPr>
          <p:cNvPr id="22" name="AutoShape 22"/>
          <p:cNvSpPr/>
          <p:nvPr>
            <p:custDataLst>
              <p:tags r:id="rId24"/>
            </p:custDataLst>
          </p:nvPr>
        </p:nvSpPr>
        <p:spPr>
          <a:xfrm>
            <a:off x="8128000" y="3722370"/>
            <a:ext cx="2794000" cy="2032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zh-CN" altLang="en-US" sz="1800">
                <a:solidFill>
                  <a:srgbClr val="59544F"/>
                </a:solidFill>
                <a:latin typeface="Noto Sans SC" panose="020B0200000000000000" charset="-122"/>
                <a:ea typeface="Noto Sans SC" panose="020B0200000000000000" charset="-122"/>
                <a:cs typeface="Noto Sans SC" panose="020B0200000000000000" charset="-122"/>
                <a:sym typeface="+mn-ea"/>
              </a:rPr>
              <a:t>许多父母亲在子女未离家时，为子女的衣食住行不停操劳，为子女求学、求职、择偶不断奔波，虽然辛苦但却充实</a:t>
            </a:r>
            <a:endParaRPr lang="zh-CN" altLang="en-US" sz="1800">
              <a:solidFill>
                <a:srgbClr val="59544F"/>
              </a:solidFill>
              <a:latin typeface="Noto Sans SC" panose="020B0200000000000000" charset="-122"/>
              <a:ea typeface="Noto Sans SC" panose="020B0200000000000000" charset="-122"/>
              <a:cs typeface="Noto Sans SC" panose="020B0200000000000000" charset="-122"/>
              <a:sym typeface="+mn-ea"/>
            </a:endParaRPr>
          </a:p>
        </p:txBody>
      </p:sp>
      <p:sp>
        <p:nvSpPr>
          <p:cNvPr id="23" name="AutoShape 23"/>
          <p:cNvSpPr/>
          <p:nvPr/>
        </p:nvSpPr>
        <p:spPr>
          <a:xfrm>
            <a:off x="762000" y="1397000"/>
            <a:ext cx="10160000" cy="558800"/>
          </a:xfrm>
          <a:prstGeom prst="roundRect">
            <a:avLst>
              <a:gd name="adj" fmla="val 0"/>
            </a:avLst>
          </a:prstGeom>
          <a:solidFill>
            <a:srgbClr val="8A9A76">
              <a:alpha val="15000"/>
            </a:srgbClr>
          </a:solidFill>
          <a:ln w="25400" cap="flat" cmpd="sng">
            <a:noFill/>
            <a:prstDash val="solid"/>
            <a:round/>
          </a:ln>
        </p:spPr>
        <p:txBody>
          <a:bodyPr vert="horz" wrap="square" lIns="0" tIns="0" rIns="0" bIns="0" rtlCol="0" anchor="ctr" anchorCtr="0"/>
          <a:lstStyle/>
          <a:p>
            <a:pPr algn="ctr">
              <a:defRPr/>
            </a:pPr>
          </a:p>
        </p:txBody>
      </p:sp>
      <p:sp>
        <p:nvSpPr>
          <p:cNvPr id="24" name="AutoShape 24"/>
          <p:cNvSpPr/>
          <p:nvPr/>
        </p:nvSpPr>
        <p:spPr>
          <a:xfrm>
            <a:off x="932815" y="1422400"/>
            <a:ext cx="9906000" cy="508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zh-CN" altLang="en-US" sz="2400" b="1" i="0" u="none" strike="noStrike">
                <a:solidFill>
                  <a:srgbClr val="697A5A"/>
                </a:solidFill>
                <a:latin typeface="Noto Sans SC" panose="020B0200000000000000" charset="-122"/>
                <a:ea typeface="Noto Sans SC" panose="020B0200000000000000" charset="-122"/>
                <a:cs typeface="Noto Sans SC" panose="020B0200000000000000" charset="-122"/>
                <a:sym typeface="Noto Sans SC" panose="020B0200000000000000" charset="-122"/>
              </a:rPr>
              <a:t>1．个人层面的应对</a:t>
            </a:r>
            <a:endParaRPr lang="en-US" sz="2400">
              <a:solidFill>
                <a:srgbClr val="59544F"/>
              </a:solidFill>
              <a:latin typeface="Noto Sans SC" panose="020B0200000000000000" charset="-122"/>
              <a:ea typeface="Noto Sans SC" panose="020B0200000000000000" charset="-122"/>
              <a:cs typeface="Noto Sans SC" panose="020B0200000000000000" charset="-122"/>
              <a:sym typeface="+mn-ea"/>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9525000" y="-1270000"/>
            <a:ext cx="3810000" cy="3810000"/>
          </a:xfrm>
          <a:prstGeom prst="ellipse">
            <a:avLst/>
          </a:prstGeom>
          <a:solidFill>
            <a:srgbClr val="8A9A76">
              <a:alpha val="8000"/>
            </a:srgbClr>
          </a:solidFill>
          <a:ln w="25400" cap="flat" cmpd="sng">
            <a:noFill/>
            <a:prstDash val="solid"/>
            <a:round/>
          </a:ln>
        </p:spPr>
        <p:txBody>
          <a:bodyPr vert="horz" wrap="square" lIns="0" tIns="0" rIns="0" bIns="0" rtlCol="0" anchor="ctr" anchorCtr="0"/>
          <a:lstStyle/>
          <a:p>
            <a:pPr algn="ctr">
              <a:defRPr/>
            </a:pPr>
          </a:p>
        </p:txBody>
      </p:sp>
      <p:sp>
        <p:nvSpPr>
          <p:cNvPr id="3" name="AutoShape 3"/>
          <p:cNvSpPr/>
          <p:nvPr/>
        </p:nvSpPr>
        <p:spPr>
          <a:xfrm>
            <a:off x="-1016000" y="5080000"/>
            <a:ext cx="2540000" cy="2540000"/>
          </a:xfrm>
          <a:prstGeom prst="ellipse">
            <a:avLst/>
          </a:prstGeom>
          <a:solidFill>
            <a:srgbClr val="8A9A76">
              <a:alpha val="8000"/>
            </a:srgbClr>
          </a:solidFill>
          <a:ln w="25400" cap="flat" cmpd="sng">
            <a:noFill/>
            <a:prstDash val="solid"/>
            <a:round/>
          </a:ln>
        </p:spPr>
        <p:txBody>
          <a:bodyPr vert="horz" wrap="square" lIns="0" tIns="0" rIns="0" bIns="0" rtlCol="0" anchor="ctr" anchorCtr="0"/>
          <a:lstStyle/>
          <a:p>
            <a:pPr algn="ctr">
              <a:defRPr/>
            </a:pPr>
          </a:p>
        </p:txBody>
      </p:sp>
      <p:sp>
        <p:nvSpPr>
          <p:cNvPr id="4" name="AutoShape 4"/>
          <p:cNvSpPr/>
          <p:nvPr/>
        </p:nvSpPr>
        <p:spPr>
          <a:xfrm>
            <a:off x="1016000" y="380365"/>
            <a:ext cx="10160000" cy="889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zh-CN" altLang="en-US" sz="3600" b="1" i="0" u="none" strike="noStrike">
                <a:solidFill>
                  <a:srgbClr val="3C3732"/>
                </a:solidFill>
                <a:latin typeface="Noto Serif SC" panose="02020200000000000000" charset="-122"/>
                <a:ea typeface="Noto Serif SC" panose="02020200000000000000" charset="-122"/>
                <a:cs typeface="Noto Serif SC" panose="02020200000000000000" charset="-122"/>
                <a:sym typeface="Noto Serif SC" panose="02020200000000000000" charset="-122"/>
              </a:rPr>
              <a:t>3.4　空巢老人的心理护理策略</a:t>
            </a:r>
            <a:endParaRPr lang="en-US" sz="1100" b="1"/>
          </a:p>
        </p:txBody>
      </p:sp>
      <p:sp>
        <p:nvSpPr>
          <p:cNvPr id="5" name="AutoShape 5"/>
          <p:cNvSpPr/>
          <p:nvPr>
            <p:custDataLst>
              <p:tags r:id="rId1"/>
            </p:custDataLst>
          </p:nvPr>
        </p:nvSpPr>
        <p:spPr>
          <a:xfrm>
            <a:off x="1016000" y="2286000"/>
            <a:ext cx="3302000" cy="4226560"/>
          </a:xfrm>
          <a:prstGeom prst="roundRect">
            <a:avLst>
              <a:gd name="adj" fmla="val 0"/>
            </a:avLst>
          </a:prstGeom>
          <a:solidFill>
            <a:srgbClr val="FFFFFF">
              <a:alpha val="100000"/>
            </a:srgbClr>
          </a:solidFill>
          <a:ln w="12700" cap="flat" cmpd="sng">
            <a:solidFill>
              <a:srgbClr val="8A9A76">
                <a:alpha val="40000"/>
              </a:srgbClr>
            </a:solidFill>
            <a:prstDash val="solid"/>
            <a:round/>
          </a:ln>
        </p:spPr>
        <p:txBody>
          <a:bodyPr vert="horz" wrap="square" lIns="0" tIns="0" rIns="0" bIns="0" rtlCol="0" anchor="ctr" anchorCtr="0"/>
          <a:lstStyle/>
          <a:p>
            <a:pPr algn="ctr">
              <a:defRPr/>
            </a:pPr>
          </a:p>
        </p:txBody>
      </p:sp>
      <p:sp>
        <p:nvSpPr>
          <p:cNvPr id="6" name="AutoShape 6"/>
          <p:cNvSpPr/>
          <p:nvPr>
            <p:custDataLst>
              <p:tags r:id="rId2"/>
            </p:custDataLst>
          </p:nvPr>
        </p:nvSpPr>
        <p:spPr>
          <a:xfrm>
            <a:off x="1016000" y="2286000"/>
            <a:ext cx="3302000" cy="76200"/>
          </a:xfrm>
          <a:prstGeom prst="roundRect">
            <a:avLst>
              <a:gd name="adj" fmla="val 0"/>
            </a:avLst>
          </a:prstGeom>
          <a:solidFill>
            <a:srgbClr val="8A9A76">
              <a:alpha val="100000"/>
            </a:srgbClr>
          </a:solidFill>
          <a:ln w="25400" cap="flat" cmpd="sng">
            <a:noFill/>
            <a:prstDash val="solid"/>
            <a:round/>
          </a:ln>
        </p:spPr>
        <p:txBody>
          <a:bodyPr vert="horz" wrap="square" lIns="0" tIns="0" rIns="0" bIns="0" rtlCol="0" anchor="ctr" anchorCtr="0"/>
          <a:lstStyle/>
          <a:p>
            <a:pPr algn="ctr">
              <a:defRPr/>
            </a:pPr>
          </a:p>
        </p:txBody>
      </p:sp>
      <p:pic>
        <p:nvPicPr>
          <p:cNvPr id="7" name="Picture 7"/>
          <p:cNvPicPr>
            <a:picLocks noChangeAspect="1"/>
          </p:cNvPicPr>
          <p:nvPr>
            <p:custDataLst>
              <p:tags r:id="rId3"/>
            </p:custDataLst>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117600" y="2667000"/>
            <a:ext cx="406400" cy="406400"/>
          </a:xfrm>
          <a:prstGeom prst="rect">
            <a:avLst/>
          </a:prstGeom>
        </p:spPr>
      </p:pic>
      <p:sp>
        <p:nvSpPr>
          <p:cNvPr id="8" name="AutoShape 8"/>
          <p:cNvSpPr/>
          <p:nvPr>
            <p:custDataLst>
              <p:tags r:id="rId6"/>
            </p:custDataLst>
          </p:nvPr>
        </p:nvSpPr>
        <p:spPr>
          <a:xfrm>
            <a:off x="1651000" y="2710180"/>
            <a:ext cx="2667000" cy="370205"/>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zh-CN" altLang="en-US" sz="1800" b="1">
                <a:solidFill>
                  <a:srgbClr val="3C3732"/>
                </a:solidFill>
                <a:latin typeface="Noto Sans SC" panose="020B0200000000000000" charset="-122"/>
                <a:ea typeface="Noto Sans SC" panose="020B0200000000000000" charset="-122"/>
                <a:cs typeface="Noto Sans SC" panose="020B0200000000000000" charset="-122"/>
              </a:rPr>
              <a:t>改善空巢老人的经济状况、居住条件并保障其安全</a:t>
            </a:r>
            <a:endParaRPr lang="zh-CN" altLang="en-US" sz="1800" b="1">
              <a:solidFill>
                <a:srgbClr val="3C3732"/>
              </a:solidFill>
              <a:latin typeface="Noto Sans SC" panose="020B0200000000000000" charset="-122"/>
              <a:ea typeface="Noto Sans SC" panose="020B0200000000000000" charset="-122"/>
              <a:cs typeface="Noto Sans SC" panose="020B0200000000000000" charset="-122"/>
            </a:endParaRPr>
          </a:p>
        </p:txBody>
      </p:sp>
      <p:cxnSp>
        <p:nvCxnSpPr>
          <p:cNvPr id="9" name="Connector 9"/>
          <p:cNvCxnSpPr/>
          <p:nvPr>
            <p:custDataLst>
              <p:tags r:id="rId7"/>
            </p:custDataLst>
          </p:nvPr>
        </p:nvCxnSpPr>
        <p:spPr>
          <a:xfrm rot="-15625">
            <a:off x="1270014" y="3295650"/>
            <a:ext cx="2794029" cy="12700"/>
          </a:xfrm>
          <a:prstGeom prst="straightConnector1">
            <a:avLst/>
          </a:prstGeom>
          <a:solidFill>
            <a:srgbClr val="DEE0E3">
              <a:alpha val="100000"/>
            </a:srgbClr>
          </a:solidFill>
          <a:ln w="12700" cap="flat" cmpd="sng">
            <a:solidFill>
              <a:srgbClr val="8A9A76">
                <a:alpha val="30000"/>
              </a:srgbClr>
            </a:solidFill>
            <a:prstDash val="solid"/>
            <a:round/>
            <a:headEnd type="none" w="med" len="med"/>
            <a:tailEnd type="none" w="med" len="med"/>
          </a:ln>
        </p:spPr>
      </p:cxnSp>
      <p:sp>
        <p:nvSpPr>
          <p:cNvPr id="10" name="AutoShape 10"/>
          <p:cNvSpPr/>
          <p:nvPr>
            <p:custDataLst>
              <p:tags r:id="rId8"/>
            </p:custDataLst>
          </p:nvPr>
        </p:nvSpPr>
        <p:spPr>
          <a:xfrm>
            <a:off x="1270000" y="3835400"/>
            <a:ext cx="2794000" cy="2032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zh-CN" altLang="en-US" sz="1800">
                <a:solidFill>
                  <a:srgbClr val="59544F"/>
                </a:solidFill>
                <a:latin typeface="Noto Sans SC" panose="020B0200000000000000" charset="-122"/>
                <a:ea typeface="Noto Sans SC" panose="020B0200000000000000" charset="-122"/>
                <a:cs typeface="Noto Sans SC" panose="020B0200000000000000" charset="-122"/>
                <a:sym typeface="+mn-ea"/>
              </a:rPr>
              <a:t>有些农村地区经济发展相对落后，生活水平较低，居住环境也很差，无法从根本上给空巢老人提供一个相对良好的生活环境</a:t>
            </a:r>
            <a:endParaRPr lang="zh-CN" altLang="en-US" sz="1800">
              <a:solidFill>
                <a:srgbClr val="59544F"/>
              </a:solidFill>
              <a:latin typeface="Noto Sans SC" panose="020B0200000000000000" charset="-122"/>
              <a:ea typeface="Noto Sans SC" panose="020B0200000000000000" charset="-122"/>
              <a:cs typeface="Noto Sans SC" panose="020B0200000000000000" charset="-122"/>
              <a:sym typeface="+mn-ea"/>
            </a:endParaRPr>
          </a:p>
        </p:txBody>
      </p:sp>
      <p:sp>
        <p:nvSpPr>
          <p:cNvPr id="11" name="AutoShape 11"/>
          <p:cNvSpPr/>
          <p:nvPr>
            <p:custDataLst>
              <p:tags r:id="rId9"/>
            </p:custDataLst>
          </p:nvPr>
        </p:nvSpPr>
        <p:spPr>
          <a:xfrm>
            <a:off x="4445000" y="2286000"/>
            <a:ext cx="3302000" cy="4226560"/>
          </a:xfrm>
          <a:prstGeom prst="roundRect">
            <a:avLst>
              <a:gd name="adj" fmla="val 0"/>
            </a:avLst>
          </a:prstGeom>
          <a:solidFill>
            <a:srgbClr val="FFFFFF">
              <a:alpha val="100000"/>
            </a:srgbClr>
          </a:solidFill>
          <a:ln w="12700" cap="flat" cmpd="sng">
            <a:solidFill>
              <a:srgbClr val="8A9A76">
                <a:alpha val="40000"/>
              </a:srgbClr>
            </a:solidFill>
            <a:prstDash val="solid"/>
            <a:round/>
          </a:ln>
        </p:spPr>
        <p:txBody>
          <a:bodyPr vert="horz" wrap="square" lIns="0" tIns="0" rIns="0" bIns="0" rtlCol="0" anchor="ctr" anchorCtr="0"/>
          <a:lstStyle/>
          <a:p>
            <a:pPr algn="ctr">
              <a:defRPr/>
            </a:pPr>
          </a:p>
        </p:txBody>
      </p:sp>
      <p:sp>
        <p:nvSpPr>
          <p:cNvPr id="12" name="AutoShape 12"/>
          <p:cNvSpPr/>
          <p:nvPr>
            <p:custDataLst>
              <p:tags r:id="rId10"/>
            </p:custDataLst>
          </p:nvPr>
        </p:nvSpPr>
        <p:spPr>
          <a:xfrm>
            <a:off x="4445000" y="2286000"/>
            <a:ext cx="3302000" cy="76200"/>
          </a:xfrm>
          <a:prstGeom prst="roundRect">
            <a:avLst>
              <a:gd name="adj" fmla="val 0"/>
            </a:avLst>
          </a:prstGeom>
          <a:solidFill>
            <a:srgbClr val="8A9A76">
              <a:alpha val="100000"/>
            </a:srgbClr>
          </a:solidFill>
          <a:ln w="25400" cap="flat" cmpd="sng">
            <a:noFill/>
            <a:prstDash val="solid"/>
            <a:round/>
          </a:ln>
        </p:spPr>
        <p:txBody>
          <a:bodyPr vert="horz" wrap="square" lIns="0" tIns="0" rIns="0" bIns="0" rtlCol="0" anchor="ctr" anchorCtr="0"/>
          <a:lstStyle/>
          <a:p>
            <a:pPr algn="ctr">
              <a:defRPr/>
            </a:pPr>
          </a:p>
        </p:txBody>
      </p:sp>
      <p:pic>
        <p:nvPicPr>
          <p:cNvPr id="13" name="Picture 13"/>
          <p:cNvPicPr>
            <a:picLocks noChangeAspect="1"/>
          </p:cNvPicPr>
          <p:nvPr>
            <p:custDataLst>
              <p:tags r:id="rId11"/>
            </p:custDataLst>
          </p:nvPr>
        </p:nvPicPr>
        <p:blipFill>
          <a:blip r:embed="rId12">
            <a:extLst>
              <a:ext uri="{28A0092B-C50C-407E-A947-70E740481C1C}">
                <a14:useLocalDpi xmlns:a14="http://schemas.microsoft.com/office/drawing/2010/main" val="0"/>
              </a:ext>
              <a:ext uri="{96DAC541-7B7A-43D3-8B79-37D633B846F1}">
                <asvg:svgBlip xmlns:asvg="http://schemas.microsoft.com/office/drawing/2016/SVG/main" r:embed="rId13"/>
              </a:ext>
            </a:extLst>
          </a:blip>
          <a:stretch>
            <a:fillRect/>
          </a:stretch>
        </p:blipFill>
        <p:spPr>
          <a:xfrm>
            <a:off x="4699000" y="2667000"/>
            <a:ext cx="406400" cy="406400"/>
          </a:xfrm>
          <a:prstGeom prst="rect">
            <a:avLst/>
          </a:prstGeom>
        </p:spPr>
      </p:pic>
      <p:sp>
        <p:nvSpPr>
          <p:cNvPr id="14" name="AutoShape 14"/>
          <p:cNvSpPr/>
          <p:nvPr>
            <p:custDataLst>
              <p:tags r:id="rId14"/>
            </p:custDataLst>
          </p:nvPr>
        </p:nvSpPr>
        <p:spPr>
          <a:xfrm>
            <a:off x="5207000" y="2692400"/>
            <a:ext cx="2413000" cy="381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zh-CN" altLang="en-US" sz="1800" b="1">
                <a:solidFill>
                  <a:srgbClr val="3C3732"/>
                </a:solidFill>
                <a:latin typeface="Noto Sans SC" panose="020B0200000000000000" charset="-122"/>
                <a:ea typeface="Noto Sans SC" panose="020B0200000000000000" charset="-122"/>
                <a:cs typeface="Noto Sans SC" panose="020B0200000000000000" charset="-122"/>
              </a:rPr>
              <a:t>加强空巢老人社会支持系统建设</a:t>
            </a:r>
            <a:endParaRPr lang="zh-CN" altLang="en-US" sz="1800" b="1">
              <a:solidFill>
                <a:srgbClr val="3C3732"/>
              </a:solidFill>
              <a:latin typeface="Noto Sans SC" panose="020B0200000000000000" charset="-122"/>
              <a:ea typeface="Noto Sans SC" panose="020B0200000000000000" charset="-122"/>
              <a:cs typeface="Noto Sans SC" panose="020B0200000000000000" charset="-122"/>
            </a:endParaRPr>
          </a:p>
        </p:txBody>
      </p:sp>
      <p:cxnSp>
        <p:nvCxnSpPr>
          <p:cNvPr id="15" name="Connector 15"/>
          <p:cNvCxnSpPr/>
          <p:nvPr>
            <p:custDataLst>
              <p:tags r:id="rId15"/>
            </p:custDataLst>
          </p:nvPr>
        </p:nvCxnSpPr>
        <p:spPr>
          <a:xfrm rot="-15625">
            <a:off x="4699014" y="3295650"/>
            <a:ext cx="2794029" cy="12700"/>
          </a:xfrm>
          <a:prstGeom prst="straightConnector1">
            <a:avLst/>
          </a:prstGeom>
          <a:solidFill>
            <a:srgbClr val="DEE0E3">
              <a:alpha val="100000"/>
            </a:srgbClr>
          </a:solidFill>
          <a:ln w="12700" cap="flat" cmpd="sng">
            <a:solidFill>
              <a:srgbClr val="8A9A76">
                <a:alpha val="30000"/>
              </a:srgbClr>
            </a:solidFill>
            <a:prstDash val="solid"/>
            <a:round/>
            <a:headEnd type="none" w="med" len="med"/>
            <a:tailEnd type="none" w="med" len="med"/>
          </a:ln>
        </p:spPr>
      </p:cxnSp>
      <p:sp>
        <p:nvSpPr>
          <p:cNvPr id="16" name="AutoShape 16"/>
          <p:cNvSpPr/>
          <p:nvPr>
            <p:custDataLst>
              <p:tags r:id="rId16"/>
            </p:custDataLst>
          </p:nvPr>
        </p:nvSpPr>
        <p:spPr>
          <a:xfrm>
            <a:off x="4699000" y="3835400"/>
            <a:ext cx="2794000" cy="2032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zh-CN" altLang="en-US" sz="1800">
                <a:solidFill>
                  <a:srgbClr val="59544F"/>
                </a:solidFill>
                <a:latin typeface="Noto Sans SC" panose="020B0200000000000000" charset="-122"/>
                <a:ea typeface="Noto Sans SC" panose="020B0200000000000000" charset="-122"/>
                <a:cs typeface="Noto Sans SC" panose="020B0200000000000000" charset="-122"/>
                <a:sym typeface="+mn-ea"/>
              </a:rPr>
              <a:t>空巢老人的子女不在身边，他们时常会感到孤单寂寞、空虚失落，特别是随着年龄增长，他们的身体机能日益衰落，自身解决问题的能力也逐渐下降，因此在遇到困难时就特别需要来自亲人、朋友或邻居的帮助与照顾</a:t>
            </a:r>
            <a:endParaRPr lang="zh-CN" altLang="en-US" sz="1800">
              <a:solidFill>
                <a:srgbClr val="59544F"/>
              </a:solidFill>
              <a:latin typeface="Noto Sans SC" panose="020B0200000000000000" charset="-122"/>
              <a:ea typeface="Noto Sans SC" panose="020B0200000000000000" charset="-122"/>
              <a:cs typeface="Noto Sans SC" panose="020B0200000000000000" charset="-122"/>
              <a:sym typeface="+mn-ea"/>
            </a:endParaRPr>
          </a:p>
        </p:txBody>
      </p:sp>
      <p:sp>
        <p:nvSpPr>
          <p:cNvPr id="17" name="AutoShape 17"/>
          <p:cNvSpPr/>
          <p:nvPr>
            <p:custDataLst>
              <p:tags r:id="rId17"/>
            </p:custDataLst>
          </p:nvPr>
        </p:nvSpPr>
        <p:spPr>
          <a:xfrm>
            <a:off x="7874000" y="2286000"/>
            <a:ext cx="3302000" cy="4226560"/>
          </a:xfrm>
          <a:prstGeom prst="roundRect">
            <a:avLst>
              <a:gd name="adj" fmla="val 0"/>
            </a:avLst>
          </a:prstGeom>
          <a:solidFill>
            <a:srgbClr val="FFFFFF">
              <a:alpha val="100000"/>
            </a:srgbClr>
          </a:solidFill>
          <a:ln w="12700" cap="flat" cmpd="sng">
            <a:solidFill>
              <a:srgbClr val="8A9A76">
                <a:alpha val="40000"/>
              </a:srgbClr>
            </a:solidFill>
            <a:prstDash val="solid"/>
            <a:round/>
          </a:ln>
        </p:spPr>
        <p:txBody>
          <a:bodyPr vert="horz" wrap="square" lIns="0" tIns="0" rIns="0" bIns="0" rtlCol="0" anchor="ctr" anchorCtr="0"/>
          <a:lstStyle/>
          <a:p>
            <a:pPr algn="ctr">
              <a:defRPr/>
            </a:pPr>
          </a:p>
        </p:txBody>
      </p:sp>
      <p:sp>
        <p:nvSpPr>
          <p:cNvPr id="18" name="AutoShape 18"/>
          <p:cNvSpPr/>
          <p:nvPr>
            <p:custDataLst>
              <p:tags r:id="rId18"/>
            </p:custDataLst>
          </p:nvPr>
        </p:nvSpPr>
        <p:spPr>
          <a:xfrm>
            <a:off x="7874000" y="2286000"/>
            <a:ext cx="3302000" cy="76200"/>
          </a:xfrm>
          <a:prstGeom prst="roundRect">
            <a:avLst>
              <a:gd name="adj" fmla="val 0"/>
            </a:avLst>
          </a:prstGeom>
          <a:solidFill>
            <a:srgbClr val="8A9A76">
              <a:alpha val="100000"/>
            </a:srgbClr>
          </a:solidFill>
          <a:ln w="25400" cap="flat" cmpd="sng">
            <a:noFill/>
            <a:prstDash val="solid"/>
            <a:round/>
          </a:ln>
        </p:spPr>
        <p:txBody>
          <a:bodyPr vert="horz" wrap="square" lIns="0" tIns="0" rIns="0" bIns="0" rtlCol="0" anchor="ctr" anchorCtr="0"/>
          <a:lstStyle/>
          <a:p>
            <a:pPr algn="ctr">
              <a:defRPr/>
            </a:pPr>
          </a:p>
        </p:txBody>
      </p:sp>
      <p:pic>
        <p:nvPicPr>
          <p:cNvPr id="19" name="Picture 19"/>
          <p:cNvPicPr>
            <a:picLocks noChangeAspect="1"/>
          </p:cNvPicPr>
          <p:nvPr>
            <p:custDataLst>
              <p:tags r:id="rId19"/>
            </p:custDataLst>
          </p:nvPr>
        </p:nvPicPr>
        <p:blipFill>
          <a:blip r:embed="rId20">
            <a:extLst>
              <a:ext uri="{28A0092B-C50C-407E-A947-70E740481C1C}">
                <a14:useLocalDpi xmlns:a14="http://schemas.microsoft.com/office/drawing/2010/main" val="0"/>
              </a:ext>
              <a:ext uri="{96DAC541-7B7A-43D3-8B79-37D633B846F1}">
                <asvg:svgBlip xmlns:asvg="http://schemas.microsoft.com/office/drawing/2016/SVG/main" r:embed="rId21"/>
              </a:ext>
            </a:extLst>
          </a:blip>
          <a:stretch>
            <a:fillRect/>
          </a:stretch>
        </p:blipFill>
        <p:spPr>
          <a:xfrm>
            <a:off x="8128000" y="2667000"/>
            <a:ext cx="406400" cy="406400"/>
          </a:xfrm>
          <a:prstGeom prst="rect">
            <a:avLst/>
          </a:prstGeom>
        </p:spPr>
      </p:pic>
      <p:sp>
        <p:nvSpPr>
          <p:cNvPr id="20" name="AutoShape 20"/>
          <p:cNvSpPr/>
          <p:nvPr>
            <p:custDataLst>
              <p:tags r:id="rId22"/>
            </p:custDataLst>
          </p:nvPr>
        </p:nvSpPr>
        <p:spPr>
          <a:xfrm>
            <a:off x="8509000" y="2692400"/>
            <a:ext cx="2540000" cy="413385"/>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zh-CN" altLang="en-US" sz="1800" b="1">
                <a:solidFill>
                  <a:srgbClr val="3C3732"/>
                </a:solidFill>
                <a:latin typeface="Noto Sans SC" panose="020B0200000000000000" charset="-122"/>
                <a:ea typeface="Noto Sans SC" panose="020B0200000000000000" charset="-122"/>
                <a:cs typeface="Noto Sans SC" panose="020B0200000000000000" charset="-122"/>
              </a:rPr>
              <a:t>加快养老保障制度完善，建立健全的社区服务体系</a:t>
            </a:r>
            <a:endParaRPr lang="zh-CN" altLang="en-US" sz="1800" b="1">
              <a:solidFill>
                <a:srgbClr val="3C3732"/>
              </a:solidFill>
              <a:latin typeface="Noto Sans SC" panose="020B0200000000000000" charset="-122"/>
              <a:ea typeface="Noto Sans SC" panose="020B0200000000000000" charset="-122"/>
              <a:cs typeface="Noto Sans SC" panose="020B0200000000000000" charset="-122"/>
            </a:endParaRPr>
          </a:p>
        </p:txBody>
      </p:sp>
      <p:cxnSp>
        <p:nvCxnSpPr>
          <p:cNvPr id="21" name="Connector 21"/>
          <p:cNvCxnSpPr/>
          <p:nvPr>
            <p:custDataLst>
              <p:tags r:id="rId23"/>
            </p:custDataLst>
          </p:nvPr>
        </p:nvCxnSpPr>
        <p:spPr>
          <a:xfrm rot="-15625">
            <a:off x="8128014" y="3295650"/>
            <a:ext cx="2794029" cy="12700"/>
          </a:xfrm>
          <a:prstGeom prst="straightConnector1">
            <a:avLst/>
          </a:prstGeom>
          <a:solidFill>
            <a:srgbClr val="DEE0E3">
              <a:alpha val="100000"/>
            </a:srgbClr>
          </a:solidFill>
          <a:ln w="12700" cap="flat" cmpd="sng">
            <a:solidFill>
              <a:srgbClr val="8A9A76">
                <a:alpha val="30000"/>
              </a:srgbClr>
            </a:solidFill>
            <a:prstDash val="solid"/>
            <a:round/>
            <a:headEnd type="none" w="med" len="med"/>
            <a:tailEnd type="none" w="med" len="med"/>
          </a:ln>
        </p:spPr>
      </p:cxnSp>
      <p:sp>
        <p:nvSpPr>
          <p:cNvPr id="22" name="AutoShape 22"/>
          <p:cNvSpPr/>
          <p:nvPr>
            <p:custDataLst>
              <p:tags r:id="rId24"/>
            </p:custDataLst>
          </p:nvPr>
        </p:nvSpPr>
        <p:spPr>
          <a:xfrm>
            <a:off x="8128000" y="3722370"/>
            <a:ext cx="2794000" cy="2032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zh-CN" altLang="en-US" sz="1800">
                <a:solidFill>
                  <a:srgbClr val="59544F"/>
                </a:solidFill>
                <a:latin typeface="Noto Sans SC" panose="020B0200000000000000" charset="-122"/>
                <a:ea typeface="Noto Sans SC" panose="020B0200000000000000" charset="-122"/>
                <a:cs typeface="Noto Sans SC" panose="020B0200000000000000" charset="-122"/>
                <a:sym typeface="+mn-ea"/>
              </a:rPr>
              <a:t>空巢老人的出现折射出中国传统养老方式的转变和养老保障体系的不足。要想解决空巢老人的问题，需要政府和社会积极介入，完善养老保障制度建设</a:t>
            </a:r>
            <a:endParaRPr lang="zh-CN" altLang="en-US" sz="1800">
              <a:solidFill>
                <a:srgbClr val="59544F"/>
              </a:solidFill>
              <a:latin typeface="Noto Sans SC" panose="020B0200000000000000" charset="-122"/>
              <a:ea typeface="Noto Sans SC" panose="020B0200000000000000" charset="-122"/>
              <a:cs typeface="Noto Sans SC" panose="020B0200000000000000" charset="-122"/>
              <a:sym typeface="+mn-ea"/>
            </a:endParaRPr>
          </a:p>
        </p:txBody>
      </p:sp>
      <p:sp>
        <p:nvSpPr>
          <p:cNvPr id="23" name="AutoShape 23"/>
          <p:cNvSpPr/>
          <p:nvPr/>
        </p:nvSpPr>
        <p:spPr>
          <a:xfrm>
            <a:off x="762000" y="1397000"/>
            <a:ext cx="10160000" cy="558800"/>
          </a:xfrm>
          <a:prstGeom prst="roundRect">
            <a:avLst>
              <a:gd name="adj" fmla="val 0"/>
            </a:avLst>
          </a:prstGeom>
          <a:solidFill>
            <a:srgbClr val="8A9A76">
              <a:alpha val="15000"/>
            </a:srgbClr>
          </a:solidFill>
          <a:ln w="25400" cap="flat" cmpd="sng">
            <a:noFill/>
            <a:prstDash val="solid"/>
            <a:round/>
          </a:ln>
        </p:spPr>
        <p:txBody>
          <a:bodyPr vert="horz" wrap="square" lIns="0" tIns="0" rIns="0" bIns="0" rtlCol="0" anchor="ctr" anchorCtr="0"/>
          <a:lstStyle/>
          <a:p>
            <a:pPr algn="ctr">
              <a:defRPr/>
            </a:pPr>
          </a:p>
        </p:txBody>
      </p:sp>
      <p:sp>
        <p:nvSpPr>
          <p:cNvPr id="24" name="AutoShape 24"/>
          <p:cNvSpPr/>
          <p:nvPr/>
        </p:nvSpPr>
        <p:spPr>
          <a:xfrm>
            <a:off x="932815" y="1422400"/>
            <a:ext cx="9906000" cy="508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zh-CN" altLang="en-US" sz="2400" b="1" i="0" u="none" strike="noStrike">
                <a:solidFill>
                  <a:srgbClr val="697A5A"/>
                </a:solidFill>
                <a:latin typeface="Noto Sans SC" panose="020B0200000000000000" charset="-122"/>
                <a:ea typeface="Noto Sans SC" panose="020B0200000000000000" charset="-122"/>
                <a:cs typeface="Noto Sans SC" panose="020B0200000000000000" charset="-122"/>
                <a:sym typeface="Noto Sans SC" panose="020B0200000000000000" charset="-122"/>
              </a:rPr>
              <a:t>2．家庭和社会层面</a:t>
            </a:r>
            <a:endParaRPr lang="zh-CN" altLang="en-US" sz="2400" b="1" i="0" u="none" strike="noStrike">
              <a:solidFill>
                <a:srgbClr val="697A5A"/>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10414000" y="-762000"/>
            <a:ext cx="2540000" cy="2540000"/>
          </a:xfrm>
          <a:prstGeom prst="ellipse">
            <a:avLst/>
          </a:prstGeom>
          <a:solidFill>
            <a:srgbClr val="8AAC99">
              <a:alpha val="15000"/>
            </a:srgbClr>
          </a:solidFill>
          <a:ln w="25400" cap="flat" cmpd="sng">
            <a:noFill/>
            <a:prstDash val="solid"/>
            <a:round/>
          </a:ln>
        </p:spPr>
        <p:txBody>
          <a:bodyPr vert="horz" wrap="square" lIns="0" tIns="0" rIns="0" bIns="0" rtlCol="0" anchor="ctr" anchorCtr="0"/>
          <a:lstStyle/>
          <a:p>
            <a:pPr algn="ctr">
              <a:defRPr/>
            </a:pPr>
          </a:p>
        </p:txBody>
      </p:sp>
      <p:sp>
        <p:nvSpPr>
          <p:cNvPr id="3" name="AutoShape 3"/>
          <p:cNvSpPr/>
          <p:nvPr/>
        </p:nvSpPr>
        <p:spPr>
          <a:xfrm>
            <a:off x="-508000" y="5461000"/>
            <a:ext cx="1905000" cy="1905000"/>
          </a:xfrm>
          <a:prstGeom prst="ellipse">
            <a:avLst/>
          </a:prstGeom>
          <a:solidFill>
            <a:srgbClr val="8AAC99">
              <a:alpha val="15000"/>
            </a:srgbClr>
          </a:solidFill>
          <a:ln w="25400" cap="flat" cmpd="sng">
            <a:noFill/>
            <a:prstDash val="solid"/>
            <a:round/>
          </a:ln>
        </p:spPr>
        <p:txBody>
          <a:bodyPr vert="horz" wrap="square" lIns="0" tIns="0" rIns="0" bIns="0" rtlCol="0" anchor="ctr" anchorCtr="0"/>
          <a:lstStyle/>
          <a:p>
            <a:pPr algn="ctr">
              <a:defRPr/>
            </a:pPr>
          </a:p>
        </p:txBody>
      </p:sp>
      <p:sp>
        <p:nvSpPr>
          <p:cNvPr id="4" name="AutoShape 4"/>
          <p:cNvSpPr/>
          <p:nvPr/>
        </p:nvSpPr>
        <p:spPr>
          <a:xfrm>
            <a:off x="1016000" y="762000"/>
            <a:ext cx="10160000" cy="1016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3600" b="0" i="0" u="none" strike="noStrike">
                <a:solidFill>
                  <a:srgbClr val="444444"/>
                </a:solidFill>
                <a:latin typeface="Noto Serif SC" panose="02020200000000000000" charset="-122"/>
                <a:ea typeface="Noto Serif SC" panose="02020200000000000000" charset="-122"/>
                <a:cs typeface="Noto Serif SC" panose="02020200000000000000" charset="-122"/>
                <a:sym typeface="Noto Serif SC" panose="02020200000000000000" charset="-122"/>
              </a:rPr>
              <a:t>课后作业</a:t>
            </a:r>
            <a:endParaRPr lang="en-US" sz="1100"/>
          </a:p>
        </p:txBody>
      </p:sp>
      <p:sp>
        <p:nvSpPr>
          <p:cNvPr id="5" name="AutoShape 5"/>
          <p:cNvSpPr/>
          <p:nvPr>
            <p:custDataLst>
              <p:tags r:id="rId1"/>
            </p:custDataLst>
          </p:nvPr>
        </p:nvSpPr>
        <p:spPr>
          <a:xfrm>
            <a:off x="1016000" y="2222500"/>
            <a:ext cx="4953000" cy="3048000"/>
          </a:xfrm>
          <a:prstGeom prst="roundRect">
            <a:avLst>
              <a:gd name="adj" fmla="val 0"/>
            </a:avLst>
          </a:prstGeom>
          <a:solidFill>
            <a:srgbClr val="FFFFFF">
              <a:alpha val="100000"/>
            </a:srgbClr>
          </a:solidFill>
          <a:ln w="12700" cap="flat" cmpd="sng">
            <a:solidFill>
              <a:srgbClr val="8AAC99">
                <a:alpha val="100000"/>
              </a:srgbClr>
            </a:solidFill>
            <a:prstDash val="solid"/>
            <a:round/>
          </a:ln>
        </p:spPr>
        <p:txBody>
          <a:bodyPr vert="horz" wrap="square" lIns="0" tIns="0" rIns="0" bIns="0" rtlCol="0" anchor="ctr" anchorCtr="0"/>
          <a:lstStyle/>
          <a:p>
            <a:pPr algn="ctr">
              <a:defRPr/>
            </a:pPr>
          </a:p>
        </p:txBody>
      </p:sp>
      <p:pic>
        <p:nvPicPr>
          <p:cNvPr id="6" name="Picture 6"/>
          <p:cNvPicPr>
            <a:picLocks noChangeAspect="1"/>
          </p:cNvPicPr>
          <p:nvPr>
            <p:custDataLst>
              <p:tags r:id="rId2"/>
            </p:custDataLst>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270000" y="2476500"/>
            <a:ext cx="381000" cy="381000"/>
          </a:xfrm>
          <a:prstGeom prst="rect">
            <a:avLst/>
          </a:prstGeom>
        </p:spPr>
      </p:pic>
      <p:sp>
        <p:nvSpPr>
          <p:cNvPr id="7" name="AutoShape 7"/>
          <p:cNvSpPr/>
          <p:nvPr>
            <p:custDataLst>
              <p:tags r:id="rId5"/>
            </p:custDataLst>
          </p:nvPr>
        </p:nvSpPr>
        <p:spPr>
          <a:xfrm>
            <a:off x="1397000" y="3357245"/>
            <a:ext cx="4127500" cy="1000125"/>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zh-CN" altLang="en-US" sz="1800" b="1">
                <a:solidFill>
                  <a:srgbClr val="333333"/>
                </a:solidFill>
                <a:latin typeface="Noto Sans SC" panose="020B0200000000000000" charset="-122"/>
                <a:ea typeface="Noto Sans SC" panose="020B0200000000000000" charset="-122"/>
                <a:cs typeface="Noto Sans SC" panose="020B0200000000000000" charset="-122"/>
                <a:sym typeface="+mn-ea"/>
              </a:rPr>
              <a:t>1.本任务的案例中老人面临的实际危机有哪些？请分析其目前的心理状态</a:t>
            </a:r>
            <a:r>
              <a:rPr lang="en-US" sz="1800" b="1">
                <a:solidFill>
                  <a:srgbClr val="333333"/>
                </a:solidFill>
                <a:latin typeface="Noto Sans SC" panose="020B0200000000000000" charset="-122"/>
                <a:ea typeface="Noto Sans SC" panose="020B0200000000000000" charset="-122"/>
                <a:cs typeface="Noto Sans SC" panose="020B0200000000000000" charset="-122"/>
                <a:sym typeface="+mn-ea"/>
              </a:rPr>
              <a:t>？</a:t>
            </a:r>
            <a:endParaRPr lang="zh-CN" altLang="en-US" sz="1100"/>
          </a:p>
          <a:p>
            <a:pPr marL="0" indent="0" algn="l">
              <a:lnSpc>
                <a:spcPct val="125000"/>
              </a:lnSpc>
              <a:defRPr/>
            </a:pPr>
            <a:endParaRPr lang="en-US" sz="1100"/>
          </a:p>
        </p:txBody>
      </p:sp>
      <p:cxnSp>
        <p:nvCxnSpPr>
          <p:cNvPr id="8" name="Connector 8"/>
          <p:cNvCxnSpPr/>
          <p:nvPr>
            <p:custDataLst>
              <p:tags r:id="rId6"/>
            </p:custDataLst>
          </p:nvPr>
        </p:nvCxnSpPr>
        <p:spPr>
          <a:xfrm rot="-9822">
            <a:off x="1270009" y="2978150"/>
            <a:ext cx="4445018" cy="12700"/>
          </a:xfrm>
          <a:prstGeom prst="straightConnector1">
            <a:avLst/>
          </a:prstGeom>
          <a:solidFill>
            <a:srgbClr val="DEE0E3">
              <a:alpha val="100000"/>
            </a:srgbClr>
          </a:solidFill>
          <a:ln w="12700" cap="flat" cmpd="sng">
            <a:solidFill>
              <a:srgbClr val="8AAC99">
                <a:alpha val="50000"/>
              </a:srgbClr>
            </a:solidFill>
            <a:prstDash val="solid"/>
            <a:round/>
            <a:headEnd type="none" w="med" len="med"/>
            <a:tailEnd type="none" w="med" len="med"/>
          </a:ln>
        </p:spPr>
      </p:cxnSp>
      <p:sp>
        <p:nvSpPr>
          <p:cNvPr id="10" name="AutoShape 10"/>
          <p:cNvSpPr/>
          <p:nvPr>
            <p:custDataLst>
              <p:tags r:id="rId7"/>
            </p:custDataLst>
          </p:nvPr>
        </p:nvSpPr>
        <p:spPr>
          <a:xfrm>
            <a:off x="6223000" y="2222500"/>
            <a:ext cx="4953000" cy="3048000"/>
          </a:xfrm>
          <a:prstGeom prst="roundRect">
            <a:avLst>
              <a:gd name="adj" fmla="val 0"/>
            </a:avLst>
          </a:prstGeom>
          <a:solidFill>
            <a:srgbClr val="FFFFFF">
              <a:alpha val="100000"/>
            </a:srgbClr>
          </a:solidFill>
          <a:ln w="12700" cap="flat" cmpd="sng">
            <a:solidFill>
              <a:srgbClr val="8AAC99">
                <a:alpha val="100000"/>
              </a:srgbClr>
            </a:solidFill>
            <a:prstDash val="solid"/>
            <a:round/>
          </a:ln>
        </p:spPr>
        <p:txBody>
          <a:bodyPr vert="horz" wrap="square" lIns="0" tIns="0" rIns="0" bIns="0" rtlCol="0" anchor="ctr" anchorCtr="0"/>
          <a:lstStyle/>
          <a:p>
            <a:pPr algn="ctr">
              <a:defRPr/>
            </a:pPr>
          </a:p>
        </p:txBody>
      </p:sp>
      <p:pic>
        <p:nvPicPr>
          <p:cNvPr id="11" name="Picture 11"/>
          <p:cNvPicPr>
            <a:picLocks noChangeAspect="1"/>
          </p:cNvPicPr>
          <p:nvPr>
            <p:custDataLst>
              <p:tags r:id="rId8"/>
            </p:custDataLst>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6477000" y="2476500"/>
            <a:ext cx="381000" cy="381000"/>
          </a:xfrm>
          <a:prstGeom prst="rect">
            <a:avLst/>
          </a:prstGeom>
        </p:spPr>
      </p:pic>
      <p:sp>
        <p:nvSpPr>
          <p:cNvPr id="12" name="AutoShape 12"/>
          <p:cNvSpPr/>
          <p:nvPr>
            <p:custDataLst>
              <p:tags r:id="rId11"/>
            </p:custDataLst>
          </p:nvPr>
        </p:nvSpPr>
        <p:spPr>
          <a:xfrm>
            <a:off x="6810375" y="3429000"/>
            <a:ext cx="4127500" cy="78486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zh-CN" altLang="en-US" sz="1800" b="1">
                <a:solidFill>
                  <a:srgbClr val="333333"/>
                </a:solidFill>
                <a:latin typeface="Noto Sans SC" panose="020B0200000000000000" charset="-122"/>
                <a:ea typeface="Noto Sans SC" panose="020B0200000000000000" charset="-122"/>
                <a:cs typeface="Noto Sans SC" panose="020B0200000000000000" charset="-122"/>
                <a:sym typeface="+mn-ea"/>
              </a:rPr>
              <a:t>2.请针对本任务的案例中老人实际情况，提出可行的心理护理方案？</a:t>
            </a:r>
            <a:endParaRPr lang="zh-CN" altLang="en-US" sz="1100"/>
          </a:p>
          <a:p>
            <a:pPr marL="0" indent="0" algn="l">
              <a:lnSpc>
                <a:spcPct val="125000"/>
              </a:lnSpc>
              <a:defRPr/>
            </a:pPr>
            <a:endParaRPr lang="en-US" sz="1100"/>
          </a:p>
        </p:txBody>
      </p:sp>
      <p:cxnSp>
        <p:nvCxnSpPr>
          <p:cNvPr id="13" name="Connector 13"/>
          <p:cNvCxnSpPr/>
          <p:nvPr>
            <p:custDataLst>
              <p:tags r:id="rId12"/>
            </p:custDataLst>
          </p:nvPr>
        </p:nvCxnSpPr>
        <p:spPr>
          <a:xfrm rot="-9822">
            <a:off x="6477009" y="2978150"/>
            <a:ext cx="4445018" cy="12700"/>
          </a:xfrm>
          <a:prstGeom prst="straightConnector1">
            <a:avLst/>
          </a:prstGeom>
          <a:solidFill>
            <a:srgbClr val="DEE0E3">
              <a:alpha val="100000"/>
            </a:srgbClr>
          </a:solidFill>
          <a:ln w="12700" cap="flat" cmpd="sng">
            <a:solidFill>
              <a:srgbClr val="8AAC99">
                <a:alpha val="50000"/>
              </a:srgbClr>
            </a:solidFill>
            <a:prstDash val="solid"/>
            <a:round/>
            <a:headEnd type="none" w="med" len="med"/>
            <a:tailEnd type="none" w="med" len="med"/>
          </a:ln>
        </p:spPr>
      </p:cxn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508000" y="187960"/>
            <a:ext cx="5080000" cy="1076325"/>
          </a:xfrm>
          <a:prstGeom prst="rect">
            <a:avLst/>
          </a:prstGeom>
          <a:noFill/>
          <a:ln w="12700" cap="flat" cmpd="sng">
            <a:noFill/>
            <a:prstDash val="solid"/>
            <a:round/>
          </a:ln>
        </p:spPr>
        <p:txBody>
          <a:bodyPr vert="horz" wrap="square" lIns="0" tIns="0" rIns="0" bIns="0" rtlCol="0" anchor="ctr" anchorCtr="0"/>
          <a:lstStyle/>
          <a:p>
            <a:pPr marL="0" indent="0" algn="l">
              <a:lnSpc>
                <a:spcPct val="100000"/>
              </a:lnSpc>
              <a:defRPr/>
            </a:pPr>
            <a:r>
              <a:rPr lang="zh-CN" altLang="en-US" sz="3600" b="0" i="0" u="none" strike="noStrike">
                <a:solidFill>
                  <a:srgbClr val="3C3C3C"/>
                </a:solidFill>
                <a:latin typeface="Noto Serif SC" panose="02020200000000000000" charset="-122"/>
                <a:ea typeface="Noto Serif SC" panose="02020200000000000000" charset="-122"/>
                <a:cs typeface="Noto Serif SC" panose="02020200000000000000" charset="-122"/>
                <a:sym typeface="Noto Serif SC" panose="02020200000000000000" charset="-122"/>
              </a:rPr>
              <a:t>案例分析</a:t>
            </a:r>
            <a:endParaRPr lang="zh-CN" altLang="en-US" sz="3600" b="0" i="0" u="none" strike="noStrike">
              <a:solidFill>
                <a:srgbClr val="3C3C3C"/>
              </a:solidFill>
              <a:latin typeface="Noto Serif SC" panose="02020200000000000000" charset="-122"/>
              <a:ea typeface="Noto Serif SC" panose="02020200000000000000" charset="-122"/>
              <a:cs typeface="Noto Serif SC" panose="02020200000000000000" charset="-122"/>
              <a:sym typeface="Noto Serif SC" panose="02020200000000000000" charset="-122"/>
            </a:endParaRPr>
          </a:p>
        </p:txBody>
      </p:sp>
      <p:pic>
        <p:nvPicPr>
          <p:cNvPr id="10" name="Picture 10"/>
          <p:cNvPicPr>
            <a:picLocks noChangeAspect="1"/>
          </p:cNvPicPr>
          <p:nvPr/>
        </p:nvPicPr>
        <p:blipFill>
          <a:blip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p:blipFill>
        <p:spPr>
          <a:xfrm>
            <a:off x="577215" y="1264285"/>
            <a:ext cx="406400" cy="406400"/>
          </a:xfrm>
          <a:prstGeom prst="rect">
            <a:avLst/>
          </a:prstGeom>
        </p:spPr>
      </p:pic>
      <p:sp>
        <p:nvSpPr>
          <p:cNvPr id="11" name="AutoShape 11"/>
          <p:cNvSpPr/>
          <p:nvPr/>
        </p:nvSpPr>
        <p:spPr>
          <a:xfrm>
            <a:off x="1042670" y="960120"/>
            <a:ext cx="10596245" cy="5262880"/>
          </a:xfrm>
          <a:prstGeom prst="rect">
            <a:avLst/>
          </a:prstGeom>
          <a:noFill/>
          <a:ln w="12700" cap="flat" cmpd="sng">
            <a:noFill/>
            <a:prstDash val="solid"/>
            <a:round/>
          </a:ln>
        </p:spPr>
        <p:txBody>
          <a:bodyPr vert="horz" wrap="square" lIns="0" tIns="0" rIns="0" bIns="0" rtlCol="0" anchor="ctr" anchorCtr="0"/>
          <a:lstStyle/>
          <a:p>
            <a:pPr marL="0" indent="0" algn="l">
              <a:lnSpc>
                <a:spcPct val="117000"/>
              </a:lnSpc>
              <a:defRPr/>
            </a:pPr>
            <a:r>
              <a:rPr lang="zh-CN" altLang="en-US" sz="2400" b="0" i="0" u="none" strike="noStrike">
                <a:solidFill>
                  <a:srgbClr val="5A5A5A"/>
                </a:solidFill>
                <a:latin typeface="Noto Sans SC" panose="020B0200000000000000" charset="-122"/>
                <a:ea typeface="Noto Sans SC" panose="020B0200000000000000" charset="-122"/>
                <a:cs typeface="Noto Sans SC" panose="020B0200000000000000" charset="-122"/>
                <a:sym typeface="Noto Sans SC" panose="020B0200000000000000" charset="-122"/>
              </a:rPr>
              <a:t>根据情境案例，分析老人心理出现了哪些变化，分析原因，提出解决措施。</a:t>
            </a:r>
            <a:endParaRPr lang="zh-CN" altLang="en-US" sz="2400" b="0" i="0" u="none" strike="noStrike">
              <a:solidFill>
                <a:srgbClr val="5A5A5A"/>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marL="0" indent="0" algn="l">
              <a:lnSpc>
                <a:spcPct val="117000"/>
              </a:lnSpc>
              <a:defRPr/>
            </a:pPr>
            <a:r>
              <a:rPr lang="zh-CN" altLang="en-US" sz="2400" b="0" i="0" u="none" strike="noStrike">
                <a:solidFill>
                  <a:srgbClr val="5A5A5A"/>
                </a:solidFill>
                <a:latin typeface="Noto Sans SC" panose="020B0200000000000000" charset="-122"/>
                <a:ea typeface="Noto Sans SC" panose="020B0200000000000000" charset="-122"/>
                <a:cs typeface="Noto Sans SC" panose="020B0200000000000000" charset="-122"/>
                <a:sym typeface="Noto Sans SC" panose="020B0200000000000000" charset="-122"/>
              </a:rPr>
              <a:t>马先生，70岁，有一儿一女，退休后和爱人同住，原本生活还算幸福，老两口互相照顾。但随着爱人在5年前去世，马先生的生活发生了很大的变化。他经常失眠，情绪消极，食欲不佳。他每天自己买菜做饭，瞅着孤零零的一副碗筷，基本上就没有胃口了，有时身体不舒服，两三天不出一趟门，不说一句话。但即使这样，儿女打电话时他都说很好，一个人能照顾自己，习惯了。其实那只是为了安慰孩子们，不愿影响他们的工作和生活。马先生坦言他曾经动过自杀的念头，尤其是老伴儿刚去世那年，经常绝食，满脑子就想着跟着去算了，结果让孩子们整天提心吊胆，不得不耽误工作来照顾他。因此他心里很过意不去，非常矛盾和痛苦。现在他一个人独居，在生活上有很多不便，更为难熬的是心理上的空虚寂寞，逢年过节时就怕孩子打电话说不回来了。若你是社区工作人员，你会如何帮助他呢？</a:t>
            </a:r>
            <a:endParaRPr lang="zh-CN" altLang="en-US" sz="2400" b="0" i="0" u="none" strike="noStrike">
              <a:solidFill>
                <a:srgbClr val="5A5A5A"/>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9525000" y="-1270000"/>
            <a:ext cx="3810000" cy="3810000"/>
          </a:xfrm>
          <a:prstGeom prst="ellipse">
            <a:avLst/>
          </a:prstGeom>
          <a:solidFill>
            <a:srgbClr val="8AB29A">
              <a:alpha val="10000"/>
            </a:srgbClr>
          </a:solidFill>
          <a:ln w="25400" cap="flat" cmpd="sng">
            <a:noFill/>
            <a:prstDash val="solid"/>
            <a:round/>
          </a:ln>
        </p:spPr>
        <p:txBody>
          <a:bodyPr vert="horz" wrap="square" lIns="0" tIns="0" rIns="0" bIns="0" rtlCol="0" anchor="ctr" anchorCtr="0"/>
          <a:lstStyle/>
          <a:p>
            <a:pPr algn="ctr">
              <a:defRPr/>
            </a:pPr>
          </a:p>
        </p:txBody>
      </p:sp>
      <p:sp>
        <p:nvSpPr>
          <p:cNvPr id="3" name="AutoShape 3"/>
          <p:cNvSpPr/>
          <p:nvPr/>
        </p:nvSpPr>
        <p:spPr>
          <a:xfrm>
            <a:off x="-1016000" y="5080000"/>
            <a:ext cx="2540000" cy="2540000"/>
          </a:xfrm>
          <a:prstGeom prst="ellipse">
            <a:avLst/>
          </a:prstGeom>
          <a:solidFill>
            <a:srgbClr val="8AB29A">
              <a:alpha val="10000"/>
            </a:srgbClr>
          </a:solidFill>
          <a:ln w="25400" cap="flat" cmpd="sng">
            <a:noFill/>
            <a:prstDash val="solid"/>
            <a:round/>
          </a:ln>
        </p:spPr>
        <p:txBody>
          <a:bodyPr vert="horz" wrap="square" lIns="0" tIns="0" rIns="0" bIns="0" rtlCol="0" anchor="ctr" anchorCtr="0"/>
          <a:lstStyle/>
          <a:p>
            <a:pPr algn="ctr">
              <a:defRPr/>
            </a:pPr>
          </a:p>
        </p:txBody>
      </p:sp>
      <p:sp>
        <p:nvSpPr>
          <p:cNvPr id="4" name="AutoShape 4"/>
          <p:cNvSpPr/>
          <p:nvPr/>
        </p:nvSpPr>
        <p:spPr>
          <a:xfrm>
            <a:off x="1016000" y="166370"/>
            <a:ext cx="10160000" cy="762000"/>
          </a:xfrm>
          <a:prstGeom prst="rect">
            <a:avLst/>
          </a:prstGeom>
          <a:noFill/>
          <a:ln w="12700" cap="flat" cmpd="sng">
            <a:noFill/>
            <a:prstDash val="solid"/>
            <a:round/>
          </a:ln>
        </p:spPr>
        <p:txBody>
          <a:bodyPr vert="horz" wrap="square" lIns="0" tIns="0" rIns="0" bIns="0" rtlCol="0" anchor="ctr" anchorCtr="0"/>
          <a:lstStyle/>
          <a:p>
            <a:pPr marL="0" indent="0" algn="ctr">
              <a:lnSpc>
                <a:spcPct val="125000"/>
              </a:lnSpc>
              <a:defRPr/>
            </a:pPr>
            <a:r>
              <a:rPr lang="en-US" sz="3600" b="0" i="0" u="none" strike="noStrike">
                <a:solidFill>
                  <a:srgbClr val="444444"/>
                </a:solidFill>
                <a:latin typeface="Noto Serif SC" panose="02020200000000000000" charset="-122"/>
                <a:ea typeface="Noto Serif SC" panose="02020200000000000000" charset="-122"/>
                <a:cs typeface="Noto Serif SC" panose="02020200000000000000" charset="-122"/>
                <a:sym typeface="Noto Serif SC" panose="02020200000000000000" charset="-122"/>
              </a:rPr>
              <a:t>学习目标</a:t>
            </a:r>
            <a:endParaRPr lang="en-US" sz="1100"/>
          </a:p>
        </p:txBody>
      </p:sp>
      <p:sp>
        <p:nvSpPr>
          <p:cNvPr id="5" name="AutoShape 5"/>
          <p:cNvSpPr/>
          <p:nvPr>
            <p:custDataLst>
              <p:tags r:id="rId1"/>
            </p:custDataLst>
          </p:nvPr>
        </p:nvSpPr>
        <p:spPr>
          <a:xfrm>
            <a:off x="4318000" y="1053465"/>
            <a:ext cx="6519545" cy="1016635"/>
          </a:xfrm>
          <a:prstGeom prst="roundRect">
            <a:avLst>
              <a:gd name="adj" fmla="val 50000"/>
            </a:avLst>
          </a:prstGeom>
          <a:solidFill>
            <a:srgbClr val="FFFFFF">
              <a:alpha val="100000"/>
            </a:srgbClr>
          </a:solidFill>
          <a:ln w="25400" cap="flat" cmpd="sng">
            <a:noFill/>
            <a:prstDash val="solid"/>
            <a:round/>
          </a:ln>
          <a:effectLst>
            <a:outerShdw blurRad="190500" dist="50800" dir="5400000" algn="tl" rotWithShape="0">
              <a:srgbClr val="000000">
                <a:alpha val="8000"/>
              </a:srgbClr>
            </a:outerShdw>
          </a:effectLst>
        </p:spPr>
        <p:txBody>
          <a:bodyPr vert="horz" wrap="square" lIns="0" tIns="0" rIns="0" bIns="0" rtlCol="0" anchor="ctr" anchorCtr="0"/>
          <a:lstStyle/>
          <a:p>
            <a:pPr algn="ctr">
              <a:defRPr/>
            </a:pPr>
          </a:p>
        </p:txBody>
      </p:sp>
      <p:sp>
        <p:nvSpPr>
          <p:cNvPr id="9" name="AutoShape 9"/>
          <p:cNvSpPr/>
          <p:nvPr>
            <p:custDataLst>
              <p:tags r:id="rId2"/>
            </p:custDataLst>
          </p:nvPr>
        </p:nvSpPr>
        <p:spPr>
          <a:xfrm>
            <a:off x="4384675" y="1050925"/>
            <a:ext cx="6399530" cy="981075"/>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2000" b="0" i="0" u="none" strike="noStrike">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rPr>
              <a:t>● </a:t>
            </a:r>
            <a:r>
              <a:rPr lang="zh-CN" altLang="en-US" sz="2000" b="0" i="0" u="none" strike="noStrike">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rPr>
              <a:t>掌握空巢老人面临的危机</a:t>
            </a:r>
            <a:endParaRPr lang="zh-CN" altLang="en-US" sz="2000" b="0" i="0" u="none" strike="noStrike">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marL="0" indent="0" algn="l">
              <a:lnSpc>
                <a:spcPct val="125000"/>
              </a:lnSpc>
              <a:defRPr/>
            </a:pPr>
            <a:r>
              <a:rPr lang="en-US" sz="2000">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rPr>
              <a:t>●</a:t>
            </a:r>
            <a:r>
              <a:rPr lang="zh-CN" altLang="en-US" sz="2000" b="0" i="0" u="none" strike="noStrike">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rPr>
              <a:t>掌握空巢综合征的症状表现</a:t>
            </a:r>
            <a:endParaRPr lang="zh-CN" altLang="en-US" sz="2000" b="0" i="0" u="none" strike="noStrike">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
        <p:nvSpPr>
          <p:cNvPr id="10" name="AutoShape 10"/>
          <p:cNvSpPr/>
          <p:nvPr>
            <p:custDataLst>
              <p:tags r:id="rId3"/>
            </p:custDataLst>
          </p:nvPr>
        </p:nvSpPr>
        <p:spPr>
          <a:xfrm>
            <a:off x="4323715" y="2311400"/>
            <a:ext cx="6514465" cy="989965"/>
          </a:xfrm>
          <a:prstGeom prst="roundRect">
            <a:avLst>
              <a:gd name="adj" fmla="val 50000"/>
            </a:avLst>
          </a:prstGeom>
          <a:solidFill>
            <a:srgbClr val="FFFFFF">
              <a:alpha val="100000"/>
            </a:srgbClr>
          </a:solidFill>
          <a:ln w="25400" cap="flat" cmpd="sng">
            <a:noFill/>
            <a:prstDash val="solid"/>
            <a:round/>
          </a:ln>
          <a:effectLst>
            <a:outerShdw blurRad="190500" dist="50800" dir="5400000" algn="tl" rotWithShape="0">
              <a:srgbClr val="000000">
                <a:alpha val="8000"/>
              </a:srgbClr>
            </a:outerShdw>
          </a:effectLst>
        </p:spPr>
        <p:txBody>
          <a:bodyPr vert="horz" wrap="square" lIns="0" tIns="0" rIns="0" bIns="0" rtlCol="0" anchor="ctr" anchorCtr="0"/>
          <a:lstStyle/>
          <a:p>
            <a:pPr algn="ctr">
              <a:defRPr/>
            </a:pPr>
          </a:p>
        </p:txBody>
      </p:sp>
      <p:sp>
        <p:nvSpPr>
          <p:cNvPr id="11" name="AutoShape 11"/>
          <p:cNvSpPr/>
          <p:nvPr>
            <p:custDataLst>
              <p:tags r:id="rId4"/>
            </p:custDataLst>
          </p:nvPr>
        </p:nvSpPr>
        <p:spPr>
          <a:xfrm>
            <a:off x="698500" y="2286000"/>
            <a:ext cx="3175000" cy="1016000"/>
          </a:xfrm>
          <a:prstGeom prst="roundRect">
            <a:avLst>
              <a:gd name="adj" fmla="val 50000"/>
            </a:avLst>
          </a:prstGeom>
          <a:solidFill>
            <a:srgbClr val="8AB29A">
              <a:alpha val="100000"/>
            </a:srgbClr>
          </a:solidFill>
          <a:ln w="25400" cap="flat" cmpd="sng">
            <a:noFill/>
            <a:prstDash val="solid"/>
            <a:round/>
          </a:ln>
        </p:spPr>
        <p:txBody>
          <a:bodyPr vert="horz" wrap="square" lIns="0" tIns="0" rIns="0" bIns="0" rtlCol="0" anchor="ctr" anchorCtr="0"/>
          <a:lstStyle/>
          <a:p>
            <a:pPr algn="ctr">
              <a:defRPr/>
            </a:pPr>
          </a:p>
        </p:txBody>
      </p:sp>
      <p:pic>
        <p:nvPicPr>
          <p:cNvPr id="12" name="Picture 12"/>
          <p:cNvPicPr>
            <a:picLocks noChangeAspect="1"/>
          </p:cNvPicPr>
          <p:nvPr>
            <p:custDataLst>
              <p:tags r:id="rId5"/>
            </p:custDataLst>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863600" y="2518410"/>
            <a:ext cx="406400" cy="406400"/>
          </a:xfrm>
          <a:prstGeom prst="rect">
            <a:avLst/>
          </a:prstGeom>
        </p:spPr>
      </p:pic>
      <p:sp>
        <p:nvSpPr>
          <p:cNvPr id="13" name="AutoShape 13"/>
          <p:cNvSpPr/>
          <p:nvPr>
            <p:custDataLst>
              <p:tags r:id="rId8"/>
            </p:custDataLst>
          </p:nvPr>
        </p:nvSpPr>
        <p:spPr>
          <a:xfrm>
            <a:off x="1524000" y="2480310"/>
            <a:ext cx="2032000" cy="4445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2200" b="1" i="0" u="none" strike="noStrike">
                <a:solidFill>
                  <a:srgbClr val="FFFFFF"/>
                </a:solidFill>
                <a:latin typeface="Noto Sans SC" panose="020B0200000000000000" charset="-122"/>
                <a:ea typeface="Noto Sans SC" panose="020B0200000000000000" charset="-122"/>
                <a:cs typeface="Noto Sans SC" panose="020B0200000000000000" charset="-122"/>
                <a:sym typeface="Noto Sans SC" panose="020B0200000000000000" charset="-122"/>
              </a:rPr>
              <a:t>02 能力目标</a:t>
            </a:r>
            <a:endParaRPr lang="en-US" sz="1100"/>
          </a:p>
        </p:txBody>
      </p:sp>
      <p:sp>
        <p:nvSpPr>
          <p:cNvPr id="14" name="AutoShape 14"/>
          <p:cNvSpPr/>
          <p:nvPr>
            <p:custDataLst>
              <p:tags r:id="rId9"/>
            </p:custDataLst>
          </p:nvPr>
        </p:nvSpPr>
        <p:spPr>
          <a:xfrm>
            <a:off x="4384675" y="2336800"/>
            <a:ext cx="6400165" cy="90551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2000" b="0" i="0" u="none" strike="noStrike">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rPr>
              <a:t>● </a:t>
            </a:r>
            <a:r>
              <a:rPr lang="zh-CN" altLang="en-US" sz="2000" b="0" i="0" u="none" strike="noStrike">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rPr>
              <a:t>能分析导致空巢综合征的原因</a:t>
            </a:r>
            <a:endParaRPr lang="zh-CN" altLang="en-US" sz="2000" b="0" i="0" u="none" strike="noStrike">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marL="0" indent="0" algn="l">
              <a:lnSpc>
                <a:spcPct val="125000"/>
              </a:lnSpc>
              <a:defRPr/>
            </a:pPr>
            <a:r>
              <a:rPr lang="en-US" sz="2000">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rPr>
              <a:t>●</a:t>
            </a:r>
            <a:r>
              <a:rPr lang="zh-CN" altLang="en-US" sz="2000" b="0" i="0" u="none" strike="noStrike">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rPr>
              <a:t>能对空巢老人进行心理护理</a:t>
            </a:r>
            <a:endParaRPr lang="zh-CN" altLang="en-US" sz="2000" b="0" i="0" u="none" strike="noStrike">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
        <p:nvSpPr>
          <p:cNvPr id="15" name="AutoShape 15"/>
          <p:cNvSpPr/>
          <p:nvPr>
            <p:custDataLst>
              <p:tags r:id="rId10"/>
            </p:custDataLst>
          </p:nvPr>
        </p:nvSpPr>
        <p:spPr>
          <a:xfrm>
            <a:off x="659765" y="4476750"/>
            <a:ext cx="4416425" cy="2147570"/>
          </a:xfrm>
          <a:prstGeom prst="roundRect">
            <a:avLst>
              <a:gd name="adj" fmla="val 0"/>
            </a:avLst>
          </a:prstGeom>
          <a:solidFill>
            <a:srgbClr val="FFFFFF">
              <a:alpha val="100000"/>
            </a:srgbClr>
          </a:solidFill>
          <a:ln w="25400" cap="flat" cmpd="sng">
            <a:noFill/>
            <a:prstDash val="solid"/>
            <a:round/>
          </a:ln>
          <a:effectLst>
            <a:outerShdw blurRad="190500" dist="50800" dir="5400000" algn="tl" rotWithShape="0">
              <a:srgbClr val="000000">
                <a:alpha val="8000"/>
              </a:srgbClr>
            </a:outerShdw>
          </a:effectLst>
        </p:spPr>
        <p:txBody>
          <a:bodyPr vert="horz" wrap="square" lIns="0" tIns="0" rIns="0" bIns="0" rtlCol="0" anchor="ctr" anchorCtr="0"/>
          <a:lstStyle/>
          <a:p>
            <a:pPr algn="ctr">
              <a:defRPr/>
            </a:pPr>
          </a:p>
        </p:txBody>
      </p:sp>
      <p:sp>
        <p:nvSpPr>
          <p:cNvPr id="16" name="AutoShape 16"/>
          <p:cNvSpPr/>
          <p:nvPr>
            <p:custDataLst>
              <p:tags r:id="rId11"/>
            </p:custDataLst>
          </p:nvPr>
        </p:nvSpPr>
        <p:spPr>
          <a:xfrm>
            <a:off x="698500" y="3494405"/>
            <a:ext cx="4377055" cy="1016000"/>
          </a:xfrm>
          <a:prstGeom prst="roundRect">
            <a:avLst>
              <a:gd name="adj" fmla="val 0"/>
            </a:avLst>
          </a:prstGeom>
          <a:solidFill>
            <a:srgbClr val="8AB29A">
              <a:alpha val="100000"/>
            </a:srgbClr>
          </a:solidFill>
          <a:ln w="25400" cap="flat" cmpd="sng">
            <a:noFill/>
            <a:prstDash val="solid"/>
            <a:round/>
          </a:ln>
        </p:spPr>
        <p:txBody>
          <a:bodyPr vert="horz" wrap="square" lIns="0" tIns="0" rIns="0" bIns="0" rtlCol="0" anchor="ctr" anchorCtr="0"/>
          <a:lstStyle/>
          <a:p>
            <a:pPr algn="ctr">
              <a:defRPr/>
            </a:pPr>
          </a:p>
        </p:txBody>
      </p:sp>
      <p:pic>
        <p:nvPicPr>
          <p:cNvPr id="17" name="Picture 17"/>
          <p:cNvPicPr>
            <a:picLocks noChangeAspect="1"/>
          </p:cNvPicPr>
          <p:nvPr>
            <p:custDataLst>
              <p:tags r:id="rId12"/>
            </p:custDataLst>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873125" y="3810000"/>
            <a:ext cx="396875" cy="406400"/>
          </a:xfrm>
          <a:prstGeom prst="rect">
            <a:avLst/>
          </a:prstGeom>
        </p:spPr>
      </p:pic>
      <p:sp>
        <p:nvSpPr>
          <p:cNvPr id="18" name="AutoShape 18"/>
          <p:cNvSpPr/>
          <p:nvPr>
            <p:custDataLst>
              <p:tags r:id="rId15"/>
            </p:custDataLst>
          </p:nvPr>
        </p:nvSpPr>
        <p:spPr>
          <a:xfrm>
            <a:off x="1524000" y="3773805"/>
            <a:ext cx="2145665" cy="4445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2200" b="1" i="0" u="none" strike="noStrike">
                <a:solidFill>
                  <a:srgbClr val="FFFFFF"/>
                </a:solidFill>
                <a:latin typeface="Noto Sans SC" panose="020B0200000000000000" charset="-122"/>
                <a:ea typeface="Noto Sans SC" panose="020B0200000000000000" charset="-122"/>
                <a:cs typeface="Noto Sans SC" panose="020B0200000000000000" charset="-122"/>
                <a:sym typeface="Noto Sans SC" panose="020B0200000000000000" charset="-122"/>
              </a:rPr>
              <a:t>03 素质目标</a:t>
            </a:r>
            <a:endParaRPr lang="en-US" sz="1100"/>
          </a:p>
        </p:txBody>
      </p:sp>
      <p:sp>
        <p:nvSpPr>
          <p:cNvPr id="19" name="AutoShape 19"/>
          <p:cNvSpPr/>
          <p:nvPr>
            <p:custDataLst>
              <p:tags r:id="rId16"/>
            </p:custDataLst>
          </p:nvPr>
        </p:nvSpPr>
        <p:spPr>
          <a:xfrm>
            <a:off x="913765" y="4065905"/>
            <a:ext cx="4011295" cy="2921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1800" b="0" i="0" u="none" strike="noStrike">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rPr>
              <a:t>● </a:t>
            </a:r>
            <a:r>
              <a:rPr lang="zh-CN" altLang="en-US" sz="1800" b="0" i="0" u="none" strike="noStrike">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rPr>
              <a:t>培养耐心细致、勤奋好学的态度</a:t>
            </a:r>
            <a:endParaRPr lang="zh-CN" altLang="en-US" sz="1800" b="0" i="0" u="none" strike="noStrike">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marL="0" indent="0" algn="l">
              <a:lnSpc>
                <a:spcPct val="125000"/>
              </a:lnSpc>
              <a:defRPr/>
            </a:pPr>
            <a:r>
              <a:rPr lang="en-US">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rPr>
              <a:t>●</a:t>
            </a:r>
            <a:r>
              <a:rPr lang="zh-CN" altLang="en-US" sz="1800" b="0" i="0" u="none" strike="noStrike">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rPr>
              <a:t>培养细心观察、爱岗敬业的意识</a:t>
            </a:r>
            <a:endParaRPr lang="zh-CN" altLang="en-US" sz="1800" b="0" i="0" u="none" strike="noStrike">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marL="0" indent="0" algn="l">
              <a:lnSpc>
                <a:spcPct val="125000"/>
              </a:lnSpc>
              <a:defRPr/>
            </a:pPr>
            <a:r>
              <a:rPr lang="en-US">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rPr>
              <a:t>●</a:t>
            </a:r>
            <a:r>
              <a:rPr lang="zh-CN" altLang="en-US" sz="1800" b="0" i="0" u="none" strike="noStrike">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rPr>
              <a:t>培养善于沟通、合理分析的意识</a:t>
            </a:r>
            <a:endParaRPr lang="zh-CN" altLang="en-US" sz="1800" b="0" i="0" u="none" strike="noStrike">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marL="0" indent="0" algn="l">
              <a:lnSpc>
                <a:spcPct val="125000"/>
              </a:lnSpc>
              <a:defRPr/>
            </a:pPr>
            <a:r>
              <a:rPr lang="en-US">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rPr>
              <a:t>●</a:t>
            </a:r>
            <a:r>
              <a:rPr lang="zh-CN" altLang="en-US" sz="1800" b="0" i="0" u="none" strike="noStrike">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rPr>
              <a:t>树立尊老敬老、灵活变通的意识</a:t>
            </a:r>
            <a:endParaRPr lang="zh-CN" altLang="en-US" sz="1800" b="0" i="0" u="none" strike="noStrike">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
        <p:nvSpPr>
          <p:cNvPr id="20" name="AutoShape 6"/>
          <p:cNvSpPr/>
          <p:nvPr>
            <p:custDataLst>
              <p:tags r:id="rId17"/>
            </p:custDataLst>
          </p:nvPr>
        </p:nvSpPr>
        <p:spPr>
          <a:xfrm>
            <a:off x="698500" y="1054100"/>
            <a:ext cx="3175000" cy="1016000"/>
          </a:xfrm>
          <a:prstGeom prst="roundRect">
            <a:avLst>
              <a:gd name="adj" fmla="val 50000"/>
            </a:avLst>
          </a:prstGeom>
          <a:solidFill>
            <a:srgbClr val="8AB29A">
              <a:alpha val="100000"/>
            </a:srgbClr>
          </a:solidFill>
          <a:ln w="25400" cap="flat" cmpd="sng">
            <a:noFill/>
            <a:prstDash val="solid"/>
            <a:round/>
          </a:ln>
        </p:spPr>
        <p:txBody>
          <a:bodyPr vert="horz" wrap="square" lIns="0" tIns="0" rIns="0" bIns="0" rtlCol="0" anchor="ctr" anchorCtr="0"/>
          <a:lstStyle/>
          <a:p>
            <a:pPr algn="ctr">
              <a:defRPr/>
            </a:pPr>
          </a:p>
        </p:txBody>
      </p:sp>
      <p:sp>
        <p:nvSpPr>
          <p:cNvPr id="21" name="AutoShape 8"/>
          <p:cNvSpPr/>
          <p:nvPr>
            <p:custDataLst>
              <p:tags r:id="rId18"/>
            </p:custDataLst>
          </p:nvPr>
        </p:nvSpPr>
        <p:spPr>
          <a:xfrm>
            <a:off x="1524000" y="1333500"/>
            <a:ext cx="2032000" cy="4445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2200" b="1" i="0" u="none" strike="noStrike">
                <a:solidFill>
                  <a:srgbClr val="FFFFFF"/>
                </a:solidFill>
                <a:latin typeface="Noto Sans SC" panose="020B0200000000000000" charset="-122"/>
                <a:ea typeface="Noto Sans SC" panose="020B0200000000000000" charset="-122"/>
                <a:cs typeface="Noto Sans SC" panose="020B0200000000000000" charset="-122"/>
                <a:sym typeface="Noto Sans SC" panose="020B0200000000000000" charset="-122"/>
              </a:rPr>
              <a:t>01 知识目标</a:t>
            </a:r>
            <a:endParaRPr lang="en-US" sz="1100"/>
          </a:p>
        </p:txBody>
      </p:sp>
      <p:pic>
        <p:nvPicPr>
          <p:cNvPr id="7" name="Picture 7"/>
          <p:cNvPicPr>
            <a:picLocks noChangeAspect="1"/>
          </p:cNvPicPr>
          <p:nvPr>
            <p:custDataLst>
              <p:tags r:id="rId19"/>
            </p:custDataLst>
          </p:nvPr>
        </p:nvPicPr>
        <p:blipFill>
          <a:blip r:embed="rId20">
            <a:extLst>
              <a:ext uri="{28A0092B-C50C-407E-A947-70E740481C1C}">
                <a14:useLocalDpi xmlns:a14="http://schemas.microsoft.com/office/drawing/2010/main" val="0"/>
              </a:ext>
              <a:ext uri="{96DAC541-7B7A-43D3-8B79-37D633B846F1}">
                <asvg:svgBlip xmlns:asvg="http://schemas.microsoft.com/office/drawing/2016/SVG/main" r:embed="rId21"/>
              </a:ext>
            </a:extLst>
          </a:blip>
          <a:stretch>
            <a:fillRect/>
          </a:stretch>
        </p:blipFill>
        <p:spPr>
          <a:xfrm>
            <a:off x="863600" y="1342390"/>
            <a:ext cx="406400" cy="406400"/>
          </a:xfrm>
          <a:prstGeom prst="rect">
            <a:avLst/>
          </a:prstGeom>
        </p:spPr>
      </p:pic>
      <p:sp>
        <p:nvSpPr>
          <p:cNvPr id="22" name="AutoShape 16"/>
          <p:cNvSpPr/>
          <p:nvPr>
            <p:custDataLst>
              <p:tags r:id="rId22"/>
            </p:custDataLst>
          </p:nvPr>
        </p:nvSpPr>
        <p:spPr>
          <a:xfrm>
            <a:off x="6407150" y="3547110"/>
            <a:ext cx="4377055" cy="1016000"/>
          </a:xfrm>
          <a:prstGeom prst="roundRect">
            <a:avLst>
              <a:gd name="adj" fmla="val 0"/>
            </a:avLst>
          </a:prstGeom>
          <a:solidFill>
            <a:srgbClr val="8AB29A">
              <a:alpha val="100000"/>
            </a:srgbClr>
          </a:solidFill>
          <a:ln w="25400" cap="flat" cmpd="sng">
            <a:noFill/>
            <a:prstDash val="solid"/>
            <a:round/>
          </a:ln>
        </p:spPr>
        <p:txBody>
          <a:bodyPr vert="horz" wrap="square" lIns="0" tIns="0" rIns="0" bIns="0" rtlCol="0" anchor="ctr" anchorCtr="0"/>
          <a:lstStyle/>
          <a:p>
            <a:pPr algn="ctr">
              <a:defRPr/>
            </a:pPr>
          </a:p>
        </p:txBody>
      </p:sp>
      <p:pic>
        <p:nvPicPr>
          <p:cNvPr id="23" name="Picture 17"/>
          <p:cNvPicPr>
            <a:picLocks noChangeAspect="1"/>
          </p:cNvPicPr>
          <p:nvPr>
            <p:custDataLst>
              <p:tags r:id="rId23"/>
            </p:custDataLst>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6581775" y="3862705"/>
            <a:ext cx="396875" cy="406400"/>
          </a:xfrm>
          <a:prstGeom prst="rect">
            <a:avLst/>
          </a:prstGeom>
        </p:spPr>
      </p:pic>
      <p:sp>
        <p:nvSpPr>
          <p:cNvPr id="24" name="AutoShape 18"/>
          <p:cNvSpPr/>
          <p:nvPr>
            <p:custDataLst>
              <p:tags r:id="rId24"/>
            </p:custDataLst>
          </p:nvPr>
        </p:nvSpPr>
        <p:spPr>
          <a:xfrm>
            <a:off x="7232650" y="3826510"/>
            <a:ext cx="2145665" cy="4445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2200" b="1" i="0" u="none" strike="noStrike">
                <a:solidFill>
                  <a:srgbClr val="FFFFFF"/>
                </a:solidFill>
                <a:latin typeface="Noto Sans SC" panose="020B0200000000000000" charset="-122"/>
                <a:ea typeface="Noto Sans SC" panose="020B0200000000000000" charset="-122"/>
                <a:cs typeface="Noto Sans SC" panose="020B0200000000000000" charset="-122"/>
                <a:sym typeface="Noto Sans SC" panose="020B0200000000000000" charset="-122"/>
              </a:rPr>
              <a:t>03 素质目标</a:t>
            </a:r>
            <a:endParaRPr lang="en-US" sz="1100"/>
          </a:p>
        </p:txBody>
      </p:sp>
      <p:sp>
        <p:nvSpPr>
          <p:cNvPr id="25" name="AutoShape 16"/>
          <p:cNvSpPr/>
          <p:nvPr>
            <p:custDataLst>
              <p:tags r:id="rId25"/>
            </p:custDataLst>
          </p:nvPr>
        </p:nvSpPr>
        <p:spPr>
          <a:xfrm>
            <a:off x="6407150" y="3460750"/>
            <a:ext cx="4377055" cy="1016000"/>
          </a:xfrm>
          <a:prstGeom prst="roundRect">
            <a:avLst>
              <a:gd name="adj" fmla="val 0"/>
            </a:avLst>
          </a:prstGeom>
          <a:solidFill>
            <a:srgbClr val="8AB29A">
              <a:alpha val="100000"/>
            </a:srgbClr>
          </a:solidFill>
          <a:ln w="25400" cap="flat" cmpd="sng">
            <a:noFill/>
            <a:prstDash val="solid"/>
            <a:round/>
          </a:ln>
        </p:spPr>
        <p:txBody>
          <a:bodyPr vert="horz" wrap="square" lIns="0" tIns="0" rIns="0" bIns="0" rtlCol="0" anchor="ctr" anchorCtr="0"/>
          <a:lstStyle/>
          <a:p>
            <a:pPr algn="ctr">
              <a:defRPr/>
            </a:pPr>
          </a:p>
        </p:txBody>
      </p:sp>
      <p:pic>
        <p:nvPicPr>
          <p:cNvPr id="26" name="Picture 17"/>
          <p:cNvPicPr>
            <a:picLocks noChangeAspect="1"/>
          </p:cNvPicPr>
          <p:nvPr>
            <p:custDataLst>
              <p:tags r:id="rId26"/>
            </p:custDataLst>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6581775" y="3776345"/>
            <a:ext cx="396875" cy="406400"/>
          </a:xfrm>
          <a:prstGeom prst="rect">
            <a:avLst/>
          </a:prstGeom>
        </p:spPr>
      </p:pic>
      <p:sp>
        <p:nvSpPr>
          <p:cNvPr id="27" name="AutoShape 18"/>
          <p:cNvSpPr/>
          <p:nvPr>
            <p:custDataLst>
              <p:tags r:id="rId27"/>
            </p:custDataLst>
          </p:nvPr>
        </p:nvSpPr>
        <p:spPr>
          <a:xfrm>
            <a:off x="7232650" y="3740150"/>
            <a:ext cx="2145665" cy="4445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2200" b="1" i="0" u="none" strike="noStrike">
                <a:solidFill>
                  <a:srgbClr val="FFFFFF"/>
                </a:solidFill>
                <a:latin typeface="Noto Sans SC" panose="020B0200000000000000" charset="-122"/>
                <a:ea typeface="Noto Sans SC" panose="020B0200000000000000" charset="-122"/>
                <a:cs typeface="Noto Sans SC" panose="020B0200000000000000" charset="-122"/>
                <a:sym typeface="Noto Sans SC" panose="020B0200000000000000" charset="-122"/>
              </a:rPr>
              <a:t>03 素质目标</a:t>
            </a:r>
            <a:endParaRPr lang="en-US" sz="1100"/>
          </a:p>
        </p:txBody>
      </p:sp>
      <p:sp>
        <p:nvSpPr>
          <p:cNvPr id="28" name="AutoShape 16"/>
          <p:cNvSpPr/>
          <p:nvPr>
            <p:custDataLst>
              <p:tags r:id="rId28"/>
            </p:custDataLst>
          </p:nvPr>
        </p:nvSpPr>
        <p:spPr>
          <a:xfrm>
            <a:off x="6275705" y="3493770"/>
            <a:ext cx="4377055" cy="1016000"/>
          </a:xfrm>
          <a:prstGeom prst="roundRect">
            <a:avLst>
              <a:gd name="adj" fmla="val 0"/>
            </a:avLst>
          </a:prstGeom>
          <a:solidFill>
            <a:srgbClr val="8AB29A">
              <a:alpha val="100000"/>
            </a:srgbClr>
          </a:solidFill>
          <a:ln w="25400" cap="flat" cmpd="sng">
            <a:noFill/>
            <a:prstDash val="solid"/>
            <a:round/>
          </a:ln>
        </p:spPr>
        <p:txBody>
          <a:bodyPr vert="horz" wrap="square" lIns="0" tIns="0" rIns="0" bIns="0" rtlCol="0" anchor="ctr" anchorCtr="0"/>
          <a:lstStyle/>
          <a:p>
            <a:pPr algn="ctr">
              <a:defRPr/>
            </a:pPr>
          </a:p>
        </p:txBody>
      </p:sp>
      <p:pic>
        <p:nvPicPr>
          <p:cNvPr id="29" name="Picture 17"/>
          <p:cNvPicPr>
            <a:picLocks noChangeAspect="1"/>
          </p:cNvPicPr>
          <p:nvPr>
            <p:custDataLst>
              <p:tags r:id="rId29"/>
            </p:custDataLst>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6450330" y="3809365"/>
            <a:ext cx="396875" cy="406400"/>
          </a:xfrm>
          <a:prstGeom prst="rect">
            <a:avLst/>
          </a:prstGeom>
        </p:spPr>
      </p:pic>
      <p:sp>
        <p:nvSpPr>
          <p:cNvPr id="30" name="AutoShape 18"/>
          <p:cNvSpPr/>
          <p:nvPr>
            <p:custDataLst>
              <p:tags r:id="rId30"/>
            </p:custDataLst>
          </p:nvPr>
        </p:nvSpPr>
        <p:spPr>
          <a:xfrm>
            <a:off x="7101205" y="3773170"/>
            <a:ext cx="2145665" cy="4445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2200" b="1" i="0" u="none" strike="noStrike">
                <a:solidFill>
                  <a:srgbClr val="FFFFFF"/>
                </a:solidFill>
                <a:latin typeface="Noto Sans SC" panose="020B0200000000000000" charset="-122"/>
                <a:ea typeface="Noto Sans SC" panose="020B0200000000000000" charset="-122"/>
                <a:cs typeface="Noto Sans SC" panose="020B0200000000000000" charset="-122"/>
                <a:sym typeface="Noto Sans SC" panose="020B0200000000000000" charset="-122"/>
              </a:rPr>
              <a:t>04 </a:t>
            </a:r>
            <a:r>
              <a:rPr lang="en-US" sz="2200" b="1">
                <a:solidFill>
                  <a:srgbClr val="FFFFFF"/>
                </a:solidFill>
                <a:latin typeface="Noto Sans SC" panose="020B0200000000000000" charset="-122"/>
                <a:ea typeface="Noto Sans SC" panose="020B0200000000000000" charset="-122"/>
                <a:cs typeface="Noto Sans SC" panose="020B0200000000000000" charset="-122"/>
                <a:sym typeface="+mn-ea"/>
              </a:rPr>
              <a:t>任务分析</a:t>
            </a:r>
            <a:endParaRPr lang="en-US" sz="1100"/>
          </a:p>
        </p:txBody>
      </p:sp>
      <p:sp>
        <p:nvSpPr>
          <p:cNvPr id="31" name="AutoShape 15"/>
          <p:cNvSpPr/>
          <p:nvPr>
            <p:custDataLst>
              <p:tags r:id="rId31"/>
            </p:custDataLst>
          </p:nvPr>
        </p:nvSpPr>
        <p:spPr>
          <a:xfrm>
            <a:off x="6315710" y="4563110"/>
            <a:ext cx="4416425" cy="2147570"/>
          </a:xfrm>
          <a:prstGeom prst="roundRect">
            <a:avLst>
              <a:gd name="adj" fmla="val 0"/>
            </a:avLst>
          </a:prstGeom>
          <a:solidFill>
            <a:srgbClr val="FFFFFF">
              <a:alpha val="100000"/>
            </a:srgbClr>
          </a:solidFill>
          <a:ln w="25400" cap="flat" cmpd="sng">
            <a:noFill/>
            <a:prstDash val="solid"/>
            <a:round/>
          </a:ln>
          <a:effectLst>
            <a:outerShdw blurRad="190500" dist="50800" dir="5400000" algn="tl" rotWithShape="0">
              <a:srgbClr val="000000">
                <a:alpha val="8000"/>
              </a:srgbClr>
            </a:outerShdw>
          </a:effectLst>
        </p:spPr>
        <p:txBody>
          <a:bodyPr vert="horz" wrap="square" lIns="0" tIns="0" rIns="0" bIns="0" rtlCol="0" anchor="ctr" anchorCtr="0"/>
          <a:lstStyle/>
          <a:p>
            <a:pPr algn="ctr">
              <a:defRPr/>
            </a:pPr>
          </a:p>
        </p:txBody>
      </p:sp>
      <p:sp>
        <p:nvSpPr>
          <p:cNvPr id="32" name="AutoShape 19"/>
          <p:cNvSpPr/>
          <p:nvPr>
            <p:custDataLst>
              <p:tags r:id="rId32"/>
            </p:custDataLst>
          </p:nvPr>
        </p:nvSpPr>
        <p:spPr>
          <a:xfrm>
            <a:off x="6450330" y="4065905"/>
            <a:ext cx="4281805" cy="2921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1800" b="0" i="0" u="none" strike="noStrike">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rPr>
              <a:t>●</a:t>
            </a:r>
            <a:r>
              <a:rPr lang="zh-CN" altLang="en-US" sz="1800" b="0" i="0" u="none" strike="noStrike">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rPr>
              <a:t>重点：空巢老人面临的危机</a:t>
            </a:r>
            <a:endParaRPr lang="zh-CN" altLang="en-US" sz="1800" b="0" i="0" u="none" strike="noStrike">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marL="0" indent="0" algn="l">
              <a:lnSpc>
                <a:spcPct val="125000"/>
              </a:lnSpc>
              <a:defRPr/>
            </a:pPr>
            <a:r>
              <a:rPr lang="en-US">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rPr>
              <a:t>●</a:t>
            </a:r>
            <a:r>
              <a:rPr lang="zh-CN" altLang="en-US" sz="1800" b="0" i="0" u="none" strike="noStrike">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rPr>
              <a:t>难点：能对空巢老人进行心理护理</a:t>
            </a:r>
            <a:endParaRPr lang="zh-CN" altLang="en-US" sz="1800" b="0" i="0" u="none" strike="noStrike">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9525000" y="-1270000"/>
            <a:ext cx="3810000" cy="3810000"/>
          </a:xfrm>
          <a:prstGeom prst="ellipse">
            <a:avLst/>
          </a:prstGeom>
          <a:solidFill>
            <a:srgbClr val="94AC9F">
              <a:alpha val="15000"/>
            </a:srgbClr>
          </a:solidFill>
          <a:ln w="25400" cap="flat" cmpd="sng">
            <a:noFill/>
            <a:prstDash val="solid"/>
            <a:round/>
          </a:ln>
        </p:spPr>
        <p:txBody>
          <a:bodyPr vert="horz" wrap="square" lIns="0" tIns="0" rIns="0" bIns="0" rtlCol="0" anchor="ctr" anchorCtr="0"/>
          <a:lstStyle/>
          <a:p>
            <a:pPr algn="ctr">
              <a:defRPr/>
            </a:pPr>
          </a:p>
        </p:txBody>
      </p:sp>
      <p:sp>
        <p:nvSpPr>
          <p:cNvPr id="3" name="AutoShape 3"/>
          <p:cNvSpPr/>
          <p:nvPr/>
        </p:nvSpPr>
        <p:spPr>
          <a:xfrm>
            <a:off x="-1016000" y="5715000"/>
            <a:ext cx="2540000" cy="2540000"/>
          </a:xfrm>
          <a:prstGeom prst="ellipse">
            <a:avLst/>
          </a:prstGeom>
          <a:solidFill>
            <a:srgbClr val="94AC9F">
              <a:alpha val="15000"/>
            </a:srgbClr>
          </a:solidFill>
          <a:ln w="25400" cap="flat" cmpd="sng">
            <a:noFill/>
            <a:prstDash val="solid"/>
            <a:round/>
          </a:ln>
        </p:spPr>
        <p:txBody>
          <a:bodyPr vert="horz" wrap="square" lIns="0" tIns="0" rIns="0" bIns="0" rtlCol="0" anchor="ctr" anchorCtr="0"/>
          <a:lstStyle/>
          <a:p>
            <a:pPr algn="ctr">
              <a:defRPr/>
            </a:pPr>
          </a:p>
        </p:txBody>
      </p:sp>
      <p:sp>
        <p:nvSpPr>
          <p:cNvPr id="4" name="AutoShape 4"/>
          <p:cNvSpPr/>
          <p:nvPr/>
        </p:nvSpPr>
        <p:spPr>
          <a:xfrm>
            <a:off x="1016000" y="762000"/>
            <a:ext cx="10160000" cy="762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zh-CN" altLang="en-US" sz="3600" b="1" i="0" u="none" strike="noStrike">
                <a:solidFill>
                  <a:srgbClr val="44403C"/>
                </a:solidFill>
                <a:latin typeface="Noto Serif SC" panose="02020200000000000000" charset="-122"/>
                <a:ea typeface="Noto Serif SC" panose="02020200000000000000" charset="-122"/>
                <a:cs typeface="Noto Serif SC" panose="02020200000000000000" charset="-122"/>
                <a:sym typeface="Noto Serif SC" panose="02020200000000000000" charset="-122"/>
              </a:rPr>
              <a:t>3.1　空巢老人及其面临的危机</a:t>
            </a:r>
            <a:endParaRPr lang="en-US" sz="1100"/>
          </a:p>
        </p:txBody>
      </p:sp>
      <p:sp>
        <p:nvSpPr>
          <p:cNvPr id="5" name="AutoShape 5"/>
          <p:cNvSpPr/>
          <p:nvPr/>
        </p:nvSpPr>
        <p:spPr>
          <a:xfrm>
            <a:off x="1016000" y="1778000"/>
            <a:ext cx="10160000" cy="3819525"/>
          </a:xfrm>
          <a:prstGeom prst="roundRect">
            <a:avLst>
              <a:gd name="adj" fmla="val 0"/>
            </a:avLst>
          </a:prstGeom>
          <a:solidFill>
            <a:srgbClr val="94AC9F">
              <a:alpha val="15000"/>
            </a:srgbClr>
          </a:solidFill>
          <a:ln cap="flat" cmpd="sng">
            <a:solidFill>
              <a:srgbClr val="6F937F">
                <a:alpha val="15000"/>
              </a:srgbClr>
            </a:solidFill>
            <a:prstDash val="solid"/>
            <a:round/>
          </a:ln>
        </p:spPr>
        <p:txBody>
          <a:bodyPr vert="horz" wrap="square" lIns="0" tIns="0" rIns="0" bIns="0" rtlCol="0" anchor="ctr" anchorCtr="0"/>
          <a:lstStyle/>
          <a:p>
            <a:pPr algn="ctr">
              <a:defRPr/>
            </a:pPr>
          </a:p>
        </p:txBody>
      </p:sp>
      <p:sp>
        <p:nvSpPr>
          <p:cNvPr id="6" name="AutoShape 6"/>
          <p:cNvSpPr/>
          <p:nvPr/>
        </p:nvSpPr>
        <p:spPr>
          <a:xfrm>
            <a:off x="1016000" y="1778000"/>
            <a:ext cx="76200" cy="1143000"/>
          </a:xfrm>
          <a:prstGeom prst="roundRect">
            <a:avLst>
              <a:gd name="adj" fmla="val 0"/>
            </a:avLst>
          </a:prstGeom>
          <a:solidFill>
            <a:srgbClr val="94AC9F">
              <a:alpha val="100000"/>
            </a:srgbClr>
          </a:solidFill>
          <a:ln w="25400" cap="flat" cmpd="sng">
            <a:noFill/>
            <a:prstDash val="solid"/>
            <a:round/>
          </a:ln>
        </p:spPr>
        <p:txBody>
          <a:bodyPr vert="horz" wrap="square" lIns="0" tIns="0" rIns="0" bIns="0" rtlCol="0" anchor="ctr" anchorCtr="0"/>
          <a:lstStyle/>
          <a:p>
            <a:pPr algn="ctr">
              <a:defRPr/>
            </a:pPr>
          </a:p>
        </p:txBody>
      </p:sp>
      <p:sp>
        <p:nvSpPr>
          <p:cNvPr id="7" name="AutoShape 7"/>
          <p:cNvSpPr/>
          <p:nvPr/>
        </p:nvSpPr>
        <p:spPr>
          <a:xfrm>
            <a:off x="1270000" y="3175000"/>
            <a:ext cx="9652000" cy="889000"/>
          </a:xfrm>
          <a:prstGeom prst="rect">
            <a:avLst/>
          </a:prstGeom>
          <a:noFill/>
          <a:ln w="12700" cap="flat" cmpd="sng">
            <a:noFill/>
            <a:prstDash val="solid"/>
            <a:round/>
          </a:ln>
        </p:spPr>
        <p:txBody>
          <a:bodyPr vert="horz" wrap="square" lIns="0" tIns="0" rIns="0" bIns="0" rtlCol="0" anchor="ctr" anchorCtr="0"/>
          <a:lstStyle/>
          <a:p>
            <a:pPr marL="0" indent="0" algn="l">
              <a:lnSpc>
                <a:spcPct val="117000"/>
              </a:lnSpc>
              <a:defRPr/>
            </a:pPr>
            <a:r>
              <a:rPr lang="zh-CN" altLang="en-US" sz="2400" b="1">
                <a:solidFill>
                  <a:srgbClr val="44403C"/>
                </a:solidFill>
                <a:latin typeface="Noto Sans SC" panose="020B0200000000000000" charset="-122"/>
                <a:ea typeface="Noto Sans SC" panose="020B0200000000000000" charset="-122"/>
                <a:cs typeface="Noto Sans SC" panose="020B0200000000000000" charset="-122"/>
                <a:sym typeface="+mn-ea"/>
              </a:rPr>
              <a:t>1．空巢老人的含</a:t>
            </a:r>
            <a:r>
              <a:rPr lang="en-US" sz="2400" b="1">
                <a:solidFill>
                  <a:srgbClr val="44403C"/>
                </a:solidFill>
                <a:latin typeface="Noto Sans SC" panose="020B0200000000000000" charset="-122"/>
                <a:ea typeface="Noto Sans SC" panose="020B0200000000000000" charset="-122"/>
                <a:cs typeface="Noto Sans SC" panose="020B0200000000000000" charset="-122"/>
                <a:sym typeface="+mn-ea"/>
              </a:rPr>
              <a:t>义</a:t>
            </a:r>
            <a:endParaRPr lang="zh-CN" altLang="en-US" sz="2400"/>
          </a:p>
          <a:p>
            <a:pPr marL="0" indent="0" algn="l">
              <a:lnSpc>
                <a:spcPct val="117000"/>
              </a:lnSpc>
              <a:defRPr/>
            </a:pPr>
            <a:r>
              <a:rPr lang="zh-CN" altLang="en-US" sz="2400"/>
              <a:t>所谓“空巢老人”，是指没有子女照顾、单居或夫妻双居的老年人。一般我们会把“空巢老人”分为三种情况：一是无儿无女无老伴的孤寡老人；二是有子女但与其分开单住的老人；三是子女远在外地，不得已独守空巢的老人。</a:t>
            </a:r>
            <a:endParaRPr lang="zh-CN" altLang="en-US" sz="2400"/>
          </a:p>
          <a:p>
            <a:pPr marL="0" indent="0" algn="l">
              <a:lnSpc>
                <a:spcPct val="117000"/>
              </a:lnSpc>
              <a:defRPr/>
            </a:pPr>
            <a:r>
              <a:rPr lang="zh-CN" altLang="en-US" sz="2400"/>
              <a:t>截至2025年，我国空巢老人数量已突破1.3亿，占老年人口的比例为60%，部分大城市和农村地区的空巢率甚至高达70%。</a:t>
            </a:r>
            <a:endParaRPr lang="zh-CN" altLang="en-US" sz="240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9525000" y="-1270000"/>
            <a:ext cx="3810000" cy="3810000"/>
          </a:xfrm>
          <a:prstGeom prst="ellipse">
            <a:avLst/>
          </a:prstGeom>
          <a:solidFill>
            <a:srgbClr val="8AA891">
              <a:alpha val="15000"/>
            </a:srgbClr>
          </a:solidFill>
          <a:ln w="25400" cap="flat" cmpd="sng">
            <a:noFill/>
            <a:prstDash val="solid"/>
            <a:round/>
          </a:ln>
        </p:spPr>
        <p:txBody>
          <a:bodyPr vert="horz" wrap="square" lIns="0" tIns="0" rIns="0" bIns="0" rtlCol="0" anchor="ctr" anchorCtr="0"/>
          <a:lstStyle/>
          <a:p>
            <a:pPr algn="ctr">
              <a:defRPr/>
            </a:pPr>
          </a:p>
        </p:txBody>
      </p:sp>
      <p:sp>
        <p:nvSpPr>
          <p:cNvPr id="3" name="AutoShape 3"/>
          <p:cNvSpPr/>
          <p:nvPr/>
        </p:nvSpPr>
        <p:spPr>
          <a:xfrm>
            <a:off x="-1016000" y="5080000"/>
            <a:ext cx="2540000" cy="2540000"/>
          </a:xfrm>
          <a:prstGeom prst="ellipse">
            <a:avLst/>
          </a:prstGeom>
          <a:solidFill>
            <a:srgbClr val="8AA891">
              <a:alpha val="15000"/>
            </a:srgbClr>
          </a:solidFill>
          <a:ln w="25400" cap="flat" cmpd="sng">
            <a:noFill/>
            <a:prstDash val="solid"/>
            <a:round/>
          </a:ln>
        </p:spPr>
        <p:txBody>
          <a:bodyPr vert="horz" wrap="square" lIns="0" tIns="0" rIns="0" bIns="0" rtlCol="0" anchor="ctr" anchorCtr="0"/>
          <a:lstStyle/>
          <a:p>
            <a:pPr algn="ctr">
              <a:defRPr/>
            </a:pPr>
          </a:p>
        </p:txBody>
      </p:sp>
      <p:sp>
        <p:nvSpPr>
          <p:cNvPr id="4" name="AutoShape 4"/>
          <p:cNvSpPr/>
          <p:nvPr/>
        </p:nvSpPr>
        <p:spPr>
          <a:xfrm>
            <a:off x="952500" y="161290"/>
            <a:ext cx="10160000" cy="762000"/>
          </a:xfrm>
          <a:prstGeom prst="rect">
            <a:avLst/>
          </a:prstGeom>
          <a:noFill/>
          <a:ln w="12700" cap="flat" cmpd="sng">
            <a:noFill/>
            <a:prstDash val="solid"/>
            <a:round/>
          </a:ln>
        </p:spPr>
        <p:txBody>
          <a:bodyPr vert="horz" wrap="square" lIns="0" tIns="0" rIns="0" bIns="0" rtlCol="0" anchor="ctr" anchorCtr="0"/>
          <a:lstStyle/>
          <a:p>
            <a:pPr marL="0" indent="0" algn="ctr">
              <a:lnSpc>
                <a:spcPct val="125000"/>
              </a:lnSpc>
              <a:defRPr/>
            </a:pPr>
            <a:r>
              <a:rPr lang="zh-CN" altLang="en-US" sz="3600" b="1" i="0" u="none" strike="noStrike">
                <a:solidFill>
                  <a:srgbClr val="464641"/>
                </a:solidFill>
                <a:latin typeface="Noto Serif SC" panose="02020200000000000000" charset="-122"/>
                <a:ea typeface="Noto Serif SC" panose="02020200000000000000" charset="-122"/>
                <a:cs typeface="Noto Serif SC" panose="02020200000000000000" charset="-122"/>
                <a:sym typeface="Noto Serif SC" panose="02020200000000000000" charset="-122"/>
              </a:rPr>
              <a:t>2．空巢老人面临的现实挑战</a:t>
            </a:r>
            <a:endParaRPr lang="en-US" sz="1100"/>
          </a:p>
        </p:txBody>
      </p:sp>
      <p:sp>
        <p:nvSpPr>
          <p:cNvPr id="11" name="文本框 10"/>
          <p:cNvSpPr txBox="1"/>
          <p:nvPr/>
        </p:nvSpPr>
        <p:spPr>
          <a:xfrm>
            <a:off x="575310" y="1029335"/>
            <a:ext cx="11126470" cy="5692775"/>
          </a:xfrm>
          <a:prstGeom prst="rect">
            <a:avLst/>
          </a:prstGeom>
        </p:spPr>
        <p:txBody>
          <a:bodyPr wrap="square">
            <a:spAutoFit/>
          </a:bodyPr>
          <a:p>
            <a:r>
              <a:rPr lang="en-US" sz="2800" b="1">
                <a:solidFill>
                  <a:srgbClr val="3C5949"/>
                </a:solidFill>
                <a:latin typeface="Noto Sans SC" panose="020B0200000000000000" charset="-122"/>
                <a:ea typeface="Noto Sans SC" panose="020B0200000000000000" charset="-122"/>
                <a:cs typeface="Noto Sans SC" panose="020B0200000000000000" charset="-122"/>
              </a:rPr>
              <a:t>（1）日常照护</a:t>
            </a:r>
            <a:endParaRPr lang="en-US" sz="2800" b="1">
              <a:solidFill>
                <a:srgbClr val="3C5949"/>
              </a:solidFill>
              <a:latin typeface="Noto Sans SC" panose="020B0200000000000000" charset="-122"/>
              <a:ea typeface="Noto Sans SC" panose="020B0200000000000000" charset="-122"/>
              <a:cs typeface="Noto Sans SC" panose="020B0200000000000000" charset="-122"/>
            </a:endParaRPr>
          </a:p>
          <a:p>
            <a:r>
              <a:rPr lang="zh-CN" altLang="en-US" sz="2800">
                <a:solidFill>
                  <a:srgbClr val="231F20"/>
                </a:solidFill>
                <a:latin typeface="汉仪书宋二简"/>
                <a:ea typeface="汉仪书宋二简"/>
              </a:rPr>
              <a:t>很多空巢老人都面临着一个同样的问题：也许不缺吃穿，但是每天的洗衣、做饭、打扫卫生等日常行为对他们而言却颇为困难</a:t>
            </a:r>
            <a:endParaRPr lang="zh-CN" altLang="en-US" sz="2800">
              <a:solidFill>
                <a:srgbClr val="231F20"/>
              </a:solidFill>
              <a:latin typeface="汉仪书宋二简"/>
              <a:ea typeface="汉仪书宋二简"/>
            </a:endParaRPr>
          </a:p>
          <a:p>
            <a:pPr algn="l">
              <a:buClrTx/>
              <a:buSzTx/>
              <a:buFontTx/>
            </a:pPr>
            <a:r>
              <a:rPr lang="en-US" sz="2800" b="1">
                <a:solidFill>
                  <a:srgbClr val="3C5949"/>
                </a:solidFill>
                <a:latin typeface="Noto Sans SC" panose="020B0200000000000000" charset="-122"/>
                <a:ea typeface="Noto Sans SC" panose="020B0200000000000000" charset="-122"/>
                <a:cs typeface="Noto Sans SC" panose="020B0200000000000000" charset="-122"/>
              </a:rPr>
              <a:t>（2）经济保障</a:t>
            </a:r>
            <a:endParaRPr lang="en-US" sz="2800" b="1">
              <a:solidFill>
                <a:srgbClr val="3C5949"/>
              </a:solidFill>
              <a:latin typeface="Noto Sans SC" panose="020B0200000000000000" charset="-122"/>
              <a:ea typeface="Noto Sans SC" panose="020B0200000000000000" charset="-122"/>
              <a:cs typeface="Noto Sans SC" panose="020B0200000000000000" charset="-122"/>
            </a:endParaRPr>
          </a:p>
          <a:p>
            <a:r>
              <a:rPr lang="zh-CN" altLang="en-US" sz="2800">
                <a:solidFill>
                  <a:srgbClr val="231F20"/>
                </a:solidFill>
                <a:latin typeface="汉仪书宋二简"/>
                <a:ea typeface="汉仪书宋二简"/>
              </a:rPr>
              <a:t>经济生活保障是影响空巢老人生活质量的重要因素。</a:t>
            </a:r>
            <a:endParaRPr lang="zh-CN" altLang="en-US" sz="2800">
              <a:solidFill>
                <a:srgbClr val="231F20"/>
              </a:solidFill>
              <a:latin typeface="汉仪书宋二简"/>
              <a:ea typeface="汉仪书宋二简"/>
            </a:endParaRPr>
          </a:p>
          <a:p>
            <a:pPr algn="l">
              <a:buClrTx/>
              <a:buSzTx/>
              <a:buFontTx/>
            </a:pPr>
            <a:r>
              <a:rPr lang="en-US" sz="2800" b="1">
                <a:solidFill>
                  <a:srgbClr val="3C5949"/>
                </a:solidFill>
                <a:latin typeface="Noto Sans SC" panose="020B0200000000000000" charset="-122"/>
                <a:ea typeface="Noto Sans SC" panose="020B0200000000000000" charset="-122"/>
                <a:cs typeface="Noto Sans SC" panose="020B0200000000000000" charset="-122"/>
              </a:rPr>
              <a:t>（3）就医服务</a:t>
            </a:r>
            <a:endParaRPr lang="en-US" sz="2800" b="1">
              <a:solidFill>
                <a:srgbClr val="3C5949"/>
              </a:solidFill>
              <a:latin typeface="Noto Sans SC" panose="020B0200000000000000" charset="-122"/>
              <a:ea typeface="Noto Sans SC" panose="020B0200000000000000" charset="-122"/>
              <a:cs typeface="Noto Sans SC" panose="020B0200000000000000" charset="-122"/>
            </a:endParaRPr>
          </a:p>
          <a:p>
            <a:r>
              <a:rPr lang="zh-CN" altLang="en-US" sz="2800">
                <a:solidFill>
                  <a:srgbClr val="231F20"/>
                </a:solidFill>
                <a:latin typeface="汉仪书宋二简"/>
                <a:ea typeface="汉仪书宋二简"/>
              </a:rPr>
              <a:t>有研究发现，90%以上的老年人患有各种各样的疾病，一半的老年人患有两种以上的慢性疾病。</a:t>
            </a:r>
            <a:endParaRPr lang="zh-CN" altLang="en-US" sz="2800">
              <a:solidFill>
                <a:srgbClr val="231F20"/>
              </a:solidFill>
              <a:latin typeface="汉仪书宋二简"/>
              <a:ea typeface="汉仪书宋二简"/>
            </a:endParaRPr>
          </a:p>
          <a:p>
            <a:pPr algn="l">
              <a:buClrTx/>
              <a:buSzTx/>
              <a:buFontTx/>
            </a:pPr>
            <a:r>
              <a:rPr lang="en-US" sz="2800" b="1">
                <a:solidFill>
                  <a:srgbClr val="3C5949"/>
                </a:solidFill>
                <a:latin typeface="Noto Sans SC" panose="020B0200000000000000" charset="-122"/>
                <a:ea typeface="Noto Sans SC" panose="020B0200000000000000" charset="-122"/>
                <a:cs typeface="Noto Sans SC" panose="020B0200000000000000" charset="-122"/>
              </a:rPr>
              <a:t>（4）心理慰藉</a:t>
            </a:r>
            <a:endParaRPr lang="en-US" sz="2800" b="1">
              <a:solidFill>
                <a:srgbClr val="3C5949"/>
              </a:solidFill>
              <a:latin typeface="Noto Sans SC" panose="020B0200000000000000" charset="-122"/>
              <a:ea typeface="Noto Sans SC" panose="020B0200000000000000" charset="-122"/>
              <a:cs typeface="Noto Sans SC" panose="020B0200000000000000" charset="-122"/>
            </a:endParaRPr>
          </a:p>
          <a:p>
            <a:r>
              <a:rPr lang="zh-CN" altLang="en-US" sz="2800">
                <a:solidFill>
                  <a:srgbClr val="231F20"/>
                </a:solidFill>
                <a:latin typeface="汉仪书宋二简"/>
                <a:ea typeface="汉仪书宋二简"/>
              </a:rPr>
              <a:t>除了物质需求外，精神上的空虚更为可怕</a:t>
            </a:r>
            <a:endParaRPr lang="zh-CN" altLang="en-US" sz="2800">
              <a:solidFill>
                <a:srgbClr val="231F20"/>
              </a:solidFill>
              <a:latin typeface="汉仪书宋二简"/>
              <a:ea typeface="汉仪书宋二简"/>
            </a:endParaRPr>
          </a:p>
          <a:p>
            <a:pPr algn="l">
              <a:buClrTx/>
              <a:buSzTx/>
              <a:buFontTx/>
            </a:pPr>
            <a:r>
              <a:rPr lang="en-US" sz="2800" b="1">
                <a:solidFill>
                  <a:srgbClr val="3C5949"/>
                </a:solidFill>
                <a:latin typeface="Noto Sans SC" panose="020B0200000000000000" charset="-122"/>
                <a:ea typeface="Noto Sans SC" panose="020B0200000000000000" charset="-122"/>
                <a:cs typeface="Noto Sans SC" panose="020B0200000000000000" charset="-122"/>
              </a:rPr>
              <a:t>（5）安全问题</a:t>
            </a:r>
            <a:endParaRPr lang="en-US" sz="2800" b="1">
              <a:solidFill>
                <a:srgbClr val="3C5949"/>
              </a:solidFill>
              <a:latin typeface="Noto Sans SC" panose="020B0200000000000000" charset="-122"/>
              <a:ea typeface="Noto Sans SC" panose="020B0200000000000000" charset="-122"/>
              <a:cs typeface="Noto Sans SC" panose="020B0200000000000000" charset="-122"/>
            </a:endParaRPr>
          </a:p>
          <a:p>
            <a:r>
              <a:rPr lang="zh-CN" altLang="en-US" sz="2800">
                <a:solidFill>
                  <a:srgbClr val="231F20"/>
                </a:solidFill>
                <a:latin typeface="汉仪书宋二简"/>
                <a:ea typeface="汉仪书宋二简"/>
              </a:rPr>
              <a:t>老年人在独居状态下，缺乏子女、亲人时常上门走访，会给不法分子带来可乘之机，造成很多现实中的危险。</a:t>
            </a:r>
            <a:endParaRPr lang="zh-CN" altLang="en-US" sz="2800">
              <a:solidFill>
                <a:srgbClr val="231F20"/>
              </a:solidFill>
              <a:latin typeface="汉仪书宋二简"/>
              <a:ea typeface="汉仪书宋二简"/>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9525000" y="-1270000"/>
            <a:ext cx="3810000" cy="3810000"/>
          </a:xfrm>
          <a:prstGeom prst="ellipse">
            <a:avLst/>
          </a:prstGeom>
          <a:solidFill>
            <a:srgbClr val="8A9A76">
              <a:alpha val="8000"/>
            </a:srgbClr>
          </a:solidFill>
          <a:ln w="25400" cap="flat" cmpd="sng">
            <a:noFill/>
            <a:prstDash val="solid"/>
            <a:round/>
          </a:ln>
        </p:spPr>
        <p:txBody>
          <a:bodyPr vert="horz" wrap="square" lIns="0" tIns="0" rIns="0" bIns="0" rtlCol="0" anchor="ctr" anchorCtr="0"/>
          <a:lstStyle/>
          <a:p>
            <a:pPr algn="ctr">
              <a:defRPr/>
            </a:pPr>
          </a:p>
        </p:txBody>
      </p:sp>
      <p:sp>
        <p:nvSpPr>
          <p:cNvPr id="3" name="AutoShape 3"/>
          <p:cNvSpPr/>
          <p:nvPr/>
        </p:nvSpPr>
        <p:spPr>
          <a:xfrm>
            <a:off x="-1016000" y="5080000"/>
            <a:ext cx="2540000" cy="2540000"/>
          </a:xfrm>
          <a:prstGeom prst="ellipse">
            <a:avLst/>
          </a:prstGeom>
          <a:solidFill>
            <a:srgbClr val="8A9A76">
              <a:alpha val="8000"/>
            </a:srgbClr>
          </a:solidFill>
          <a:ln w="25400" cap="flat" cmpd="sng">
            <a:noFill/>
            <a:prstDash val="solid"/>
            <a:round/>
          </a:ln>
        </p:spPr>
        <p:txBody>
          <a:bodyPr vert="horz" wrap="square" lIns="0" tIns="0" rIns="0" bIns="0" rtlCol="0" anchor="ctr" anchorCtr="0"/>
          <a:lstStyle/>
          <a:p>
            <a:pPr algn="ctr">
              <a:defRPr/>
            </a:pPr>
          </a:p>
        </p:txBody>
      </p:sp>
      <p:sp>
        <p:nvSpPr>
          <p:cNvPr id="4" name="AutoShape 4"/>
          <p:cNvSpPr/>
          <p:nvPr/>
        </p:nvSpPr>
        <p:spPr>
          <a:xfrm>
            <a:off x="1016000" y="380365"/>
            <a:ext cx="10160000" cy="889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zh-CN" altLang="en-US" sz="3600" b="0" i="0" u="none" strike="noStrike">
                <a:solidFill>
                  <a:srgbClr val="3C3732"/>
                </a:solidFill>
                <a:latin typeface="Noto Serif SC" panose="02020200000000000000" charset="-122"/>
                <a:ea typeface="Noto Serif SC" panose="02020200000000000000" charset="-122"/>
                <a:cs typeface="Noto Serif SC" panose="02020200000000000000" charset="-122"/>
                <a:sym typeface="Noto Serif SC" panose="02020200000000000000" charset="-122"/>
              </a:rPr>
              <a:t>3．空巢老人的心理危机</a:t>
            </a:r>
            <a:endParaRPr lang="en-US" sz="1100"/>
          </a:p>
        </p:txBody>
      </p:sp>
      <p:sp>
        <p:nvSpPr>
          <p:cNvPr id="26" name="AutoShape 5"/>
          <p:cNvSpPr/>
          <p:nvPr>
            <p:custDataLst>
              <p:tags r:id="rId1"/>
            </p:custDataLst>
          </p:nvPr>
        </p:nvSpPr>
        <p:spPr>
          <a:xfrm>
            <a:off x="702310" y="1269365"/>
            <a:ext cx="10800715" cy="5384800"/>
          </a:xfrm>
          <a:prstGeom prst="roundRect">
            <a:avLst>
              <a:gd name="adj" fmla="val 3076"/>
            </a:avLst>
          </a:prstGeom>
          <a:solidFill>
            <a:srgbClr val="ECF2EF">
              <a:alpha val="80000"/>
            </a:srgbClr>
          </a:solidFill>
          <a:ln w="12700" cap="flat" cmpd="sng">
            <a:solidFill>
              <a:srgbClr val="8AAD9A">
                <a:alpha val="60000"/>
              </a:srgbClr>
            </a:solidFill>
            <a:prstDash val="solid"/>
            <a:round/>
          </a:ln>
        </p:spPr>
        <p:txBody>
          <a:bodyPr vert="horz" wrap="square" lIns="0" tIns="0" rIns="0" bIns="0" rtlCol="0" anchor="ctr" anchorCtr="0"/>
          <a:lstStyle/>
          <a:p>
            <a:pPr algn="ctr">
              <a:defRPr/>
            </a:pPr>
          </a:p>
        </p:txBody>
      </p:sp>
      <p:sp>
        <p:nvSpPr>
          <p:cNvPr id="25" name="文本框 24"/>
          <p:cNvSpPr txBox="1"/>
          <p:nvPr/>
        </p:nvSpPr>
        <p:spPr>
          <a:xfrm>
            <a:off x="785495" y="1269365"/>
            <a:ext cx="10717530" cy="5384800"/>
          </a:xfrm>
          <a:prstGeom prst="rect">
            <a:avLst/>
          </a:prstGeom>
        </p:spPr>
        <p:txBody>
          <a:bodyPr wrap="square">
            <a:spAutoFit/>
          </a:bodyPr>
          <a:p>
            <a:r>
              <a:rPr lang="en-US" sz="2400" b="1">
                <a:solidFill>
                  <a:srgbClr val="446B58"/>
                </a:solidFill>
                <a:latin typeface="Noto Sans SC" panose="020B0200000000000000" charset="-122"/>
                <a:ea typeface="Noto Sans SC" panose="020B0200000000000000" charset="-122"/>
                <a:cs typeface="Noto Sans SC" panose="020B0200000000000000" charset="-122"/>
              </a:rPr>
              <a:t>（1）失落感</a:t>
            </a:r>
            <a:endParaRPr lang="en-US" sz="2400" b="1">
              <a:solidFill>
                <a:srgbClr val="446B58"/>
              </a:solidFill>
              <a:latin typeface="Noto Sans SC" panose="020B0200000000000000" charset="-122"/>
              <a:ea typeface="Noto Sans SC" panose="020B0200000000000000" charset="-122"/>
              <a:cs typeface="Noto Sans SC" panose="020B0200000000000000" charset="-122"/>
            </a:endParaRPr>
          </a:p>
          <a:p>
            <a:r>
              <a:rPr lang="zh-CN" altLang="en-US" sz="2000">
                <a:solidFill>
                  <a:srgbClr val="231F20"/>
                </a:solidFill>
                <a:latin typeface="汉仪书宋二简"/>
                <a:ea typeface="汉仪书宋二简"/>
              </a:rPr>
              <a:t>空巢老人的失落感主要是由失去生活目标引起的，因为很多老年人将精力放在了子女身上，一旦子女离开，失去了服务对象和生活目标，使得他们原本忙碌而充实的生活规律被打破了。</a:t>
            </a:r>
            <a:endParaRPr lang="zh-CN" altLang="en-US" sz="2000">
              <a:solidFill>
                <a:srgbClr val="231F20"/>
              </a:solidFill>
              <a:latin typeface="汉仪书宋二简"/>
              <a:ea typeface="汉仪书宋二简"/>
            </a:endParaRPr>
          </a:p>
          <a:p>
            <a:pPr algn="l">
              <a:buClrTx/>
              <a:buSzTx/>
              <a:buFontTx/>
            </a:pPr>
            <a:r>
              <a:rPr lang="en-US" sz="2400" b="1">
                <a:solidFill>
                  <a:srgbClr val="446B58"/>
                </a:solidFill>
                <a:latin typeface="Noto Sans SC" panose="020B0200000000000000" charset="-122"/>
                <a:ea typeface="Noto Sans SC" panose="020B0200000000000000" charset="-122"/>
                <a:cs typeface="Noto Sans SC" panose="020B0200000000000000" charset="-122"/>
              </a:rPr>
              <a:t>（2）孤独感</a:t>
            </a:r>
            <a:endParaRPr lang="en-US" sz="2400" b="1">
              <a:solidFill>
                <a:srgbClr val="446B58"/>
              </a:solidFill>
              <a:latin typeface="Noto Sans SC" panose="020B0200000000000000" charset="-122"/>
              <a:ea typeface="Noto Sans SC" panose="020B0200000000000000" charset="-122"/>
              <a:cs typeface="Noto Sans SC" panose="020B0200000000000000" charset="-122"/>
            </a:endParaRPr>
          </a:p>
          <a:p>
            <a:pPr algn="l">
              <a:buClrTx/>
              <a:buSzTx/>
              <a:buFontTx/>
            </a:pPr>
            <a:r>
              <a:rPr lang="zh-CN" altLang="en-US" sz="2000">
                <a:solidFill>
                  <a:srgbClr val="231F20"/>
                </a:solidFill>
                <a:latin typeface="汉仪书宋二简"/>
                <a:ea typeface="汉仪书宋二简"/>
              </a:rPr>
              <a:t>独孤感是一种与世隔绝、无依无靠、孤单寂寞的情绪体验。当子女离家之后，面对“出门一把锁，进门一盏灯”的单调生活</a:t>
            </a:r>
            <a:endParaRPr lang="zh-CN" altLang="en-US" sz="2000">
              <a:solidFill>
                <a:srgbClr val="231F20"/>
              </a:solidFill>
              <a:latin typeface="汉仪书宋二简"/>
              <a:ea typeface="汉仪书宋二简"/>
            </a:endParaRPr>
          </a:p>
          <a:p>
            <a:pPr algn="l">
              <a:buClrTx/>
              <a:buSzTx/>
              <a:buFontTx/>
            </a:pPr>
            <a:r>
              <a:rPr lang="en-US" sz="2400" b="1">
                <a:solidFill>
                  <a:srgbClr val="446B58"/>
                </a:solidFill>
                <a:latin typeface="Noto Sans SC" panose="020B0200000000000000" charset="-122"/>
                <a:ea typeface="Noto Sans SC" panose="020B0200000000000000" charset="-122"/>
                <a:cs typeface="Noto Sans SC" panose="020B0200000000000000" charset="-122"/>
              </a:rPr>
              <a:t>（3）无用感</a:t>
            </a:r>
            <a:endParaRPr lang="en-US" sz="2400" b="1">
              <a:solidFill>
                <a:srgbClr val="446B58"/>
              </a:solidFill>
              <a:latin typeface="Noto Sans SC" panose="020B0200000000000000" charset="-122"/>
              <a:ea typeface="Noto Sans SC" panose="020B0200000000000000" charset="-122"/>
              <a:cs typeface="Noto Sans SC" panose="020B0200000000000000" charset="-122"/>
            </a:endParaRPr>
          </a:p>
          <a:p>
            <a:r>
              <a:rPr lang="zh-CN" altLang="en-US" sz="2000">
                <a:solidFill>
                  <a:srgbClr val="231F20"/>
                </a:solidFill>
                <a:latin typeface="汉仪书宋二简"/>
                <a:ea typeface="汉仪书宋二简"/>
              </a:rPr>
              <a:t>觉得自己没用会严重伤害身心健康，空巢老人的无用感主要是伴随其年龄增长、身体机能衰退、社会角色变化而产生的</a:t>
            </a:r>
            <a:endParaRPr lang="zh-CN" altLang="en-US" sz="2000">
              <a:solidFill>
                <a:srgbClr val="231F20"/>
              </a:solidFill>
              <a:latin typeface="汉仪书宋二简"/>
              <a:ea typeface="汉仪书宋二简"/>
            </a:endParaRPr>
          </a:p>
          <a:p>
            <a:pPr algn="l">
              <a:buClrTx/>
              <a:buSzTx/>
              <a:buFontTx/>
            </a:pPr>
            <a:r>
              <a:rPr lang="en-US" sz="2400" b="1">
                <a:solidFill>
                  <a:srgbClr val="446B58"/>
                </a:solidFill>
                <a:latin typeface="Noto Sans SC" panose="020B0200000000000000" charset="-122"/>
                <a:ea typeface="Noto Sans SC" panose="020B0200000000000000" charset="-122"/>
                <a:cs typeface="Noto Sans SC" panose="020B0200000000000000" charset="-122"/>
              </a:rPr>
              <a:t>（4）衰老感</a:t>
            </a:r>
            <a:r>
              <a:rPr lang="zh-CN" altLang="en-US" sz="2400" b="1">
                <a:solidFill>
                  <a:srgbClr val="446B58"/>
                </a:solidFill>
                <a:latin typeface="Noto Sans SC" panose="020B0200000000000000" charset="-122"/>
                <a:ea typeface="Noto Sans SC" panose="020B0200000000000000" charset="-122"/>
                <a:cs typeface="Noto Sans SC" panose="020B0200000000000000" charset="-122"/>
              </a:rPr>
              <a:t>：</a:t>
            </a:r>
            <a:r>
              <a:rPr lang="zh-CN" altLang="en-US" sz="2000">
                <a:solidFill>
                  <a:srgbClr val="231F20"/>
                </a:solidFill>
                <a:latin typeface="汉仪书宋二简"/>
                <a:ea typeface="汉仪书宋二简"/>
              </a:rPr>
              <a:t>衰老感是指自我感觉体力和精力迅速衰退，做事力不从心的心理感受</a:t>
            </a:r>
            <a:endParaRPr lang="zh-CN" altLang="en-US" sz="2000">
              <a:solidFill>
                <a:srgbClr val="231F20"/>
              </a:solidFill>
              <a:latin typeface="汉仪书宋二简"/>
              <a:ea typeface="汉仪书宋二简"/>
            </a:endParaRPr>
          </a:p>
          <a:p>
            <a:pPr algn="l">
              <a:buClrTx/>
              <a:buSzTx/>
              <a:buFontTx/>
            </a:pPr>
            <a:r>
              <a:rPr lang="en-US" sz="2400" b="1">
                <a:solidFill>
                  <a:srgbClr val="446B58"/>
                </a:solidFill>
                <a:latin typeface="Noto Sans SC" panose="020B0200000000000000" charset="-122"/>
                <a:ea typeface="Noto Sans SC" panose="020B0200000000000000" charset="-122"/>
                <a:cs typeface="Noto Sans SC" panose="020B0200000000000000" charset="-122"/>
              </a:rPr>
              <a:t>（5）抑郁情绪</a:t>
            </a:r>
            <a:endParaRPr lang="en-US" sz="2400" b="1">
              <a:solidFill>
                <a:srgbClr val="446B58"/>
              </a:solidFill>
              <a:latin typeface="Noto Sans SC" panose="020B0200000000000000" charset="-122"/>
              <a:ea typeface="Noto Sans SC" panose="020B0200000000000000" charset="-122"/>
              <a:cs typeface="Noto Sans SC" panose="020B0200000000000000" charset="-122"/>
            </a:endParaRPr>
          </a:p>
          <a:p>
            <a:pPr algn="l">
              <a:buClrTx/>
              <a:buSzTx/>
              <a:buFontTx/>
            </a:pPr>
            <a:r>
              <a:rPr lang="zh-CN" altLang="en-US" sz="2000">
                <a:solidFill>
                  <a:srgbClr val="231F20"/>
                </a:solidFill>
                <a:latin typeface="汉仪书宋二简"/>
                <a:ea typeface="汉仪书宋二简"/>
              </a:rPr>
              <a:t>抑郁情绪是一种过度忧愁和伤感的情绪体验，一般表现为情绪低落、心境悲观、郁郁寡欢、思维迟缓、意志减退、行动迟钝等，严重的还会发展为抑郁症</a:t>
            </a:r>
            <a:endParaRPr lang="zh-CN" altLang="en-US" sz="2000">
              <a:solidFill>
                <a:srgbClr val="231F20"/>
              </a:solidFill>
              <a:latin typeface="汉仪书宋二简"/>
              <a:ea typeface="汉仪书宋二简"/>
            </a:endParaRPr>
          </a:p>
          <a:p>
            <a:pPr algn="l">
              <a:buClrTx/>
              <a:buSzTx/>
              <a:buFontTx/>
            </a:pPr>
            <a:r>
              <a:rPr lang="en-US" sz="2400" b="1">
                <a:solidFill>
                  <a:srgbClr val="446B58"/>
                </a:solidFill>
                <a:latin typeface="Noto Sans SC" panose="020B0200000000000000" charset="-122"/>
                <a:ea typeface="Noto Sans SC" panose="020B0200000000000000" charset="-122"/>
                <a:cs typeface="Noto Sans SC" panose="020B0200000000000000" charset="-122"/>
              </a:rPr>
              <a:t>（6）焦虑情绪</a:t>
            </a:r>
            <a:endParaRPr lang="en-US" sz="2400" b="1">
              <a:solidFill>
                <a:srgbClr val="446B58"/>
              </a:solidFill>
              <a:latin typeface="Noto Sans SC" panose="020B0200000000000000" charset="-122"/>
              <a:ea typeface="Noto Sans SC" panose="020B0200000000000000" charset="-122"/>
              <a:cs typeface="Noto Sans SC" panose="020B0200000000000000" charset="-122"/>
            </a:endParaRPr>
          </a:p>
          <a:p>
            <a:pPr algn="l">
              <a:buClrTx/>
              <a:buSzTx/>
              <a:buFontTx/>
            </a:pPr>
            <a:r>
              <a:rPr lang="zh-CN" altLang="en-US" sz="2000">
                <a:solidFill>
                  <a:srgbClr val="231F20"/>
                </a:solidFill>
                <a:latin typeface="汉仪书宋二简"/>
                <a:ea typeface="汉仪书宋二简"/>
              </a:rPr>
              <a:t>焦虑是指当一个人预测将会有某种不良后果产生或模糊的威胁出现时，产生的一种不愉快的情绪体验，通常由紧张、忧虑、不安、担心等感受交织在一起</a:t>
            </a:r>
            <a:endParaRPr lang="zh-CN" altLang="en-US" sz="2000">
              <a:solidFill>
                <a:srgbClr val="231F20"/>
              </a:solidFill>
              <a:latin typeface="汉仪书宋二简"/>
              <a:ea typeface="汉仪书宋二简"/>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1016000" y="327025"/>
            <a:ext cx="10160000" cy="889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zh-CN" altLang="en-US" sz="3600" b="1" i="0" u="none" strike="noStrike">
                <a:solidFill>
                  <a:srgbClr val="3C5949"/>
                </a:solidFill>
                <a:latin typeface="Noto Serif SC" panose="02020200000000000000" charset="-122"/>
                <a:ea typeface="Noto Serif SC" panose="02020200000000000000" charset="-122"/>
                <a:cs typeface="Noto Serif SC" panose="02020200000000000000" charset="-122"/>
                <a:sym typeface="Noto Serif SC" panose="02020200000000000000" charset="-122"/>
              </a:rPr>
              <a:t>3.2　空巢综合征及其表现</a:t>
            </a:r>
            <a:endParaRPr lang="en-US" sz="1100" b="1"/>
          </a:p>
        </p:txBody>
      </p:sp>
      <p:sp>
        <p:nvSpPr>
          <p:cNvPr id="3" name="AutoShape 3"/>
          <p:cNvSpPr/>
          <p:nvPr>
            <p:custDataLst>
              <p:tags r:id="rId1"/>
            </p:custDataLst>
          </p:nvPr>
        </p:nvSpPr>
        <p:spPr>
          <a:xfrm>
            <a:off x="996950" y="1504950"/>
            <a:ext cx="9896475" cy="1835785"/>
          </a:xfrm>
          <a:prstGeom prst="roundRect">
            <a:avLst>
              <a:gd name="adj" fmla="val 0"/>
            </a:avLst>
          </a:prstGeom>
          <a:solidFill>
            <a:srgbClr val="FFFFFF">
              <a:alpha val="100000"/>
            </a:srgbClr>
          </a:solidFill>
          <a:ln w="25400" cap="flat" cmpd="sng">
            <a:noFill/>
            <a:prstDash val="solid"/>
            <a:round/>
          </a:ln>
        </p:spPr>
        <p:txBody>
          <a:bodyPr vert="horz" wrap="square" lIns="0" tIns="0" rIns="0" bIns="0" rtlCol="0" anchor="ctr" anchorCtr="0"/>
          <a:lstStyle/>
          <a:p>
            <a:pPr algn="ctr">
              <a:defRPr/>
            </a:pPr>
          </a:p>
        </p:txBody>
      </p:sp>
      <p:pic>
        <p:nvPicPr>
          <p:cNvPr id="4" name="Picture 4"/>
          <p:cNvPicPr>
            <a:picLocks noChangeAspect="1"/>
          </p:cNvPicPr>
          <p:nvPr>
            <p:custDataLst>
              <p:tags r:id="rId2"/>
            </p:custDataLst>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250950" y="1822450"/>
            <a:ext cx="406400" cy="406400"/>
          </a:xfrm>
          <a:prstGeom prst="rect">
            <a:avLst/>
          </a:prstGeom>
        </p:spPr>
      </p:pic>
      <p:sp>
        <p:nvSpPr>
          <p:cNvPr id="5" name="AutoShape 5"/>
          <p:cNvSpPr/>
          <p:nvPr>
            <p:custDataLst>
              <p:tags r:id="rId5"/>
            </p:custDataLst>
          </p:nvPr>
        </p:nvSpPr>
        <p:spPr>
          <a:xfrm>
            <a:off x="1758950" y="1704975"/>
            <a:ext cx="9417050" cy="1190625"/>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2400" b="1">
                <a:solidFill>
                  <a:srgbClr val="3C5949"/>
                </a:solidFill>
                <a:latin typeface="Noto Sans SC" panose="020B0200000000000000" charset="-122"/>
                <a:ea typeface="Noto Sans SC" panose="020B0200000000000000" charset="-122"/>
                <a:cs typeface="Noto Sans SC" panose="020B0200000000000000" charset="-122"/>
              </a:rPr>
              <a:t>1．空巢综合征的含义</a:t>
            </a:r>
            <a:endParaRPr lang="en-US" sz="2400" b="1">
              <a:solidFill>
                <a:srgbClr val="3C5949"/>
              </a:solidFill>
              <a:latin typeface="Noto Sans SC" panose="020B0200000000000000" charset="-122"/>
              <a:ea typeface="Noto Sans SC" panose="020B0200000000000000" charset="-122"/>
              <a:cs typeface="Noto Sans SC" panose="020B0200000000000000" charset="-122"/>
            </a:endParaRPr>
          </a:p>
          <a:p>
            <a:pPr marL="0" indent="0" algn="l">
              <a:lnSpc>
                <a:spcPct val="125000"/>
              </a:lnSpc>
              <a:defRPr/>
            </a:pPr>
            <a:r>
              <a:rPr lang="en-US" sz="2400">
                <a:solidFill>
                  <a:srgbClr val="595959"/>
                </a:solidFill>
                <a:latin typeface="Noto Sans SC" panose="020B0200000000000000" charset="-122"/>
                <a:ea typeface="Noto Sans SC" panose="020B0200000000000000" charset="-122"/>
                <a:cs typeface="Noto Sans SC" panose="020B0200000000000000" charset="-122"/>
              </a:rPr>
              <a:t>由于子女因工作、学习、结婚等原因而离开家庭以后，独守空巢状态下的老年人，容易产生被忽略、嫌弃或抛弃的感觉，并因此产生一系列的诸如孤独、寂寞、空虚、悲伤、低落、无力感等心理失调症状，这些负面情绪状态及其相应的认知、行为多被称为空巢综合征</a:t>
            </a:r>
            <a:endParaRPr lang="en-US" sz="2400">
              <a:solidFill>
                <a:srgbClr val="595959"/>
              </a:solidFill>
              <a:latin typeface="Noto Sans SC" panose="020B0200000000000000" charset="-122"/>
              <a:ea typeface="Noto Sans SC" panose="020B0200000000000000" charset="-122"/>
              <a:cs typeface="Noto Sans SC" panose="020B0200000000000000" charset="-122"/>
            </a:endParaRPr>
          </a:p>
        </p:txBody>
      </p:sp>
      <p:sp>
        <p:nvSpPr>
          <p:cNvPr id="15" name="AutoShape 15"/>
          <p:cNvSpPr/>
          <p:nvPr/>
        </p:nvSpPr>
        <p:spPr>
          <a:xfrm>
            <a:off x="996950" y="3629660"/>
            <a:ext cx="10337165" cy="2917190"/>
          </a:xfrm>
          <a:prstGeom prst="roundRect">
            <a:avLst>
              <a:gd name="adj" fmla="val 0"/>
            </a:avLst>
          </a:prstGeom>
          <a:solidFill>
            <a:srgbClr val="EBF1EE">
              <a:alpha val="100000"/>
            </a:srgbClr>
          </a:solidFill>
          <a:ln w="25400" cap="flat" cmpd="sng">
            <a:noFill/>
            <a:prstDash val="solid"/>
            <a:round/>
          </a:ln>
        </p:spPr>
        <p:txBody>
          <a:bodyPr vert="horz" wrap="square" lIns="0" tIns="0" rIns="0" bIns="0" rtlCol="0" anchor="ctr" anchorCtr="0"/>
          <a:lstStyle/>
          <a:p>
            <a:pPr algn="ctr">
              <a:defRPr/>
            </a:pPr>
          </a:p>
        </p:txBody>
      </p:sp>
      <p:sp>
        <p:nvSpPr>
          <p:cNvPr id="16" name="AutoShape 16"/>
          <p:cNvSpPr/>
          <p:nvPr/>
        </p:nvSpPr>
        <p:spPr>
          <a:xfrm>
            <a:off x="1206500" y="4344035"/>
            <a:ext cx="9779000" cy="196342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2800" b="1" i="0" u="none" strike="noStrike">
                <a:solidFill>
                  <a:srgbClr val="3C5949"/>
                </a:solidFill>
                <a:latin typeface="Noto Sans SC" panose="020B0200000000000000" charset="-122"/>
                <a:ea typeface="Noto Sans SC" panose="020B0200000000000000" charset="-122"/>
                <a:cs typeface="Noto Sans SC" panose="020B0200000000000000" charset="-122"/>
                <a:sym typeface="Noto Sans SC" panose="020B0200000000000000" charset="-122"/>
              </a:rPr>
              <a:t>💡 </a:t>
            </a:r>
            <a:r>
              <a:rPr lang="zh-CN" altLang="en-US" sz="2800" b="1" i="0" u="none" strike="noStrike">
                <a:solidFill>
                  <a:srgbClr val="3C5949"/>
                </a:solidFill>
                <a:latin typeface="Noto Sans SC" panose="020B0200000000000000" charset="-122"/>
                <a:ea typeface="Noto Sans SC" panose="020B0200000000000000" charset="-122"/>
                <a:cs typeface="Noto Sans SC" panose="020B0200000000000000" charset="-122"/>
                <a:sym typeface="Noto Sans SC" panose="020B0200000000000000" charset="-122"/>
              </a:rPr>
              <a:t>2．空巢综合征的症状</a:t>
            </a:r>
            <a:endParaRPr lang="zh-CN" altLang="en-US" sz="2800" b="1" i="0" u="none" strike="noStrike">
              <a:solidFill>
                <a:srgbClr val="3C5949"/>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marL="0" indent="0" algn="l">
              <a:lnSpc>
                <a:spcPct val="125000"/>
              </a:lnSpc>
              <a:defRPr/>
            </a:pPr>
            <a:r>
              <a:rPr lang="en-US" sz="2400" i="0" u="none" strike="noStrike">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rPr>
              <a:t>（1）在情绪方面，空巢老人常会感到心情郁闷、孤寂、凄凉、沮丧和悲哀</a:t>
            </a:r>
            <a:endParaRPr lang="en-US" sz="2400" i="0" u="none" strike="noStrike">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marL="0" indent="0" algn="l">
              <a:lnSpc>
                <a:spcPct val="125000"/>
              </a:lnSpc>
              <a:defRPr/>
            </a:pPr>
            <a:r>
              <a:rPr lang="zh-CN" altLang="en-US" sz="2400" i="0" u="none" strike="noStrike">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rPr>
              <a:t>（2）在认知方面，多数空巢老人在子女离家后会出现自责倾向。</a:t>
            </a:r>
            <a:endParaRPr lang="zh-CN" altLang="en-US" sz="2400" i="0" u="none" strike="noStrike">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marL="0" indent="0" algn="l">
              <a:lnSpc>
                <a:spcPct val="125000"/>
              </a:lnSpc>
              <a:defRPr/>
            </a:pPr>
            <a:r>
              <a:rPr lang="zh-CN" altLang="en-US" sz="2400" i="0" u="none" strike="noStrike">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rPr>
              <a:t>（3）在行为方面，主要表现为闷闷不乐、愁容不展、经常唉声叹气，甚至哭泣流泪，常伴有食欲不振、失眠等躯体症状</a:t>
            </a:r>
            <a:endParaRPr lang="zh-CN" altLang="en-US" sz="2400" i="0" u="none" strike="noStrike">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marL="0" indent="0" algn="l">
              <a:lnSpc>
                <a:spcPct val="125000"/>
              </a:lnSpc>
              <a:defRPr/>
            </a:pPr>
            <a:endParaRPr lang="zh-CN" altLang="en-US" sz="2800" b="1" i="0" u="none" strike="noStrike">
              <a:solidFill>
                <a:srgbClr val="3C5949"/>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9525000" y="-1016000"/>
            <a:ext cx="3810000" cy="3810000"/>
          </a:xfrm>
          <a:prstGeom prst="ellipse">
            <a:avLst/>
          </a:prstGeom>
          <a:solidFill>
            <a:srgbClr val="8AAD9A">
              <a:alpha val="10000"/>
            </a:srgbClr>
          </a:solidFill>
          <a:ln w="25400" cap="flat" cmpd="sng">
            <a:noFill/>
            <a:prstDash val="solid"/>
            <a:round/>
          </a:ln>
        </p:spPr>
        <p:txBody>
          <a:bodyPr vert="horz" wrap="square" lIns="0" tIns="0" rIns="0" bIns="0" rtlCol="0" anchor="ctr" anchorCtr="0"/>
          <a:lstStyle/>
          <a:p>
            <a:pPr algn="ctr">
              <a:defRPr/>
            </a:pPr>
          </a:p>
        </p:txBody>
      </p:sp>
      <p:sp>
        <p:nvSpPr>
          <p:cNvPr id="3" name="AutoShape 3"/>
          <p:cNvSpPr/>
          <p:nvPr/>
        </p:nvSpPr>
        <p:spPr>
          <a:xfrm>
            <a:off x="-1016000" y="4826000"/>
            <a:ext cx="3175000" cy="3175000"/>
          </a:xfrm>
          <a:prstGeom prst="ellipse">
            <a:avLst/>
          </a:prstGeom>
          <a:solidFill>
            <a:srgbClr val="8AAD9A">
              <a:alpha val="10000"/>
            </a:srgbClr>
          </a:solidFill>
          <a:ln w="25400" cap="flat" cmpd="sng">
            <a:noFill/>
            <a:prstDash val="solid"/>
            <a:round/>
          </a:ln>
        </p:spPr>
        <p:txBody>
          <a:bodyPr vert="horz" wrap="square" lIns="0" tIns="0" rIns="0" bIns="0" rtlCol="0" anchor="ctr" anchorCtr="0"/>
          <a:lstStyle/>
          <a:p>
            <a:pPr algn="ctr">
              <a:defRPr/>
            </a:pPr>
          </a:p>
        </p:txBody>
      </p:sp>
      <p:sp>
        <p:nvSpPr>
          <p:cNvPr id="4" name="AutoShape 4"/>
          <p:cNvSpPr/>
          <p:nvPr/>
        </p:nvSpPr>
        <p:spPr>
          <a:xfrm>
            <a:off x="1016000" y="132715"/>
            <a:ext cx="10160000" cy="1016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zh-CN" altLang="en-US" sz="3600" b="1" i="0" u="none" strike="noStrike">
                <a:solidFill>
                  <a:srgbClr val="446B58"/>
                </a:solidFill>
                <a:latin typeface="Noto Serif SC" panose="02020200000000000000" charset="-122"/>
                <a:ea typeface="Noto Serif SC" panose="02020200000000000000" charset="-122"/>
                <a:cs typeface="Noto Serif SC" panose="02020200000000000000" charset="-122"/>
                <a:sym typeface="Noto Serif SC" panose="02020200000000000000" charset="-122"/>
              </a:rPr>
              <a:t>3.2　空巢综合征及其表现</a:t>
            </a:r>
            <a:endParaRPr lang="zh-CN" altLang="en-US" sz="3600" b="1" i="0" u="none" strike="noStrike">
              <a:solidFill>
                <a:srgbClr val="446B58"/>
              </a:solidFill>
              <a:latin typeface="Noto Serif SC" panose="02020200000000000000" charset="-122"/>
              <a:ea typeface="Noto Serif SC" panose="02020200000000000000" charset="-122"/>
              <a:cs typeface="Noto Serif SC" panose="02020200000000000000" charset="-122"/>
              <a:sym typeface="Noto Serif SC" panose="02020200000000000000" charset="-122"/>
            </a:endParaRPr>
          </a:p>
        </p:txBody>
      </p:sp>
      <p:sp>
        <p:nvSpPr>
          <p:cNvPr id="9" name="AutoShape 3"/>
          <p:cNvSpPr/>
          <p:nvPr>
            <p:custDataLst>
              <p:tags r:id="rId1"/>
            </p:custDataLst>
          </p:nvPr>
        </p:nvSpPr>
        <p:spPr>
          <a:xfrm>
            <a:off x="1016000" y="1304290"/>
            <a:ext cx="10491470" cy="4785995"/>
          </a:xfrm>
          <a:prstGeom prst="roundRect">
            <a:avLst>
              <a:gd name="adj" fmla="val 0"/>
            </a:avLst>
          </a:prstGeom>
          <a:solidFill>
            <a:srgbClr val="FFFFFF">
              <a:alpha val="100000"/>
            </a:srgbClr>
          </a:solidFill>
          <a:ln w="12700" cap="flat" cmpd="sng">
            <a:solidFill>
              <a:srgbClr val="8AAC93">
                <a:alpha val="40000"/>
              </a:srgbClr>
            </a:solidFill>
            <a:prstDash val="solid"/>
            <a:round/>
          </a:ln>
          <a:effectLst>
            <a:outerShdw blurRad="127000" dist="50800" dir="5400000" algn="tl" rotWithShape="0">
              <a:srgbClr val="8AAC93">
                <a:alpha val="15000"/>
              </a:srgbClr>
            </a:outerShdw>
          </a:effectLst>
        </p:spPr>
        <p:txBody>
          <a:bodyPr vert="horz" wrap="square" lIns="0" tIns="0" rIns="0" bIns="0" rtlCol="0" anchor="ctr" anchorCtr="0"/>
          <a:lstStyle/>
          <a:p>
            <a:pPr algn="ctr">
              <a:defRPr/>
            </a:pPr>
          </a:p>
        </p:txBody>
      </p:sp>
      <p:sp>
        <p:nvSpPr>
          <p:cNvPr id="13" name="AutoShape 4"/>
          <p:cNvSpPr/>
          <p:nvPr>
            <p:custDataLst>
              <p:tags r:id="rId2"/>
            </p:custDataLst>
          </p:nvPr>
        </p:nvSpPr>
        <p:spPr>
          <a:xfrm>
            <a:off x="1016000" y="1304290"/>
            <a:ext cx="10491470" cy="106045"/>
          </a:xfrm>
          <a:prstGeom prst="roundRect">
            <a:avLst>
              <a:gd name="adj" fmla="val 0"/>
            </a:avLst>
          </a:prstGeom>
          <a:solidFill>
            <a:srgbClr val="8AAC93">
              <a:alpha val="100000"/>
            </a:srgbClr>
          </a:solidFill>
          <a:ln w="25400" cap="flat" cmpd="sng">
            <a:noFill/>
            <a:prstDash val="solid"/>
            <a:round/>
          </a:ln>
        </p:spPr>
        <p:txBody>
          <a:bodyPr vert="horz" wrap="square" lIns="0" tIns="0" rIns="0" bIns="0" rtlCol="0" anchor="ctr" anchorCtr="0"/>
          <a:lstStyle/>
          <a:p>
            <a:pPr algn="ctr">
              <a:defRPr/>
            </a:pPr>
          </a:p>
        </p:txBody>
      </p:sp>
      <p:sp>
        <p:nvSpPr>
          <p:cNvPr id="8" name="文本框 7"/>
          <p:cNvSpPr txBox="1"/>
          <p:nvPr/>
        </p:nvSpPr>
        <p:spPr>
          <a:xfrm>
            <a:off x="1016000" y="1304290"/>
            <a:ext cx="10491470" cy="4615180"/>
          </a:xfrm>
          <a:prstGeom prst="rect">
            <a:avLst/>
          </a:prstGeom>
        </p:spPr>
        <p:txBody>
          <a:bodyPr>
            <a:noAutofit/>
          </a:bodyPr>
          <a:p>
            <a:r>
              <a:rPr lang="en-US" sz="2800" b="1">
                <a:solidFill>
                  <a:srgbClr val="8A9A72"/>
                </a:solidFill>
                <a:latin typeface="Noto Sans SC" panose="020B0200000000000000" charset="-122"/>
                <a:ea typeface="Noto Sans SC" panose="020B0200000000000000" charset="-122"/>
                <a:cs typeface="Noto Sans SC" panose="020B0200000000000000" charset="-122"/>
              </a:rPr>
              <a:t>1．心理衰老</a:t>
            </a:r>
            <a:r>
              <a:rPr lang="zh-CN" altLang="en-US" sz="3200">
                <a:solidFill>
                  <a:srgbClr val="231F20"/>
                </a:solidFill>
                <a:latin typeface="汉仪中宋简"/>
                <a:ea typeface="汉仪中宋简"/>
              </a:rPr>
              <a:t> </a:t>
            </a:r>
            <a:endParaRPr lang="zh-CN" altLang="en-US" sz="3200">
              <a:solidFill>
                <a:srgbClr val="231F20"/>
              </a:solidFill>
              <a:latin typeface="汉仪中宋简"/>
              <a:ea typeface="汉仪中宋简"/>
            </a:endParaRPr>
          </a:p>
          <a:p>
            <a:r>
              <a:rPr lang="zh-CN" altLang="en-US" sz="3200">
                <a:solidFill>
                  <a:srgbClr val="231F20"/>
                </a:solidFill>
                <a:latin typeface="汉仪书宋二简"/>
                <a:ea typeface="汉仪书宋二简"/>
              </a:rPr>
              <a:t>心理衰老是空巢老人心理健康的重要影响因素。</a:t>
            </a:r>
            <a:endParaRPr lang="zh-CN" altLang="en-US" sz="3200">
              <a:solidFill>
                <a:srgbClr val="231F20"/>
              </a:solidFill>
              <a:latin typeface="汉仪书宋二简"/>
              <a:ea typeface="汉仪书宋二简"/>
            </a:endParaRPr>
          </a:p>
          <a:p>
            <a:r>
              <a:rPr lang="en-US" sz="2800" b="1">
                <a:solidFill>
                  <a:srgbClr val="8A9A72"/>
                </a:solidFill>
                <a:latin typeface="Noto Sans SC" panose="020B0200000000000000" charset="-122"/>
                <a:ea typeface="Noto Sans SC" panose="020B0200000000000000" charset="-122"/>
                <a:cs typeface="Noto Sans SC" panose="020B0200000000000000" charset="-122"/>
              </a:rPr>
              <a:t>2．角色丧失</a:t>
            </a:r>
            <a:endParaRPr lang="en-US" sz="2800" b="1">
              <a:solidFill>
                <a:srgbClr val="8A9A72"/>
              </a:solidFill>
              <a:latin typeface="Noto Sans SC" panose="020B0200000000000000" charset="-122"/>
              <a:ea typeface="Noto Sans SC" panose="020B0200000000000000" charset="-122"/>
              <a:cs typeface="Noto Sans SC" panose="020B0200000000000000" charset="-122"/>
            </a:endParaRPr>
          </a:p>
          <a:p>
            <a:r>
              <a:rPr lang="zh-CN" altLang="en-US" sz="3200">
                <a:solidFill>
                  <a:srgbClr val="231F20"/>
                </a:solidFill>
                <a:latin typeface="汉仪书宋二简"/>
                <a:ea typeface="汉仪书宋二简"/>
              </a:rPr>
              <a:t>角色丧失是造成空巢综合征的一个重要原因。</a:t>
            </a:r>
            <a:endParaRPr lang="zh-CN" altLang="en-US" sz="3200">
              <a:solidFill>
                <a:srgbClr val="231F20"/>
              </a:solidFill>
              <a:latin typeface="汉仪书宋二简"/>
              <a:ea typeface="汉仪书宋二简"/>
            </a:endParaRPr>
          </a:p>
          <a:p>
            <a:pPr algn="l">
              <a:buClrTx/>
              <a:buSzTx/>
              <a:buFontTx/>
            </a:pPr>
            <a:r>
              <a:rPr lang="en-US" sz="2800" b="1">
                <a:solidFill>
                  <a:srgbClr val="8A9A72"/>
                </a:solidFill>
                <a:latin typeface="Noto Sans SC" panose="020B0200000000000000" charset="-122"/>
                <a:ea typeface="Noto Sans SC" panose="020B0200000000000000" charset="-122"/>
                <a:cs typeface="Noto Sans SC" panose="020B0200000000000000" charset="-122"/>
              </a:rPr>
              <a:t>3．社会支持</a:t>
            </a:r>
            <a:endParaRPr lang="en-US" sz="2800" b="1">
              <a:solidFill>
                <a:srgbClr val="8A9A72"/>
              </a:solidFill>
              <a:latin typeface="Noto Sans SC" panose="020B0200000000000000" charset="-122"/>
              <a:ea typeface="Noto Sans SC" panose="020B0200000000000000" charset="-122"/>
              <a:cs typeface="Noto Sans SC" panose="020B0200000000000000" charset="-122"/>
            </a:endParaRPr>
          </a:p>
          <a:p>
            <a:r>
              <a:rPr lang="zh-CN" altLang="en-US" sz="3200">
                <a:solidFill>
                  <a:srgbClr val="231F20"/>
                </a:solidFill>
                <a:latin typeface="汉仪书宋二简"/>
                <a:ea typeface="汉仪书宋二简"/>
              </a:rPr>
              <a:t>社会支持是维持空巢老人心理健康的重要因素之一。</a:t>
            </a:r>
            <a:endParaRPr lang="zh-CN" altLang="en-US" sz="3200">
              <a:solidFill>
                <a:srgbClr val="231F20"/>
              </a:solidFill>
              <a:latin typeface="汉仪书宋二简"/>
              <a:ea typeface="汉仪书宋二简"/>
            </a:endParaRPr>
          </a:p>
          <a:p>
            <a:pPr algn="l">
              <a:buClrTx/>
              <a:buSzTx/>
              <a:buFontTx/>
            </a:pPr>
            <a:r>
              <a:rPr lang="en-US" sz="2800" b="1">
                <a:solidFill>
                  <a:srgbClr val="8A9A72"/>
                </a:solidFill>
                <a:latin typeface="Noto Sans SC" panose="020B0200000000000000" charset="-122"/>
                <a:ea typeface="Noto Sans SC" panose="020B0200000000000000" charset="-122"/>
                <a:cs typeface="Noto Sans SC" panose="020B0200000000000000" charset="-122"/>
              </a:rPr>
              <a:t>4．经济状况</a:t>
            </a:r>
            <a:endParaRPr lang="en-US" sz="2800" b="1">
              <a:solidFill>
                <a:srgbClr val="8A9A72"/>
              </a:solidFill>
              <a:latin typeface="Noto Sans SC" panose="020B0200000000000000" charset="-122"/>
              <a:ea typeface="Noto Sans SC" panose="020B0200000000000000" charset="-122"/>
              <a:cs typeface="Noto Sans SC" panose="020B0200000000000000" charset="-122"/>
            </a:endParaRPr>
          </a:p>
          <a:p>
            <a:r>
              <a:rPr lang="zh-CN" altLang="en-US" sz="3200">
                <a:solidFill>
                  <a:srgbClr val="231F20"/>
                </a:solidFill>
                <a:latin typeface="汉仪书宋二简"/>
                <a:ea typeface="汉仪书宋二简"/>
              </a:rPr>
              <a:t>经济状况与空巢老人的心理健康有着密切的关系</a:t>
            </a:r>
            <a:endParaRPr lang="zh-CN" altLang="en-US" sz="3200">
              <a:solidFill>
                <a:srgbClr val="231F20"/>
              </a:solidFill>
              <a:latin typeface="汉仪书宋二简"/>
              <a:ea typeface="汉仪书宋二简"/>
            </a:endParaRPr>
          </a:p>
          <a:p>
            <a:pPr algn="l">
              <a:buClrTx/>
              <a:buSzTx/>
              <a:buFontTx/>
            </a:pPr>
            <a:r>
              <a:rPr lang="en-US" sz="2800" b="1">
                <a:solidFill>
                  <a:srgbClr val="8A9A72"/>
                </a:solidFill>
                <a:latin typeface="Noto Sans SC" panose="020B0200000000000000" charset="-122"/>
                <a:ea typeface="Noto Sans SC" panose="020B0200000000000000" charset="-122"/>
                <a:cs typeface="Noto Sans SC" panose="020B0200000000000000" charset="-122"/>
              </a:rPr>
              <a:t>5．性别和婚姻状况</a:t>
            </a:r>
            <a:endParaRPr lang="en-US" sz="2800" b="1">
              <a:solidFill>
                <a:srgbClr val="8A9A72"/>
              </a:solidFill>
              <a:latin typeface="Noto Sans SC" panose="020B0200000000000000" charset="-122"/>
              <a:ea typeface="Noto Sans SC" panose="020B0200000000000000" charset="-122"/>
              <a:cs typeface="Noto Sans SC" panose="020B0200000000000000" charset="-122"/>
            </a:endParaRPr>
          </a:p>
          <a:p>
            <a:r>
              <a:rPr lang="zh-CN" altLang="en-US" sz="3200">
                <a:solidFill>
                  <a:srgbClr val="231F20"/>
                </a:solidFill>
                <a:latin typeface="汉仪书宋二简"/>
                <a:ea typeface="汉仪书宋二简"/>
              </a:rPr>
              <a:t>性别和婚姻状况是影响空巢老人心理健康的两个重要因素</a:t>
            </a:r>
            <a:endParaRPr lang="zh-CN" altLang="en-US" sz="3200">
              <a:solidFill>
                <a:srgbClr val="231F20"/>
              </a:solidFill>
              <a:latin typeface="汉仪书宋二简"/>
              <a:ea typeface="汉仪书宋二简"/>
            </a:endParaRPr>
          </a:p>
          <a:p>
            <a:endParaRPr lang="zh-CN" altLang="en-US" sz="3200">
              <a:solidFill>
                <a:srgbClr val="231F20"/>
              </a:solidFill>
              <a:latin typeface="汉仪书宋二简"/>
              <a:ea typeface="汉仪书宋二简"/>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9525000" y="-1270000"/>
            <a:ext cx="3810000" cy="3810000"/>
          </a:xfrm>
          <a:prstGeom prst="ellipse">
            <a:avLst/>
          </a:prstGeom>
          <a:solidFill>
            <a:srgbClr val="8A9A76">
              <a:alpha val="8000"/>
            </a:srgbClr>
          </a:solidFill>
          <a:ln w="25400" cap="flat" cmpd="sng">
            <a:noFill/>
            <a:prstDash val="solid"/>
            <a:round/>
          </a:ln>
        </p:spPr>
        <p:txBody>
          <a:bodyPr vert="horz" wrap="square" lIns="0" tIns="0" rIns="0" bIns="0" rtlCol="0" anchor="ctr" anchorCtr="0"/>
          <a:lstStyle/>
          <a:p>
            <a:pPr algn="ctr">
              <a:defRPr/>
            </a:pPr>
          </a:p>
        </p:txBody>
      </p:sp>
      <p:sp>
        <p:nvSpPr>
          <p:cNvPr id="3" name="AutoShape 3"/>
          <p:cNvSpPr/>
          <p:nvPr/>
        </p:nvSpPr>
        <p:spPr>
          <a:xfrm>
            <a:off x="-1016000" y="5080000"/>
            <a:ext cx="2540000" cy="2540000"/>
          </a:xfrm>
          <a:prstGeom prst="ellipse">
            <a:avLst/>
          </a:prstGeom>
          <a:solidFill>
            <a:srgbClr val="8A9A76">
              <a:alpha val="8000"/>
            </a:srgbClr>
          </a:solidFill>
          <a:ln w="25400" cap="flat" cmpd="sng">
            <a:noFill/>
            <a:prstDash val="solid"/>
            <a:round/>
          </a:ln>
        </p:spPr>
        <p:txBody>
          <a:bodyPr vert="horz" wrap="square" lIns="0" tIns="0" rIns="0" bIns="0" rtlCol="0" anchor="ctr" anchorCtr="0"/>
          <a:lstStyle/>
          <a:p>
            <a:pPr algn="ctr">
              <a:defRPr/>
            </a:pPr>
          </a:p>
        </p:txBody>
      </p:sp>
      <p:sp>
        <p:nvSpPr>
          <p:cNvPr id="4" name="AutoShape 4"/>
          <p:cNvSpPr/>
          <p:nvPr/>
        </p:nvSpPr>
        <p:spPr>
          <a:xfrm>
            <a:off x="1016000" y="380365"/>
            <a:ext cx="10160000" cy="889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3600" b="0" i="0" u="none" strike="noStrike">
                <a:solidFill>
                  <a:srgbClr val="3C3732"/>
                </a:solidFill>
                <a:latin typeface="Noto Serif SC" panose="02020200000000000000" charset="-122"/>
                <a:ea typeface="Noto Serif SC" panose="02020200000000000000" charset="-122"/>
                <a:cs typeface="Noto Serif SC" panose="02020200000000000000" charset="-122"/>
                <a:sym typeface="Noto Serif SC" panose="02020200000000000000" charset="-122"/>
              </a:rPr>
              <a:t>3. 老年心理障碍的影响因素</a:t>
            </a:r>
            <a:endParaRPr lang="en-US" sz="1100"/>
          </a:p>
        </p:txBody>
      </p:sp>
      <p:sp>
        <p:nvSpPr>
          <p:cNvPr id="5" name="AutoShape 5"/>
          <p:cNvSpPr/>
          <p:nvPr>
            <p:custDataLst>
              <p:tags r:id="rId1"/>
            </p:custDataLst>
          </p:nvPr>
        </p:nvSpPr>
        <p:spPr>
          <a:xfrm>
            <a:off x="1016000" y="2286000"/>
            <a:ext cx="3302000" cy="3429000"/>
          </a:xfrm>
          <a:prstGeom prst="roundRect">
            <a:avLst>
              <a:gd name="adj" fmla="val 0"/>
            </a:avLst>
          </a:prstGeom>
          <a:solidFill>
            <a:srgbClr val="FFFFFF">
              <a:alpha val="100000"/>
            </a:srgbClr>
          </a:solidFill>
          <a:ln w="12700" cap="flat" cmpd="sng">
            <a:solidFill>
              <a:srgbClr val="8A9A76">
                <a:alpha val="40000"/>
              </a:srgbClr>
            </a:solidFill>
            <a:prstDash val="solid"/>
            <a:round/>
          </a:ln>
        </p:spPr>
        <p:txBody>
          <a:bodyPr vert="horz" wrap="square" lIns="0" tIns="0" rIns="0" bIns="0" rtlCol="0" anchor="ctr" anchorCtr="0"/>
          <a:lstStyle/>
          <a:p>
            <a:pPr algn="ctr">
              <a:defRPr/>
            </a:pPr>
          </a:p>
        </p:txBody>
      </p:sp>
      <p:sp>
        <p:nvSpPr>
          <p:cNvPr id="6" name="AutoShape 6"/>
          <p:cNvSpPr/>
          <p:nvPr>
            <p:custDataLst>
              <p:tags r:id="rId2"/>
            </p:custDataLst>
          </p:nvPr>
        </p:nvSpPr>
        <p:spPr>
          <a:xfrm>
            <a:off x="1016000" y="2286000"/>
            <a:ext cx="3302000" cy="76200"/>
          </a:xfrm>
          <a:prstGeom prst="roundRect">
            <a:avLst>
              <a:gd name="adj" fmla="val 0"/>
            </a:avLst>
          </a:prstGeom>
          <a:solidFill>
            <a:srgbClr val="8A9A76">
              <a:alpha val="100000"/>
            </a:srgbClr>
          </a:solidFill>
          <a:ln w="25400" cap="flat" cmpd="sng">
            <a:noFill/>
            <a:prstDash val="solid"/>
            <a:round/>
          </a:ln>
        </p:spPr>
        <p:txBody>
          <a:bodyPr vert="horz" wrap="square" lIns="0" tIns="0" rIns="0" bIns="0" rtlCol="0" anchor="ctr" anchorCtr="0"/>
          <a:lstStyle/>
          <a:p>
            <a:pPr algn="ctr">
              <a:defRPr/>
            </a:pPr>
          </a:p>
        </p:txBody>
      </p:sp>
      <p:pic>
        <p:nvPicPr>
          <p:cNvPr id="7" name="Picture 7"/>
          <p:cNvPicPr>
            <a:picLocks noChangeAspect="1"/>
          </p:cNvPicPr>
          <p:nvPr>
            <p:custDataLst>
              <p:tags r:id="rId3"/>
            </p:custDataLst>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270000" y="2667000"/>
            <a:ext cx="406400" cy="406400"/>
          </a:xfrm>
          <a:prstGeom prst="rect">
            <a:avLst/>
          </a:prstGeom>
        </p:spPr>
      </p:pic>
      <p:sp>
        <p:nvSpPr>
          <p:cNvPr id="8" name="AutoShape 8"/>
          <p:cNvSpPr/>
          <p:nvPr>
            <p:custDataLst>
              <p:tags r:id="rId6"/>
            </p:custDataLst>
          </p:nvPr>
        </p:nvSpPr>
        <p:spPr>
          <a:xfrm>
            <a:off x="1778000" y="2692400"/>
            <a:ext cx="2413000" cy="381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1800" b="1">
                <a:solidFill>
                  <a:srgbClr val="3C3732"/>
                </a:solidFill>
                <a:latin typeface="Noto Sans SC" panose="020B0200000000000000" charset="-122"/>
                <a:ea typeface="Noto Sans SC" panose="020B0200000000000000" charset="-122"/>
                <a:cs typeface="Noto Sans SC" panose="020B0200000000000000" charset="-122"/>
                <a:sym typeface="+mn-ea"/>
              </a:rPr>
              <a:t>遗传素质</a:t>
            </a:r>
            <a:endParaRPr lang="en-US" sz="1800" b="1">
              <a:solidFill>
                <a:srgbClr val="3C3732"/>
              </a:solidFill>
              <a:latin typeface="Noto Sans SC" panose="020B0200000000000000" charset="-122"/>
              <a:ea typeface="Noto Sans SC" panose="020B0200000000000000" charset="-122"/>
              <a:cs typeface="Noto Sans SC" panose="020B0200000000000000" charset="-122"/>
            </a:endParaRPr>
          </a:p>
        </p:txBody>
      </p:sp>
      <p:cxnSp>
        <p:nvCxnSpPr>
          <p:cNvPr id="9" name="Connector 9"/>
          <p:cNvCxnSpPr/>
          <p:nvPr>
            <p:custDataLst>
              <p:tags r:id="rId7"/>
            </p:custDataLst>
          </p:nvPr>
        </p:nvCxnSpPr>
        <p:spPr>
          <a:xfrm rot="-15625">
            <a:off x="1270014" y="3295650"/>
            <a:ext cx="2794029" cy="12700"/>
          </a:xfrm>
          <a:prstGeom prst="straightConnector1">
            <a:avLst/>
          </a:prstGeom>
          <a:solidFill>
            <a:srgbClr val="DEE0E3">
              <a:alpha val="100000"/>
            </a:srgbClr>
          </a:solidFill>
          <a:ln w="12700" cap="flat" cmpd="sng">
            <a:solidFill>
              <a:srgbClr val="8A9A76">
                <a:alpha val="30000"/>
              </a:srgbClr>
            </a:solidFill>
            <a:prstDash val="solid"/>
            <a:round/>
            <a:headEnd type="none" w="med" len="med"/>
            <a:tailEnd type="none" w="med" len="med"/>
          </a:ln>
        </p:spPr>
      </p:cxnSp>
      <p:sp>
        <p:nvSpPr>
          <p:cNvPr id="10" name="AutoShape 10"/>
          <p:cNvSpPr/>
          <p:nvPr>
            <p:custDataLst>
              <p:tags r:id="rId8"/>
            </p:custDataLst>
          </p:nvPr>
        </p:nvSpPr>
        <p:spPr>
          <a:xfrm>
            <a:off x="1270000" y="3556000"/>
            <a:ext cx="2794000" cy="2032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1800">
                <a:solidFill>
                  <a:srgbClr val="59544F"/>
                </a:solidFill>
                <a:latin typeface="Noto Sans SC" panose="020B0200000000000000" charset="-122"/>
                <a:ea typeface="Noto Sans SC" panose="020B0200000000000000" charset="-122"/>
                <a:cs typeface="Noto Sans SC" panose="020B0200000000000000" charset="-122"/>
                <a:sym typeface="+mn-ea"/>
              </a:rPr>
              <a:t>从对心理障碍患者亲属的调查中发现，病人亲属中，心理障碍的患病率高于一般人群，而且与病人的</a:t>
            </a:r>
            <a:r>
              <a:rPr lang="en-US" sz="1800">
                <a:solidFill>
                  <a:srgbClr val="FF0000"/>
                </a:solidFill>
                <a:latin typeface="Noto Sans SC" panose="020B0200000000000000" charset="-122"/>
                <a:ea typeface="Noto Sans SC" panose="020B0200000000000000" charset="-122"/>
                <a:cs typeface="Noto Sans SC" panose="020B0200000000000000" charset="-122"/>
                <a:sym typeface="+mn-ea"/>
              </a:rPr>
              <a:t>血缘关系越近</a:t>
            </a:r>
            <a:r>
              <a:rPr lang="en-US" sz="1800">
                <a:solidFill>
                  <a:srgbClr val="59544F"/>
                </a:solidFill>
                <a:latin typeface="Noto Sans SC" panose="020B0200000000000000" charset="-122"/>
                <a:ea typeface="Noto Sans SC" panose="020B0200000000000000" charset="-122"/>
                <a:cs typeface="Noto Sans SC" panose="020B0200000000000000" charset="-122"/>
                <a:sym typeface="+mn-ea"/>
              </a:rPr>
              <a:t>，</a:t>
            </a:r>
            <a:r>
              <a:rPr lang="en-US" sz="1800">
                <a:solidFill>
                  <a:srgbClr val="59544F"/>
                </a:solidFill>
                <a:highlight>
                  <a:srgbClr val="FFFF00"/>
                </a:highlight>
                <a:latin typeface="Noto Sans SC" panose="020B0200000000000000" charset="-122"/>
                <a:ea typeface="Noto Sans SC" panose="020B0200000000000000" charset="-122"/>
                <a:cs typeface="Noto Sans SC" panose="020B0200000000000000" charset="-122"/>
                <a:sym typeface="+mn-ea"/>
              </a:rPr>
              <a:t>相同心理障碍</a:t>
            </a:r>
            <a:r>
              <a:rPr lang="en-US" sz="1800">
                <a:solidFill>
                  <a:srgbClr val="59544F"/>
                </a:solidFill>
                <a:latin typeface="Noto Sans SC" panose="020B0200000000000000" charset="-122"/>
                <a:ea typeface="Noto Sans SC" panose="020B0200000000000000" charset="-122"/>
                <a:cs typeface="Noto Sans SC" panose="020B0200000000000000" charset="-122"/>
                <a:sym typeface="+mn-ea"/>
              </a:rPr>
              <a:t>的</a:t>
            </a:r>
            <a:r>
              <a:rPr lang="en-US" sz="1800">
                <a:solidFill>
                  <a:srgbClr val="FF0000"/>
                </a:solidFill>
                <a:latin typeface="Noto Sans SC" panose="020B0200000000000000" charset="-122"/>
                <a:ea typeface="Noto Sans SC" panose="020B0200000000000000" charset="-122"/>
                <a:cs typeface="Noto Sans SC" panose="020B0200000000000000" charset="-122"/>
                <a:sym typeface="+mn-ea"/>
              </a:rPr>
              <a:t>发病率也就越高</a:t>
            </a:r>
            <a:r>
              <a:rPr lang="en-US" sz="1800">
                <a:solidFill>
                  <a:srgbClr val="59544F"/>
                </a:solidFill>
                <a:latin typeface="Noto Sans SC" panose="020B0200000000000000" charset="-122"/>
                <a:ea typeface="Noto Sans SC" panose="020B0200000000000000" charset="-122"/>
                <a:cs typeface="Noto Sans SC" panose="020B0200000000000000" charset="-122"/>
                <a:sym typeface="+mn-ea"/>
              </a:rPr>
              <a:t>。</a:t>
            </a:r>
            <a:endParaRPr lang="en-US" sz="1800">
              <a:solidFill>
                <a:srgbClr val="59544F"/>
              </a:solidFill>
              <a:latin typeface="Noto Sans SC" panose="020B0200000000000000" charset="-122"/>
              <a:ea typeface="Noto Sans SC" panose="020B0200000000000000" charset="-122"/>
              <a:cs typeface="Noto Sans SC" panose="020B0200000000000000" charset="-122"/>
              <a:sym typeface="+mn-ea"/>
            </a:endParaRPr>
          </a:p>
        </p:txBody>
      </p:sp>
      <p:sp>
        <p:nvSpPr>
          <p:cNvPr id="11" name="AutoShape 11"/>
          <p:cNvSpPr/>
          <p:nvPr>
            <p:custDataLst>
              <p:tags r:id="rId9"/>
            </p:custDataLst>
          </p:nvPr>
        </p:nvSpPr>
        <p:spPr>
          <a:xfrm>
            <a:off x="4445000" y="2286000"/>
            <a:ext cx="3302000" cy="3429000"/>
          </a:xfrm>
          <a:prstGeom prst="roundRect">
            <a:avLst>
              <a:gd name="adj" fmla="val 0"/>
            </a:avLst>
          </a:prstGeom>
          <a:solidFill>
            <a:srgbClr val="FFFFFF">
              <a:alpha val="100000"/>
            </a:srgbClr>
          </a:solidFill>
          <a:ln w="12700" cap="flat" cmpd="sng">
            <a:solidFill>
              <a:srgbClr val="8A9A76">
                <a:alpha val="40000"/>
              </a:srgbClr>
            </a:solidFill>
            <a:prstDash val="solid"/>
            <a:round/>
          </a:ln>
        </p:spPr>
        <p:txBody>
          <a:bodyPr vert="horz" wrap="square" lIns="0" tIns="0" rIns="0" bIns="0" rtlCol="0" anchor="ctr" anchorCtr="0"/>
          <a:lstStyle/>
          <a:p>
            <a:pPr algn="ctr">
              <a:defRPr/>
            </a:pPr>
          </a:p>
        </p:txBody>
      </p:sp>
      <p:sp>
        <p:nvSpPr>
          <p:cNvPr id="12" name="AutoShape 12"/>
          <p:cNvSpPr/>
          <p:nvPr>
            <p:custDataLst>
              <p:tags r:id="rId10"/>
            </p:custDataLst>
          </p:nvPr>
        </p:nvSpPr>
        <p:spPr>
          <a:xfrm>
            <a:off x="4445000" y="2286000"/>
            <a:ext cx="3302000" cy="76200"/>
          </a:xfrm>
          <a:prstGeom prst="roundRect">
            <a:avLst>
              <a:gd name="adj" fmla="val 0"/>
            </a:avLst>
          </a:prstGeom>
          <a:solidFill>
            <a:srgbClr val="8A9A76">
              <a:alpha val="100000"/>
            </a:srgbClr>
          </a:solidFill>
          <a:ln w="25400" cap="flat" cmpd="sng">
            <a:noFill/>
            <a:prstDash val="solid"/>
            <a:round/>
          </a:ln>
        </p:spPr>
        <p:txBody>
          <a:bodyPr vert="horz" wrap="square" lIns="0" tIns="0" rIns="0" bIns="0" rtlCol="0" anchor="ctr" anchorCtr="0"/>
          <a:lstStyle/>
          <a:p>
            <a:pPr algn="ctr">
              <a:defRPr/>
            </a:pPr>
          </a:p>
        </p:txBody>
      </p:sp>
      <p:pic>
        <p:nvPicPr>
          <p:cNvPr id="13" name="Picture 13"/>
          <p:cNvPicPr>
            <a:picLocks noChangeAspect="1"/>
          </p:cNvPicPr>
          <p:nvPr>
            <p:custDataLst>
              <p:tags r:id="rId11"/>
            </p:custDataLst>
          </p:nvPr>
        </p:nvPicPr>
        <p:blipFill>
          <a:blip r:embed="rId12">
            <a:extLst>
              <a:ext uri="{28A0092B-C50C-407E-A947-70E740481C1C}">
                <a14:useLocalDpi xmlns:a14="http://schemas.microsoft.com/office/drawing/2010/main" val="0"/>
              </a:ext>
              <a:ext uri="{96DAC541-7B7A-43D3-8B79-37D633B846F1}">
                <asvg:svgBlip xmlns:asvg="http://schemas.microsoft.com/office/drawing/2016/SVG/main" r:embed="rId13"/>
              </a:ext>
            </a:extLst>
          </a:blip>
          <a:stretch>
            <a:fillRect/>
          </a:stretch>
        </p:blipFill>
        <p:spPr>
          <a:xfrm>
            <a:off x="4699000" y="2667000"/>
            <a:ext cx="406400" cy="406400"/>
          </a:xfrm>
          <a:prstGeom prst="rect">
            <a:avLst/>
          </a:prstGeom>
        </p:spPr>
      </p:pic>
      <p:sp>
        <p:nvSpPr>
          <p:cNvPr id="14" name="AutoShape 14"/>
          <p:cNvSpPr/>
          <p:nvPr>
            <p:custDataLst>
              <p:tags r:id="rId14"/>
            </p:custDataLst>
          </p:nvPr>
        </p:nvSpPr>
        <p:spPr>
          <a:xfrm>
            <a:off x="5207000" y="2692400"/>
            <a:ext cx="2413000" cy="381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1800" b="1">
                <a:solidFill>
                  <a:srgbClr val="3C3732"/>
                </a:solidFill>
                <a:latin typeface="Noto Sans SC" panose="020B0200000000000000" charset="-122"/>
                <a:ea typeface="Noto Sans SC" panose="020B0200000000000000" charset="-122"/>
                <a:cs typeface="Noto Sans SC" panose="020B0200000000000000" charset="-122"/>
                <a:sym typeface="+mn-ea"/>
              </a:rPr>
              <a:t>躯体疾病因素</a:t>
            </a:r>
            <a:endParaRPr lang="en-US" sz="1800" b="1">
              <a:solidFill>
                <a:srgbClr val="3C3732"/>
              </a:solidFill>
              <a:latin typeface="Noto Sans SC" panose="020B0200000000000000" charset="-122"/>
              <a:ea typeface="Noto Sans SC" panose="020B0200000000000000" charset="-122"/>
              <a:cs typeface="Noto Sans SC" panose="020B0200000000000000" charset="-122"/>
            </a:endParaRPr>
          </a:p>
        </p:txBody>
      </p:sp>
      <p:cxnSp>
        <p:nvCxnSpPr>
          <p:cNvPr id="15" name="Connector 15"/>
          <p:cNvCxnSpPr/>
          <p:nvPr>
            <p:custDataLst>
              <p:tags r:id="rId15"/>
            </p:custDataLst>
          </p:nvPr>
        </p:nvCxnSpPr>
        <p:spPr>
          <a:xfrm rot="-15625">
            <a:off x="4699014" y="3295650"/>
            <a:ext cx="2794029" cy="12700"/>
          </a:xfrm>
          <a:prstGeom prst="straightConnector1">
            <a:avLst/>
          </a:prstGeom>
          <a:solidFill>
            <a:srgbClr val="DEE0E3">
              <a:alpha val="100000"/>
            </a:srgbClr>
          </a:solidFill>
          <a:ln w="12700" cap="flat" cmpd="sng">
            <a:solidFill>
              <a:srgbClr val="8A9A76">
                <a:alpha val="30000"/>
              </a:srgbClr>
            </a:solidFill>
            <a:prstDash val="solid"/>
            <a:round/>
            <a:headEnd type="none" w="med" len="med"/>
            <a:tailEnd type="none" w="med" len="med"/>
          </a:ln>
        </p:spPr>
      </p:cxnSp>
      <p:sp>
        <p:nvSpPr>
          <p:cNvPr id="16" name="AutoShape 16"/>
          <p:cNvSpPr/>
          <p:nvPr>
            <p:custDataLst>
              <p:tags r:id="rId16"/>
            </p:custDataLst>
          </p:nvPr>
        </p:nvSpPr>
        <p:spPr>
          <a:xfrm>
            <a:off x="4699000" y="3463290"/>
            <a:ext cx="2794000" cy="2032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1800">
                <a:solidFill>
                  <a:srgbClr val="59544F"/>
                </a:solidFill>
                <a:latin typeface="Noto Sans SC" panose="020B0200000000000000" charset="-122"/>
                <a:ea typeface="Noto Sans SC" panose="020B0200000000000000" charset="-122"/>
                <a:cs typeface="Noto Sans SC" panose="020B0200000000000000" charset="-122"/>
                <a:sym typeface="+mn-ea"/>
              </a:rPr>
              <a:t>由于某种躯体疾病或外伤，</a:t>
            </a:r>
            <a:r>
              <a:rPr lang="en-US" sz="1800">
                <a:solidFill>
                  <a:srgbClr val="FF0000"/>
                </a:solidFill>
                <a:latin typeface="Noto Sans SC" panose="020B0200000000000000" charset="-122"/>
                <a:ea typeface="Noto Sans SC" panose="020B0200000000000000" charset="-122"/>
                <a:cs typeface="Noto Sans SC" panose="020B0200000000000000" charset="-122"/>
                <a:sym typeface="+mn-ea"/>
              </a:rPr>
              <a:t>损害了肌体组织</a:t>
            </a:r>
            <a:r>
              <a:rPr lang="en-US" sz="1800">
                <a:solidFill>
                  <a:srgbClr val="59544F"/>
                </a:solidFill>
                <a:latin typeface="Noto Sans SC" panose="020B0200000000000000" charset="-122"/>
                <a:ea typeface="Noto Sans SC" panose="020B0200000000000000" charset="-122"/>
                <a:cs typeface="Noto Sans SC" panose="020B0200000000000000" charset="-122"/>
                <a:sym typeface="+mn-ea"/>
              </a:rPr>
              <a:t>，导致肌体</a:t>
            </a:r>
            <a:r>
              <a:rPr lang="en-US" sz="1800">
                <a:solidFill>
                  <a:srgbClr val="59544F"/>
                </a:solidFill>
                <a:highlight>
                  <a:srgbClr val="FFFF00"/>
                </a:highlight>
                <a:latin typeface="Noto Sans SC" panose="020B0200000000000000" charset="-122"/>
                <a:ea typeface="Noto Sans SC" panose="020B0200000000000000" charset="-122"/>
                <a:cs typeface="Noto Sans SC" panose="020B0200000000000000" charset="-122"/>
                <a:sym typeface="+mn-ea"/>
              </a:rPr>
              <a:t>组织发生变性和功能失调</a:t>
            </a:r>
            <a:r>
              <a:rPr lang="en-US" sz="1800">
                <a:solidFill>
                  <a:srgbClr val="59544F"/>
                </a:solidFill>
                <a:latin typeface="Noto Sans SC" panose="020B0200000000000000" charset="-122"/>
                <a:ea typeface="Noto Sans SC" panose="020B0200000000000000" charset="-122"/>
                <a:cs typeface="Noto Sans SC" panose="020B0200000000000000" charset="-122"/>
                <a:sym typeface="+mn-ea"/>
              </a:rPr>
              <a:t>，肌体的内环境发生改变，从而可引发心理障碍。</a:t>
            </a:r>
            <a:endParaRPr lang="en-US" sz="1800">
              <a:solidFill>
                <a:srgbClr val="59544F"/>
              </a:solidFill>
              <a:latin typeface="Noto Sans SC" panose="020B0200000000000000" charset="-122"/>
              <a:ea typeface="Noto Sans SC" panose="020B0200000000000000" charset="-122"/>
              <a:cs typeface="Noto Sans SC" panose="020B0200000000000000" charset="-122"/>
              <a:sym typeface="+mn-ea"/>
            </a:endParaRPr>
          </a:p>
        </p:txBody>
      </p:sp>
      <p:sp>
        <p:nvSpPr>
          <p:cNvPr id="17" name="AutoShape 17"/>
          <p:cNvSpPr/>
          <p:nvPr>
            <p:custDataLst>
              <p:tags r:id="rId17"/>
            </p:custDataLst>
          </p:nvPr>
        </p:nvSpPr>
        <p:spPr>
          <a:xfrm>
            <a:off x="7874000" y="2286000"/>
            <a:ext cx="3302000" cy="3429000"/>
          </a:xfrm>
          <a:prstGeom prst="roundRect">
            <a:avLst>
              <a:gd name="adj" fmla="val 0"/>
            </a:avLst>
          </a:prstGeom>
          <a:solidFill>
            <a:srgbClr val="FFFFFF">
              <a:alpha val="100000"/>
            </a:srgbClr>
          </a:solidFill>
          <a:ln w="12700" cap="flat" cmpd="sng">
            <a:solidFill>
              <a:srgbClr val="8A9A76">
                <a:alpha val="40000"/>
              </a:srgbClr>
            </a:solidFill>
            <a:prstDash val="solid"/>
            <a:round/>
          </a:ln>
        </p:spPr>
        <p:txBody>
          <a:bodyPr vert="horz" wrap="square" lIns="0" tIns="0" rIns="0" bIns="0" rtlCol="0" anchor="ctr" anchorCtr="0"/>
          <a:lstStyle/>
          <a:p>
            <a:pPr algn="ctr">
              <a:defRPr/>
            </a:pPr>
          </a:p>
        </p:txBody>
      </p:sp>
      <p:sp>
        <p:nvSpPr>
          <p:cNvPr id="18" name="AutoShape 18"/>
          <p:cNvSpPr/>
          <p:nvPr>
            <p:custDataLst>
              <p:tags r:id="rId18"/>
            </p:custDataLst>
          </p:nvPr>
        </p:nvSpPr>
        <p:spPr>
          <a:xfrm>
            <a:off x="7874000" y="2286000"/>
            <a:ext cx="3302000" cy="76200"/>
          </a:xfrm>
          <a:prstGeom prst="roundRect">
            <a:avLst>
              <a:gd name="adj" fmla="val 0"/>
            </a:avLst>
          </a:prstGeom>
          <a:solidFill>
            <a:srgbClr val="8A9A76">
              <a:alpha val="100000"/>
            </a:srgbClr>
          </a:solidFill>
          <a:ln w="25400" cap="flat" cmpd="sng">
            <a:noFill/>
            <a:prstDash val="solid"/>
            <a:round/>
          </a:ln>
        </p:spPr>
        <p:txBody>
          <a:bodyPr vert="horz" wrap="square" lIns="0" tIns="0" rIns="0" bIns="0" rtlCol="0" anchor="ctr" anchorCtr="0"/>
          <a:lstStyle/>
          <a:p>
            <a:pPr algn="ctr">
              <a:defRPr/>
            </a:pPr>
          </a:p>
        </p:txBody>
      </p:sp>
      <p:pic>
        <p:nvPicPr>
          <p:cNvPr id="19" name="Picture 19"/>
          <p:cNvPicPr>
            <a:picLocks noChangeAspect="1"/>
          </p:cNvPicPr>
          <p:nvPr>
            <p:custDataLst>
              <p:tags r:id="rId19"/>
            </p:custDataLst>
          </p:nvPr>
        </p:nvPicPr>
        <p:blipFill>
          <a:blip r:embed="rId20">
            <a:extLst>
              <a:ext uri="{28A0092B-C50C-407E-A947-70E740481C1C}">
                <a14:useLocalDpi xmlns:a14="http://schemas.microsoft.com/office/drawing/2010/main" val="0"/>
              </a:ext>
              <a:ext uri="{96DAC541-7B7A-43D3-8B79-37D633B846F1}">
                <asvg:svgBlip xmlns:asvg="http://schemas.microsoft.com/office/drawing/2016/SVG/main" r:embed="rId21"/>
              </a:ext>
            </a:extLst>
          </a:blip>
          <a:stretch>
            <a:fillRect/>
          </a:stretch>
        </p:blipFill>
        <p:spPr>
          <a:xfrm>
            <a:off x="8128000" y="2667000"/>
            <a:ext cx="406400" cy="406400"/>
          </a:xfrm>
          <a:prstGeom prst="rect">
            <a:avLst/>
          </a:prstGeom>
        </p:spPr>
      </p:pic>
      <p:sp>
        <p:nvSpPr>
          <p:cNvPr id="20" name="AutoShape 20"/>
          <p:cNvSpPr/>
          <p:nvPr>
            <p:custDataLst>
              <p:tags r:id="rId22"/>
            </p:custDataLst>
          </p:nvPr>
        </p:nvSpPr>
        <p:spPr>
          <a:xfrm>
            <a:off x="8636000" y="2692400"/>
            <a:ext cx="2413000" cy="381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1800" b="1">
                <a:solidFill>
                  <a:srgbClr val="3C3732"/>
                </a:solidFill>
                <a:latin typeface="Noto Sans SC" panose="020B0200000000000000" charset="-122"/>
                <a:ea typeface="Noto Sans SC" panose="020B0200000000000000" charset="-122"/>
                <a:cs typeface="Noto Sans SC" panose="020B0200000000000000" charset="-122"/>
                <a:sym typeface="+mn-ea"/>
              </a:rPr>
              <a:t>某些生化改变</a:t>
            </a:r>
            <a:endParaRPr lang="en-US" sz="1800" b="1">
              <a:solidFill>
                <a:srgbClr val="3C3732"/>
              </a:solidFill>
              <a:latin typeface="Noto Sans SC" panose="020B0200000000000000" charset="-122"/>
              <a:ea typeface="Noto Sans SC" panose="020B0200000000000000" charset="-122"/>
              <a:cs typeface="Noto Sans SC" panose="020B0200000000000000" charset="-122"/>
            </a:endParaRPr>
          </a:p>
        </p:txBody>
      </p:sp>
      <p:cxnSp>
        <p:nvCxnSpPr>
          <p:cNvPr id="21" name="Connector 21"/>
          <p:cNvCxnSpPr/>
          <p:nvPr>
            <p:custDataLst>
              <p:tags r:id="rId23"/>
            </p:custDataLst>
          </p:nvPr>
        </p:nvCxnSpPr>
        <p:spPr>
          <a:xfrm rot="-15625">
            <a:off x="8128014" y="3295650"/>
            <a:ext cx="2794029" cy="12700"/>
          </a:xfrm>
          <a:prstGeom prst="straightConnector1">
            <a:avLst/>
          </a:prstGeom>
          <a:solidFill>
            <a:srgbClr val="DEE0E3">
              <a:alpha val="100000"/>
            </a:srgbClr>
          </a:solidFill>
          <a:ln w="12700" cap="flat" cmpd="sng">
            <a:solidFill>
              <a:srgbClr val="8A9A76">
                <a:alpha val="30000"/>
              </a:srgbClr>
            </a:solidFill>
            <a:prstDash val="solid"/>
            <a:round/>
            <a:headEnd type="none" w="med" len="med"/>
            <a:tailEnd type="none" w="med" len="med"/>
          </a:ln>
        </p:spPr>
      </p:cxnSp>
      <p:sp>
        <p:nvSpPr>
          <p:cNvPr id="22" name="AutoShape 22"/>
          <p:cNvSpPr/>
          <p:nvPr>
            <p:custDataLst>
              <p:tags r:id="rId24"/>
            </p:custDataLst>
          </p:nvPr>
        </p:nvSpPr>
        <p:spPr>
          <a:xfrm>
            <a:off x="8128000" y="3463290"/>
            <a:ext cx="2794000" cy="2032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1800">
                <a:solidFill>
                  <a:srgbClr val="59544F"/>
                </a:solidFill>
                <a:latin typeface="Noto Sans SC" panose="020B0200000000000000" charset="-122"/>
                <a:ea typeface="Noto Sans SC" panose="020B0200000000000000" charset="-122"/>
                <a:cs typeface="Noto Sans SC" panose="020B0200000000000000" charset="-122"/>
                <a:sym typeface="+mn-ea"/>
              </a:rPr>
              <a:t>中枢神经介质中的</a:t>
            </a:r>
            <a:r>
              <a:rPr lang="en-US" sz="1800">
                <a:solidFill>
                  <a:srgbClr val="FF0000"/>
                </a:solidFill>
                <a:highlight>
                  <a:srgbClr val="FFFF00"/>
                </a:highlight>
                <a:latin typeface="Noto Sans SC" panose="020B0200000000000000" charset="-122"/>
                <a:ea typeface="Noto Sans SC" panose="020B0200000000000000" charset="-122"/>
                <a:cs typeface="Noto Sans SC" panose="020B0200000000000000" charset="-122"/>
                <a:sym typeface="+mn-ea"/>
              </a:rPr>
              <a:t>肾上腺素、去甲肾上腺素、多巴胺、5-羟色胺和乙酰胆碱</a:t>
            </a:r>
            <a:r>
              <a:rPr lang="en-US" sz="1800">
                <a:solidFill>
                  <a:srgbClr val="59544F"/>
                </a:solidFill>
                <a:latin typeface="Noto Sans SC" panose="020B0200000000000000" charset="-122"/>
                <a:ea typeface="Noto Sans SC" panose="020B0200000000000000" charset="-122"/>
                <a:cs typeface="Noto Sans SC" panose="020B0200000000000000" charset="-122"/>
                <a:sym typeface="+mn-ea"/>
              </a:rPr>
              <a:t>等代谢失常，可诱发心理障碍。</a:t>
            </a:r>
            <a:endParaRPr lang="en-US" sz="1800">
              <a:solidFill>
                <a:srgbClr val="59544F"/>
              </a:solidFill>
              <a:latin typeface="Noto Sans SC" panose="020B0200000000000000" charset="-122"/>
              <a:ea typeface="Noto Sans SC" panose="020B0200000000000000" charset="-122"/>
              <a:cs typeface="Noto Sans SC" panose="020B0200000000000000" charset="-122"/>
              <a:sym typeface="+mn-ea"/>
            </a:endParaRPr>
          </a:p>
        </p:txBody>
      </p:sp>
      <p:sp>
        <p:nvSpPr>
          <p:cNvPr id="23" name="AutoShape 23"/>
          <p:cNvSpPr/>
          <p:nvPr/>
        </p:nvSpPr>
        <p:spPr>
          <a:xfrm>
            <a:off x="762000" y="1397000"/>
            <a:ext cx="10160000" cy="558800"/>
          </a:xfrm>
          <a:prstGeom prst="roundRect">
            <a:avLst>
              <a:gd name="adj" fmla="val 0"/>
            </a:avLst>
          </a:prstGeom>
          <a:solidFill>
            <a:srgbClr val="8A9A76">
              <a:alpha val="15000"/>
            </a:srgbClr>
          </a:solidFill>
          <a:ln w="25400" cap="flat" cmpd="sng">
            <a:noFill/>
            <a:prstDash val="solid"/>
            <a:round/>
          </a:ln>
        </p:spPr>
        <p:txBody>
          <a:bodyPr vert="horz" wrap="square" lIns="0" tIns="0" rIns="0" bIns="0" rtlCol="0" anchor="ctr" anchorCtr="0"/>
          <a:lstStyle/>
          <a:p>
            <a:pPr algn="ctr">
              <a:defRPr/>
            </a:pPr>
          </a:p>
        </p:txBody>
      </p:sp>
      <p:sp>
        <p:nvSpPr>
          <p:cNvPr id="24" name="AutoShape 24"/>
          <p:cNvSpPr/>
          <p:nvPr/>
        </p:nvSpPr>
        <p:spPr>
          <a:xfrm>
            <a:off x="932815" y="1422400"/>
            <a:ext cx="9906000" cy="508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zh-CN" altLang="en-US" sz="2400" b="1" i="0" u="none" strike="noStrike">
                <a:solidFill>
                  <a:srgbClr val="697A5A"/>
                </a:solidFill>
                <a:latin typeface="Noto Sans SC" panose="020B0200000000000000" charset="-122"/>
                <a:ea typeface="Noto Sans SC" panose="020B0200000000000000" charset="-122"/>
                <a:cs typeface="Noto Sans SC" panose="020B0200000000000000" charset="-122"/>
                <a:sym typeface="Noto Sans SC" panose="020B0200000000000000" charset="-122"/>
              </a:rPr>
              <a:t>生物因素</a:t>
            </a:r>
            <a:r>
              <a:rPr lang="en-US" sz="2400" b="1" i="0" u="none" strike="noStrike">
                <a:solidFill>
                  <a:srgbClr val="697A5A"/>
                </a:solidFill>
                <a:latin typeface="Noto Sans SC" panose="020B0200000000000000" charset="-122"/>
                <a:ea typeface="Noto Sans SC" panose="020B0200000000000000" charset="-122"/>
                <a:cs typeface="Noto Sans SC" panose="020B0200000000000000" charset="-122"/>
                <a:sym typeface="Noto Sans SC" panose="020B0200000000000000" charset="-122"/>
              </a:rPr>
              <a:t>：</a:t>
            </a:r>
            <a:r>
              <a:rPr lang="en-US" sz="2400">
                <a:solidFill>
                  <a:srgbClr val="59544F"/>
                </a:solidFill>
                <a:latin typeface="Noto Sans SC" panose="020B0200000000000000" charset="-122"/>
                <a:ea typeface="Noto Sans SC" panose="020B0200000000000000" charset="-122"/>
                <a:cs typeface="Noto Sans SC" panose="020B0200000000000000" charset="-122"/>
                <a:sym typeface="+mn-ea"/>
              </a:rPr>
              <a:t>生物因素主要包括以下三个因素</a:t>
            </a:r>
            <a:endParaRPr lang="en-US" sz="2400">
              <a:solidFill>
                <a:srgbClr val="59544F"/>
              </a:solidFill>
              <a:latin typeface="Noto Sans SC" panose="020B0200000000000000" charset="-122"/>
              <a:ea typeface="Noto Sans SC" panose="020B0200000000000000" charset="-122"/>
              <a:cs typeface="Noto Sans SC" panose="020B0200000000000000" charset="-122"/>
              <a:sym typeface="+mn-ea"/>
            </a:endParaRPr>
          </a:p>
        </p:txBody>
      </p:sp>
    </p:spTree>
  </p:cSld>
  <p:clrMapOvr>
    <a:masterClrMapping/>
  </p:clrMapOvr>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00.xml><?xml version="1.0" encoding="utf-8"?>
<p:tagLst xmlns:p="http://schemas.openxmlformats.org/presentationml/2006/main">
  <p:tag name="KSO_WM_DIAGRAM_VIRTUALLY_FRAME" val="{&quot;height&quot;:336.1,&quot;left&quot;:78.5,&quot;top&quot;:113.9,&quot;width&quot;:801.5}"/>
</p:tagLst>
</file>

<file path=ppt/tags/tag101.xml><?xml version="1.0" encoding="utf-8"?>
<p:tagLst xmlns:p="http://schemas.openxmlformats.org/presentationml/2006/main">
  <p:tag name="KSO_WM_DIAGRAM_VIRTUALLY_FRAME" val="{&quot;height&quot;:336.1,&quot;left&quot;:78.5,&quot;top&quot;:113.9,&quot;width&quot;:801.5}"/>
</p:tagLst>
</file>

<file path=ppt/tags/tag102.xml><?xml version="1.0" encoding="utf-8"?>
<p:tagLst xmlns:p="http://schemas.openxmlformats.org/presentationml/2006/main">
  <p:tag name="KSO_WM_DIAGRAM_VIRTUALLY_FRAME" val="{&quot;height&quot;:336.1,&quot;left&quot;:78.5,&quot;top&quot;:113.9,&quot;width&quot;:801.5}"/>
</p:tagLst>
</file>

<file path=ppt/tags/tag103.xml><?xml version="1.0" encoding="utf-8"?>
<p:tagLst xmlns:p="http://schemas.openxmlformats.org/presentationml/2006/main">
  <p:tag name="KSO_WM_DIAGRAM_VIRTUALLY_FRAME" val="{&quot;height&quot;:336.1,&quot;left&quot;:78.5,&quot;top&quot;:113.9,&quot;width&quot;:801.5}"/>
</p:tagLst>
</file>

<file path=ppt/tags/tag104.xml><?xml version="1.0" encoding="utf-8"?>
<p:tagLst xmlns:p="http://schemas.openxmlformats.org/presentationml/2006/main">
  <p:tag name="KSO_WM_DIAGRAM_VIRTUALLY_FRAME" val="{&quot;height&quot;:336.1,&quot;left&quot;:78.5,&quot;top&quot;:113.9,&quot;width&quot;:801.5}"/>
</p:tagLst>
</file>

<file path=ppt/tags/tag105.xml><?xml version="1.0" encoding="utf-8"?>
<p:tagLst xmlns:p="http://schemas.openxmlformats.org/presentationml/2006/main">
  <p:tag name="KSO_WM_DIAGRAM_VIRTUALLY_FRAME" val="{&quot;height&quot;:336.1,&quot;left&quot;:78.5,&quot;top&quot;:113.9,&quot;width&quot;:801.5}"/>
</p:tagLst>
</file>

<file path=ppt/tags/tag106.xml><?xml version="1.0" encoding="utf-8"?>
<p:tagLst xmlns:p="http://schemas.openxmlformats.org/presentationml/2006/main">
  <p:tag name="KSO_WM_DIAGRAM_VIRTUALLY_FRAME" val="{&quot;height&quot;:336.1,&quot;left&quot;:78.5,&quot;top&quot;:113.9,&quot;width&quot;:801.5}"/>
</p:tagLst>
</file>

<file path=ppt/tags/tag107.xml><?xml version="1.0" encoding="utf-8"?>
<p:tagLst xmlns:p="http://schemas.openxmlformats.org/presentationml/2006/main">
  <p:tag name="KSO_WM_DIAGRAM_VIRTUALLY_FRAME" val="{&quot;height&quot;:336.1,&quot;left&quot;:78.5,&quot;top&quot;:113.9,&quot;width&quot;:801.5}"/>
</p:tagLst>
</file>

<file path=ppt/tags/tag108.xml><?xml version="1.0" encoding="utf-8"?>
<p:tagLst xmlns:p="http://schemas.openxmlformats.org/presentationml/2006/main">
  <p:tag name="KSO_WM_DIAGRAM_VIRTUALLY_FRAME" val="{&quot;height&quot;:336.1,&quot;left&quot;:78.5,&quot;top&quot;:113.9,&quot;width&quot;:801.5}"/>
</p:tagLst>
</file>

<file path=ppt/tags/tag109.xml><?xml version="1.0" encoding="utf-8"?>
<p:tagLst xmlns:p="http://schemas.openxmlformats.org/presentationml/2006/main">
  <p:tag name="KSO_WM_DIAGRAM_VIRTUALLY_FRAME" val="{&quot;height&quot;:336.1,&quot;left&quot;:78.5,&quot;top&quot;:113.9,&quot;width&quot;:801.5}"/>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10.xml><?xml version="1.0" encoding="utf-8"?>
<p:tagLst xmlns:p="http://schemas.openxmlformats.org/presentationml/2006/main">
  <p:tag name="KSO_WM_DIAGRAM_VIRTUALLY_FRAME" val="{&quot;height&quot;:336.1,&quot;left&quot;:78.5,&quot;top&quot;:113.9,&quot;width&quot;:801.5}"/>
</p:tagLst>
</file>

<file path=ppt/tags/tag111.xml><?xml version="1.0" encoding="utf-8"?>
<p:tagLst xmlns:p="http://schemas.openxmlformats.org/presentationml/2006/main">
  <p:tag name="KSO_WM_DIAGRAM_VIRTUALLY_FRAME" val="{&quot;height&quot;:336.1,&quot;left&quot;:78.5,&quot;top&quot;:113.9,&quot;width&quot;:801.5}"/>
</p:tagLst>
</file>

<file path=ppt/tags/tag112.xml><?xml version="1.0" encoding="utf-8"?>
<p:tagLst xmlns:p="http://schemas.openxmlformats.org/presentationml/2006/main">
  <p:tag name="KSO_WM_DIAGRAM_VIRTUALLY_FRAME" val="{&quot;height&quot;:336.1,&quot;left&quot;:78.5,&quot;top&quot;:113.9,&quot;width&quot;:801.5}"/>
</p:tagLst>
</file>

<file path=ppt/tags/tag113.xml><?xml version="1.0" encoding="utf-8"?>
<p:tagLst xmlns:p="http://schemas.openxmlformats.org/presentationml/2006/main">
  <p:tag name="KSO_WM_DIAGRAM_VIRTUALLY_FRAME" val="{&quot;height&quot;:336.1,&quot;left&quot;:78.5,&quot;top&quot;:113.9,&quot;width&quot;:801.5}"/>
</p:tagLst>
</file>

<file path=ppt/tags/tag114.xml><?xml version="1.0" encoding="utf-8"?>
<p:tagLst xmlns:p="http://schemas.openxmlformats.org/presentationml/2006/main">
  <p:tag name="KSO_WM_DIAGRAM_VIRTUALLY_FRAME" val="{&quot;height&quot;:336.1,&quot;left&quot;:78.5,&quot;top&quot;:113.9,&quot;width&quot;:801.5}"/>
</p:tagLst>
</file>

<file path=ppt/tags/tag115.xml><?xml version="1.0" encoding="utf-8"?>
<p:tagLst xmlns:p="http://schemas.openxmlformats.org/presentationml/2006/main">
  <p:tag name="KSO_WM_DIAGRAM_VIRTUALLY_FRAME" val="{&quot;height&quot;:336.1,&quot;left&quot;:78.5,&quot;top&quot;:113.9,&quot;width&quot;:801.5}"/>
</p:tagLst>
</file>

<file path=ppt/tags/tag116.xml><?xml version="1.0" encoding="utf-8"?>
<p:tagLst xmlns:p="http://schemas.openxmlformats.org/presentationml/2006/main">
  <p:tag name="KSO_WM_DIAGRAM_VIRTUALLY_FRAME" val="{&quot;height&quot;:336.1,&quot;left&quot;:78.5,&quot;top&quot;:113.9,&quot;width&quot;:801.5}"/>
</p:tagLst>
</file>

<file path=ppt/tags/tag117.xml><?xml version="1.0" encoding="utf-8"?>
<p:tagLst xmlns:p="http://schemas.openxmlformats.org/presentationml/2006/main">
  <p:tag name="KSO_WM_DIAGRAM_VIRTUALLY_FRAME" val="{&quot;height&quot;:336.1,&quot;left&quot;:78.5,&quot;top&quot;:113.9,&quot;width&quot;:801.5}"/>
</p:tagLst>
</file>

<file path=ppt/tags/tag118.xml><?xml version="1.0" encoding="utf-8"?>
<p:tagLst xmlns:p="http://schemas.openxmlformats.org/presentationml/2006/main">
  <p:tag name="KSO_WM_DIAGRAM_VIRTUALLY_FRAME" val="{&quot;height&quot;:336.1,&quot;left&quot;:78.5,&quot;top&quot;:113.9,&quot;width&quot;:801.5}"/>
</p:tagLst>
</file>

<file path=ppt/tags/tag119.xml><?xml version="1.0" encoding="utf-8"?>
<p:tagLst xmlns:p="http://schemas.openxmlformats.org/presentationml/2006/main">
  <p:tag name="KSO_WM_DIAGRAM_VIRTUALLY_FRAME" val="{&quot;height&quot;:336.1,&quot;left&quot;:78.5,&quot;top&quot;:113.9,&quot;width&quot;:801.5}"/>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20.xml><?xml version="1.0" encoding="utf-8"?>
<p:tagLst xmlns:p="http://schemas.openxmlformats.org/presentationml/2006/main">
  <p:tag name="KSO_WM_DIAGRAM_VIRTUALLY_FRAME" val="{&quot;height&quot;:336.1,&quot;left&quot;:78.5,&quot;top&quot;:113.9,&quot;width&quot;:801.5}"/>
</p:tagLst>
</file>

<file path=ppt/tags/tag121.xml><?xml version="1.0" encoding="utf-8"?>
<p:tagLst xmlns:p="http://schemas.openxmlformats.org/presentationml/2006/main">
  <p:tag name="KSO_WM_DIAGRAM_VIRTUALLY_FRAME" val="{&quot;height&quot;:336.1,&quot;left&quot;:78.5,&quot;top&quot;:113.9,&quot;width&quot;:801.5}"/>
</p:tagLst>
</file>

<file path=ppt/tags/tag122.xml><?xml version="1.0" encoding="utf-8"?>
<p:tagLst xmlns:p="http://schemas.openxmlformats.org/presentationml/2006/main">
  <p:tag name="KSO_WM_DIAGRAM_VIRTUALLY_FRAME" val="{&quot;height&quot;:336.1,&quot;left&quot;:78.5,&quot;top&quot;:113.9,&quot;width&quot;:801.5}"/>
</p:tagLst>
</file>

<file path=ppt/tags/tag123.xml><?xml version="1.0" encoding="utf-8"?>
<p:tagLst xmlns:p="http://schemas.openxmlformats.org/presentationml/2006/main">
  <p:tag name="KSO_WM_DIAGRAM_VIRTUALLY_FRAME" val="{&quot;height&quot;:336.1,&quot;left&quot;:78.5,&quot;top&quot;:113.9,&quot;width&quot;:801.5}"/>
</p:tagLst>
</file>

<file path=ppt/tags/tag124.xml><?xml version="1.0" encoding="utf-8"?>
<p:tagLst xmlns:p="http://schemas.openxmlformats.org/presentationml/2006/main">
  <p:tag name="KSO_WM_DIAGRAM_VIRTUALLY_FRAME" val="{&quot;height&quot;:336.1,&quot;left&quot;:78.5,&quot;top&quot;:113.9,&quot;width&quot;:801.5}"/>
</p:tagLst>
</file>

<file path=ppt/tags/tag125.xml><?xml version="1.0" encoding="utf-8"?>
<p:tagLst xmlns:p="http://schemas.openxmlformats.org/presentationml/2006/main">
  <p:tag name="KSO_WM_DIAGRAM_VIRTUALLY_FRAME" val="{&quot;height&quot;:336.1,&quot;left&quot;:78.5,&quot;top&quot;:113.9,&quot;width&quot;:801.5}"/>
</p:tagLst>
</file>

<file path=ppt/tags/tag126.xml><?xml version="1.0" encoding="utf-8"?>
<p:tagLst xmlns:p="http://schemas.openxmlformats.org/presentationml/2006/main">
  <p:tag name="KSO_WM_DIAGRAM_VIRTUALLY_FRAME" val="{&quot;height&quot;:336.1,&quot;left&quot;:78.5,&quot;top&quot;:113.9,&quot;width&quot;:801.5}"/>
</p:tagLst>
</file>

<file path=ppt/tags/tag127.xml><?xml version="1.0" encoding="utf-8"?>
<p:tagLst xmlns:p="http://schemas.openxmlformats.org/presentationml/2006/main">
  <p:tag name="KSO_WM_DIAGRAM_VIRTUALLY_FRAME" val="{&quot;height&quot;:336.1,&quot;left&quot;:78.5,&quot;top&quot;:113.9,&quot;width&quot;:801.5}"/>
</p:tagLst>
</file>

<file path=ppt/tags/tag128.xml><?xml version="1.0" encoding="utf-8"?>
<p:tagLst xmlns:p="http://schemas.openxmlformats.org/presentationml/2006/main">
  <p:tag name="KSO_WM_DIAGRAM_VIRTUALLY_FRAME" val="{&quot;height&quot;:336.1,&quot;left&quot;:78.5,&quot;top&quot;:113.9,&quot;width&quot;:801.5}"/>
</p:tagLst>
</file>

<file path=ppt/tags/tag129.xml><?xml version="1.0" encoding="utf-8"?>
<p:tagLst xmlns:p="http://schemas.openxmlformats.org/presentationml/2006/main">
  <p:tag name="KSO_WM_DIAGRAM_VIRTUALLY_FRAME" val="{&quot;height&quot;:336.1,&quot;left&quot;:78.5,&quot;top&quot;:113.9,&quot;width&quot;:801.5}"/>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30.xml><?xml version="1.0" encoding="utf-8"?>
<p:tagLst xmlns:p="http://schemas.openxmlformats.org/presentationml/2006/main">
  <p:tag name="KSO_WM_DIAGRAM_VIRTUALLY_FRAME" val="{&quot;height&quot;:336.1,&quot;left&quot;:78.5,&quot;top&quot;:113.9,&quot;width&quot;:801.5}"/>
</p:tagLst>
</file>

<file path=ppt/tags/tag131.xml><?xml version="1.0" encoding="utf-8"?>
<p:tagLst xmlns:p="http://schemas.openxmlformats.org/presentationml/2006/main">
  <p:tag name="KSO_WM_DIAGRAM_VIRTUALLY_FRAME" val="{&quot;height&quot;:336.1,&quot;left&quot;:78.5,&quot;top&quot;:113.9,&quot;width&quot;:801.5}"/>
</p:tagLst>
</file>

<file path=ppt/tags/tag132.xml><?xml version="1.0" encoding="utf-8"?>
<p:tagLst xmlns:p="http://schemas.openxmlformats.org/presentationml/2006/main">
  <p:tag name="KSO_WM_DIAGRAM_VIRTUALLY_FRAME" val="{&quot;height&quot;:336.1,&quot;left&quot;:78.5,&quot;top&quot;:113.9,&quot;width&quot;:801.5}"/>
</p:tagLst>
</file>

<file path=ppt/tags/tag133.xml><?xml version="1.0" encoding="utf-8"?>
<p:tagLst xmlns:p="http://schemas.openxmlformats.org/presentationml/2006/main">
  <p:tag name="KSO_WM_DIAGRAM_VIRTUALLY_FRAME" val="{&quot;height&quot;:336.1,&quot;left&quot;:78.5,&quot;top&quot;:113.9,&quot;width&quot;:801.5}"/>
</p:tagLst>
</file>

<file path=ppt/tags/tag134.xml><?xml version="1.0" encoding="utf-8"?>
<p:tagLst xmlns:p="http://schemas.openxmlformats.org/presentationml/2006/main">
  <p:tag name="KSO_WM_DIAGRAM_VIRTUALLY_FRAME" val="{&quot;height&quot;:336.1,&quot;left&quot;:78.5,&quot;top&quot;:113.9,&quot;width&quot;:801.5}"/>
</p:tagLst>
</file>

<file path=ppt/tags/tag135.xml><?xml version="1.0" encoding="utf-8"?>
<p:tagLst xmlns:p="http://schemas.openxmlformats.org/presentationml/2006/main">
  <p:tag name="KSO_WM_DIAGRAM_VIRTUALLY_FRAME" val="{&quot;height&quot;:336.1,&quot;left&quot;:78.5,&quot;top&quot;:113.9,&quot;width&quot;:801.5}"/>
</p:tagLst>
</file>

<file path=ppt/tags/tag136.xml><?xml version="1.0" encoding="utf-8"?>
<p:tagLst xmlns:p="http://schemas.openxmlformats.org/presentationml/2006/main">
  <p:tag name="KSO_WM_DIAGRAM_VIRTUALLY_FRAME" val="{&quot;height&quot;:336.1,&quot;left&quot;:78.5,&quot;top&quot;:113.9,&quot;width&quot;:801.5}"/>
</p:tagLst>
</file>

<file path=ppt/tags/tag137.xml><?xml version="1.0" encoding="utf-8"?>
<p:tagLst xmlns:p="http://schemas.openxmlformats.org/presentationml/2006/main">
  <p:tag name="KSO_WM_DIAGRAM_VIRTUALLY_FRAME" val="{&quot;height&quot;:336.1,&quot;left&quot;:78.5,&quot;top&quot;:113.9,&quot;width&quot;:801.5}"/>
</p:tagLst>
</file>

<file path=ppt/tags/tag138.xml><?xml version="1.0" encoding="utf-8"?>
<p:tagLst xmlns:p="http://schemas.openxmlformats.org/presentationml/2006/main">
  <p:tag name="KSO_WM_DIAGRAM_VIRTUALLY_FRAME" val="{&quot;height&quot;:336.1,&quot;left&quot;:78.5,&quot;top&quot;:113.9,&quot;width&quot;:801.5}"/>
</p:tagLst>
</file>

<file path=ppt/tags/tag139.xml><?xml version="1.0" encoding="utf-8"?>
<p:tagLst xmlns:p="http://schemas.openxmlformats.org/presentationml/2006/main">
  <p:tag name="KSO_WM_DIAGRAM_VIRTUALLY_FRAME" val="{&quot;height&quot;:336.1,&quot;left&quot;:78.5,&quot;top&quot;:113.9,&quot;width&quot;:801.5}"/>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40.xml><?xml version="1.0" encoding="utf-8"?>
<p:tagLst xmlns:p="http://schemas.openxmlformats.org/presentationml/2006/main">
  <p:tag name="KSO_WM_DIAGRAM_VIRTUALLY_FRAME" val="{&quot;height&quot;:336.1,&quot;left&quot;:78.5,&quot;top&quot;:113.9,&quot;width&quot;:801.5}"/>
</p:tagLst>
</file>

<file path=ppt/tags/tag141.xml><?xml version="1.0" encoding="utf-8"?>
<p:tagLst xmlns:p="http://schemas.openxmlformats.org/presentationml/2006/main">
  <p:tag name="KSO_WM_DIAGRAM_VIRTUALLY_FRAME" val="{&quot;height&quot;:336.1,&quot;left&quot;:78.5,&quot;top&quot;:113.9,&quot;width&quot;:801.5}"/>
</p:tagLst>
</file>

<file path=ppt/tags/tag142.xml><?xml version="1.0" encoding="utf-8"?>
<p:tagLst xmlns:p="http://schemas.openxmlformats.org/presentationml/2006/main">
  <p:tag name="KSO_WM_DIAGRAM_VIRTUALLY_FRAME" val="{&quot;height&quot;:336.1,&quot;left&quot;:78.5,&quot;top&quot;:113.9,&quot;width&quot;:801.5}"/>
</p:tagLst>
</file>

<file path=ppt/tags/tag143.xml><?xml version="1.0" encoding="utf-8"?>
<p:tagLst xmlns:p="http://schemas.openxmlformats.org/presentationml/2006/main">
  <p:tag name="KSO_WM_DIAGRAM_VIRTUALLY_FRAME" val="{&quot;height&quot;:336.1,&quot;left&quot;:78.5,&quot;top&quot;:113.9,&quot;width&quot;:801.5}"/>
</p:tagLst>
</file>

<file path=ppt/tags/tag144.xml><?xml version="1.0" encoding="utf-8"?>
<p:tagLst xmlns:p="http://schemas.openxmlformats.org/presentationml/2006/main">
  <p:tag name="KSO_WM_DIAGRAM_VIRTUALLY_FRAME" val="{&quot;height&quot;:336.1,&quot;left&quot;:78.5,&quot;top&quot;:113.9,&quot;width&quot;:801.5}"/>
</p:tagLst>
</file>

<file path=ppt/tags/tag145.xml><?xml version="1.0" encoding="utf-8"?>
<p:tagLst xmlns:p="http://schemas.openxmlformats.org/presentationml/2006/main">
  <p:tag name="KSO_WM_DIAGRAM_VIRTUALLY_FRAME" val="{&quot;height&quot;:336.1,&quot;left&quot;:78.5,&quot;top&quot;:113.9,&quot;width&quot;:801.5}"/>
</p:tagLst>
</file>

<file path=ppt/tags/tag146.xml><?xml version="1.0" encoding="utf-8"?>
<p:tagLst xmlns:p="http://schemas.openxmlformats.org/presentationml/2006/main">
  <p:tag name="KSO_WM_DIAGRAM_VIRTUALLY_FRAME" val="{&quot;height&quot;:336.1,&quot;left&quot;:78.5,&quot;top&quot;:113.9,&quot;width&quot;:801.5}"/>
</p:tagLst>
</file>

<file path=ppt/tags/tag147.xml><?xml version="1.0" encoding="utf-8"?>
<p:tagLst xmlns:p="http://schemas.openxmlformats.org/presentationml/2006/main">
  <p:tag name="KSO_WM_DIAGRAM_VIRTUALLY_FRAME" val="{&quot;height&quot;:336.1,&quot;left&quot;:78.5,&quot;top&quot;:113.9,&quot;width&quot;:801.5}"/>
</p:tagLst>
</file>

<file path=ppt/tags/tag148.xml><?xml version="1.0" encoding="utf-8"?>
<p:tagLst xmlns:p="http://schemas.openxmlformats.org/presentationml/2006/main">
  <p:tag name="KSO_WM_DIAGRAM_VIRTUALLY_FRAME" val="{&quot;height&quot;:336.1,&quot;left&quot;:78.5,&quot;top&quot;:113.9,&quot;width&quot;:801.5}"/>
</p:tagLst>
</file>

<file path=ppt/tags/tag149.xml><?xml version="1.0" encoding="utf-8"?>
<p:tagLst xmlns:p="http://schemas.openxmlformats.org/presentationml/2006/main">
  <p:tag name="KSO_WM_DIAGRAM_VIRTUALLY_FRAME" val="{&quot;height&quot;:240,&quot;left&quot;:80,&quot;top&quot;:175,&quot;width&quot;:800}"/>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0.xml><?xml version="1.0" encoding="utf-8"?>
<p:tagLst xmlns:p="http://schemas.openxmlformats.org/presentationml/2006/main">
  <p:tag name="KSO_WM_DIAGRAM_VIRTUALLY_FRAME" val="{&quot;height&quot;:240,&quot;left&quot;:80,&quot;top&quot;:175,&quot;width&quot;:800}"/>
</p:tagLst>
</file>

<file path=ppt/tags/tag151.xml><?xml version="1.0" encoding="utf-8"?>
<p:tagLst xmlns:p="http://schemas.openxmlformats.org/presentationml/2006/main">
  <p:tag name="KSO_WM_DIAGRAM_VIRTUALLY_FRAME" val="{&quot;height&quot;:240,&quot;left&quot;:80,&quot;top&quot;:175,&quot;width&quot;:800}"/>
</p:tagLst>
</file>

<file path=ppt/tags/tag152.xml><?xml version="1.0" encoding="utf-8"?>
<p:tagLst xmlns:p="http://schemas.openxmlformats.org/presentationml/2006/main">
  <p:tag name="KSO_WM_DIAGRAM_VIRTUALLY_FRAME" val="{&quot;height&quot;:240,&quot;left&quot;:80,&quot;top&quot;:175,&quot;width&quot;:800}"/>
</p:tagLst>
</file>

<file path=ppt/tags/tag153.xml><?xml version="1.0" encoding="utf-8"?>
<p:tagLst xmlns:p="http://schemas.openxmlformats.org/presentationml/2006/main">
  <p:tag name="KSO_WM_DIAGRAM_VIRTUALLY_FRAME" val="{&quot;height&quot;:240,&quot;left&quot;:80,&quot;top&quot;:175,&quot;width&quot;:800}"/>
</p:tagLst>
</file>

<file path=ppt/tags/tag154.xml><?xml version="1.0" encoding="utf-8"?>
<p:tagLst xmlns:p="http://schemas.openxmlformats.org/presentationml/2006/main">
  <p:tag name="KSO_WM_DIAGRAM_VIRTUALLY_FRAME" val="{&quot;height&quot;:240,&quot;left&quot;:80,&quot;top&quot;:175,&quot;width&quot;:800}"/>
</p:tagLst>
</file>

<file path=ppt/tags/tag155.xml><?xml version="1.0" encoding="utf-8"?>
<p:tagLst xmlns:p="http://schemas.openxmlformats.org/presentationml/2006/main">
  <p:tag name="KSO_WM_DIAGRAM_VIRTUALLY_FRAME" val="{&quot;height&quot;:240,&quot;left&quot;:80,&quot;top&quot;:175,&quot;width&quot;:800}"/>
</p:tagLst>
</file>

<file path=ppt/tags/tag156.xml><?xml version="1.0" encoding="utf-8"?>
<p:tagLst xmlns:p="http://schemas.openxmlformats.org/presentationml/2006/main">
  <p:tag name="KSO_WM_DIAGRAM_VIRTUALLY_FRAME" val="{&quot;height&quot;:240,&quot;left&quot;:80,&quot;top&quot;:175,&quot;width&quot;:800}"/>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2.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63.xml><?xml version="1.0" encoding="utf-8"?>
<p:tagLst xmlns:p="http://schemas.openxmlformats.org/presentationml/2006/main">
  <p:tag name="KSO_WM_DIAGRAM_VIRTUALLY_FRAME" val="{&quot;height&quot;:429.55,&quot;left&quot;:55,&quot;top&quot;:70.45,&quot;width&quot;:845}"/>
</p:tagLst>
</file>

<file path=ppt/tags/tag64.xml><?xml version="1.0" encoding="utf-8"?>
<p:tagLst xmlns:p="http://schemas.openxmlformats.org/presentationml/2006/main">
  <p:tag name="KSO_WM_DIAGRAM_VIRTUALLY_FRAME" val="{&quot;height&quot;:429.55,&quot;left&quot;:55,&quot;top&quot;:70.45,&quot;width&quot;:845}"/>
</p:tagLst>
</file>

<file path=ppt/tags/tag65.xml><?xml version="1.0" encoding="utf-8"?>
<p:tagLst xmlns:p="http://schemas.openxmlformats.org/presentationml/2006/main">
  <p:tag name="KSO_WM_DIAGRAM_VIRTUALLY_FRAME" val="{&quot;height&quot;:429.55,&quot;left&quot;:55,&quot;top&quot;:70.45,&quot;width&quot;:845}"/>
</p:tagLst>
</file>

<file path=ppt/tags/tag66.xml><?xml version="1.0" encoding="utf-8"?>
<p:tagLst xmlns:p="http://schemas.openxmlformats.org/presentationml/2006/main">
  <p:tag name="KSO_WM_DIAGRAM_VIRTUALLY_FRAME" val="{&quot;height&quot;:429.55,&quot;left&quot;:55,&quot;top&quot;:70.45,&quot;width&quot;:845}"/>
</p:tagLst>
</file>

<file path=ppt/tags/tag67.xml><?xml version="1.0" encoding="utf-8"?>
<p:tagLst xmlns:p="http://schemas.openxmlformats.org/presentationml/2006/main">
  <p:tag name="KSO_WM_DIAGRAM_VIRTUALLY_FRAME" val="{&quot;height&quot;:429.55,&quot;left&quot;:55,&quot;top&quot;:70.45,&quot;width&quot;:845}"/>
</p:tagLst>
</file>

<file path=ppt/tags/tag68.xml><?xml version="1.0" encoding="utf-8"?>
<p:tagLst xmlns:p="http://schemas.openxmlformats.org/presentationml/2006/main">
  <p:tag name="KSO_WM_DIAGRAM_VIRTUALLY_FRAME" val="{&quot;height&quot;:429.55,&quot;left&quot;:55,&quot;top&quot;:70.45,&quot;width&quot;:845}"/>
</p:tagLst>
</file>

<file path=ppt/tags/tag69.xml><?xml version="1.0" encoding="utf-8"?>
<p:tagLst xmlns:p="http://schemas.openxmlformats.org/presentationml/2006/main">
  <p:tag name="KSO_WM_DIAGRAM_VIRTUALLY_FRAME" val="{&quot;height&quot;:429.55,&quot;left&quot;:55,&quot;top&quot;:70.45,&quot;width&quot;:845}"/>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0.xml><?xml version="1.0" encoding="utf-8"?>
<p:tagLst xmlns:p="http://schemas.openxmlformats.org/presentationml/2006/main">
  <p:tag name="KSO_WM_DIAGRAM_VIRTUALLY_FRAME" val="{&quot;height&quot;:429.55,&quot;left&quot;:55,&quot;top&quot;:70.45,&quot;width&quot;:845}"/>
</p:tagLst>
</file>

<file path=ppt/tags/tag71.xml><?xml version="1.0" encoding="utf-8"?>
<p:tagLst xmlns:p="http://schemas.openxmlformats.org/presentationml/2006/main">
  <p:tag name="KSO_WM_DIAGRAM_VIRTUALLY_FRAME" val="{&quot;height&quot;:429.55,&quot;left&quot;:55,&quot;top&quot;:70.45,&quot;width&quot;:845}"/>
</p:tagLst>
</file>

<file path=ppt/tags/tag72.xml><?xml version="1.0" encoding="utf-8"?>
<p:tagLst xmlns:p="http://schemas.openxmlformats.org/presentationml/2006/main">
  <p:tag name="KSO_WM_DIAGRAM_VIRTUALLY_FRAME" val="{&quot;height&quot;:429.55,&quot;left&quot;:55,&quot;top&quot;:70.45,&quot;width&quot;:845}"/>
</p:tagLst>
</file>

<file path=ppt/tags/tag73.xml><?xml version="1.0" encoding="utf-8"?>
<p:tagLst xmlns:p="http://schemas.openxmlformats.org/presentationml/2006/main">
  <p:tag name="KSO_WM_DIAGRAM_VIRTUALLY_FRAME" val="{&quot;height&quot;:429.55,&quot;left&quot;:55,&quot;top&quot;:70.45,&quot;width&quot;:845}"/>
</p:tagLst>
</file>

<file path=ppt/tags/tag74.xml><?xml version="1.0" encoding="utf-8"?>
<p:tagLst xmlns:p="http://schemas.openxmlformats.org/presentationml/2006/main">
  <p:tag name="KSO_WM_DIAGRAM_VIRTUALLY_FRAME" val="{&quot;height&quot;:429.55,&quot;left&quot;:55,&quot;top&quot;:70.45,&quot;width&quot;:845}"/>
</p:tagLst>
</file>

<file path=ppt/tags/tag75.xml><?xml version="1.0" encoding="utf-8"?>
<p:tagLst xmlns:p="http://schemas.openxmlformats.org/presentationml/2006/main">
  <p:tag name="KSO_WM_DIAGRAM_VIRTUALLY_FRAME" val="{&quot;height&quot;:340,&quot;left&quot;:80,&quot;top&quot;:160,&quot;width&quot;:820}"/>
</p:tagLst>
</file>

<file path=ppt/tags/tag76.xml><?xml version="1.0" encoding="utf-8"?>
<p:tagLst xmlns:p="http://schemas.openxmlformats.org/presentationml/2006/main">
  <p:tag name="KSO_WM_DIAGRAM_VIRTUALLY_FRAME" val="{&quot;height&quot;:340,&quot;left&quot;:80,&quot;top&quot;:160,&quot;width&quot;:820}"/>
</p:tagLst>
</file>

<file path=ppt/tags/tag77.xml><?xml version="1.0" encoding="utf-8"?>
<p:tagLst xmlns:p="http://schemas.openxmlformats.org/presentationml/2006/main">
  <p:tag name="KSO_WM_DIAGRAM_VIRTUALLY_FRAME" val="{&quot;height&quot;:429.55,&quot;left&quot;:55,&quot;top&quot;:70.45,&quot;width&quot;:845}"/>
</p:tagLst>
</file>

<file path=ppt/tags/tag78.xml><?xml version="1.0" encoding="utf-8"?>
<p:tagLst xmlns:p="http://schemas.openxmlformats.org/presentationml/2006/main">
  <p:tag name="KSO_WM_DIAGRAM_VIRTUALLY_FRAME" val="{&quot;height&quot;:429.55,&quot;left&quot;:55,&quot;top&quot;:70.45,&quot;width&quot;:845}"/>
</p:tagLst>
</file>

<file path=ppt/tags/tag79.xml><?xml version="1.0" encoding="utf-8"?>
<p:tagLst xmlns:p="http://schemas.openxmlformats.org/presentationml/2006/main">
  <p:tag name="KSO_WM_DIAGRAM_VIRTUALLY_FRAME" val="{&quot;height&quot;:429.55,&quot;left&quot;:55,&quot;top&quot;:70.45,&quot;width&quot;:845}"/>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0.xml><?xml version="1.0" encoding="utf-8"?>
<p:tagLst xmlns:p="http://schemas.openxmlformats.org/presentationml/2006/main">
  <p:tag name="KSO_WM_DIAGRAM_VIRTUALLY_FRAME" val="{&quot;height&quot;:429.55,&quot;left&quot;:55,&quot;top&quot;:70.45,&quot;width&quot;:845}"/>
</p:tagLst>
</file>

<file path=ppt/tags/tag81.xml><?xml version="1.0" encoding="utf-8"?>
<p:tagLst xmlns:p="http://schemas.openxmlformats.org/presentationml/2006/main">
  <p:tag name="KSO_WM_DIAGRAM_VIRTUALLY_FRAME" val="{&quot;height&quot;:429.55,&quot;left&quot;:55,&quot;top&quot;:70.45,&quot;width&quot;:845}"/>
</p:tagLst>
</file>

<file path=ppt/tags/tag82.xml><?xml version="1.0" encoding="utf-8"?>
<p:tagLst xmlns:p="http://schemas.openxmlformats.org/presentationml/2006/main">
  <p:tag name="KSO_WM_DIAGRAM_VIRTUALLY_FRAME" val="{&quot;height&quot;:429.55,&quot;left&quot;:55,&quot;top&quot;:70.45,&quot;width&quot;:845}"/>
</p:tagLst>
</file>

<file path=ppt/tags/tag83.xml><?xml version="1.0" encoding="utf-8"?>
<p:tagLst xmlns:p="http://schemas.openxmlformats.org/presentationml/2006/main">
  <p:tag name="KSO_WM_DIAGRAM_VIRTUALLY_FRAME" val="{&quot;height&quot;:429.55,&quot;left&quot;:55,&quot;top&quot;:70.45,&quot;width&quot;:845}"/>
</p:tagLst>
</file>

<file path=ppt/tags/tag84.xml><?xml version="1.0" encoding="utf-8"?>
<p:tagLst xmlns:p="http://schemas.openxmlformats.org/presentationml/2006/main">
  <p:tag name="KSO_WM_DIAGRAM_VIRTUALLY_FRAME" val="{&quot;height&quot;:429.55,&quot;left&quot;:55,&quot;top&quot;:70.45,&quot;width&quot;:845}"/>
</p:tagLst>
</file>

<file path=ppt/tags/tag85.xml><?xml version="1.0" encoding="utf-8"?>
<p:tagLst xmlns:p="http://schemas.openxmlformats.org/presentationml/2006/main">
  <p:tag name="KSO_WM_DIAGRAM_VIRTUALLY_FRAME" val="{&quot;height&quot;:429.55,&quot;left&quot;:55,&quot;top&quot;:70.45,&quot;width&quot;:845}"/>
</p:tagLst>
</file>

<file path=ppt/tags/tag86.xml><?xml version="1.0" encoding="utf-8"?>
<p:tagLst xmlns:p="http://schemas.openxmlformats.org/presentationml/2006/main">
  <p:tag name="KSO_WM_DIAGRAM_VIRTUALLY_FRAME" val="{&quot;height&quot;:429.55,&quot;left&quot;:55,&quot;top&quot;:70.45,&quot;width&quot;:845}"/>
</p:tagLst>
</file>

<file path=ppt/tags/tag87.xml><?xml version="1.0" encoding="utf-8"?>
<p:tagLst xmlns:p="http://schemas.openxmlformats.org/presentationml/2006/main">
  <p:tag name="KSO_WM_DIAGRAM_VIRTUALLY_FRAME" val="{&quot;height&quot;:429.55,&quot;left&quot;:55,&quot;top&quot;:70.45,&quot;width&quot;:845}"/>
</p:tagLst>
</file>

<file path=ppt/tags/tag88.xml><?xml version="1.0" encoding="utf-8"?>
<p:tagLst xmlns:p="http://schemas.openxmlformats.org/presentationml/2006/main">
  <p:tag name="KSO_WM_DIAGRAM_VIRTUALLY_FRAME" val="{&quot;height&quot;:429.55,&quot;left&quot;:55,&quot;top&quot;:70.45,&quot;width&quot;:845}"/>
</p:tagLst>
</file>

<file path=ppt/tags/tag89.xml><?xml version="1.0" encoding="utf-8"?>
<p:tagLst xmlns:p="http://schemas.openxmlformats.org/presentationml/2006/main">
  <p:tag name="KSO_WM_DIAGRAM_VIRTUALLY_FRAME" val="{&quot;height&quot;:338.2,&quot;left&quot;:41,&quot;top&quot;:167.05,&quot;width&quot;:875.65}"/>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90.xml><?xml version="1.0" encoding="utf-8"?>
<p:tagLst xmlns:p="http://schemas.openxmlformats.org/presentationml/2006/main">
  <p:tag name="KSO_WM_DIAGRAM_VIRTUALLY_FRAME" val="{&quot;height&quot;:155.75,&quot;left&quot;:78.5,&quot;top&quot;:118.5,&quot;width&quot;:800}"/>
</p:tagLst>
</file>

<file path=ppt/tags/tag91.xml><?xml version="1.0" encoding="utf-8"?>
<p:tagLst xmlns:p="http://schemas.openxmlformats.org/presentationml/2006/main">
  <p:tag name="KSO_WM_DIAGRAM_VIRTUALLY_FRAME" val="{&quot;height&quot;:155.75,&quot;left&quot;:78.5,&quot;top&quot;:118.5,&quot;width&quot;:800}"/>
</p:tagLst>
</file>

<file path=ppt/tags/tag92.xml><?xml version="1.0" encoding="utf-8"?>
<p:tagLst xmlns:p="http://schemas.openxmlformats.org/presentationml/2006/main">
  <p:tag name="KSO_WM_DIAGRAM_VIRTUALLY_FRAME" val="{&quot;height&quot;:155.75,&quot;left&quot;:78.5,&quot;top&quot;:118.5,&quot;width&quot;:800}"/>
</p:tagLst>
</file>

<file path=ppt/tags/tag93.xml><?xml version="1.0" encoding="utf-8"?>
<p:tagLst xmlns:p="http://schemas.openxmlformats.org/presentationml/2006/main">
  <p:tag name="KSO_WM_DIAGRAM_VIRTUALLY_FRAME" val="{&quot;height&quot;:380,&quot;left&quot;:80,&quot;top&quot;:140,&quot;width&quot;:840}"/>
</p:tagLst>
</file>

<file path=ppt/tags/tag94.xml><?xml version="1.0" encoding="utf-8"?>
<p:tagLst xmlns:p="http://schemas.openxmlformats.org/presentationml/2006/main">
  <p:tag name="KSO_WM_DIAGRAM_VIRTUALLY_FRAME" val="{&quot;height&quot;:380,&quot;left&quot;:80,&quot;top&quot;:140,&quot;width&quot;:840}"/>
</p:tagLst>
</file>

<file path=ppt/tags/tag95.xml><?xml version="1.0" encoding="utf-8"?>
<p:tagLst xmlns:p="http://schemas.openxmlformats.org/presentationml/2006/main">
  <p:tag name="KSO_WM_DIAGRAM_VIRTUALLY_FRAME" val="{&quot;height&quot;:336.1,&quot;left&quot;:78.5,&quot;top&quot;:113.9,&quot;width&quot;:801.5}"/>
</p:tagLst>
</file>

<file path=ppt/tags/tag96.xml><?xml version="1.0" encoding="utf-8"?>
<p:tagLst xmlns:p="http://schemas.openxmlformats.org/presentationml/2006/main">
  <p:tag name="KSO_WM_DIAGRAM_VIRTUALLY_FRAME" val="{&quot;height&quot;:336.1,&quot;left&quot;:78.5,&quot;top&quot;:113.9,&quot;width&quot;:801.5}"/>
</p:tagLst>
</file>

<file path=ppt/tags/tag97.xml><?xml version="1.0" encoding="utf-8"?>
<p:tagLst xmlns:p="http://schemas.openxmlformats.org/presentationml/2006/main">
  <p:tag name="KSO_WM_DIAGRAM_VIRTUALLY_FRAME" val="{&quot;height&quot;:336.1,&quot;left&quot;:78.5,&quot;top&quot;:113.9,&quot;width&quot;:801.5}"/>
</p:tagLst>
</file>

<file path=ppt/tags/tag98.xml><?xml version="1.0" encoding="utf-8"?>
<p:tagLst xmlns:p="http://schemas.openxmlformats.org/presentationml/2006/main">
  <p:tag name="KSO_WM_DIAGRAM_VIRTUALLY_FRAME" val="{&quot;height&quot;:336.1,&quot;left&quot;:78.5,&quot;top&quot;:113.9,&quot;width&quot;:801.5}"/>
</p:tagLst>
</file>

<file path=ppt/tags/tag99.xml><?xml version="1.0" encoding="utf-8"?>
<p:tagLst xmlns:p="http://schemas.openxmlformats.org/presentationml/2006/main">
  <p:tag name="KSO_WM_DIAGRAM_VIRTUALLY_FRAME" val="{&quot;height&quot;:336.1,&quot;left&quot;:78.5,&quot;top&quot;:113.9,&quot;width&quot;:801.5}"/>
</p:tagLst>
</file>

<file path=ppt/theme/theme1.xml><?xml version="1.0" encoding="utf-8"?>
<a:theme xmlns:a="http://schemas.openxmlformats.org/drawingml/2006/main" name="WPS">
  <a:themeElements>
    <a:clrScheme name="WPS">
      <a:dk1>
        <a:sysClr val="windowText" lastClr="000000"/>
      </a:dk1>
      <a:lt1>
        <a:sysClr val="window" lastClr="FFFFFF"/>
      </a:lt1>
      <a:dk2>
        <a:srgbClr val="44546A"/>
      </a:dk2>
      <a:lt2>
        <a:srgbClr val="E7E6E6"/>
      </a:lt2>
      <a:accent1>
        <a:srgbClr val="4874CB"/>
      </a:accent1>
      <a:accent2>
        <a:srgbClr val="EE822F"/>
      </a:accent2>
      <a:accent3>
        <a:srgbClr val="F2BA02"/>
      </a:accent3>
      <a:accent4>
        <a:srgbClr val="75BD42"/>
      </a:accent4>
      <a:accent5>
        <a:srgbClr val="30C0B4"/>
      </a:accent5>
      <a:accent6>
        <a:srgbClr val="E54C5E"/>
      </a:accent6>
      <a:hlink>
        <a:srgbClr val="0026E5"/>
      </a:hlink>
      <a:folHlink>
        <a:srgbClr val="7E1FAD"/>
      </a:folHlink>
    </a:clrScheme>
    <a:fontScheme name="WPS">
      <a:majorFont>
        <a:latin typeface="Arial"/>
        <a:ea typeface="微软雅黑"/>
        <a:cs typeface=""/>
      </a:majorFont>
      <a:minorFont>
        <a:latin typeface="Arial"/>
        <a:ea typeface="微软雅黑"/>
        <a:cs typeface=""/>
      </a:minorFont>
    </a:fontScheme>
    <a:fmtScheme name="WPS">
      <a:fillStyleLst>
        <a:solidFill>
          <a:schemeClr val="phClr"/>
        </a:solidFill>
        <a:gradFill>
          <a:gsLst>
            <a:gs pos="0">
              <a:schemeClr val="phClr">
                <a:lumOff val="17500"/>
              </a:schemeClr>
            </a:gs>
            <a:gs pos="100000">
              <a:schemeClr val="phClr"/>
            </a:gs>
          </a:gsLst>
          <a:lin ang="2700000" scaled="0"/>
        </a:gradFill>
        <a:gradFill>
          <a:gsLst>
            <a:gs pos="0">
              <a:schemeClr val="phClr">
                <a:hueOff val="-2520000"/>
              </a:schemeClr>
            </a:gs>
            <a:gs pos="100000">
              <a:schemeClr val="phClr"/>
            </a:gs>
          </a:gsLst>
          <a:lin ang="2700000" scaled="0"/>
        </a:gradFill>
      </a:fillStyleLst>
      <a:lnStyleLst>
        <a:ln w="12700" cap="flat" cmpd="sng" algn="ctr">
          <a:solidFill>
            <a:schemeClr val="phClr"/>
          </a:solidFill>
          <a:prstDash val="solid"/>
          <a:miter lim="800000"/>
        </a:ln>
        <a:ln w="12700" cap="flat" cmpd="sng" algn="ctr">
          <a:solidFill>
            <a:schemeClr val="phClr"/>
          </a:solidFill>
          <a:prstDash val="solid"/>
          <a:miter lim="800000"/>
        </a:ln>
        <a:ln w="12700" cap="flat" cmpd="sng" algn="ctr">
          <a:gradFill>
            <a:gsLst>
              <a:gs pos="0">
                <a:schemeClr val="phClr">
                  <a:hueOff val="-4200000"/>
                </a:schemeClr>
              </a:gs>
              <a:gs pos="100000">
                <a:schemeClr val="phClr"/>
              </a:gs>
            </a:gsLst>
            <a:lin ang="2700000" scaled="1"/>
          </a:gradFill>
          <a:prstDash val="solid"/>
          <a:miter lim="800000"/>
        </a:ln>
      </a:lnStyleLst>
      <a:effectStyleLst>
        <a:effectStyle>
          <a:effectLst>
            <a:outerShdw blurRad="101600" dist="50800" dir="5400000" algn="ctr" rotWithShape="0">
              <a:schemeClr val="phClr">
                <a:alpha val="60000"/>
              </a:schemeClr>
            </a:outerShdw>
          </a:effectLst>
        </a:effectStyle>
        <a:effectStyle>
          <a:effectLst>
            <a:reflection stA="50000" endA="300" endPos="40000" dist="25400" dir="5400000" sy="-100000" algn="bl" rotWithShape="0"/>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2739</Words>
  <Application>WPS 演示</Application>
  <PresentationFormat>宽屏</PresentationFormat>
  <Paragraphs>153</Paragraphs>
  <Slides>12</Slides>
  <Notes>4</Notes>
  <HiddenSlides>0</HiddenSlides>
  <MMClips>0</MMClips>
  <ScaleCrop>false</ScaleCrop>
  <HeadingPairs>
    <vt:vector size="6" baseType="variant">
      <vt:variant>
        <vt:lpstr>已用的字体</vt:lpstr>
      </vt:variant>
      <vt:variant>
        <vt:i4>12</vt:i4>
      </vt:variant>
      <vt:variant>
        <vt:lpstr>主题</vt:lpstr>
      </vt:variant>
      <vt:variant>
        <vt:i4>1</vt:i4>
      </vt:variant>
      <vt:variant>
        <vt:lpstr>幻灯片标题</vt:lpstr>
      </vt:variant>
      <vt:variant>
        <vt:i4>12</vt:i4>
      </vt:variant>
    </vt:vector>
  </HeadingPairs>
  <TitlesOfParts>
    <vt:vector size="25" baseType="lpstr">
      <vt:lpstr>Arial</vt:lpstr>
      <vt:lpstr>宋体</vt:lpstr>
      <vt:lpstr>Wingdings</vt:lpstr>
      <vt:lpstr>Wingdings</vt:lpstr>
      <vt:lpstr>Noto Serif SC</vt:lpstr>
      <vt:lpstr>Noto Sans SC</vt:lpstr>
      <vt:lpstr>汉仪综艺体简</vt:lpstr>
      <vt:lpstr>汉仪书宋二简</vt:lpstr>
      <vt:lpstr>汉仪中宋简</vt:lpstr>
      <vt:lpstr>微软雅黑</vt:lpstr>
      <vt:lpstr>Arial Unicode MS</vt:lpstr>
      <vt:lpstr>Calibri</vt:lpstr>
      <vt:lpstr>WPS</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空白演示</dc:title>
  <dc:creator/>
  <cp:lastModifiedBy>h</cp:lastModifiedBy>
  <cp:revision>159</cp:revision>
  <dcterms:created xsi:type="dcterms:W3CDTF">2019-06-19T02:08:00Z</dcterms:created>
  <dcterms:modified xsi:type="dcterms:W3CDTF">2026-08-06T09:07:09Z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2052-12.1.0.28043</vt:lpwstr>
  </property>
  <property fmtid="{D5CDD505-2E9C-101B-9397-08002B2CF9AE}" pid="3" name="ICV">
    <vt:lpwstr>30B81E1725DA411D9037164C50119494_11</vt:lpwstr>
  </property>
</Properties>
</file>