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29.svg" ContentType="image/svg+xml"/>
  <Override PartName="/ppt/media/image30.svg" ContentType="image/svg+xml"/>
  <Override PartName="/ppt/media/image31.svg" ContentType="image/svg+xml"/>
  <Override PartName="/ppt/media/image32.svg" ContentType="image/svg+xml"/>
  <Override PartName="/ppt/media/image33.svg" ContentType="image/svg+xml"/>
  <Override PartName="/ppt/media/image34.svg" ContentType="image/svg+xml"/>
  <Override PartName="/ppt/media/image35.svg" ContentType="image/svg+xml"/>
  <Override PartName="/ppt/media/image36.svg" ContentType="image/svg+xml"/>
  <Override PartName="/ppt/media/image37.svg" ContentType="image/svg+xml"/>
  <Override PartName="/ppt/media/image38.svg" ContentType="image/svg+xml"/>
  <Override PartName="/ppt/media/image39.svg" ContentType="image/svg+xml"/>
  <Override PartName="/ppt/media/image4.svg" ContentType="image/svg+xml"/>
  <Override PartName="/ppt/media/image40.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5" r:id="rId3"/>
    <p:sldId id="258" r:id="rId5"/>
    <p:sldId id="259" r:id="rId6"/>
    <p:sldId id="260" r:id="rId7"/>
    <p:sldId id="261" r:id="rId8"/>
    <p:sldId id="265" r:id="rId9"/>
    <p:sldId id="274"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1" userDrawn="1">
          <p15:clr>
            <a:srgbClr val="A4A3A4"/>
          </p15:clr>
        </p15:guide>
        <p15:guide id="2" pos="3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81"/>
        <p:guide pos="388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image" Target="../media/image30.svg"/><Relationship Id="rId3" Type="http://schemas.openxmlformats.org/officeDocument/2006/relationships/image" Target="../media/image27.png"/><Relationship Id="rId2" Type="http://schemas.openxmlformats.org/officeDocument/2006/relationships/tags" Target="../tags/tag141.xml"/><Relationship Id="rId1" Type="http://schemas.openxmlformats.org/officeDocument/2006/relationships/tags" Target="../tags/tag140.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image" Target="../media/image31.svg"/><Relationship Id="rId3" Type="http://schemas.openxmlformats.org/officeDocument/2006/relationships/image" Target="../media/image27.png"/><Relationship Id="rId2" Type="http://schemas.openxmlformats.org/officeDocument/2006/relationships/tags" Target="../tags/tag145.xml"/><Relationship Id="rId1" Type="http://schemas.openxmlformats.org/officeDocument/2006/relationships/tags" Target="../tags/tag144.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image" Target="../media/image32.svg"/><Relationship Id="rId3" Type="http://schemas.openxmlformats.org/officeDocument/2006/relationships/image" Target="../media/image27.png"/><Relationship Id="rId2" Type="http://schemas.openxmlformats.org/officeDocument/2006/relationships/tags" Target="../tags/tag149.xml"/><Relationship Id="rId1" Type="http://schemas.openxmlformats.org/officeDocument/2006/relationships/tags" Target="../tags/tag148.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image" Target="../media/image33.svg"/><Relationship Id="rId3" Type="http://schemas.openxmlformats.org/officeDocument/2006/relationships/image" Target="../media/image27.png"/><Relationship Id="rId2" Type="http://schemas.openxmlformats.org/officeDocument/2006/relationships/tags" Target="../tags/tag153.xml"/><Relationship Id="rId1" Type="http://schemas.openxmlformats.org/officeDocument/2006/relationships/tags" Target="../tags/tag152.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image" Target="../media/image34.svg"/><Relationship Id="rId3" Type="http://schemas.openxmlformats.org/officeDocument/2006/relationships/image" Target="../media/image27.png"/><Relationship Id="rId2" Type="http://schemas.openxmlformats.org/officeDocument/2006/relationships/tags" Target="../tags/tag157.xml"/><Relationship Id="rId1" Type="http://schemas.openxmlformats.org/officeDocument/2006/relationships/tags" Target="../tags/tag156.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image" Target="../media/image35.svg"/><Relationship Id="rId3" Type="http://schemas.openxmlformats.org/officeDocument/2006/relationships/image" Target="../media/image27.png"/><Relationship Id="rId2" Type="http://schemas.openxmlformats.org/officeDocument/2006/relationships/tags" Target="../tags/tag161.xml"/><Relationship Id="rId1" Type="http://schemas.openxmlformats.org/officeDocument/2006/relationships/tags" Target="../tags/tag160.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image" Target="../media/image36.svg"/><Relationship Id="rId3" Type="http://schemas.openxmlformats.org/officeDocument/2006/relationships/image" Target="../media/image27.png"/><Relationship Id="rId2" Type="http://schemas.openxmlformats.org/officeDocument/2006/relationships/tags" Target="../tags/tag165.xml"/><Relationship Id="rId1" Type="http://schemas.openxmlformats.org/officeDocument/2006/relationships/tags" Target="../tags/tag164.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image" Target="../media/image37.svg"/><Relationship Id="rId3" Type="http://schemas.openxmlformats.org/officeDocument/2006/relationships/image" Target="../media/image27.png"/><Relationship Id="rId2" Type="http://schemas.openxmlformats.org/officeDocument/2006/relationships/tags" Target="../tags/tag169.xml"/><Relationship Id="rId1" Type="http://schemas.openxmlformats.org/officeDocument/2006/relationships/tags" Target="../tags/tag168.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image" Target="../media/image38.svg"/><Relationship Id="rId3" Type="http://schemas.openxmlformats.org/officeDocument/2006/relationships/image" Target="../media/image27.png"/><Relationship Id="rId2" Type="http://schemas.openxmlformats.org/officeDocument/2006/relationships/tags" Target="../tags/tag173.xml"/><Relationship Id="rId1" Type="http://schemas.openxmlformats.org/officeDocument/2006/relationships/tags" Target="../tags/tag172.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1.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image" Target="../media/image39.svg"/><Relationship Id="rId3" Type="http://schemas.openxmlformats.org/officeDocument/2006/relationships/image" Target="../media/image27.png"/><Relationship Id="rId2" Type="http://schemas.openxmlformats.org/officeDocument/2006/relationships/tags" Target="../tags/tag177.xml"/><Relationship Id="rId1" Type="http://schemas.openxmlformats.org/officeDocument/2006/relationships/tags" Target="../tags/tag176.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image" Target="../media/image39.svg"/><Relationship Id="rId3" Type="http://schemas.openxmlformats.org/officeDocument/2006/relationships/image" Target="../media/image27.png"/><Relationship Id="rId2" Type="http://schemas.openxmlformats.org/officeDocument/2006/relationships/tags" Target="../tags/tag181.xml"/><Relationship Id="rId1" Type="http://schemas.openxmlformats.org/officeDocument/2006/relationships/tags" Target="../tags/tag180.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image" Target="../media/image40.svg"/><Relationship Id="rId3" Type="http://schemas.openxmlformats.org/officeDocument/2006/relationships/image" Target="../media/image27.png"/><Relationship Id="rId2" Type="http://schemas.openxmlformats.org/officeDocument/2006/relationships/tags" Target="../tags/tag185.xml"/><Relationship Id="rId1" Type="http://schemas.openxmlformats.org/officeDocument/2006/relationships/tags" Target="../tags/tag184.xml"/></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image" Target="../media/image10.svg"/><Relationship Id="rId4" Type="http://schemas.openxmlformats.org/officeDocument/2006/relationships/image" Target="../media/image9.png"/><Relationship Id="rId3" Type="http://schemas.openxmlformats.org/officeDocument/2006/relationships/tags" Target="../tags/tag91.xml"/><Relationship Id="rId26" Type="http://schemas.openxmlformats.org/officeDocument/2006/relationships/notesSlide" Target="../notesSlides/notesSlide5.xml"/><Relationship Id="rId25" Type="http://schemas.openxmlformats.org/officeDocument/2006/relationships/slideLayout" Target="../slideLayouts/slideLayout1.xml"/><Relationship Id="rId24" Type="http://schemas.openxmlformats.org/officeDocument/2006/relationships/tags" Target="../tags/tag106.xml"/><Relationship Id="rId23" Type="http://schemas.openxmlformats.org/officeDocument/2006/relationships/tags" Target="../tags/tag105.xml"/><Relationship Id="rId22" Type="http://schemas.openxmlformats.org/officeDocument/2006/relationships/tags" Target="../tags/tag104.xml"/><Relationship Id="rId21" Type="http://schemas.openxmlformats.org/officeDocument/2006/relationships/image" Target="../media/image14.svg"/><Relationship Id="rId20" Type="http://schemas.openxmlformats.org/officeDocument/2006/relationships/image" Target="../media/image13.png"/><Relationship Id="rId2" Type="http://schemas.openxmlformats.org/officeDocument/2006/relationships/tags" Target="../tags/tag90.xml"/><Relationship Id="rId19" Type="http://schemas.openxmlformats.org/officeDocument/2006/relationships/tags" Target="../tags/tag103.xml"/><Relationship Id="rId18" Type="http://schemas.openxmlformats.org/officeDocument/2006/relationships/tags" Target="../tags/tag102.xml"/><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image" Target="../media/image12.svg"/><Relationship Id="rId12" Type="http://schemas.openxmlformats.org/officeDocument/2006/relationships/image" Target="../media/image11.png"/><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9.xml"/></Relationships>
</file>

<file path=ppt/slides/_rels/slide6.xml.rels><?xml version="1.0" encoding="UTF-8" standalone="yes"?>
<Relationships xmlns="http://schemas.openxmlformats.org/package/2006/relationships"><Relationship Id="rId9" Type="http://schemas.openxmlformats.org/officeDocument/2006/relationships/image" Target="../media/image18.svg"/><Relationship Id="rId8" Type="http://schemas.openxmlformats.org/officeDocument/2006/relationships/image" Target="../media/image17.png"/><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image" Target="../media/image16.svg"/><Relationship Id="rId3" Type="http://schemas.openxmlformats.org/officeDocument/2006/relationships/image" Target="../media/image15.png"/><Relationship Id="rId24" Type="http://schemas.openxmlformats.org/officeDocument/2006/relationships/notesSlide" Target="../notesSlides/notesSlide6.xml"/><Relationship Id="rId23" Type="http://schemas.openxmlformats.org/officeDocument/2006/relationships/slideLayout" Target="../slideLayouts/slideLayout1.xml"/><Relationship Id="rId22" Type="http://schemas.openxmlformats.org/officeDocument/2006/relationships/tags" Target="../tags/tag120.xml"/><Relationship Id="rId21" Type="http://schemas.openxmlformats.org/officeDocument/2006/relationships/tags" Target="../tags/tag119.xml"/><Relationship Id="rId20" Type="http://schemas.openxmlformats.org/officeDocument/2006/relationships/image" Target="../media/image22.svg"/><Relationship Id="rId2" Type="http://schemas.openxmlformats.org/officeDocument/2006/relationships/tags" Target="../tags/tag108.xml"/><Relationship Id="rId19" Type="http://schemas.openxmlformats.org/officeDocument/2006/relationships/image" Target="../media/image21.png"/><Relationship Id="rId18" Type="http://schemas.openxmlformats.org/officeDocument/2006/relationships/tags" Target="../tags/tag118.xml"/><Relationship Id="rId17" Type="http://schemas.openxmlformats.org/officeDocument/2006/relationships/tags" Target="../tags/tag117.xml"/><Relationship Id="rId16" Type="http://schemas.openxmlformats.org/officeDocument/2006/relationships/tags" Target="../tags/tag116.xml"/><Relationship Id="rId15" Type="http://schemas.openxmlformats.org/officeDocument/2006/relationships/image" Target="../media/image20.svg"/><Relationship Id="rId14" Type="http://schemas.openxmlformats.org/officeDocument/2006/relationships/image" Target="../media/image19.png"/><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tags" Target="../tags/tag107.xml"/></Relationships>
</file>

<file path=ppt/slides/_rels/slide7.xml.rels><?xml version="1.0" encoding="UTF-8" standalone="yes"?>
<Relationships xmlns="http://schemas.openxmlformats.org/package/2006/relationships"><Relationship Id="rId9" Type="http://schemas.openxmlformats.org/officeDocument/2006/relationships/image" Target="../media/image26.svg"/><Relationship Id="rId8" Type="http://schemas.openxmlformats.org/officeDocument/2006/relationships/image" Target="../media/image25.png"/><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image" Target="../media/image24.svg"/><Relationship Id="rId3" Type="http://schemas.openxmlformats.org/officeDocument/2006/relationships/image" Target="../media/image23.png"/><Relationship Id="rId2" Type="http://schemas.openxmlformats.org/officeDocument/2006/relationships/tags" Target="../tags/tag122.xml"/><Relationship Id="rId17" Type="http://schemas.openxmlformats.org/officeDocument/2006/relationships/notesSlide" Target="../notesSlides/notesSlide7.xml"/><Relationship Id="rId16" Type="http://schemas.openxmlformats.org/officeDocument/2006/relationships/slideLayout" Target="../slideLayouts/slideLayout1.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tags" Target="../tags/tag121.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image" Target="../media/image28.svg"/><Relationship Id="rId3" Type="http://schemas.openxmlformats.org/officeDocument/2006/relationships/image" Target="../media/image27.png"/><Relationship Id="rId2" Type="http://schemas.openxmlformats.org/officeDocument/2006/relationships/tags" Target="../tags/tag133.xml"/><Relationship Id="rId1" Type="http://schemas.openxmlformats.org/officeDocument/2006/relationships/tags" Target="../tags/tag132.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1.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image" Target="../media/image29.svg"/><Relationship Id="rId3" Type="http://schemas.openxmlformats.org/officeDocument/2006/relationships/image" Target="../media/image27.png"/><Relationship Id="rId2" Type="http://schemas.openxmlformats.org/officeDocument/2006/relationships/tags" Target="../tags/tag137.xml"/><Relationship Id="rId1" Type="http://schemas.openxmlformats.org/officeDocument/2006/relationships/tags" Target="../tags/tag1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a:t>
            </a:r>
            <a:r>
              <a:rPr lang="en-US" altLang="zh-CN"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a:t>
            </a:r>
            <a:r>
              <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　老年心理护理技术与方法</a:t>
            </a:r>
            <a:endPar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任务2　合理情绪疗法</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2219325" y="3835400"/>
            <a:ext cx="8065770"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rPr>
              <a:t>项目4　老年心理护理常用方法</a:t>
            </a:r>
            <a:endParaRPr lang="zh-CN" altLang="en-US" sz="3600">
              <a:solidFill>
                <a:srgbClr val="231F20"/>
              </a:solidFill>
              <a:latin typeface="汉仪综艺体简" panose="02010600000101010101" charset="-122"/>
              <a:ea typeface="汉仪综艺体简" panose="0201060000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4511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123950" y="1260475"/>
            <a:ext cx="10159365" cy="53086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7000" y="1555115"/>
            <a:ext cx="488950" cy="488950"/>
          </a:xfrm>
          <a:prstGeom prst="rect">
            <a:avLst/>
          </a:prstGeom>
        </p:spPr>
      </p:pic>
      <p:cxnSp>
        <p:nvCxnSpPr>
          <p:cNvPr id="8" name="Connector 8"/>
          <p:cNvCxnSpPr/>
          <p:nvPr>
            <p:custDataLst>
              <p:tags r:id="rId5"/>
            </p:custDataLst>
          </p:nvPr>
        </p:nvCxnSpPr>
        <p:spPr>
          <a:xfrm rot="-9822">
            <a:off x="1885959" y="205041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AutoShape 7"/>
          <p:cNvSpPr/>
          <p:nvPr>
            <p:custDataLst>
              <p:tags r:id="rId6"/>
            </p:custDataLst>
          </p:nvPr>
        </p:nvSpPr>
        <p:spPr>
          <a:xfrm>
            <a:off x="1885950" y="1260475"/>
            <a:ext cx="288861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
        <p:nvSpPr>
          <p:cNvPr id="15" name="文本框 14"/>
          <p:cNvSpPr txBox="1"/>
          <p:nvPr/>
        </p:nvSpPr>
        <p:spPr>
          <a:xfrm>
            <a:off x="1885950" y="2290445"/>
            <a:ext cx="8906510" cy="3784600"/>
          </a:xfrm>
          <a:prstGeom prst="rect">
            <a:avLst/>
          </a:prstGeom>
        </p:spPr>
        <p:txBody>
          <a:bodyPr wrap="square">
            <a:spAutoFit/>
          </a:bodyPr>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5.老年团体心理辅导的特点是（　　）。（多选题）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团体心理辅导类似于真实生活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资源和观点的多样化</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可进行反馈和间接学习</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辅导效率高，省时省力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6.常见的支持性心理疗法的方法包括（　　）。（多选题）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支持与鼓励</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倾听和积极关注 </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说明与指导</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控制与训练</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4511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123950" y="1260475"/>
            <a:ext cx="10159365" cy="53086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7000" y="1555115"/>
            <a:ext cx="488950" cy="488950"/>
          </a:xfrm>
          <a:prstGeom prst="rect">
            <a:avLst/>
          </a:prstGeom>
        </p:spPr>
      </p:pic>
      <p:cxnSp>
        <p:nvCxnSpPr>
          <p:cNvPr id="8" name="Connector 8"/>
          <p:cNvCxnSpPr/>
          <p:nvPr>
            <p:custDataLst>
              <p:tags r:id="rId5"/>
            </p:custDataLst>
          </p:nvPr>
        </p:nvCxnSpPr>
        <p:spPr>
          <a:xfrm rot="-9822">
            <a:off x="1885959" y="205041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AutoShape 7"/>
          <p:cNvSpPr/>
          <p:nvPr>
            <p:custDataLst>
              <p:tags r:id="rId6"/>
            </p:custDataLst>
          </p:nvPr>
        </p:nvSpPr>
        <p:spPr>
          <a:xfrm>
            <a:off x="1885950" y="1260475"/>
            <a:ext cx="288861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
        <p:nvSpPr>
          <p:cNvPr id="15" name="文本框 14"/>
          <p:cNvSpPr txBox="1"/>
          <p:nvPr/>
        </p:nvSpPr>
        <p:spPr>
          <a:xfrm>
            <a:off x="1885950" y="2290445"/>
            <a:ext cx="8906510" cy="3784600"/>
          </a:xfrm>
          <a:prstGeom prst="rect">
            <a:avLst/>
          </a:prstGeom>
        </p:spPr>
        <p:txBody>
          <a:bodyPr wrap="square">
            <a:spAutoFit/>
          </a:bodyPr>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7.关于支持性心理疗法，下列说法正确的是（　　）。（多选题）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支持性心理疗法的核心是支持，最为常用的技术是支持和鼓励</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在支持性心理疗法中倾听是一项非常重要的技术，甚至“听”比“说”还重要 </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重点解决来访者当前最为担心的事情，解决他们现实中的困境</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保证是治疗者为来访者提供的一种承诺，为了治疗效果可以随意保证</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4511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123950" y="1260475"/>
            <a:ext cx="10159365" cy="53086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7000" y="1555115"/>
            <a:ext cx="488950" cy="488950"/>
          </a:xfrm>
          <a:prstGeom prst="rect">
            <a:avLst/>
          </a:prstGeom>
        </p:spPr>
      </p:pic>
      <p:cxnSp>
        <p:nvCxnSpPr>
          <p:cNvPr id="8" name="Connector 8"/>
          <p:cNvCxnSpPr/>
          <p:nvPr>
            <p:custDataLst>
              <p:tags r:id="rId5"/>
            </p:custDataLst>
          </p:nvPr>
        </p:nvCxnSpPr>
        <p:spPr>
          <a:xfrm rot="-9822">
            <a:off x="1885959" y="205041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AutoShape 7"/>
          <p:cNvSpPr/>
          <p:nvPr>
            <p:custDataLst>
              <p:tags r:id="rId6"/>
            </p:custDataLst>
          </p:nvPr>
        </p:nvSpPr>
        <p:spPr>
          <a:xfrm>
            <a:off x="1885950" y="1260475"/>
            <a:ext cx="288861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
        <p:nvSpPr>
          <p:cNvPr id="15" name="文本框 14"/>
          <p:cNvSpPr txBox="1"/>
          <p:nvPr/>
        </p:nvSpPr>
        <p:spPr>
          <a:xfrm>
            <a:off x="1885950" y="2290445"/>
            <a:ext cx="8906510" cy="3322955"/>
          </a:xfrm>
          <a:prstGeom prst="rect">
            <a:avLst/>
          </a:prstGeom>
        </p:spPr>
        <p:txBody>
          <a:bodyPr wrap="square">
            <a:spAutoFit/>
          </a:bodyPr>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8.情绪</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ABC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理论中，</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代表（　　）（单选题）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诱发性事件</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个体针对此诱发性事件产生的一些信念</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个体由此所产生不良情绪结果 </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个体由此所产生不良行为结果</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4511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123950" y="1260475"/>
            <a:ext cx="10159365" cy="53086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7000" y="1555115"/>
            <a:ext cx="488950" cy="488950"/>
          </a:xfrm>
          <a:prstGeom prst="rect">
            <a:avLst/>
          </a:prstGeom>
        </p:spPr>
      </p:pic>
      <p:cxnSp>
        <p:nvCxnSpPr>
          <p:cNvPr id="8" name="Connector 8"/>
          <p:cNvCxnSpPr/>
          <p:nvPr>
            <p:custDataLst>
              <p:tags r:id="rId5"/>
            </p:custDataLst>
          </p:nvPr>
        </p:nvCxnSpPr>
        <p:spPr>
          <a:xfrm rot="-9822">
            <a:off x="1885959" y="205041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AutoShape 7"/>
          <p:cNvSpPr/>
          <p:nvPr>
            <p:custDataLst>
              <p:tags r:id="rId6"/>
            </p:custDataLst>
          </p:nvPr>
        </p:nvSpPr>
        <p:spPr>
          <a:xfrm>
            <a:off x="1885950" y="1260475"/>
            <a:ext cx="288861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
        <p:nvSpPr>
          <p:cNvPr id="15" name="文本框 14"/>
          <p:cNvSpPr txBox="1"/>
          <p:nvPr/>
        </p:nvSpPr>
        <p:spPr>
          <a:xfrm>
            <a:off x="1885950" y="2290445"/>
            <a:ext cx="8906510" cy="3322955"/>
          </a:xfrm>
          <a:prstGeom prst="rect">
            <a:avLst/>
          </a:prstGeom>
        </p:spPr>
        <p:txBody>
          <a:bodyPr wrap="square">
            <a:spAutoFit/>
          </a:bodyPr>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9.（　　）是指人们常常以自己的意愿为出发点，认为某事物必定发生或不发生的想法。（单选题）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主观想法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糟糕至极的结果</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过分概括的评价</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绝对化要求</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10.（　　）是合理情绪疗法中最重要的一环。（单选题）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心理诊断阶段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领悟阶段</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修通阶段</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再教育阶段</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4511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123950" y="1260475"/>
            <a:ext cx="10159365" cy="53086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7000" y="1555115"/>
            <a:ext cx="488950" cy="488950"/>
          </a:xfrm>
          <a:prstGeom prst="rect">
            <a:avLst/>
          </a:prstGeom>
        </p:spPr>
      </p:pic>
      <p:cxnSp>
        <p:nvCxnSpPr>
          <p:cNvPr id="8" name="Connector 8"/>
          <p:cNvCxnSpPr/>
          <p:nvPr>
            <p:custDataLst>
              <p:tags r:id="rId5"/>
            </p:custDataLst>
          </p:nvPr>
        </p:nvCxnSpPr>
        <p:spPr>
          <a:xfrm rot="-9822">
            <a:off x="1885959" y="205041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AutoShape 7"/>
          <p:cNvSpPr/>
          <p:nvPr>
            <p:custDataLst>
              <p:tags r:id="rId6"/>
            </p:custDataLst>
          </p:nvPr>
        </p:nvSpPr>
        <p:spPr>
          <a:xfrm>
            <a:off x="1885950" y="1260475"/>
            <a:ext cx="288861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二、判断题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
        <p:nvSpPr>
          <p:cNvPr id="15" name="文本框 14"/>
          <p:cNvSpPr txBox="1"/>
          <p:nvPr/>
        </p:nvSpPr>
        <p:spPr>
          <a:xfrm>
            <a:off x="1885950" y="2069465"/>
            <a:ext cx="8906510" cy="4246245"/>
          </a:xfrm>
          <a:prstGeom prst="rect">
            <a:avLst/>
          </a:prstGeom>
        </p:spPr>
        <p:txBody>
          <a:bodyPr wrap="square">
            <a:spAutoFit/>
          </a:bodyPr>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1.应以动态发展的观点去评估老年人，而不能一成不变。（</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2.心理测验法的最大特点是对被测试者的心理现象或心理品质进行定量分析，具有很强的科学性。（</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3.团体心理辅导是一项有组织、有计划、有目的的专业活动。（</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4.在团体过渡阶段，如何有效地组织开展团体第一次活动，是对工作者而言最大的一个考验和挑战。（</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5.在团体工作阶段，团体凝聚力增强、尊重和接纳度增加、互助合作形成，可维持团体良好互动。（</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4511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123950" y="1260475"/>
            <a:ext cx="10159365" cy="53086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7000" y="1555115"/>
            <a:ext cx="488950" cy="488950"/>
          </a:xfrm>
          <a:prstGeom prst="rect">
            <a:avLst/>
          </a:prstGeom>
        </p:spPr>
      </p:pic>
      <p:cxnSp>
        <p:nvCxnSpPr>
          <p:cNvPr id="8" name="Connector 8"/>
          <p:cNvCxnSpPr/>
          <p:nvPr>
            <p:custDataLst>
              <p:tags r:id="rId5"/>
            </p:custDataLst>
          </p:nvPr>
        </p:nvCxnSpPr>
        <p:spPr>
          <a:xfrm rot="-9822">
            <a:off x="1885959" y="205041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AutoShape 7"/>
          <p:cNvSpPr/>
          <p:nvPr>
            <p:custDataLst>
              <p:tags r:id="rId6"/>
            </p:custDataLst>
          </p:nvPr>
        </p:nvSpPr>
        <p:spPr>
          <a:xfrm>
            <a:off x="1885950" y="1260475"/>
            <a:ext cx="288861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二、判断题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
        <p:nvSpPr>
          <p:cNvPr id="15" name="文本框 14"/>
          <p:cNvSpPr txBox="1"/>
          <p:nvPr/>
        </p:nvSpPr>
        <p:spPr>
          <a:xfrm>
            <a:off x="1885950" y="1961515"/>
            <a:ext cx="8906510" cy="4707890"/>
          </a:xfrm>
          <a:prstGeom prst="rect">
            <a:avLst/>
          </a:prstGeom>
        </p:spPr>
        <p:txBody>
          <a:bodyPr wrap="square">
            <a:spAutoFit/>
          </a:bodyPr>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6.沟通是团体最基本的互动过程，没有沟通就无法形成团体，成员间也无法互动。（</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7.社交娱乐小组的目的是为那些想与社会保持密切联系的老年人，寻找更多同龄人、同路人，寻找学习新东西的机会，能够和其他人一起分享生活、学习中的乐趣。(</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8.当来访者心理受挫时，最需要的帮助是安慰、同情与关心，因此应给予他们最大最多的支持。</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9.在使用支持性心理疗法之前应进行详细的检查，以排查不适用该疗法的生理疾病和严重的精神疾病患者。</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10.合理情绪疗法有着广泛的适用性和有效性，没有局限性。</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endParaRPr lang="en-US" altLang="zh-CN"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4511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123950" y="1260475"/>
            <a:ext cx="10159365" cy="53086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7000" y="1555115"/>
            <a:ext cx="488950" cy="488950"/>
          </a:xfrm>
          <a:prstGeom prst="rect">
            <a:avLst/>
          </a:prstGeom>
        </p:spPr>
      </p:pic>
      <p:cxnSp>
        <p:nvCxnSpPr>
          <p:cNvPr id="8" name="Connector 8"/>
          <p:cNvCxnSpPr/>
          <p:nvPr>
            <p:custDataLst>
              <p:tags r:id="rId5"/>
            </p:custDataLst>
          </p:nvPr>
        </p:nvCxnSpPr>
        <p:spPr>
          <a:xfrm rot="-9822">
            <a:off x="1885959" y="205041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AutoShape 7"/>
          <p:cNvSpPr/>
          <p:nvPr>
            <p:custDataLst>
              <p:tags r:id="rId6"/>
            </p:custDataLst>
          </p:nvPr>
        </p:nvSpPr>
        <p:spPr>
          <a:xfrm>
            <a:off x="1885950" y="1260475"/>
            <a:ext cx="288861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三、简答题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
        <p:nvSpPr>
          <p:cNvPr id="15" name="文本框 14"/>
          <p:cNvSpPr txBox="1"/>
          <p:nvPr/>
        </p:nvSpPr>
        <p:spPr>
          <a:xfrm>
            <a:off x="1885950" y="1961515"/>
            <a:ext cx="8906510" cy="4707890"/>
          </a:xfrm>
          <a:prstGeom prst="rect">
            <a:avLst/>
          </a:prstGeom>
        </p:spPr>
        <p:txBody>
          <a:bodyPr wrap="square">
            <a:spAutoFit/>
          </a:bodyPr>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1.老年心理评估的原则是什么？</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2.老年心理评估的内容有哪些？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3.老年心理评估的过程包括哪些步骤？</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4.老年团体心理辅导的特点有哪些？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5.老年人常用团体心理辅导方法有哪些？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6.支持性心理疗法的原则是什么？</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7.支持性心理疗法的常用技术有哪些？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8.简述情绪</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ABC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理论。</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9.老年人常见不合理信念的特征有哪些？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10.合理情绪疗法的步骤包括哪些？</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4511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123950" y="1260475"/>
            <a:ext cx="10159365" cy="53086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7000" y="1555115"/>
            <a:ext cx="488950" cy="488950"/>
          </a:xfrm>
          <a:prstGeom prst="rect">
            <a:avLst/>
          </a:prstGeom>
        </p:spPr>
      </p:pic>
      <p:cxnSp>
        <p:nvCxnSpPr>
          <p:cNvPr id="8" name="Connector 8"/>
          <p:cNvCxnSpPr/>
          <p:nvPr>
            <p:custDataLst>
              <p:tags r:id="rId5"/>
            </p:custDataLst>
          </p:nvPr>
        </p:nvCxnSpPr>
        <p:spPr>
          <a:xfrm rot="-9822">
            <a:off x="1885959" y="205041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AutoShape 7"/>
          <p:cNvSpPr/>
          <p:nvPr>
            <p:custDataLst>
              <p:tags r:id="rId6"/>
            </p:custDataLst>
          </p:nvPr>
        </p:nvSpPr>
        <p:spPr>
          <a:xfrm>
            <a:off x="1885950" y="1260475"/>
            <a:ext cx="288861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四、实训题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
        <p:nvSpPr>
          <p:cNvPr id="15" name="文本框 14"/>
          <p:cNvSpPr txBox="1"/>
          <p:nvPr/>
        </p:nvSpPr>
        <p:spPr>
          <a:xfrm>
            <a:off x="1885950" y="1961515"/>
            <a:ext cx="8906510" cy="3784600"/>
          </a:xfrm>
          <a:prstGeom prst="rect">
            <a:avLst/>
          </a:prstGeom>
        </p:spPr>
        <p:txBody>
          <a:bodyPr wrap="square">
            <a:spAutoFit/>
          </a:bodyPr>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1.说出常见的心理评估方法有哪些，并谈一谈如何运用这些方法对老年人进行心理</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健康评估。</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2.谈一谈你对支持性心理疗法的认识，并举例说明在生活中是如何运用它的。</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3.结合所学，谈一谈如何开展老年团体心理辅导工作。</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4.结合身边实际，分析老年人常见的不合理信念有哪些，如何与这些不合理信念进行辩论，用合理信念取代不合理信念。</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4511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123950" y="1260475"/>
            <a:ext cx="10159365" cy="53086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7000" y="1555115"/>
            <a:ext cx="488950" cy="488950"/>
          </a:xfrm>
          <a:prstGeom prst="rect">
            <a:avLst/>
          </a:prstGeom>
        </p:spPr>
      </p:pic>
      <p:cxnSp>
        <p:nvCxnSpPr>
          <p:cNvPr id="8" name="Connector 8"/>
          <p:cNvCxnSpPr/>
          <p:nvPr>
            <p:custDataLst>
              <p:tags r:id="rId5"/>
            </p:custDataLst>
          </p:nvPr>
        </p:nvCxnSpPr>
        <p:spPr>
          <a:xfrm rot="-9822">
            <a:off x="1885959" y="205041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AutoShape 7"/>
          <p:cNvSpPr/>
          <p:nvPr>
            <p:custDataLst>
              <p:tags r:id="rId6"/>
            </p:custDataLst>
          </p:nvPr>
        </p:nvSpPr>
        <p:spPr>
          <a:xfrm>
            <a:off x="1885950" y="1260475"/>
            <a:ext cx="288861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
        <p:nvSpPr>
          <p:cNvPr id="15" name="文本框 14"/>
          <p:cNvSpPr txBox="1"/>
          <p:nvPr/>
        </p:nvSpPr>
        <p:spPr>
          <a:xfrm>
            <a:off x="1885950" y="1961515"/>
            <a:ext cx="8906510" cy="3784600"/>
          </a:xfrm>
          <a:prstGeom prst="rect">
            <a:avLst/>
          </a:prstGeom>
        </p:spPr>
        <p:txBody>
          <a:bodyPr wrap="square">
            <a:spAutoFit/>
          </a:bodyPr>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情境一】刘奶奶，今年81岁，身体健康，爱好广泛，平时喜欢游泳、旅游、钢琴等。刘奶奶性格开朗，为人热情，善交际，每天都乐呵呵的，哪怕遇到问题也会很快调整好心态。其实，刘奶奶一生坎坷，中年离异，独自带大两个孩子，子女都很优秀，但就是人在外地，工作繁忙，很少回家。刘奶奶每天把自己的活动安排得满满的，精气神很足，成了小区里人人羡慕的时髦老太太。她说她的秘诀就是学习。学习新知识，和年轻人、和时代保持同步；学会放下，不纠结过去，只想过好当下生活。</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4511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123950" y="1260475"/>
            <a:ext cx="10159365" cy="53086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7000" y="1555115"/>
            <a:ext cx="488950" cy="488950"/>
          </a:xfrm>
          <a:prstGeom prst="rect">
            <a:avLst/>
          </a:prstGeom>
        </p:spPr>
      </p:pic>
      <p:cxnSp>
        <p:nvCxnSpPr>
          <p:cNvPr id="8" name="Connector 8"/>
          <p:cNvCxnSpPr/>
          <p:nvPr>
            <p:custDataLst>
              <p:tags r:id="rId5"/>
            </p:custDataLst>
          </p:nvPr>
        </p:nvCxnSpPr>
        <p:spPr>
          <a:xfrm rot="-9822">
            <a:off x="1885959" y="205041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AutoShape 7"/>
          <p:cNvSpPr/>
          <p:nvPr>
            <p:custDataLst>
              <p:tags r:id="rId6"/>
            </p:custDataLst>
          </p:nvPr>
        </p:nvSpPr>
        <p:spPr>
          <a:xfrm>
            <a:off x="1885950" y="1260475"/>
            <a:ext cx="288861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
        <p:nvSpPr>
          <p:cNvPr id="15" name="文本框 14"/>
          <p:cNvSpPr txBox="1"/>
          <p:nvPr/>
        </p:nvSpPr>
        <p:spPr>
          <a:xfrm>
            <a:off x="1885950" y="2852420"/>
            <a:ext cx="8906510" cy="1476375"/>
          </a:xfrm>
          <a:prstGeom prst="rect">
            <a:avLst/>
          </a:prstGeom>
        </p:spPr>
        <p:txBody>
          <a:bodyPr wrap="square">
            <a:spAutoFit/>
          </a:bodyPr>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思考题：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1.刘奶奶保持良好心态的秘诀是什么？</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2.刘奶奶的案例给了我们哪些启发？</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根据情境案例，分析老人有哪些不合理信念，写出合理情绪疗法实施措施。</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董阿姨，63岁，性格外向，乐于助人。但自从半月前与邻居因一件小事发生争吵后，像变了一个人一样。她总觉得邻居是故意针对她，看不得她比别人好，其他人也会因吵架一事看不起她，对她以往的好印象一定会大打折扣。每次出门她都觉得别人看她的眼神充满了好奇、鄙夷等，这对她来说简直无法接受，实在是糟糕极了。于是变得敏感、多疑、胆小、孤僻，不爱出门，做事也提不起兴趣，时常自责、后悔，怎么就能和邻居当众吵架呢？她感到自己很委屈，是别人故意找茬，她只是控制不住了才会发作的。近期，除了情绪状态不好外，她还出现了失眠多梦等症状，整天昏昏沉沉，无精打采。</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4511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123950" y="1260475"/>
            <a:ext cx="10159365" cy="53086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7000" y="1555115"/>
            <a:ext cx="488950" cy="488950"/>
          </a:xfrm>
          <a:prstGeom prst="rect">
            <a:avLst/>
          </a:prstGeom>
        </p:spPr>
      </p:pic>
      <p:cxnSp>
        <p:nvCxnSpPr>
          <p:cNvPr id="8" name="Connector 8"/>
          <p:cNvCxnSpPr/>
          <p:nvPr>
            <p:custDataLst>
              <p:tags r:id="rId5"/>
            </p:custDataLst>
          </p:nvPr>
        </p:nvCxnSpPr>
        <p:spPr>
          <a:xfrm rot="-9822">
            <a:off x="1885959" y="205041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AutoShape 7"/>
          <p:cNvSpPr/>
          <p:nvPr>
            <p:custDataLst>
              <p:tags r:id="rId6"/>
            </p:custDataLst>
          </p:nvPr>
        </p:nvSpPr>
        <p:spPr>
          <a:xfrm>
            <a:off x="1885950" y="1260475"/>
            <a:ext cx="288861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
        <p:nvSpPr>
          <p:cNvPr id="15" name="文本框 14"/>
          <p:cNvSpPr txBox="1"/>
          <p:nvPr/>
        </p:nvSpPr>
        <p:spPr>
          <a:xfrm>
            <a:off x="1124585" y="1961515"/>
            <a:ext cx="9980930" cy="4246245"/>
          </a:xfrm>
          <a:prstGeom prst="rect">
            <a:avLst/>
          </a:prstGeom>
        </p:spPr>
        <p:txBody>
          <a:bodyPr wrap="square">
            <a:spAutoFit/>
          </a:bodyPr>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情境二】某养老院中有一位老人特别敏感、多疑，总是担心会发生不好的事情，担心自己得了绝症而不自知，担心儿女周末不来看他，担心护理人员不细心及卫生打扫不干净等。这一天，几位老人坐在一起聊天，说到了杞人忧天这个成语，其中一位老人绘声绘色地讲解了杞人忧天的成语故事，并在言谈中举了一些例子，做了个人点评，引得周围老人哈哈大笑。这时这位老人非常生气，他认为他们是故意针对他，是在影射他。可是他觉得自己一个人说不过他们，就说了一句“好笑吗”，自己气呼呼地走开了。从此以后，这位老人更加敏感多疑了，总觉得他们聚在一起就是讲他的笑话，并变得孤僻、退缩。护理员小李看在眼里，很想帮助他。</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4511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123950" y="1260475"/>
            <a:ext cx="10159365" cy="53086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7000" y="1555115"/>
            <a:ext cx="488950" cy="488950"/>
          </a:xfrm>
          <a:prstGeom prst="rect">
            <a:avLst/>
          </a:prstGeom>
        </p:spPr>
      </p:pic>
      <p:cxnSp>
        <p:nvCxnSpPr>
          <p:cNvPr id="8" name="Connector 8"/>
          <p:cNvCxnSpPr/>
          <p:nvPr>
            <p:custDataLst>
              <p:tags r:id="rId5"/>
            </p:custDataLst>
          </p:nvPr>
        </p:nvCxnSpPr>
        <p:spPr>
          <a:xfrm rot="-9822">
            <a:off x="1885959" y="205041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AutoShape 7"/>
          <p:cNvSpPr/>
          <p:nvPr>
            <p:custDataLst>
              <p:tags r:id="rId6"/>
            </p:custDataLst>
          </p:nvPr>
        </p:nvSpPr>
        <p:spPr>
          <a:xfrm>
            <a:off x="1885950" y="1260475"/>
            <a:ext cx="288861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五、案例题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
        <p:nvSpPr>
          <p:cNvPr id="15" name="文本框 14"/>
          <p:cNvSpPr txBox="1"/>
          <p:nvPr/>
        </p:nvSpPr>
        <p:spPr>
          <a:xfrm>
            <a:off x="1885950" y="2852420"/>
            <a:ext cx="8906510" cy="1938020"/>
          </a:xfrm>
          <a:prstGeom prst="rect">
            <a:avLst/>
          </a:prstGeom>
        </p:spPr>
        <p:txBody>
          <a:bodyPr wrap="square">
            <a:spAutoFit/>
          </a:bodyPr>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思考题：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1.请分析这位老人的个性特点，并说明他在该事件中有哪些不足之处。</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2.请为这位老人制订一份可行的心理护理方案。</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掌握情绪</a:t>
            </a:r>
            <a:r>
              <a:rPr lang="en-US" altLang="zh-CN"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ABC</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理论</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掌握合理情绪疗法实施步骤</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能识别老年人常见不合理信念</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能帮助老年人建立合理信念</a:t>
            </a:r>
            <a:r>
              <a:rPr lang="en-US" altLang="zh-CN"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能运用合理情绪疗法</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培养耐心细致、勤奋好学的态度</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培养科学严谨、关爱老人的意识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培养善于观察、灵活变通的意识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培养积极关注、尊老敬老的意识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重点：老年人不合理信念的识别</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难点：帮助老人建立合理信念</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2.1　合理情绪疗法的理论基础：情绪</a:t>
            </a:r>
            <a:r>
              <a:rPr lang="en-US" altLang="zh-CN"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ABC</a:t>
            </a:r>
            <a:r>
              <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理论</a:t>
            </a:r>
            <a:endPar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nvSpPr>
        <p:spPr>
          <a:xfrm>
            <a:off x="1016000" y="1778000"/>
            <a:ext cx="10160000" cy="3819525"/>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3175000"/>
            <a:ext cx="9652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3600">
                <a:solidFill>
                  <a:srgbClr val="595959"/>
                </a:solidFill>
                <a:latin typeface="Noto Sans SC" panose="020B0200000000000000" charset="-122"/>
                <a:ea typeface="Noto Sans SC" panose="020B0200000000000000" charset="-122"/>
                <a:cs typeface="Noto Sans SC" panose="020B0200000000000000" charset="-122"/>
                <a:sym typeface="+mn-ea"/>
              </a:rPr>
              <a:t>情绪 ABC理论是由美国心理学家艾利斯创建的，其中A表示诱发性事件，B表示个体针对此诱发性事件产生的一些信念，即对这件事的一些看法、解释等，C表示个体由此所产生的不良情绪和行为结果。</a:t>
            </a:r>
            <a:endParaRPr lang="en-US" sz="36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667385"/>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1" i="0" u="none" strike="noStrike">
                <a:solidFill>
                  <a:srgbClr val="464641"/>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2.2　老年人常见的不合理信念</a:t>
            </a:r>
            <a:endParaRPr lang="en-US" sz="1100"/>
          </a:p>
        </p:txBody>
      </p:sp>
      <p:sp>
        <p:nvSpPr>
          <p:cNvPr id="11" name="AutoShape 5"/>
          <p:cNvSpPr/>
          <p:nvPr>
            <p:custDataLst>
              <p:tags r:id="rId1"/>
            </p:custDataLst>
          </p:nvPr>
        </p:nvSpPr>
        <p:spPr>
          <a:xfrm>
            <a:off x="1016000" y="228600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2" name="AutoShape 6"/>
          <p:cNvSpPr/>
          <p:nvPr>
            <p:custDataLst>
              <p:tags r:id="rId2"/>
            </p:custDataLst>
          </p:nvPr>
        </p:nvSpPr>
        <p:spPr>
          <a:xfrm>
            <a:off x="1016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6"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2667000"/>
            <a:ext cx="406400" cy="406400"/>
          </a:xfrm>
          <a:prstGeom prst="rect">
            <a:avLst/>
          </a:prstGeom>
        </p:spPr>
      </p:pic>
      <p:sp>
        <p:nvSpPr>
          <p:cNvPr id="17" name="AutoShape 8"/>
          <p:cNvSpPr/>
          <p:nvPr>
            <p:custDataLst>
              <p:tags r:id="rId6"/>
            </p:custDataLst>
          </p:nvPr>
        </p:nvSpPr>
        <p:spPr>
          <a:xfrm>
            <a:off x="1778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绝对化的要求</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18" name="Connector 9"/>
          <p:cNvCxnSpPr/>
          <p:nvPr>
            <p:custDataLst>
              <p:tags r:id="rId7"/>
            </p:custDataLst>
          </p:nvPr>
        </p:nvCxnSpPr>
        <p:spPr>
          <a:xfrm rot="-15625">
            <a:off x="1270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25" name="AutoShape 10"/>
          <p:cNvSpPr/>
          <p:nvPr>
            <p:custDataLst>
              <p:tags r:id="rId8"/>
            </p:custDataLst>
          </p:nvPr>
        </p:nvSpPr>
        <p:spPr>
          <a:xfrm>
            <a:off x="1270000" y="355600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绝对化要求是指人们常常以自己的意愿为出发点，认为某事物必定发生或不发生的想法</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26" name="AutoShape 11"/>
          <p:cNvSpPr/>
          <p:nvPr>
            <p:custDataLst>
              <p:tags r:id="rId9"/>
            </p:custDataLst>
          </p:nvPr>
        </p:nvSpPr>
        <p:spPr>
          <a:xfrm>
            <a:off x="4445000" y="228600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32" name="AutoShape 12"/>
          <p:cNvSpPr/>
          <p:nvPr>
            <p:custDataLst>
              <p:tags r:id="rId10"/>
            </p:custDataLst>
          </p:nvPr>
        </p:nvSpPr>
        <p:spPr>
          <a:xfrm>
            <a:off x="4445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33" name="Picture 13"/>
          <p:cNvPicPr>
            <a:picLocks noChangeAspect="1"/>
          </p:cNvPicPr>
          <p:nvPr>
            <p:custDataLst>
              <p:tags r:id="rId11"/>
            </p:custDataLst>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99000" y="2667000"/>
            <a:ext cx="406400" cy="406400"/>
          </a:xfrm>
          <a:prstGeom prst="rect">
            <a:avLst/>
          </a:prstGeom>
        </p:spPr>
      </p:pic>
      <p:sp>
        <p:nvSpPr>
          <p:cNvPr id="34" name="AutoShape 14"/>
          <p:cNvSpPr/>
          <p:nvPr>
            <p:custDataLst>
              <p:tags r:id="rId14"/>
            </p:custDataLst>
          </p:nvPr>
        </p:nvSpPr>
        <p:spPr>
          <a:xfrm>
            <a:off x="5207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过分概括的评价</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35" name="Connector 15"/>
          <p:cNvCxnSpPr/>
          <p:nvPr>
            <p:custDataLst>
              <p:tags r:id="rId15"/>
            </p:custDataLst>
          </p:nvPr>
        </p:nvCxnSpPr>
        <p:spPr>
          <a:xfrm rot="-15625">
            <a:off x="4699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36" name="AutoShape 16"/>
          <p:cNvSpPr/>
          <p:nvPr>
            <p:custDataLst>
              <p:tags r:id="rId16"/>
            </p:custDataLst>
          </p:nvPr>
        </p:nvSpPr>
        <p:spPr>
          <a:xfrm>
            <a:off x="4699000" y="346329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这是一种以偏概全的不合理思维方式的表现，它常常把“有时”“某些”过分概括化为“总是”“所有”等</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39" name="AutoShape 17"/>
          <p:cNvSpPr/>
          <p:nvPr>
            <p:custDataLst>
              <p:tags r:id="rId17"/>
            </p:custDataLst>
          </p:nvPr>
        </p:nvSpPr>
        <p:spPr>
          <a:xfrm>
            <a:off x="7874000" y="228600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40" name="AutoShape 18"/>
          <p:cNvSpPr/>
          <p:nvPr>
            <p:custDataLst>
              <p:tags r:id="rId18"/>
            </p:custDataLst>
          </p:nvPr>
        </p:nvSpPr>
        <p:spPr>
          <a:xfrm>
            <a:off x="7874000" y="22860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41" name="Picture 19"/>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128000" y="2667000"/>
            <a:ext cx="406400" cy="406400"/>
          </a:xfrm>
          <a:prstGeom prst="rect">
            <a:avLst/>
          </a:prstGeom>
        </p:spPr>
      </p:pic>
      <p:sp>
        <p:nvSpPr>
          <p:cNvPr id="42" name="AutoShape 20"/>
          <p:cNvSpPr/>
          <p:nvPr>
            <p:custDataLst>
              <p:tags r:id="rId22"/>
            </p:custDataLst>
          </p:nvPr>
        </p:nvSpPr>
        <p:spPr>
          <a:xfrm>
            <a:off x="8636000" y="26924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糟糕至极的结果</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43" name="Connector 21"/>
          <p:cNvCxnSpPr/>
          <p:nvPr>
            <p:custDataLst>
              <p:tags r:id="rId23"/>
            </p:custDataLst>
          </p:nvPr>
        </p:nvCxnSpPr>
        <p:spPr>
          <a:xfrm rot="-15625">
            <a:off x="8128014" y="32956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44" name="AutoShape 22"/>
          <p:cNvSpPr/>
          <p:nvPr>
            <p:custDataLst>
              <p:tags r:id="rId24"/>
            </p:custDataLst>
          </p:nvPr>
        </p:nvSpPr>
        <p:spPr>
          <a:xfrm>
            <a:off x="8128000" y="346329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这种观念认为，如果一件不好的事情发生，那将是非常可怕和糟糕，如认为“我得了抑郁症，一切都完了”“我没有按时接孩子，肯定会出事的”等</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2.3　合理情绪疗法的实施步骤</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6" name="AutoShape 6"/>
          <p:cNvSpPr/>
          <p:nvPr>
            <p:custDataLst>
              <p:tags r:id="rId1"/>
            </p:custDataLst>
          </p:nvPr>
        </p:nvSpPr>
        <p:spPr>
          <a:xfrm>
            <a:off x="1048385" y="1739900"/>
            <a:ext cx="5207000" cy="227457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59205" y="2032000"/>
            <a:ext cx="406400" cy="406400"/>
          </a:xfrm>
          <a:prstGeom prst="rect">
            <a:avLst/>
          </a:prstGeom>
        </p:spPr>
      </p:pic>
      <p:sp>
        <p:nvSpPr>
          <p:cNvPr id="8" name="AutoShape 8"/>
          <p:cNvSpPr/>
          <p:nvPr>
            <p:custDataLst>
              <p:tags r:id="rId5"/>
            </p:custDataLst>
          </p:nvPr>
        </p:nvSpPr>
        <p:spPr>
          <a:xfrm>
            <a:off x="1830705" y="20320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心理诊断阶段</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6"/>
            </p:custDataLst>
          </p:nvPr>
        </p:nvSpPr>
        <p:spPr>
          <a:xfrm>
            <a:off x="6350000" y="1739900"/>
            <a:ext cx="5207000" cy="227457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67500" y="2032000"/>
            <a:ext cx="406400" cy="406400"/>
          </a:xfrm>
          <a:prstGeom prst="rect">
            <a:avLst/>
          </a:prstGeom>
        </p:spPr>
      </p:pic>
      <p:sp>
        <p:nvSpPr>
          <p:cNvPr id="12" name="AutoShape 12"/>
          <p:cNvSpPr/>
          <p:nvPr>
            <p:custDataLst>
              <p:tags r:id="rId10"/>
            </p:custDataLst>
          </p:nvPr>
        </p:nvSpPr>
        <p:spPr>
          <a:xfrm>
            <a:off x="7239000" y="20320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领悟阶段</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custDataLst>
              <p:tags r:id="rId11"/>
            </p:custDataLst>
          </p:nvPr>
        </p:nvSpPr>
        <p:spPr>
          <a:xfrm>
            <a:off x="6667500" y="2590800"/>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800">
                <a:solidFill>
                  <a:srgbClr val="555555"/>
                </a:solidFill>
                <a:latin typeface="Noto Sans SC" panose="020B0200000000000000" charset="-122"/>
                <a:ea typeface="Noto Sans SC" panose="020B0200000000000000" charset="-122"/>
                <a:cs typeface="Noto Sans SC" panose="020B0200000000000000" charset="-122"/>
              </a:rPr>
              <a:t>要向老年人指出，他们的情绪困扰之所以延续至今，不是由于具体的生活事件或早年生活经历的影响，而是由于现在他们自身所存在的不合理信念所导致的</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custDataLst>
              <p:tags r:id="rId12"/>
            </p:custDataLst>
          </p:nvPr>
        </p:nvSpPr>
        <p:spPr>
          <a:xfrm>
            <a:off x="1016000" y="4381500"/>
            <a:ext cx="5207000" cy="2134235"/>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5" name="Picture 15"/>
          <p:cNvPicPr>
            <a:picLocks noChangeAspect="1"/>
          </p:cNvPicPr>
          <p:nvPr>
            <p:custDataLst>
              <p:tags r:id="rId13"/>
            </p:custDataLst>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169035" y="4527550"/>
            <a:ext cx="406400" cy="406400"/>
          </a:xfrm>
          <a:prstGeom prst="rect">
            <a:avLst/>
          </a:prstGeom>
        </p:spPr>
      </p:pic>
      <p:sp>
        <p:nvSpPr>
          <p:cNvPr id="18" name="AutoShape 18"/>
          <p:cNvSpPr/>
          <p:nvPr>
            <p:custDataLst>
              <p:tags r:id="rId16"/>
            </p:custDataLst>
          </p:nvPr>
        </p:nvSpPr>
        <p:spPr>
          <a:xfrm>
            <a:off x="6350000" y="4381500"/>
            <a:ext cx="5207000" cy="21336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16" name="AutoShape 16"/>
          <p:cNvSpPr/>
          <p:nvPr>
            <p:custDataLst>
              <p:tags r:id="rId17"/>
            </p:custDataLst>
          </p:nvPr>
        </p:nvSpPr>
        <p:spPr>
          <a:xfrm>
            <a:off x="7010400" y="455295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再教育阶段</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9" name="Picture 19"/>
          <p:cNvPicPr>
            <a:picLocks noChangeAspect="1"/>
          </p:cNvPicPr>
          <p:nvPr>
            <p:custDataLst>
              <p:tags r:id="rId18"/>
            </p:custDataLst>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604000" y="4610100"/>
            <a:ext cx="406400" cy="406400"/>
          </a:xfrm>
          <a:prstGeom prst="rect">
            <a:avLst/>
          </a:prstGeom>
        </p:spPr>
      </p:pic>
      <p:sp>
        <p:nvSpPr>
          <p:cNvPr id="21" name="AutoShape 21"/>
          <p:cNvSpPr/>
          <p:nvPr>
            <p:custDataLst>
              <p:tags r:id="rId21"/>
            </p:custDataLst>
          </p:nvPr>
        </p:nvSpPr>
        <p:spPr>
          <a:xfrm>
            <a:off x="6604000" y="5168900"/>
            <a:ext cx="4699000" cy="889000"/>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en-US" sz="1800">
                <a:solidFill>
                  <a:srgbClr val="555555"/>
                </a:solidFill>
                <a:latin typeface="Noto Sans SC" panose="020B0200000000000000" charset="-122"/>
                <a:ea typeface="Noto Sans SC" panose="020B0200000000000000" charset="-122"/>
                <a:cs typeface="Noto Sans SC" panose="020B0200000000000000" charset="-122"/>
              </a:rPr>
              <a:t>巩固前面所取得的效果，进一步帮助老年人摆脱旧的不合理信念及思维方式，使新的合理信念和思维方式得到强化，以减少在以后生活中出现不良情绪和行为的倾向</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2" name="AutoShape 12"/>
          <p:cNvSpPr/>
          <p:nvPr>
            <p:custDataLst>
              <p:tags r:id="rId22"/>
            </p:custDataLst>
          </p:nvPr>
        </p:nvSpPr>
        <p:spPr>
          <a:xfrm>
            <a:off x="1651000" y="447802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修通阶段</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文本框 19"/>
          <p:cNvSpPr txBox="1"/>
          <p:nvPr/>
        </p:nvSpPr>
        <p:spPr>
          <a:xfrm>
            <a:off x="1259205" y="2416810"/>
            <a:ext cx="5080000" cy="1476375"/>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向老年人指出，他们的思维方式、信念是不合理的，帮助他们弄清楚为什么会变成这样，怎么会发展到目前这样子，讲清楚不合理的信念与他们的情绪困扰之间的关系，找出老年人最迫切解决的问</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4" name="文本框 23"/>
          <p:cNvSpPr txBox="1"/>
          <p:nvPr/>
        </p:nvSpPr>
        <p:spPr>
          <a:xfrm>
            <a:off x="1259205" y="4933950"/>
            <a:ext cx="5080000" cy="1476375"/>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采用各种方法与技术，对老年人的不合理信念进行分析、辩论或批判，使之认识到自己的这些不合理信念是不现实、不合逻辑的，从而帮助他们修正或放弃自己原有的不合理信念，代之以合理信念来调整、控制自己的情绪和行为</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4511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123950" y="130937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77950" y="1563370"/>
            <a:ext cx="381000" cy="381000"/>
          </a:xfrm>
          <a:prstGeom prst="rect">
            <a:avLst/>
          </a:prstGeom>
        </p:spPr>
      </p:pic>
      <p:sp>
        <p:nvSpPr>
          <p:cNvPr id="7" name="AutoShape 7"/>
          <p:cNvSpPr/>
          <p:nvPr>
            <p:custDataLst>
              <p:tags r:id="rId5"/>
            </p:custDataLst>
          </p:nvPr>
        </p:nvSpPr>
        <p:spPr>
          <a:xfrm>
            <a:off x="1504950" y="244411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1.如何识别老人的不合理信念？老年人常见不合理信念有哪些</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sp>
        <p:nvSpPr>
          <p:cNvPr id="10" name="AutoShape 10"/>
          <p:cNvSpPr/>
          <p:nvPr>
            <p:custDataLst>
              <p:tags r:id="rId6"/>
            </p:custDataLst>
          </p:nvPr>
        </p:nvSpPr>
        <p:spPr>
          <a:xfrm>
            <a:off x="6330950" y="130937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584950" y="1563370"/>
            <a:ext cx="381000" cy="381000"/>
          </a:xfrm>
          <a:prstGeom prst="rect">
            <a:avLst/>
          </a:prstGeom>
        </p:spPr>
      </p:pic>
      <p:sp>
        <p:nvSpPr>
          <p:cNvPr id="12" name="AutoShape 12"/>
          <p:cNvSpPr/>
          <p:nvPr>
            <p:custDataLst>
              <p:tags r:id="rId10"/>
            </p:custDataLst>
          </p:nvPr>
        </p:nvSpPr>
        <p:spPr>
          <a:xfrm>
            <a:off x="6918325" y="251587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2.通过什么方法帮助老人建立合理信念？针对本任务的案例中老人存在的不合理信念，你是如何一一对应地帮助老人建立合理信念的？</a:t>
            </a:r>
            <a:endParaRPr lang="zh-CN" altLang="en-US" sz="1100"/>
          </a:p>
          <a:p>
            <a:pPr marL="0" indent="0" algn="l">
              <a:lnSpc>
                <a:spcPct val="125000"/>
              </a:lnSpc>
              <a:defRPr/>
            </a:pPr>
            <a:endParaRPr lang="en-US" sz="1100"/>
          </a:p>
        </p:txBody>
      </p:sp>
      <p:cxnSp>
        <p:nvCxnSpPr>
          <p:cNvPr id="13" name="Connector 13"/>
          <p:cNvCxnSpPr/>
          <p:nvPr>
            <p:custDataLst>
              <p:tags r:id="rId11"/>
            </p:custDataLst>
          </p:nvPr>
        </p:nvCxnSpPr>
        <p:spPr>
          <a:xfrm rot="-9822">
            <a:off x="6584959" y="206502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AutoShape 5"/>
          <p:cNvSpPr/>
          <p:nvPr>
            <p:custDataLst>
              <p:tags r:id="rId12"/>
            </p:custDataLst>
          </p:nvPr>
        </p:nvSpPr>
        <p:spPr>
          <a:xfrm>
            <a:off x="1123950" y="4521835"/>
            <a:ext cx="10159365" cy="204724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13"/>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635" y="4627245"/>
            <a:ext cx="381000" cy="381000"/>
          </a:xfrm>
          <a:prstGeom prst="rect">
            <a:avLst/>
          </a:prstGeom>
        </p:spPr>
      </p:pic>
      <p:cxnSp>
        <p:nvCxnSpPr>
          <p:cNvPr id="8" name="Connector 8"/>
          <p:cNvCxnSpPr/>
          <p:nvPr>
            <p:custDataLst>
              <p:tags r:id="rId14"/>
            </p:custDataLst>
          </p:nvPr>
        </p:nvCxnSpPr>
        <p:spPr>
          <a:xfrm rot="-9822">
            <a:off x="1885959" y="501459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AutoShape 7"/>
          <p:cNvSpPr/>
          <p:nvPr>
            <p:custDataLst>
              <p:tags r:id="rId15"/>
            </p:custDataLst>
          </p:nvPr>
        </p:nvSpPr>
        <p:spPr>
          <a:xfrm>
            <a:off x="1885950" y="5321935"/>
            <a:ext cx="861250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3.请针对本任务的案例中老人的实际情况，写出合理情绪疗法的实施步骤</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4511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123950" y="1260475"/>
            <a:ext cx="10159365" cy="53086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7000" y="1555115"/>
            <a:ext cx="488950" cy="488950"/>
          </a:xfrm>
          <a:prstGeom prst="rect">
            <a:avLst/>
          </a:prstGeom>
        </p:spPr>
      </p:pic>
      <p:cxnSp>
        <p:nvCxnSpPr>
          <p:cNvPr id="8" name="Connector 8"/>
          <p:cNvCxnSpPr/>
          <p:nvPr>
            <p:custDataLst>
              <p:tags r:id="rId5"/>
            </p:custDataLst>
          </p:nvPr>
        </p:nvCxnSpPr>
        <p:spPr>
          <a:xfrm rot="-9822">
            <a:off x="1885959" y="205041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AutoShape 7"/>
          <p:cNvSpPr/>
          <p:nvPr>
            <p:custDataLst>
              <p:tags r:id="rId6"/>
            </p:custDataLst>
          </p:nvPr>
        </p:nvSpPr>
        <p:spPr>
          <a:xfrm>
            <a:off x="1885950" y="1260475"/>
            <a:ext cx="288861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
        <p:nvSpPr>
          <p:cNvPr id="15" name="文本框 14"/>
          <p:cNvSpPr txBox="1"/>
          <p:nvPr/>
        </p:nvSpPr>
        <p:spPr>
          <a:xfrm>
            <a:off x="1885950" y="2290445"/>
            <a:ext cx="8906510" cy="3784600"/>
          </a:xfrm>
          <a:prstGeom prst="rect">
            <a:avLst/>
          </a:prstGeom>
        </p:spPr>
        <p:txBody>
          <a:bodyPr wrap="square">
            <a:spAutoFit/>
          </a:bodyPr>
          <a:p>
            <a:pPr algn="l">
              <a:lnSpc>
                <a:spcPct val="125000"/>
              </a:lnSpc>
              <a:buClrTx/>
              <a:buSzTx/>
              <a:buFontTx/>
              <a:defRPr/>
            </a:pPr>
            <a:r>
              <a:rPr lang="zh-CN" sz="2400" b="1">
                <a:solidFill>
                  <a:srgbClr val="333333"/>
                </a:solidFill>
                <a:latin typeface="Noto Sans SC" panose="020B0200000000000000" charset="-122"/>
                <a:ea typeface="Noto Sans SC" panose="020B0200000000000000" charset="-122"/>
                <a:cs typeface="Noto Sans SC" panose="020B0200000000000000" charset="-122"/>
              </a:rPr>
              <a:t>1.老年心理评估是指依据心理学知识、方法和技术获得相关资料，对老年人的（　　）等心理行为和心理健康状态进行判断、预测和决策的过程。（多选题）</a:t>
            </a:r>
            <a:endParaRPr lang="zh-CN"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sz="2400" b="1">
                <a:solidFill>
                  <a:srgbClr val="333333"/>
                </a:solidFill>
                <a:latin typeface="Noto Sans SC" panose="020B0200000000000000" charset="-122"/>
                <a:ea typeface="Noto Sans SC" panose="020B0200000000000000" charset="-122"/>
                <a:cs typeface="Noto Sans SC" panose="020B0200000000000000" charset="-122"/>
              </a:rPr>
              <a:t> A.人格特征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sz="2400" b="1">
                <a:solidFill>
                  <a:srgbClr val="333333"/>
                </a:solidFill>
                <a:latin typeface="Noto Sans SC" panose="020B0200000000000000" charset="-122"/>
                <a:ea typeface="Noto Sans SC" panose="020B0200000000000000" charset="-122"/>
                <a:cs typeface="Noto Sans SC" panose="020B0200000000000000" charset="-122"/>
              </a:rPr>
              <a:t>B.认知能力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sz="2400" b="1">
                <a:solidFill>
                  <a:srgbClr val="333333"/>
                </a:solidFill>
                <a:latin typeface="Noto Sans SC" panose="020B0200000000000000" charset="-122"/>
                <a:ea typeface="Noto Sans SC" panose="020B0200000000000000" charset="-122"/>
                <a:cs typeface="Noto Sans SC" panose="020B0200000000000000" charset="-122"/>
              </a:rPr>
              <a:t>C.情绪情感</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sz="2400" b="1">
                <a:solidFill>
                  <a:srgbClr val="333333"/>
                </a:solidFill>
                <a:latin typeface="Noto Sans SC" panose="020B0200000000000000" charset="-122"/>
                <a:ea typeface="Noto Sans SC" panose="020B0200000000000000" charset="-122"/>
                <a:cs typeface="Noto Sans SC" panose="020B0200000000000000" charset="-122"/>
              </a:rPr>
              <a:t> D.适应能力</a:t>
            </a:r>
            <a:endParaRPr lang="zh-CN"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endParaRPr lang="zh-CN"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2.老年心理评估的内容包括（　　）。（多选题）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认知功能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情绪体验 </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适应能力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自我认知与人际交往</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4511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123950" y="1260475"/>
            <a:ext cx="10159365" cy="53086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7000" y="1555115"/>
            <a:ext cx="488950" cy="488950"/>
          </a:xfrm>
          <a:prstGeom prst="rect">
            <a:avLst/>
          </a:prstGeom>
        </p:spPr>
      </p:pic>
      <p:cxnSp>
        <p:nvCxnSpPr>
          <p:cNvPr id="8" name="Connector 8"/>
          <p:cNvCxnSpPr/>
          <p:nvPr>
            <p:custDataLst>
              <p:tags r:id="rId5"/>
            </p:custDataLst>
          </p:nvPr>
        </p:nvCxnSpPr>
        <p:spPr>
          <a:xfrm rot="-9822">
            <a:off x="1885959" y="205041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AutoShape 7"/>
          <p:cNvSpPr/>
          <p:nvPr>
            <p:custDataLst>
              <p:tags r:id="rId6"/>
            </p:custDataLst>
          </p:nvPr>
        </p:nvSpPr>
        <p:spPr>
          <a:xfrm>
            <a:off x="1885950" y="1260475"/>
            <a:ext cx="288861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400" b="1">
                <a:solidFill>
                  <a:srgbClr val="333333"/>
                </a:solidFill>
                <a:latin typeface="Noto Sans SC" panose="020B0200000000000000" charset="-122"/>
                <a:ea typeface="Noto Sans SC" panose="020B0200000000000000" charset="-122"/>
                <a:cs typeface="Noto Sans SC" panose="020B0200000000000000" charset="-122"/>
                <a:sym typeface="+mn-ea"/>
              </a:rPr>
              <a:t>一、选择题</a:t>
            </a:r>
            <a:endParaRPr lang="zh-CN" sz="2400" b="1">
              <a:solidFill>
                <a:srgbClr val="333333"/>
              </a:solidFill>
              <a:latin typeface="Noto Sans SC" panose="020B0200000000000000" charset="-122"/>
              <a:ea typeface="Noto Sans SC" panose="020B0200000000000000" charset="-122"/>
              <a:cs typeface="Noto Sans SC" panose="020B0200000000000000" charset="-122"/>
              <a:sym typeface="+mn-ea"/>
            </a:endParaRPr>
          </a:p>
        </p:txBody>
      </p:sp>
      <p:sp>
        <p:nvSpPr>
          <p:cNvPr id="15" name="文本框 14"/>
          <p:cNvSpPr txBox="1"/>
          <p:nvPr/>
        </p:nvSpPr>
        <p:spPr>
          <a:xfrm>
            <a:off x="1885950" y="2290445"/>
            <a:ext cx="8906510" cy="3784600"/>
          </a:xfrm>
          <a:prstGeom prst="rect">
            <a:avLst/>
          </a:prstGeom>
        </p:spPr>
        <p:txBody>
          <a:bodyPr wrap="square">
            <a:spAutoFit/>
          </a:bodyPr>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3.老年心理评估的首要原则是（　　）。（单选题）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客观性原则</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综合性原则 </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保密性原则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动态性原则</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4.（　　）是指从团体第一次会晤到团体形成的这个时间。（单选题）</a:t>
            </a:r>
            <a:endParaRPr lang="zh-CN" altLang="en-US"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团体准备阶段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B.</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团体创始阶段</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endParaRPr lang="en-US" altLang="zh-CN" sz="2400" b="1">
              <a:solidFill>
                <a:srgbClr val="333333"/>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C.</a:t>
            </a:r>
            <a:r>
              <a:rPr lang="zh-CN" altLang="en-US" sz="2400" b="1">
                <a:solidFill>
                  <a:srgbClr val="333333"/>
                </a:solidFill>
                <a:latin typeface="Noto Sans SC" panose="020B0200000000000000" charset="-122"/>
                <a:ea typeface="Noto Sans SC" panose="020B0200000000000000" charset="-122"/>
                <a:cs typeface="Noto Sans SC" panose="020B0200000000000000" charset="-122"/>
              </a:rPr>
              <a:t>团体过渡阶段</a:t>
            </a:r>
            <a:r>
              <a:rPr lang="en-US" altLang="zh-CN" sz="2400" b="1">
                <a:solidFill>
                  <a:srgbClr val="333333"/>
                </a:solidFill>
                <a:latin typeface="Noto Sans SC" panose="020B0200000000000000" charset="-122"/>
                <a:ea typeface="Noto Sans SC" panose="020B0200000000000000" charset="-122"/>
                <a:cs typeface="Noto Sans SC" panose="020B0200000000000000" charset="-122"/>
              </a:rPr>
              <a:t>           </a:t>
            </a:r>
            <a:r>
              <a:rPr lang="en-US" altLang="zh-CN" sz="2400" b="1">
                <a:solidFill>
                  <a:srgbClr val="333333"/>
                </a:solidFill>
                <a:latin typeface="Noto Sans SC" panose="020B0200000000000000" charset="-122"/>
                <a:ea typeface="Noto Sans SC" panose="020B0200000000000000" charset="-122"/>
                <a:cs typeface="Noto Sans SC" panose="020B0200000000000000" charset="-122"/>
                <a:sym typeface="+mn-ea"/>
              </a:rPr>
              <a:t>D.</a:t>
            </a:r>
            <a:r>
              <a:rPr lang="zh-CN" altLang="en-US" sz="2400" b="1">
                <a:solidFill>
                  <a:srgbClr val="333333"/>
                </a:solidFill>
                <a:latin typeface="Noto Sans SC" panose="020B0200000000000000" charset="-122"/>
                <a:ea typeface="Noto Sans SC" panose="020B0200000000000000" charset="-122"/>
                <a:cs typeface="Noto Sans SC" panose="020B0200000000000000" charset="-122"/>
                <a:sym typeface="+mn-ea"/>
              </a:rPr>
              <a:t>团体工作阶段</a:t>
            </a:r>
            <a:endParaRPr lang="en-US" altLang="zh-CN" sz="2400" b="1">
              <a:solidFill>
                <a:srgbClr val="333333"/>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336.1,&quot;left&quot;:78.5,&quot;top&quot;:113.9,&quot;width&quot;:801.5}"/>
</p:tagLst>
</file>

<file path=ppt/tags/tag101.xml><?xml version="1.0" encoding="utf-8"?>
<p:tagLst xmlns:p="http://schemas.openxmlformats.org/presentationml/2006/main">
  <p:tag name="KSO_WM_DIAGRAM_VIRTUALLY_FRAME" val="{&quot;height&quot;:336.1,&quot;left&quot;:78.5,&quot;top&quot;:113.9,&quot;width&quot;:801.5}"/>
</p:tagLst>
</file>

<file path=ppt/tags/tag102.xml><?xml version="1.0" encoding="utf-8"?>
<p:tagLst xmlns:p="http://schemas.openxmlformats.org/presentationml/2006/main">
  <p:tag name="KSO_WM_DIAGRAM_VIRTUALLY_FRAME" val="{&quot;height&quot;:336.1,&quot;left&quot;:78.5,&quot;top&quot;:113.9,&quot;width&quot;:801.5}"/>
</p:tagLst>
</file>

<file path=ppt/tags/tag103.xml><?xml version="1.0" encoding="utf-8"?>
<p:tagLst xmlns:p="http://schemas.openxmlformats.org/presentationml/2006/main">
  <p:tag name="KSO_WM_DIAGRAM_VIRTUALLY_FRAME" val="{&quot;height&quot;:336.1,&quot;left&quot;:78.5,&quot;top&quot;:113.9,&quot;width&quot;:801.5}"/>
</p:tagLst>
</file>

<file path=ppt/tags/tag104.xml><?xml version="1.0" encoding="utf-8"?>
<p:tagLst xmlns:p="http://schemas.openxmlformats.org/presentationml/2006/main">
  <p:tag name="KSO_WM_DIAGRAM_VIRTUALLY_FRAME" val="{&quot;height&quot;:336.1,&quot;left&quot;:78.5,&quot;top&quot;:113.9,&quot;width&quot;:801.5}"/>
</p:tagLst>
</file>

<file path=ppt/tags/tag105.xml><?xml version="1.0" encoding="utf-8"?>
<p:tagLst xmlns:p="http://schemas.openxmlformats.org/presentationml/2006/main">
  <p:tag name="KSO_WM_DIAGRAM_VIRTUALLY_FRAME" val="{&quot;height&quot;:336.1,&quot;left&quot;:78.5,&quot;top&quot;:113.9,&quot;width&quot;:801.5}"/>
</p:tagLst>
</file>

<file path=ppt/tags/tag106.xml><?xml version="1.0" encoding="utf-8"?>
<p:tagLst xmlns:p="http://schemas.openxmlformats.org/presentationml/2006/main">
  <p:tag name="KSO_WM_DIAGRAM_VIRTUALLY_FRAME" val="{&quot;height&quot;:336.1,&quot;left&quot;:78.5,&quot;top&quot;:113.9,&quot;width&quot;:801.5}"/>
</p:tagLst>
</file>

<file path=ppt/tags/tag107.xml><?xml version="1.0" encoding="utf-8"?>
<p:tagLst xmlns:p="http://schemas.openxmlformats.org/presentationml/2006/main">
  <p:tag name="KSO_WM_DIAGRAM_VIRTUALLY_FRAME" val="{&quot;height&quot;:290,&quot;left&quot;:80,&quot;top&quot;:190,&quot;width&quot;:830}"/>
</p:tagLst>
</file>

<file path=ppt/tags/tag108.xml><?xml version="1.0" encoding="utf-8"?>
<p:tagLst xmlns:p="http://schemas.openxmlformats.org/presentationml/2006/main">
  <p:tag name="KSO_WM_DIAGRAM_VIRTUALLY_FRAME" val="{&quot;height&quot;:290,&quot;left&quot;:80,&quot;top&quot;:190,&quot;width&quot;:830}"/>
</p:tagLst>
</file>

<file path=ppt/tags/tag109.xml><?xml version="1.0" encoding="utf-8"?>
<p:tagLst xmlns:p="http://schemas.openxmlformats.org/presentationml/2006/main">
  <p:tag name="KSO_WM_DIAGRAM_VIRTUALLY_FRAME" val="{&quot;height&quot;:290,&quot;left&quot;:80,&quot;top&quot;:190,&quot;width&quot;:83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290,&quot;left&quot;:80,&quot;top&quot;:190,&quot;width&quot;:830}"/>
</p:tagLst>
</file>

<file path=ppt/tags/tag111.xml><?xml version="1.0" encoding="utf-8"?>
<p:tagLst xmlns:p="http://schemas.openxmlformats.org/presentationml/2006/main">
  <p:tag name="KSO_WM_DIAGRAM_VIRTUALLY_FRAME" val="{&quot;height&quot;:290,&quot;left&quot;:80,&quot;top&quot;:190,&quot;width&quot;:830}"/>
</p:tagLst>
</file>

<file path=ppt/tags/tag112.xml><?xml version="1.0" encoding="utf-8"?>
<p:tagLst xmlns:p="http://schemas.openxmlformats.org/presentationml/2006/main">
  <p:tag name="KSO_WM_DIAGRAM_VIRTUALLY_FRAME" val="{&quot;height&quot;:290,&quot;left&quot;:80,&quot;top&quot;:190,&quot;width&quot;:830}"/>
</p:tagLst>
</file>

<file path=ppt/tags/tag113.xml><?xml version="1.0" encoding="utf-8"?>
<p:tagLst xmlns:p="http://schemas.openxmlformats.org/presentationml/2006/main">
  <p:tag name="KSO_WM_DIAGRAM_VIRTUALLY_FRAME" val="{&quot;height&quot;:290,&quot;left&quot;:80,&quot;top&quot;:190,&quot;width&quot;:830}"/>
</p:tagLst>
</file>

<file path=ppt/tags/tag114.xml><?xml version="1.0" encoding="utf-8"?>
<p:tagLst xmlns:p="http://schemas.openxmlformats.org/presentationml/2006/main">
  <p:tag name="KSO_WM_DIAGRAM_VIRTUALLY_FRAME" val="{&quot;height&quot;:290,&quot;left&quot;:80,&quot;top&quot;:190,&quot;width&quot;:830}"/>
</p:tagLst>
</file>

<file path=ppt/tags/tag115.xml><?xml version="1.0" encoding="utf-8"?>
<p:tagLst xmlns:p="http://schemas.openxmlformats.org/presentationml/2006/main">
  <p:tag name="KSO_WM_DIAGRAM_VIRTUALLY_FRAME" val="{&quot;height&quot;:290,&quot;left&quot;:80,&quot;top&quot;:190,&quot;width&quot;:830}"/>
</p:tagLst>
</file>

<file path=ppt/tags/tag116.xml><?xml version="1.0" encoding="utf-8"?>
<p:tagLst xmlns:p="http://schemas.openxmlformats.org/presentationml/2006/main">
  <p:tag name="KSO_WM_DIAGRAM_VIRTUALLY_FRAME" val="{&quot;height&quot;:290,&quot;left&quot;:80,&quot;top&quot;:190,&quot;width&quot;:830}"/>
</p:tagLst>
</file>

<file path=ppt/tags/tag117.xml><?xml version="1.0" encoding="utf-8"?>
<p:tagLst xmlns:p="http://schemas.openxmlformats.org/presentationml/2006/main">
  <p:tag name="KSO_WM_DIAGRAM_VIRTUALLY_FRAME" val="{&quot;height&quot;:290,&quot;left&quot;:80,&quot;top&quot;:190,&quot;width&quot;:830}"/>
</p:tagLst>
</file>

<file path=ppt/tags/tag118.xml><?xml version="1.0" encoding="utf-8"?>
<p:tagLst xmlns:p="http://schemas.openxmlformats.org/presentationml/2006/main">
  <p:tag name="KSO_WM_DIAGRAM_VIRTUALLY_FRAME" val="{&quot;height&quot;:290,&quot;left&quot;:80,&quot;top&quot;:190,&quot;width&quot;:830}"/>
</p:tagLst>
</file>

<file path=ppt/tags/tag119.xml><?xml version="1.0" encoding="utf-8"?>
<p:tagLst xmlns:p="http://schemas.openxmlformats.org/presentationml/2006/main">
  <p:tag name="KSO_WM_DIAGRAM_VIRTUALLY_FRAME" val="{&quot;height&quot;:290,&quot;left&quot;:80,&quot;top&quot;:190,&quot;width&quot;:83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290,&quot;left&quot;:80,&quot;top&quot;:190,&quot;width&quot;:830}"/>
</p:tagLst>
</file>

<file path=ppt/tags/tag121.xml><?xml version="1.0" encoding="utf-8"?>
<p:tagLst xmlns:p="http://schemas.openxmlformats.org/presentationml/2006/main">
  <p:tag name="KSO_WM_DIAGRAM_VIRTUALLY_FRAME" val="{&quot;height&quot;:311.9,&quot;left&quot;:80,&quot;top&quot;:103.1,&quot;width&quot;:808.5}"/>
</p:tagLst>
</file>

<file path=ppt/tags/tag122.xml><?xml version="1.0" encoding="utf-8"?>
<p:tagLst xmlns:p="http://schemas.openxmlformats.org/presentationml/2006/main">
  <p:tag name="KSO_WM_DIAGRAM_VIRTUALLY_FRAME" val="{&quot;height&quot;:311.9,&quot;left&quot;:80,&quot;top&quot;:103.1,&quot;width&quot;:808.5}"/>
</p:tagLst>
</file>

<file path=ppt/tags/tag123.xml><?xml version="1.0" encoding="utf-8"?>
<p:tagLst xmlns:p="http://schemas.openxmlformats.org/presentationml/2006/main">
  <p:tag name="KSO_WM_DIAGRAM_VIRTUALLY_FRAME" val="{&quot;height&quot;:311.9,&quot;left&quot;:80,&quot;top&quot;:103.1,&quot;width&quot;:808.5}"/>
</p:tagLst>
</file>

<file path=ppt/tags/tag124.xml><?xml version="1.0" encoding="utf-8"?>
<p:tagLst xmlns:p="http://schemas.openxmlformats.org/presentationml/2006/main">
  <p:tag name="KSO_WM_DIAGRAM_VIRTUALLY_FRAME" val="{&quot;height&quot;:311.9,&quot;left&quot;:80,&quot;top&quot;:103.1,&quot;width&quot;:808.5}"/>
</p:tagLst>
</file>

<file path=ppt/tags/tag125.xml><?xml version="1.0" encoding="utf-8"?>
<p:tagLst xmlns:p="http://schemas.openxmlformats.org/presentationml/2006/main">
  <p:tag name="KSO_WM_DIAGRAM_VIRTUALLY_FRAME" val="{&quot;height&quot;:311.9,&quot;left&quot;:80,&quot;top&quot;:103.1,&quot;width&quot;:808.5}"/>
</p:tagLst>
</file>

<file path=ppt/tags/tag126.xml><?xml version="1.0" encoding="utf-8"?>
<p:tagLst xmlns:p="http://schemas.openxmlformats.org/presentationml/2006/main">
  <p:tag name="KSO_WM_DIAGRAM_VIRTUALLY_FRAME" val="{&quot;height&quot;:311.9,&quot;left&quot;:80,&quot;top&quot;:103.1,&quot;width&quot;:808.5}"/>
</p:tagLst>
</file>

<file path=ppt/tags/tag127.xml><?xml version="1.0" encoding="utf-8"?>
<p:tagLst xmlns:p="http://schemas.openxmlformats.org/presentationml/2006/main">
  <p:tag name="KSO_WM_DIAGRAM_VIRTUALLY_FRAME" val="{&quot;height&quot;:311.9,&quot;left&quot;:80,&quot;top&quot;:103.1,&quot;width&quot;:808.5}"/>
</p:tagLst>
</file>

<file path=ppt/tags/tag128.xml><?xml version="1.0" encoding="utf-8"?>
<p:tagLst xmlns:p="http://schemas.openxmlformats.org/presentationml/2006/main">
  <p:tag name="KSO_WM_DIAGRAM_VIRTUALLY_FRAME" val="{&quot;height&quot;:311.9,&quot;left&quot;:80,&quot;top&quot;:103.1,&quot;width&quot;:808.5}"/>
</p:tagLst>
</file>

<file path=ppt/tags/tag129.xml><?xml version="1.0" encoding="utf-8"?>
<p:tagLst xmlns:p="http://schemas.openxmlformats.org/presentationml/2006/main">
  <p:tag name="KSO_WM_DIAGRAM_VIRTUALLY_FRAME" val="{&quot;height&quot;:311.9,&quot;left&quot;:80,&quot;top&quot;:103.1,&quot;width&quot;:808.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311.9,&quot;left&quot;:80,&quot;top&quot;:103.1,&quot;width&quot;:808.5}"/>
</p:tagLst>
</file>

<file path=ppt/tags/tag131.xml><?xml version="1.0" encoding="utf-8"?>
<p:tagLst xmlns:p="http://schemas.openxmlformats.org/presentationml/2006/main">
  <p:tag name="KSO_WM_DIAGRAM_VIRTUALLY_FRAME" val="{&quot;height&quot;:311.9,&quot;left&quot;:80,&quot;top&quot;:103.1,&quot;width&quot;:808.5}"/>
</p:tagLst>
</file>

<file path=ppt/tags/tag132.xml><?xml version="1.0" encoding="utf-8"?>
<p:tagLst xmlns:p="http://schemas.openxmlformats.org/presentationml/2006/main">
  <p:tag name="KSO_WM_DIAGRAM_VIRTUALLY_FRAME" val="{&quot;height&quot;:311.9,&quot;left&quot;:80,&quot;top&quot;:103.1,&quot;width&quot;:808.5}"/>
</p:tagLst>
</file>

<file path=ppt/tags/tag133.xml><?xml version="1.0" encoding="utf-8"?>
<p:tagLst xmlns:p="http://schemas.openxmlformats.org/presentationml/2006/main">
  <p:tag name="KSO_WM_DIAGRAM_VIRTUALLY_FRAME" val="{&quot;height&quot;:311.9,&quot;left&quot;:80,&quot;top&quot;:103.1,&quot;width&quot;:808.5}"/>
</p:tagLst>
</file>

<file path=ppt/tags/tag134.xml><?xml version="1.0" encoding="utf-8"?>
<p:tagLst xmlns:p="http://schemas.openxmlformats.org/presentationml/2006/main">
  <p:tag name="KSO_WM_DIAGRAM_VIRTUALLY_FRAME" val="{&quot;height&quot;:311.9,&quot;left&quot;:80,&quot;top&quot;:103.1,&quot;width&quot;:808.5}"/>
</p:tagLst>
</file>

<file path=ppt/tags/tag135.xml><?xml version="1.0" encoding="utf-8"?>
<p:tagLst xmlns:p="http://schemas.openxmlformats.org/presentationml/2006/main">
  <p:tag name="KSO_WM_DIAGRAM_VIRTUALLY_FRAME" val="{&quot;height&quot;:311.9,&quot;left&quot;:80,&quot;top&quot;:103.1,&quot;width&quot;:808.5}"/>
</p:tagLst>
</file>

<file path=ppt/tags/tag136.xml><?xml version="1.0" encoding="utf-8"?>
<p:tagLst xmlns:p="http://schemas.openxmlformats.org/presentationml/2006/main">
  <p:tag name="KSO_WM_DIAGRAM_VIRTUALLY_FRAME" val="{&quot;height&quot;:311.9,&quot;left&quot;:80,&quot;top&quot;:103.1,&quot;width&quot;:808.5}"/>
</p:tagLst>
</file>

<file path=ppt/tags/tag137.xml><?xml version="1.0" encoding="utf-8"?>
<p:tagLst xmlns:p="http://schemas.openxmlformats.org/presentationml/2006/main">
  <p:tag name="KSO_WM_DIAGRAM_VIRTUALLY_FRAME" val="{&quot;height&quot;:311.9,&quot;left&quot;:80,&quot;top&quot;:103.1,&quot;width&quot;:808.5}"/>
</p:tagLst>
</file>

<file path=ppt/tags/tag138.xml><?xml version="1.0" encoding="utf-8"?>
<p:tagLst xmlns:p="http://schemas.openxmlformats.org/presentationml/2006/main">
  <p:tag name="KSO_WM_DIAGRAM_VIRTUALLY_FRAME" val="{&quot;height&quot;:311.9,&quot;left&quot;:80,&quot;top&quot;:103.1,&quot;width&quot;:808.5}"/>
</p:tagLst>
</file>

<file path=ppt/tags/tag139.xml><?xml version="1.0" encoding="utf-8"?>
<p:tagLst xmlns:p="http://schemas.openxmlformats.org/presentationml/2006/main">
  <p:tag name="KSO_WM_DIAGRAM_VIRTUALLY_FRAME" val="{&quot;height&quot;:311.9,&quot;left&quot;:80,&quot;top&quot;:103.1,&quot;width&quot;:808.5}"/>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311.9,&quot;left&quot;:80,&quot;top&quot;:103.1,&quot;width&quot;:808.5}"/>
</p:tagLst>
</file>

<file path=ppt/tags/tag141.xml><?xml version="1.0" encoding="utf-8"?>
<p:tagLst xmlns:p="http://schemas.openxmlformats.org/presentationml/2006/main">
  <p:tag name="KSO_WM_DIAGRAM_VIRTUALLY_FRAME" val="{&quot;height&quot;:311.9,&quot;left&quot;:80,&quot;top&quot;:103.1,&quot;width&quot;:808.5}"/>
</p:tagLst>
</file>

<file path=ppt/tags/tag142.xml><?xml version="1.0" encoding="utf-8"?>
<p:tagLst xmlns:p="http://schemas.openxmlformats.org/presentationml/2006/main">
  <p:tag name="KSO_WM_DIAGRAM_VIRTUALLY_FRAME" val="{&quot;height&quot;:311.9,&quot;left&quot;:80,&quot;top&quot;:103.1,&quot;width&quot;:808.5}"/>
</p:tagLst>
</file>

<file path=ppt/tags/tag143.xml><?xml version="1.0" encoding="utf-8"?>
<p:tagLst xmlns:p="http://schemas.openxmlformats.org/presentationml/2006/main">
  <p:tag name="KSO_WM_DIAGRAM_VIRTUALLY_FRAME" val="{&quot;height&quot;:311.9,&quot;left&quot;:80,&quot;top&quot;:103.1,&quot;width&quot;:808.5}"/>
</p:tagLst>
</file>

<file path=ppt/tags/tag144.xml><?xml version="1.0" encoding="utf-8"?>
<p:tagLst xmlns:p="http://schemas.openxmlformats.org/presentationml/2006/main">
  <p:tag name="KSO_WM_DIAGRAM_VIRTUALLY_FRAME" val="{&quot;height&quot;:311.9,&quot;left&quot;:80,&quot;top&quot;:103.1,&quot;width&quot;:808.5}"/>
</p:tagLst>
</file>

<file path=ppt/tags/tag145.xml><?xml version="1.0" encoding="utf-8"?>
<p:tagLst xmlns:p="http://schemas.openxmlformats.org/presentationml/2006/main">
  <p:tag name="KSO_WM_DIAGRAM_VIRTUALLY_FRAME" val="{&quot;height&quot;:311.9,&quot;left&quot;:80,&quot;top&quot;:103.1,&quot;width&quot;:808.5}"/>
</p:tagLst>
</file>

<file path=ppt/tags/tag146.xml><?xml version="1.0" encoding="utf-8"?>
<p:tagLst xmlns:p="http://schemas.openxmlformats.org/presentationml/2006/main">
  <p:tag name="KSO_WM_DIAGRAM_VIRTUALLY_FRAME" val="{&quot;height&quot;:311.9,&quot;left&quot;:80,&quot;top&quot;:103.1,&quot;width&quot;:808.5}"/>
</p:tagLst>
</file>

<file path=ppt/tags/tag147.xml><?xml version="1.0" encoding="utf-8"?>
<p:tagLst xmlns:p="http://schemas.openxmlformats.org/presentationml/2006/main">
  <p:tag name="KSO_WM_DIAGRAM_VIRTUALLY_FRAME" val="{&quot;height&quot;:311.9,&quot;left&quot;:80,&quot;top&quot;:103.1,&quot;width&quot;:808.5}"/>
</p:tagLst>
</file>

<file path=ppt/tags/tag148.xml><?xml version="1.0" encoding="utf-8"?>
<p:tagLst xmlns:p="http://schemas.openxmlformats.org/presentationml/2006/main">
  <p:tag name="KSO_WM_DIAGRAM_VIRTUALLY_FRAME" val="{&quot;height&quot;:311.9,&quot;left&quot;:80,&quot;top&quot;:103.1,&quot;width&quot;:808.5}"/>
</p:tagLst>
</file>

<file path=ppt/tags/tag149.xml><?xml version="1.0" encoding="utf-8"?>
<p:tagLst xmlns:p="http://schemas.openxmlformats.org/presentationml/2006/main">
  <p:tag name="KSO_WM_DIAGRAM_VIRTUALLY_FRAME" val="{&quot;height&quot;:311.9,&quot;left&quot;:80,&quot;top&quot;:103.1,&quot;width&quot;:808.5}"/>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311.9,&quot;left&quot;:80,&quot;top&quot;:103.1,&quot;width&quot;:808.5}"/>
</p:tagLst>
</file>

<file path=ppt/tags/tag151.xml><?xml version="1.0" encoding="utf-8"?>
<p:tagLst xmlns:p="http://schemas.openxmlformats.org/presentationml/2006/main">
  <p:tag name="KSO_WM_DIAGRAM_VIRTUALLY_FRAME" val="{&quot;height&quot;:311.9,&quot;left&quot;:80,&quot;top&quot;:103.1,&quot;width&quot;:808.5}"/>
</p:tagLst>
</file>

<file path=ppt/tags/tag152.xml><?xml version="1.0" encoding="utf-8"?>
<p:tagLst xmlns:p="http://schemas.openxmlformats.org/presentationml/2006/main">
  <p:tag name="KSO_WM_DIAGRAM_VIRTUALLY_FRAME" val="{&quot;height&quot;:311.9,&quot;left&quot;:80,&quot;top&quot;:103.1,&quot;width&quot;:808.5}"/>
</p:tagLst>
</file>

<file path=ppt/tags/tag153.xml><?xml version="1.0" encoding="utf-8"?>
<p:tagLst xmlns:p="http://schemas.openxmlformats.org/presentationml/2006/main">
  <p:tag name="KSO_WM_DIAGRAM_VIRTUALLY_FRAME" val="{&quot;height&quot;:311.9,&quot;left&quot;:80,&quot;top&quot;:103.1,&quot;width&quot;:808.5}"/>
</p:tagLst>
</file>

<file path=ppt/tags/tag154.xml><?xml version="1.0" encoding="utf-8"?>
<p:tagLst xmlns:p="http://schemas.openxmlformats.org/presentationml/2006/main">
  <p:tag name="KSO_WM_DIAGRAM_VIRTUALLY_FRAME" val="{&quot;height&quot;:311.9,&quot;left&quot;:80,&quot;top&quot;:103.1,&quot;width&quot;:808.5}"/>
</p:tagLst>
</file>

<file path=ppt/tags/tag155.xml><?xml version="1.0" encoding="utf-8"?>
<p:tagLst xmlns:p="http://schemas.openxmlformats.org/presentationml/2006/main">
  <p:tag name="KSO_WM_DIAGRAM_VIRTUALLY_FRAME" val="{&quot;height&quot;:311.9,&quot;left&quot;:80,&quot;top&quot;:103.1,&quot;width&quot;:808.5}"/>
</p:tagLst>
</file>

<file path=ppt/tags/tag156.xml><?xml version="1.0" encoding="utf-8"?>
<p:tagLst xmlns:p="http://schemas.openxmlformats.org/presentationml/2006/main">
  <p:tag name="KSO_WM_DIAGRAM_VIRTUALLY_FRAME" val="{&quot;height&quot;:311.9,&quot;left&quot;:80,&quot;top&quot;:103.1,&quot;width&quot;:808.5}"/>
</p:tagLst>
</file>

<file path=ppt/tags/tag157.xml><?xml version="1.0" encoding="utf-8"?>
<p:tagLst xmlns:p="http://schemas.openxmlformats.org/presentationml/2006/main">
  <p:tag name="KSO_WM_DIAGRAM_VIRTUALLY_FRAME" val="{&quot;height&quot;:311.9,&quot;left&quot;:80,&quot;top&quot;:103.1,&quot;width&quot;:808.5}"/>
</p:tagLst>
</file>

<file path=ppt/tags/tag158.xml><?xml version="1.0" encoding="utf-8"?>
<p:tagLst xmlns:p="http://schemas.openxmlformats.org/presentationml/2006/main">
  <p:tag name="KSO_WM_DIAGRAM_VIRTUALLY_FRAME" val="{&quot;height&quot;:311.9,&quot;left&quot;:80,&quot;top&quot;:103.1,&quot;width&quot;:808.5}"/>
</p:tagLst>
</file>

<file path=ppt/tags/tag159.xml><?xml version="1.0" encoding="utf-8"?>
<p:tagLst xmlns:p="http://schemas.openxmlformats.org/presentationml/2006/main">
  <p:tag name="KSO_WM_DIAGRAM_VIRTUALLY_FRAME" val="{&quot;height&quot;:311.9,&quot;left&quot;:80,&quot;top&quot;:103.1,&quot;width&quot;:808.5}"/>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311.9,&quot;left&quot;:80,&quot;top&quot;:103.1,&quot;width&quot;:808.5}"/>
</p:tagLst>
</file>

<file path=ppt/tags/tag161.xml><?xml version="1.0" encoding="utf-8"?>
<p:tagLst xmlns:p="http://schemas.openxmlformats.org/presentationml/2006/main">
  <p:tag name="KSO_WM_DIAGRAM_VIRTUALLY_FRAME" val="{&quot;height&quot;:311.9,&quot;left&quot;:80,&quot;top&quot;:103.1,&quot;width&quot;:808.5}"/>
</p:tagLst>
</file>

<file path=ppt/tags/tag162.xml><?xml version="1.0" encoding="utf-8"?>
<p:tagLst xmlns:p="http://schemas.openxmlformats.org/presentationml/2006/main">
  <p:tag name="KSO_WM_DIAGRAM_VIRTUALLY_FRAME" val="{&quot;height&quot;:311.9,&quot;left&quot;:80,&quot;top&quot;:103.1,&quot;width&quot;:808.5}"/>
</p:tagLst>
</file>

<file path=ppt/tags/tag163.xml><?xml version="1.0" encoding="utf-8"?>
<p:tagLst xmlns:p="http://schemas.openxmlformats.org/presentationml/2006/main">
  <p:tag name="KSO_WM_DIAGRAM_VIRTUALLY_FRAME" val="{&quot;height&quot;:311.9,&quot;left&quot;:80,&quot;top&quot;:103.1,&quot;width&quot;:808.5}"/>
</p:tagLst>
</file>

<file path=ppt/tags/tag164.xml><?xml version="1.0" encoding="utf-8"?>
<p:tagLst xmlns:p="http://schemas.openxmlformats.org/presentationml/2006/main">
  <p:tag name="KSO_WM_DIAGRAM_VIRTUALLY_FRAME" val="{&quot;height&quot;:311.9,&quot;left&quot;:80,&quot;top&quot;:103.1,&quot;width&quot;:808.5}"/>
</p:tagLst>
</file>

<file path=ppt/tags/tag165.xml><?xml version="1.0" encoding="utf-8"?>
<p:tagLst xmlns:p="http://schemas.openxmlformats.org/presentationml/2006/main">
  <p:tag name="KSO_WM_DIAGRAM_VIRTUALLY_FRAME" val="{&quot;height&quot;:311.9,&quot;left&quot;:80,&quot;top&quot;:103.1,&quot;width&quot;:808.5}"/>
</p:tagLst>
</file>

<file path=ppt/tags/tag166.xml><?xml version="1.0" encoding="utf-8"?>
<p:tagLst xmlns:p="http://schemas.openxmlformats.org/presentationml/2006/main">
  <p:tag name="KSO_WM_DIAGRAM_VIRTUALLY_FRAME" val="{&quot;height&quot;:311.9,&quot;left&quot;:80,&quot;top&quot;:103.1,&quot;width&quot;:808.5}"/>
</p:tagLst>
</file>

<file path=ppt/tags/tag167.xml><?xml version="1.0" encoding="utf-8"?>
<p:tagLst xmlns:p="http://schemas.openxmlformats.org/presentationml/2006/main">
  <p:tag name="KSO_WM_DIAGRAM_VIRTUALLY_FRAME" val="{&quot;height&quot;:311.9,&quot;left&quot;:80,&quot;top&quot;:103.1,&quot;width&quot;:808.5}"/>
</p:tagLst>
</file>

<file path=ppt/tags/tag168.xml><?xml version="1.0" encoding="utf-8"?>
<p:tagLst xmlns:p="http://schemas.openxmlformats.org/presentationml/2006/main">
  <p:tag name="KSO_WM_DIAGRAM_VIRTUALLY_FRAME" val="{&quot;height&quot;:311.9,&quot;left&quot;:80,&quot;top&quot;:103.1,&quot;width&quot;:808.5}"/>
</p:tagLst>
</file>

<file path=ppt/tags/tag169.xml><?xml version="1.0" encoding="utf-8"?>
<p:tagLst xmlns:p="http://schemas.openxmlformats.org/presentationml/2006/main">
  <p:tag name="KSO_WM_DIAGRAM_VIRTUALLY_FRAME" val="{&quot;height&quot;:311.9,&quot;left&quot;:80,&quot;top&quot;:103.1,&quot;width&quot;:808.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DIAGRAM_VIRTUALLY_FRAME" val="{&quot;height&quot;:311.9,&quot;left&quot;:80,&quot;top&quot;:103.1,&quot;width&quot;:808.5}"/>
</p:tagLst>
</file>

<file path=ppt/tags/tag171.xml><?xml version="1.0" encoding="utf-8"?>
<p:tagLst xmlns:p="http://schemas.openxmlformats.org/presentationml/2006/main">
  <p:tag name="KSO_WM_DIAGRAM_VIRTUALLY_FRAME" val="{&quot;height&quot;:311.9,&quot;left&quot;:80,&quot;top&quot;:103.1,&quot;width&quot;:808.5}"/>
</p:tagLst>
</file>

<file path=ppt/tags/tag172.xml><?xml version="1.0" encoding="utf-8"?>
<p:tagLst xmlns:p="http://schemas.openxmlformats.org/presentationml/2006/main">
  <p:tag name="KSO_WM_DIAGRAM_VIRTUALLY_FRAME" val="{&quot;height&quot;:311.9,&quot;left&quot;:80,&quot;top&quot;:103.1,&quot;width&quot;:808.5}"/>
</p:tagLst>
</file>

<file path=ppt/tags/tag173.xml><?xml version="1.0" encoding="utf-8"?>
<p:tagLst xmlns:p="http://schemas.openxmlformats.org/presentationml/2006/main">
  <p:tag name="KSO_WM_DIAGRAM_VIRTUALLY_FRAME" val="{&quot;height&quot;:311.9,&quot;left&quot;:80,&quot;top&quot;:103.1,&quot;width&quot;:808.5}"/>
</p:tagLst>
</file>

<file path=ppt/tags/tag174.xml><?xml version="1.0" encoding="utf-8"?>
<p:tagLst xmlns:p="http://schemas.openxmlformats.org/presentationml/2006/main">
  <p:tag name="KSO_WM_DIAGRAM_VIRTUALLY_FRAME" val="{&quot;height&quot;:311.9,&quot;left&quot;:80,&quot;top&quot;:103.1,&quot;width&quot;:808.5}"/>
</p:tagLst>
</file>

<file path=ppt/tags/tag175.xml><?xml version="1.0" encoding="utf-8"?>
<p:tagLst xmlns:p="http://schemas.openxmlformats.org/presentationml/2006/main">
  <p:tag name="KSO_WM_DIAGRAM_VIRTUALLY_FRAME" val="{&quot;height&quot;:311.9,&quot;left&quot;:80,&quot;top&quot;:103.1,&quot;width&quot;:808.5}"/>
</p:tagLst>
</file>

<file path=ppt/tags/tag176.xml><?xml version="1.0" encoding="utf-8"?>
<p:tagLst xmlns:p="http://schemas.openxmlformats.org/presentationml/2006/main">
  <p:tag name="KSO_WM_DIAGRAM_VIRTUALLY_FRAME" val="{&quot;height&quot;:311.9,&quot;left&quot;:80,&quot;top&quot;:103.1,&quot;width&quot;:808.5}"/>
</p:tagLst>
</file>

<file path=ppt/tags/tag177.xml><?xml version="1.0" encoding="utf-8"?>
<p:tagLst xmlns:p="http://schemas.openxmlformats.org/presentationml/2006/main">
  <p:tag name="KSO_WM_DIAGRAM_VIRTUALLY_FRAME" val="{&quot;height&quot;:311.9,&quot;left&quot;:80,&quot;top&quot;:103.1,&quot;width&quot;:808.5}"/>
</p:tagLst>
</file>

<file path=ppt/tags/tag178.xml><?xml version="1.0" encoding="utf-8"?>
<p:tagLst xmlns:p="http://schemas.openxmlformats.org/presentationml/2006/main">
  <p:tag name="KSO_WM_DIAGRAM_VIRTUALLY_FRAME" val="{&quot;height&quot;:311.9,&quot;left&quot;:80,&quot;top&quot;:103.1,&quot;width&quot;:808.5}"/>
</p:tagLst>
</file>

<file path=ppt/tags/tag179.xml><?xml version="1.0" encoding="utf-8"?>
<p:tagLst xmlns:p="http://schemas.openxmlformats.org/presentationml/2006/main">
  <p:tag name="KSO_WM_DIAGRAM_VIRTUALLY_FRAME" val="{&quot;height&quot;:311.9,&quot;left&quot;:80,&quot;top&quot;:103.1,&quot;width&quot;:808.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DIAGRAM_VIRTUALLY_FRAME" val="{&quot;height&quot;:311.9,&quot;left&quot;:80,&quot;top&quot;:103.1,&quot;width&quot;:808.5}"/>
</p:tagLst>
</file>

<file path=ppt/tags/tag181.xml><?xml version="1.0" encoding="utf-8"?>
<p:tagLst xmlns:p="http://schemas.openxmlformats.org/presentationml/2006/main">
  <p:tag name="KSO_WM_DIAGRAM_VIRTUALLY_FRAME" val="{&quot;height&quot;:311.9,&quot;left&quot;:80,&quot;top&quot;:103.1,&quot;width&quot;:808.5}"/>
</p:tagLst>
</file>

<file path=ppt/tags/tag182.xml><?xml version="1.0" encoding="utf-8"?>
<p:tagLst xmlns:p="http://schemas.openxmlformats.org/presentationml/2006/main">
  <p:tag name="KSO_WM_DIAGRAM_VIRTUALLY_FRAME" val="{&quot;height&quot;:311.9,&quot;left&quot;:80,&quot;top&quot;:103.1,&quot;width&quot;:808.5}"/>
</p:tagLst>
</file>

<file path=ppt/tags/tag183.xml><?xml version="1.0" encoding="utf-8"?>
<p:tagLst xmlns:p="http://schemas.openxmlformats.org/presentationml/2006/main">
  <p:tag name="KSO_WM_DIAGRAM_VIRTUALLY_FRAME" val="{&quot;height&quot;:311.9,&quot;left&quot;:80,&quot;top&quot;:103.1,&quot;width&quot;:808.5}"/>
</p:tagLst>
</file>

<file path=ppt/tags/tag184.xml><?xml version="1.0" encoding="utf-8"?>
<p:tagLst xmlns:p="http://schemas.openxmlformats.org/presentationml/2006/main">
  <p:tag name="KSO_WM_DIAGRAM_VIRTUALLY_FRAME" val="{&quot;height&quot;:311.9,&quot;left&quot;:80,&quot;top&quot;:103.1,&quot;width&quot;:808.5}"/>
</p:tagLst>
</file>

<file path=ppt/tags/tag185.xml><?xml version="1.0" encoding="utf-8"?>
<p:tagLst xmlns:p="http://schemas.openxmlformats.org/presentationml/2006/main">
  <p:tag name="KSO_WM_DIAGRAM_VIRTUALLY_FRAME" val="{&quot;height&quot;:311.9,&quot;left&quot;:80,&quot;top&quot;:103.1,&quot;width&quot;:808.5}"/>
</p:tagLst>
</file>

<file path=ppt/tags/tag186.xml><?xml version="1.0" encoding="utf-8"?>
<p:tagLst xmlns:p="http://schemas.openxmlformats.org/presentationml/2006/main">
  <p:tag name="KSO_WM_DIAGRAM_VIRTUALLY_FRAME" val="{&quot;height&quot;:311.9,&quot;left&quot;:80,&quot;top&quot;:103.1,&quot;width&quot;:808.5}"/>
</p:tagLst>
</file>

<file path=ppt/tags/tag187.xml><?xml version="1.0" encoding="utf-8"?>
<p:tagLst xmlns:p="http://schemas.openxmlformats.org/presentationml/2006/main">
  <p:tag name="KSO_WM_DIAGRAM_VIRTUALLY_FRAME" val="{&quot;height&quot;:311.9,&quot;left&quot;:80,&quot;top&quot;:103.1,&quot;width&quot;:808.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336.1,&quot;left&quot;:78.5,&quot;top&quot;:113.9,&quot;width&quot;:801.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336.1,&quot;left&quot;:78.5,&quot;top&quot;:113.9,&quot;width&quot;:801.5}"/>
</p:tagLst>
</file>

<file path=ppt/tags/tag91.xml><?xml version="1.0" encoding="utf-8"?>
<p:tagLst xmlns:p="http://schemas.openxmlformats.org/presentationml/2006/main">
  <p:tag name="KSO_WM_DIAGRAM_VIRTUALLY_FRAME" val="{&quot;height&quot;:336.1,&quot;left&quot;:78.5,&quot;top&quot;:113.9,&quot;width&quot;:801.5}"/>
</p:tagLst>
</file>

<file path=ppt/tags/tag92.xml><?xml version="1.0" encoding="utf-8"?>
<p:tagLst xmlns:p="http://schemas.openxmlformats.org/presentationml/2006/main">
  <p:tag name="KSO_WM_DIAGRAM_VIRTUALLY_FRAME" val="{&quot;height&quot;:336.1,&quot;left&quot;:78.5,&quot;top&quot;:113.9,&quot;width&quot;:801.5}"/>
</p:tagLst>
</file>

<file path=ppt/tags/tag93.xml><?xml version="1.0" encoding="utf-8"?>
<p:tagLst xmlns:p="http://schemas.openxmlformats.org/presentationml/2006/main">
  <p:tag name="KSO_WM_DIAGRAM_VIRTUALLY_FRAME" val="{&quot;height&quot;:336.1,&quot;left&quot;:78.5,&quot;top&quot;:113.9,&quot;width&quot;:801.5}"/>
</p:tagLst>
</file>

<file path=ppt/tags/tag94.xml><?xml version="1.0" encoding="utf-8"?>
<p:tagLst xmlns:p="http://schemas.openxmlformats.org/presentationml/2006/main">
  <p:tag name="KSO_WM_DIAGRAM_VIRTUALLY_FRAME" val="{&quot;height&quot;:336.1,&quot;left&quot;:78.5,&quot;top&quot;:113.9,&quot;width&quot;:801.5}"/>
</p:tagLst>
</file>

<file path=ppt/tags/tag95.xml><?xml version="1.0" encoding="utf-8"?>
<p:tagLst xmlns:p="http://schemas.openxmlformats.org/presentationml/2006/main">
  <p:tag name="KSO_WM_DIAGRAM_VIRTUALLY_FRAME" val="{&quot;height&quot;:336.1,&quot;left&quot;:78.5,&quot;top&quot;:113.9,&quot;width&quot;:801.5}"/>
</p:tagLst>
</file>

<file path=ppt/tags/tag96.xml><?xml version="1.0" encoding="utf-8"?>
<p:tagLst xmlns:p="http://schemas.openxmlformats.org/presentationml/2006/main">
  <p:tag name="KSO_WM_DIAGRAM_VIRTUALLY_FRAME" val="{&quot;height&quot;:336.1,&quot;left&quot;:78.5,&quot;top&quot;:113.9,&quot;width&quot;:801.5}"/>
</p:tagLst>
</file>

<file path=ppt/tags/tag97.xml><?xml version="1.0" encoding="utf-8"?>
<p:tagLst xmlns:p="http://schemas.openxmlformats.org/presentationml/2006/main">
  <p:tag name="KSO_WM_DIAGRAM_VIRTUALLY_FRAME" val="{&quot;height&quot;:336.1,&quot;left&quot;:78.5,&quot;top&quot;:113.9,&quot;width&quot;:801.5}"/>
</p:tagLst>
</file>

<file path=ppt/tags/tag98.xml><?xml version="1.0" encoding="utf-8"?>
<p:tagLst xmlns:p="http://schemas.openxmlformats.org/presentationml/2006/main">
  <p:tag name="KSO_WM_DIAGRAM_VIRTUALLY_FRAME" val="{&quot;height&quot;:336.1,&quot;left&quot;:78.5,&quot;top&quot;:113.9,&quot;width&quot;:801.5}"/>
</p:tagLst>
</file>

<file path=ppt/tags/tag99.xml><?xml version="1.0" encoding="utf-8"?>
<p:tagLst xmlns:p="http://schemas.openxmlformats.org/presentationml/2006/main">
  <p:tag name="KSO_WM_DIAGRAM_VIRTUALLY_FRAME" val="{&quot;height&quot;:336.1,&quot;left&quot;:78.5,&quot;top&quot;:113.9,&quot;width&quot;:801.5}"/>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3857</Words>
  <Application>WPS 演示</Application>
  <PresentationFormat>宽屏</PresentationFormat>
  <Paragraphs>229</Paragraphs>
  <Slides>21</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21</vt:i4>
      </vt:variant>
    </vt:vector>
  </HeadingPairs>
  <TitlesOfParts>
    <vt:vector size="34" baseType="lpstr">
      <vt:lpstr>Arial</vt:lpstr>
      <vt:lpstr>宋体</vt:lpstr>
      <vt:lpstr>Wingdings</vt:lpstr>
      <vt:lpstr>Wingdings</vt:lpstr>
      <vt:lpstr>微软雅黑</vt:lpstr>
      <vt:lpstr>Arial Unicode MS</vt:lpstr>
      <vt:lpstr>Calibri</vt:lpstr>
      <vt:lpstr>Noto Serif SC</vt:lpstr>
      <vt:lpstr>Noto Sans SC</vt:lpstr>
      <vt:lpstr>汉仪综艺体简</vt:lpstr>
      <vt:lpstr>汉仪书宋二简</vt:lpstr>
      <vt:lpstr>Times New Roman</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157</cp:revision>
  <dcterms:created xsi:type="dcterms:W3CDTF">2019-06-19T02:08:00Z</dcterms:created>
  <dcterms:modified xsi:type="dcterms:W3CDTF">2026-08-06T06:09:37Z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2052-12.1.0.28043</vt:lpwstr>
  </property>
  <property fmtid="{D5CDD505-2E9C-101B-9397-08002B2CF9AE}" pid="3" name="ICV">
    <vt:lpwstr>23B8A33440994CA4AC8A9101FE65A77A_11</vt:lpwstr>
  </property>
</Properties>
</file>