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2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5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0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tags" Target="../tags/tag112.xml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image" Target="../media/image12.svg"/><Relationship Id="rId1" Type="http://schemas.openxmlformats.org/officeDocument/2006/relationships/tags" Target="../tags/tag11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4.svg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4" Type="http://schemas.openxmlformats.org/officeDocument/2006/relationships/notesSlide" Target="../notesSlides/notesSlide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image" Target="../media/image8.svg"/><Relationship Id="rId20" Type="http://schemas.openxmlformats.org/officeDocument/2006/relationships/image" Target="../media/image7.png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tags" Target="../tags/tag9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905000"/>
            <a:ext cx="5080000" cy="5080000"/>
          </a:xfrm>
          <a:prstGeom prst="ellipse">
            <a:avLst/>
          </a:prstGeom>
          <a:solidFill>
            <a:srgbClr val="94A38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524000" y="4826000"/>
            <a:ext cx="4445000" cy="4445000"/>
          </a:xfrm>
          <a:prstGeom prst="ellipse">
            <a:avLst/>
          </a:prstGeom>
          <a:solidFill>
            <a:srgbClr val="94A38E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模块4 老年心理障碍护理与特殊老人护理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286000" y="3429000"/>
            <a:ext cx="7620000" cy="25400"/>
          </a:xfrm>
          <a:prstGeom prst="roundRect">
            <a:avLst>
              <a:gd name="adj" fmla="val 0"/>
            </a:avLst>
          </a:prstGeom>
          <a:solidFill>
            <a:srgbClr val="94A38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46736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ctr">
              <a:lnSpc>
                <a:spcPct val="125000"/>
              </a:lnSpc>
              <a:buSzTx/>
              <a:defRPr/>
            </a:pPr>
            <a:r>
              <a:rPr lang="zh-CN" altLang="en-US" sz="2000" b="1">
                <a:solidFill>
                  <a:srgbClr val="7685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任务1　老年高血压心理护理</a:t>
            </a:r>
            <a:endParaRPr lang="zh-CN" altLang="en-US" sz="2000" b="1">
              <a:solidFill>
                <a:srgbClr val="76857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9325" y="3835400"/>
            <a:ext cx="806577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项目10　老年人常见心身疾病心理护理</a:t>
            </a:r>
            <a:endParaRPr lang="zh-CN" altLang="en-US" sz="3600">
              <a:solidFill>
                <a:srgbClr val="231F20"/>
              </a:solidFill>
              <a:latin typeface="汉仪综艺体简" panose="02010600000101010101" charset="-122"/>
              <a:ea typeface="汉仪综艺体简" panose="0201060000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414000" y="-762000"/>
            <a:ext cx="2540000" cy="2540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508000" y="5461000"/>
            <a:ext cx="1905000" cy="1905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课后作业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0000" y="2476500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3357245"/>
            <a:ext cx="4127500" cy="10001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1.请结合本任务中的案例分析老人患高血压的影响因素有哪些</a:t>
            </a: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-9822">
            <a:off x="1270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6223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4765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6810375" y="3429000"/>
            <a:ext cx="4127500" cy="7848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2.假如你是本任务中的案例中老人的护理员，你会如何对其进行心理护理？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9822">
            <a:off x="6477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8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根据情境案例，写出老年高血压的心理护理措施，并分享展示。</a:t>
            </a:r>
            <a:endParaRPr lang="zh-CN" altLang="en-US" sz="28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8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李大爷，73岁，退休前为工人。他喜欢吃腌制食品、动物内脏等，脾气暴躁，好发火，有多年吸烟史和饮酒史。于五年前发现劳累或生气之后常有头疼头晕等症状，休息之后能得到缓解，对生活影响不大，因此一直没有去医院做正规治疗。现入住某社区养老服务中心，全托型。半年前在社区医院检查发现血压为150/90</a:t>
            </a:r>
            <a:r>
              <a:rPr lang="en-US" altLang="zh-CN" sz="28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mmHg，</a:t>
            </a:r>
            <a:r>
              <a:rPr lang="zh-CN" altLang="en-US" sz="28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被诊断为高血压，医生叮嘱应按时服药，注意休息。据了解，李大爷以往无高血压病、糖尿病和心、肾、脑疾病史，无药物过敏史，但其父亲死于高血压引发的脑出血。假如你是李大爷的护理员，你将如何帮助他进行心理护理？</a:t>
            </a:r>
            <a:endParaRPr lang="zh-CN" altLang="en-US" sz="28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63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学习目标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4318000" y="1053465"/>
            <a:ext cx="6519545" cy="101663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4384675" y="1050925"/>
            <a:ext cx="6399530" cy="9810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掌握老年高血压的临床表现。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掌握影响老年高血压的致病因素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4323715" y="2311400"/>
            <a:ext cx="6514465" cy="98996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698500" y="22860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600" y="251841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1524000" y="248031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能力目标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4384675" y="2336800"/>
            <a:ext cx="6400165" cy="9055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能对患高血压的老人进行心理护理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能对患高血压的老人进行健康指导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659765" y="447675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698500" y="3494405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25" y="3810000"/>
            <a:ext cx="396875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1524000" y="3773805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913765" y="4065905"/>
            <a:ext cx="401129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培养耐心细致、勤奋好学的态度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培养关爱老人、团结协作的意识</a:t>
            </a:r>
            <a:endParaRPr 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培养科学严谨、合理分析的意识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培养爱岗敬业、尊老助老的意识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0" name="AutoShape 6"/>
          <p:cNvSpPr/>
          <p:nvPr>
            <p:custDataLst>
              <p:tags r:id="rId17"/>
            </p:custDataLst>
          </p:nvPr>
        </p:nvSpPr>
        <p:spPr>
          <a:xfrm>
            <a:off x="698500" y="10541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524000" y="133350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知识目标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63600" y="1342390"/>
            <a:ext cx="406400" cy="406400"/>
          </a:xfrm>
          <a:prstGeom prst="rect">
            <a:avLst/>
          </a:prstGeom>
        </p:spPr>
      </p:pic>
      <p:sp>
        <p:nvSpPr>
          <p:cNvPr id="22" name="AutoShape 16"/>
          <p:cNvSpPr/>
          <p:nvPr>
            <p:custDataLst>
              <p:tags r:id="rId22"/>
            </p:custDataLst>
          </p:nvPr>
        </p:nvSpPr>
        <p:spPr>
          <a:xfrm>
            <a:off x="6407150" y="354711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862705"/>
            <a:ext cx="396875" cy="4064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24"/>
            </p:custDataLst>
          </p:nvPr>
        </p:nvSpPr>
        <p:spPr>
          <a:xfrm>
            <a:off x="7232650" y="382651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5" name="AutoShape 16"/>
          <p:cNvSpPr/>
          <p:nvPr>
            <p:custDataLst>
              <p:tags r:id="rId25"/>
            </p:custDataLst>
          </p:nvPr>
        </p:nvSpPr>
        <p:spPr>
          <a:xfrm>
            <a:off x="6407150" y="346075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776345"/>
            <a:ext cx="396875" cy="406400"/>
          </a:xfrm>
          <a:prstGeom prst="rect">
            <a:avLst/>
          </a:prstGeom>
        </p:spPr>
      </p:pic>
      <p:sp>
        <p:nvSpPr>
          <p:cNvPr id="27" name="AutoShape 18"/>
          <p:cNvSpPr/>
          <p:nvPr>
            <p:custDataLst>
              <p:tags r:id="rId27"/>
            </p:custDataLst>
          </p:nvPr>
        </p:nvSpPr>
        <p:spPr>
          <a:xfrm>
            <a:off x="7232650" y="374015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8" name="AutoShape 16"/>
          <p:cNvSpPr/>
          <p:nvPr>
            <p:custDataLst>
              <p:tags r:id="rId28"/>
            </p:custDataLst>
          </p:nvPr>
        </p:nvSpPr>
        <p:spPr>
          <a:xfrm>
            <a:off x="6275705" y="349377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1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50330" y="3809365"/>
            <a:ext cx="396875" cy="406400"/>
          </a:xfrm>
          <a:prstGeom prst="rect">
            <a:avLst/>
          </a:prstGeom>
        </p:spPr>
      </p:pic>
      <p:sp>
        <p:nvSpPr>
          <p:cNvPr id="30" name="AutoShape 18"/>
          <p:cNvSpPr/>
          <p:nvPr>
            <p:custDataLst>
              <p:tags r:id="rId30"/>
            </p:custDataLst>
          </p:nvPr>
        </p:nvSpPr>
        <p:spPr>
          <a:xfrm>
            <a:off x="7101205" y="377317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2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任务分析</a:t>
            </a:r>
            <a:endParaRPr lang="en-US" sz="1100"/>
          </a:p>
        </p:txBody>
      </p:sp>
      <p:sp>
        <p:nvSpPr>
          <p:cNvPr id="31" name="AutoShape 15"/>
          <p:cNvSpPr/>
          <p:nvPr>
            <p:custDataLst>
              <p:tags r:id="rId31"/>
            </p:custDataLst>
          </p:nvPr>
        </p:nvSpPr>
        <p:spPr>
          <a:xfrm>
            <a:off x="6315710" y="456311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>
            <p:custDataLst>
              <p:tags r:id="rId32"/>
            </p:custDataLst>
          </p:nvPr>
        </p:nvSpPr>
        <p:spPr>
          <a:xfrm>
            <a:off x="6450330" y="4065905"/>
            <a:ext cx="428180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重点：老年高血压的健康指导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难点：能对患高血压的老人进行心理护理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715000"/>
            <a:ext cx="2540000" cy="254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1.1　老年高血压的概述</a:t>
            </a:r>
            <a:endParaRPr lang="en-US" sz="3600" b="1">
              <a:solidFill>
                <a:srgbClr val="4440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1016000" y="1778000"/>
            <a:ext cx="10160000" cy="3819525"/>
          </a:xfrm>
          <a:prstGeom prst="roundRect">
            <a:avLst>
              <a:gd name="adj" fmla="val 0"/>
            </a:avLst>
          </a:prstGeom>
          <a:solidFill>
            <a:srgbClr val="94AC9F">
              <a:alpha val="15000"/>
            </a:srgbClr>
          </a:solidFill>
          <a:ln cap="flat" cmpd="sng">
            <a:solidFill>
              <a:srgbClr val="6F937F">
                <a:alpha val="15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778000"/>
            <a:ext cx="76200" cy="1143000"/>
          </a:xfrm>
          <a:prstGeom prst="roundRect">
            <a:avLst>
              <a:gd name="adj" fmla="val 0"/>
            </a:avLst>
          </a:prstGeom>
          <a:solidFill>
            <a:srgbClr val="94AC9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270000" y="3175000"/>
            <a:ext cx="965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4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1．老年高血压的定义</a:t>
            </a:r>
            <a:endParaRPr lang="en-US" sz="24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原发性高血压病是一种公认的心身疾病，也是老年临床常见疾病之一。老年高血压是指年龄大于65岁，在未使用降压药的情况下，血压持续或非同日三次以上收缩压≥140</a:t>
            </a:r>
            <a:r>
              <a:rPr lang="en-US" altLang="zh-CN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mmHg</a:t>
            </a: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和（或）舒张压≥90</a:t>
            </a:r>
            <a:r>
              <a:rPr lang="en-US" altLang="zh-CN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mmHg。</a:t>
            </a: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其中，收缩压≥140</a:t>
            </a:r>
            <a:r>
              <a:rPr lang="en-US" altLang="zh-CN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mmHg</a:t>
            </a: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和舒张压＜90</a:t>
            </a:r>
            <a:r>
              <a:rPr lang="en-US" altLang="zh-CN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mmHg </a:t>
            </a: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为单纯收缩期高血压。老年高血压患者中单纯收缩期高血压超过半数。</a:t>
            </a:r>
            <a:endParaRPr 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952500" y="16129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1">
                <a:solidFill>
                  <a:srgbClr val="464641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2．老年高血压的临床表现</a:t>
            </a:r>
            <a:endParaRPr lang="en-US" sz="3600" b="1">
              <a:solidFill>
                <a:srgbClr val="464641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11" name="AutoShape 3"/>
          <p:cNvSpPr/>
          <p:nvPr/>
        </p:nvSpPr>
        <p:spPr>
          <a:xfrm>
            <a:off x="5080000" y="2413000"/>
            <a:ext cx="2032000" cy="2032000"/>
          </a:xfrm>
          <a:prstGeom prst="ellipse">
            <a:avLst/>
          </a:prstGeom>
          <a:solidFill>
            <a:srgbClr val="8A9A72">
              <a:alpha val="100000"/>
            </a:srgbClr>
          </a:solidFill>
          <a:ln cap="flat" cmpd="sng">
            <a:solidFill>
              <a:srgbClr val="FFFFFF">
                <a:alpha val="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2400" b="1" i="0" u="none" strike="noStrike">
                <a:solidFill>
                  <a:srgbClr val="FFFFFF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临床表现</a:t>
            </a:r>
            <a:endParaRPr lang="zh-CN" altLang="en-US" sz="2400" b="1" i="0" u="none" strike="noStrike">
              <a:solidFill>
                <a:srgbClr val="FFFFFF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12" name="AutoShape 4"/>
          <p:cNvSpPr/>
          <p:nvPr/>
        </p:nvSpPr>
        <p:spPr>
          <a:xfrm>
            <a:off x="736600" y="923290"/>
            <a:ext cx="5927725" cy="188087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zh-CN" altLang="en-US" sz="24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单纯收缩期高血压多见</a:t>
            </a:r>
            <a:endParaRPr lang="zh-CN" altLang="en-US" sz="2400" b="1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b="1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老年人由于动脉硬化，动脉壁的弹性和伸展性降低，收缩期的弹性膨胀和舒张期的弹性回缩幅度减弱，缓冲能力降低，导致收缩压升高，舒张压降低，脉压差增大，所以老年人常常是单纯收缩期高血压。</a:t>
            </a:r>
            <a:endParaRPr lang="zh-CN" altLang="en-US" sz="2000" b="1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08000"/>
              </a:lnSpc>
              <a:spcBef>
                <a:spcPts val="600"/>
              </a:spcBef>
            </a:pPr>
            <a:endParaRPr lang="en-US" sz="2000" b="1" i="0" u="none" strike="noStrike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4"/>
          <p:cNvSpPr/>
          <p:nvPr/>
        </p:nvSpPr>
        <p:spPr>
          <a:xfrm>
            <a:off x="607060" y="3176905"/>
            <a:ext cx="4343400" cy="13741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r>
              <a:rPr lang="zh-CN" alt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血压昼夜波动大</a:t>
            </a:r>
            <a:endParaRPr lang="zh-CN" altLang="en-US" sz="24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b="1" i="0" u="none" strike="noStrike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一般来说，老年人容易受环境改变的影响而产生应激反应，使其真实血压大大高于自测血压</a:t>
            </a:r>
            <a:endParaRPr lang="zh-CN" altLang="en-US" sz="2000" b="1" i="0" u="none" strike="noStrike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4"/>
          <p:cNvSpPr/>
          <p:nvPr/>
        </p:nvSpPr>
        <p:spPr>
          <a:xfrm>
            <a:off x="882650" y="5165725"/>
            <a:ext cx="6229350" cy="13741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</a:t>
            </a:r>
            <a:r>
              <a:rPr lang="zh-CN" alt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老年人容易发生体位性低血压和餐后低血压</a:t>
            </a:r>
            <a:endParaRPr lang="zh-CN" altLang="en-US" sz="24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b="1" i="0" u="none" strike="noStrike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老年人在变换体位时，会出现血压突然下降，产生头晕目眩的现象</a:t>
            </a:r>
            <a:endParaRPr lang="zh-CN" altLang="en-US" sz="2000" b="1" i="0" u="none" strike="noStrike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4"/>
          <p:cNvSpPr/>
          <p:nvPr/>
        </p:nvSpPr>
        <p:spPr>
          <a:xfrm>
            <a:off x="7595235" y="1548130"/>
            <a:ext cx="4144645" cy="188087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zh-CN" altLang="en-US" sz="24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老年人味觉灵敏度下降，往往吃菜很咸，导致血压升高</a:t>
            </a:r>
            <a:endParaRPr lang="zh-CN" altLang="en-US" sz="2400" b="1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b="1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而肾脏对水盐调节能力下降导致血压对盐更敏感</a:t>
            </a:r>
            <a:endParaRPr lang="zh-CN" altLang="en-US" sz="2000" b="1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08000"/>
              </a:lnSpc>
              <a:spcBef>
                <a:spcPts val="600"/>
              </a:spcBef>
            </a:pPr>
            <a:endParaRPr lang="en-US" sz="2000" b="1" i="0" u="none" strike="noStrike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5" name="AutoShape 4"/>
          <p:cNvSpPr/>
          <p:nvPr/>
        </p:nvSpPr>
        <p:spPr>
          <a:xfrm>
            <a:off x="7595235" y="3567430"/>
            <a:ext cx="4343400" cy="13741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</a:t>
            </a:r>
            <a:r>
              <a:rPr lang="zh-CN" altLang="en-US" sz="24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常合并其他心血管危险因素，易发生药物不良反应</a:t>
            </a:r>
            <a:endParaRPr lang="zh-CN" altLang="en-US" sz="24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b="1" i="0" u="none" strike="noStrike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老年高血压更容易发生靶器官损害和心血管疾病，因多种疾病并存而用药种数较多，易发生药物之间的相互作用，导致药物不良反应</a:t>
            </a:r>
            <a:endParaRPr lang="zh-CN" altLang="en-US" sz="2000" b="1" i="0" u="none" strike="noStrike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6" name="AutoShape 6"/>
          <p:cNvSpPr/>
          <p:nvPr>
            <p:custDataLst>
              <p:tags r:id="rId1"/>
            </p:custDataLst>
          </p:nvPr>
        </p:nvSpPr>
        <p:spPr>
          <a:xfrm>
            <a:off x="828675" y="989330"/>
            <a:ext cx="5207000" cy="5627370"/>
          </a:xfrm>
          <a:prstGeom prst="roundRect">
            <a:avLst>
              <a:gd name="adj" fmla="val 569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905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0" i="0" u="none" strike="noStrike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1.2　老年高血压的致病因素</a:t>
            </a:r>
            <a:endParaRPr lang="en-US" sz="1100"/>
          </a:p>
        </p:txBody>
      </p:sp>
      <p:sp>
        <p:nvSpPr>
          <p:cNvPr id="25" name="文本框 24"/>
          <p:cNvSpPr txBox="1"/>
          <p:nvPr/>
        </p:nvSpPr>
        <p:spPr>
          <a:xfrm>
            <a:off x="828675" y="1158875"/>
            <a:ext cx="5080000" cy="4893945"/>
          </a:xfrm>
          <a:prstGeom prst="rect">
            <a:avLst/>
          </a:prstGeom>
        </p:spPr>
        <p:txBody>
          <a:bodyPr>
            <a:noAutofit/>
          </a:bodyPr>
          <a:p>
            <a:r>
              <a:rPr lang="en-US" sz="24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1．生物遗传因素</a:t>
            </a:r>
            <a:endParaRPr lang="en-US" sz="24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（1）遗传因素</a:t>
            </a:r>
            <a:endParaRPr lang="en-US" sz="20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高血压患者往往有阳性家族史，大约60%的高血压患者有家族史。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pPr algn="l">
              <a:buClrTx/>
              <a:buSzTx/>
              <a:buFontTx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（2）年龄因素</a:t>
            </a:r>
            <a:endParaRPr lang="en-US" sz="20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高血压的发病率有随着年龄增长而增高的趋势，40岁以上者发病率高。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pPr algn="l">
              <a:buClrTx/>
              <a:buSzTx/>
              <a:buFontTx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（3）药物的影响</a:t>
            </a:r>
            <a:endParaRPr lang="en-US" sz="20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避孕药、激素、消炎止痛药等均可影响血压。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pPr algn="l">
              <a:buClrTx/>
              <a:buSzTx/>
              <a:buFontTx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（4）其他疾病的影响</a:t>
            </a:r>
            <a:endParaRPr lang="en-US" sz="20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肥胖、糖尿病、睡眠呼吸暂停低通气综合征、甲状腺疾病、肾动脉狭窄、肾脏实质损害、肾上腺占位性病变、嗜铬细胞瘤、其他神经内分泌肿瘤等。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pPr algn="l">
              <a:buClrTx/>
              <a:buSzTx/>
              <a:buFontTx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（5）生活习惯因素</a:t>
            </a:r>
            <a:endParaRPr lang="en-US" sz="20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饮食结构不合理、吸烟、饮酒、缺乏运动等不良生活习惯都会导致高血压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</p:txBody>
      </p:sp>
      <p:sp>
        <p:nvSpPr>
          <p:cNvPr id="27" name="AutoShape 6"/>
          <p:cNvSpPr/>
          <p:nvPr>
            <p:custDataLst>
              <p:tags r:id="rId2"/>
            </p:custDataLst>
          </p:nvPr>
        </p:nvSpPr>
        <p:spPr>
          <a:xfrm>
            <a:off x="6162675" y="989330"/>
            <a:ext cx="5207000" cy="5627370"/>
          </a:xfrm>
          <a:prstGeom prst="roundRect">
            <a:avLst>
              <a:gd name="adj" fmla="val 569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8" name="文本框 27"/>
          <p:cNvSpPr txBox="1"/>
          <p:nvPr/>
        </p:nvSpPr>
        <p:spPr>
          <a:xfrm>
            <a:off x="6289675" y="1079500"/>
            <a:ext cx="5080000" cy="4893945"/>
          </a:xfrm>
          <a:prstGeom prst="rect">
            <a:avLst/>
          </a:prstGeom>
        </p:spPr>
        <p:txBody>
          <a:bodyPr>
            <a:noAutofit/>
          </a:bodyPr>
          <a:p>
            <a:r>
              <a:rPr lang="en-US" sz="24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2．心理社会因素</a:t>
            </a:r>
            <a:endParaRPr lang="en-US" sz="24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（1）应激事件</a:t>
            </a:r>
            <a:endParaRPr lang="en-US" sz="20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人们在生活过程中所遭遇的生活事件对血压有明显的影响，特别是突发创伤性事件或生活变故与持久性高血压有关，且与疾病发展密不可分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pPr algn="l">
              <a:buClrTx/>
              <a:buSzTx/>
              <a:buFontTx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（2）情绪</a:t>
            </a:r>
            <a:endParaRPr lang="en-US" sz="20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长期处于紧张、焦虑、恐惧、愤怒等不良情绪是高血压发生的重要因素。有研究发现，人在暴怒、情绪激动时，可使血压急升30mmHg左右</a:t>
            </a:r>
            <a:endParaRPr lang="en-US" sz="20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FontTx/>
            </a:pP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（3）个性特征</a:t>
            </a:r>
            <a:endParaRPr lang="en-US" sz="20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个性特征也是诱发高血压的一个重要因素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（4）A型行为</a:t>
            </a:r>
            <a:endParaRPr lang="en-US" sz="20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altLang="zh-CN" sz="2000">
                <a:solidFill>
                  <a:srgbClr val="231F20"/>
                </a:solidFill>
                <a:latin typeface="汉仪中宋简"/>
                <a:ea typeface="汉仪中宋简"/>
              </a:rPr>
              <a:t>A</a:t>
            </a:r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型行为的人易得高血压，其主要特征是具有强烈的时间紧迫感，语速快，做事匆忙，脾气急躁，力求短时间完成更多的任务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016000"/>
            <a:ext cx="3810000" cy="3810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4826000"/>
            <a:ext cx="3175000" cy="3175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32715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>
                <a:solidFill>
                  <a:srgbClr val="446B58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1.3　老年高血压的心理护理</a:t>
            </a:r>
            <a:endParaRPr lang="zh-CN" altLang="en-US" sz="3600">
              <a:solidFill>
                <a:srgbClr val="446B58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+mn-ea"/>
            </a:endParaRPr>
          </a:p>
        </p:txBody>
      </p:sp>
      <p:sp>
        <p:nvSpPr>
          <p:cNvPr id="8" name="AutoShape 5"/>
          <p:cNvSpPr/>
          <p:nvPr>
            <p:custDataLst>
              <p:tags r:id="rId1"/>
            </p:custDataLst>
          </p:nvPr>
        </p:nvSpPr>
        <p:spPr>
          <a:xfrm>
            <a:off x="1016000" y="1222375"/>
            <a:ext cx="3251200" cy="544385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6"/>
          <p:cNvSpPr/>
          <p:nvPr>
            <p:custDataLst>
              <p:tags r:id="rId2"/>
            </p:custDataLst>
          </p:nvPr>
        </p:nvSpPr>
        <p:spPr>
          <a:xfrm>
            <a:off x="1016000" y="1651000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4" name="AutoShape 8"/>
          <p:cNvSpPr/>
          <p:nvPr>
            <p:custDataLst>
              <p:tags r:id="rId3"/>
            </p:custDataLst>
          </p:nvPr>
        </p:nvSpPr>
        <p:spPr>
          <a:xfrm>
            <a:off x="1041400" y="1384935"/>
            <a:ext cx="3429000" cy="6083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endParaRPr lang="en-US" sz="2000" b="1" i="0" u="none" strike="noStrike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引导老年人正确认识高血压</a:t>
            </a:r>
            <a:endParaRPr lang="en-US" sz="2000" b="1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7" name="AutoShape 9"/>
          <p:cNvSpPr/>
          <p:nvPr>
            <p:custDataLst>
              <p:tags r:id="rId4"/>
            </p:custDataLst>
          </p:nvPr>
        </p:nvSpPr>
        <p:spPr>
          <a:xfrm>
            <a:off x="1270000" y="2794000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很多老年人得了高血压后，由于对疾病知识缺乏了解，往往对病情估计过于悲观，容易出现恐惧、焦虑等不良情绪反应，加剧病情发展，而且对疾病的不了解也容易造成患者精神紧张从而影响疗效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8" name="AutoShape 10"/>
          <p:cNvSpPr/>
          <p:nvPr>
            <p:custDataLst>
              <p:tags r:id="rId5"/>
            </p:custDataLst>
          </p:nvPr>
        </p:nvSpPr>
        <p:spPr>
          <a:xfrm>
            <a:off x="4470400" y="1222375"/>
            <a:ext cx="3251200" cy="544322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2" name="AutoShape 11"/>
          <p:cNvSpPr/>
          <p:nvPr>
            <p:custDataLst>
              <p:tags r:id="rId6"/>
            </p:custDataLst>
          </p:nvPr>
        </p:nvSpPr>
        <p:spPr>
          <a:xfrm>
            <a:off x="4470400" y="1651000"/>
            <a:ext cx="3251200" cy="762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13"/>
          <p:cNvSpPr/>
          <p:nvPr>
            <p:custDataLst>
              <p:tags r:id="rId7"/>
            </p:custDataLst>
          </p:nvPr>
        </p:nvSpPr>
        <p:spPr>
          <a:xfrm>
            <a:off x="4658995" y="1460500"/>
            <a:ext cx="2808605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endParaRPr lang="en-US" sz="20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减少心理应激的刺激</a:t>
            </a:r>
            <a:endParaRPr lang="en-US" sz="2000" b="1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AutoShape 14"/>
          <p:cNvSpPr/>
          <p:nvPr>
            <p:custDataLst>
              <p:tags r:id="rId8"/>
            </p:custDataLst>
          </p:nvPr>
        </p:nvSpPr>
        <p:spPr>
          <a:xfrm>
            <a:off x="4724400" y="3267075"/>
            <a:ext cx="2743200" cy="14319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在老年高血压病的预防和治疗中，心理社会应激因素的影响是不可忽视的。当老年人遇到突发的创伤性事件，如身体健康急剧下降、家庭变故、亲友突然离世、暴力事件、压力剧增时，容易出现紧张、孤独、焦虑、恐惧、抑郁等不良心理问题，从而导致血压升高</a:t>
            </a:r>
            <a:endParaRPr lang="zh-CN" altLang="en-US" sz="18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6" name="AutoShape 15"/>
          <p:cNvSpPr/>
          <p:nvPr>
            <p:custDataLst>
              <p:tags r:id="rId9"/>
            </p:custDataLst>
          </p:nvPr>
        </p:nvSpPr>
        <p:spPr>
          <a:xfrm>
            <a:off x="7924800" y="1222375"/>
            <a:ext cx="3251200" cy="544258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7" name="AutoShape 16"/>
          <p:cNvSpPr/>
          <p:nvPr>
            <p:custDataLst>
              <p:tags r:id="rId10"/>
            </p:custDataLst>
          </p:nvPr>
        </p:nvSpPr>
        <p:spPr>
          <a:xfrm>
            <a:off x="7924800" y="1651000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9" name="AutoShape 18"/>
          <p:cNvSpPr/>
          <p:nvPr>
            <p:custDataLst>
              <p:tags r:id="rId11"/>
            </p:custDataLst>
          </p:nvPr>
        </p:nvSpPr>
        <p:spPr>
          <a:xfrm>
            <a:off x="7924800" y="1651000"/>
            <a:ext cx="3261360" cy="4356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</a:t>
            </a:r>
            <a:endParaRPr lang="en-US" sz="2000" b="1" i="0" u="none" strike="noStrike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缓解老年人的不良情绪</a:t>
            </a:r>
            <a:endParaRPr lang="en-US" sz="2000" b="1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为其提供必要的心理支持</a:t>
            </a:r>
            <a:endParaRPr lang="en-US" sz="2000" b="1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0" name="AutoShape 19"/>
          <p:cNvSpPr/>
          <p:nvPr>
            <p:custDataLst>
              <p:tags r:id="rId12"/>
            </p:custDataLst>
          </p:nvPr>
        </p:nvSpPr>
        <p:spPr>
          <a:xfrm>
            <a:off x="8178800" y="2794000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在心理护理中，应以热情、诚恳的态度，关心体贴老年患者，取得他们的信任与合作，指出患者的心理障碍，特别是焦虑对高血压的消极影响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32702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>
                <a:solidFill>
                  <a:srgbClr val="3C5949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04针对老年人不同性格特点，进行个性化护理</a:t>
            </a:r>
            <a:endParaRPr lang="en-US" sz="3600" b="1">
              <a:solidFill>
                <a:srgbClr val="3C5949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9" name="AutoShape 15"/>
          <p:cNvSpPr/>
          <p:nvPr>
            <p:custDataLst>
              <p:tags r:id="rId1"/>
            </p:custDataLst>
          </p:nvPr>
        </p:nvSpPr>
        <p:spPr>
          <a:xfrm>
            <a:off x="809625" y="121602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3" name="AutoShape 15"/>
          <p:cNvSpPr/>
          <p:nvPr>
            <p:custDataLst>
              <p:tags r:id="rId2"/>
            </p:custDataLst>
          </p:nvPr>
        </p:nvSpPr>
        <p:spPr>
          <a:xfrm>
            <a:off x="809625" y="3256915"/>
            <a:ext cx="9732645" cy="1166495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4" name="AutoShape 15"/>
          <p:cNvSpPr/>
          <p:nvPr>
            <p:custDataLst>
              <p:tags r:id="rId3"/>
            </p:custDataLst>
          </p:nvPr>
        </p:nvSpPr>
        <p:spPr>
          <a:xfrm>
            <a:off x="809625" y="2236470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7" name="AutoShape 15"/>
          <p:cNvSpPr/>
          <p:nvPr>
            <p:custDataLst>
              <p:tags r:id="rId4"/>
            </p:custDataLst>
          </p:nvPr>
        </p:nvSpPr>
        <p:spPr>
          <a:xfrm>
            <a:off x="885190" y="5547360"/>
            <a:ext cx="9732645" cy="112141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15"/>
          <p:cNvSpPr/>
          <p:nvPr>
            <p:custDataLst>
              <p:tags r:id="rId5"/>
            </p:custDataLst>
          </p:nvPr>
        </p:nvSpPr>
        <p:spPr>
          <a:xfrm>
            <a:off x="885190" y="452691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文本框 6"/>
          <p:cNvSpPr txBox="1"/>
          <p:nvPr/>
        </p:nvSpPr>
        <p:spPr>
          <a:xfrm>
            <a:off x="1016000" y="1242060"/>
            <a:ext cx="9207500" cy="7683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4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（1）恐惧型</a:t>
            </a:r>
            <a:endParaRPr lang="en-US" sz="24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应热情主动地与患者进行交谈，对其生活习惯、兴趣、心理特点进行了解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6000" y="2310765"/>
            <a:ext cx="9207500" cy="76835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en-US" sz="24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（2）忧郁型</a:t>
            </a:r>
            <a:endParaRPr lang="en-US" sz="24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向患者家属了解患者特性、嗜好、情绪表达方式等信息，主动与患者接近</a:t>
            </a:r>
            <a:endParaRPr lang="zh-CN" alt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8385" y="3256915"/>
            <a:ext cx="920750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en-US" sz="24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（3）急躁型</a:t>
            </a:r>
            <a:endParaRPr lang="en-US" sz="24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在与这类患者进行谈话的时候，必须注意技巧，首先应该在短时间内取得患者家属的配合，避免外界刺激</a:t>
            </a:r>
            <a:endParaRPr lang="zh-CN" alt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8385" y="5547360"/>
            <a:ext cx="9493885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en-US" sz="24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（5）乐观型</a:t>
            </a:r>
            <a:endParaRPr lang="en-US" sz="24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详细介绍高血压疾病相关领域研究的最新进展，特别是高血压发病的原因、治疗和保健方法、康复效果、新药研发情况</a:t>
            </a:r>
            <a:endParaRPr lang="zh-CN" alt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8385" y="4480560"/>
            <a:ext cx="9493885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en-US" sz="24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（4）焦虑型</a:t>
            </a:r>
            <a:endParaRPr lang="zh-CN" alt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应详细向该类型老年人讲解发病原因，紧张、焦虑等不良情绪对疾病所产生的不利影响</a:t>
            </a:r>
            <a:endParaRPr lang="zh-CN" alt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8" name="AutoShape 15"/>
          <p:cNvSpPr/>
          <p:nvPr>
            <p:custDataLst>
              <p:tags r:id="rId6"/>
            </p:custDataLst>
          </p:nvPr>
        </p:nvSpPr>
        <p:spPr>
          <a:xfrm>
            <a:off x="10542270" y="1216025"/>
            <a:ext cx="1584325" cy="5346065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9" name="文本框 18"/>
          <p:cNvSpPr txBox="1"/>
          <p:nvPr/>
        </p:nvSpPr>
        <p:spPr>
          <a:xfrm>
            <a:off x="10788650" y="1685290"/>
            <a:ext cx="1200785" cy="4317365"/>
          </a:xfrm>
          <a:prstGeom prst="rect">
            <a:avLst/>
          </a:prstGeom>
        </p:spPr>
        <p:txBody>
          <a:bodyPr>
            <a:noAutofit/>
          </a:bodyPr>
          <a:p>
            <a:r>
              <a:rPr lang="en-US" sz="24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（6）麻痹型</a:t>
            </a:r>
            <a:endParaRPr lang="en-US" sz="24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endParaRPr lang="en-US" altLang="en-US" sz="24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耐心向这类患者介绍发病机制和相关并发症，说明持续观察血压水平及坚持长期按医嘱服药的重要性</a:t>
            </a:r>
            <a:endParaRPr lang="zh-CN" altLang="en-US">
              <a:solidFill>
                <a:srgbClr val="231F20"/>
              </a:solidFill>
              <a:latin typeface="汉仪书宋二简"/>
              <a:ea typeface="汉仪书宋二简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9398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1.4　老年高血压的对症护理和健康指导</a:t>
            </a:r>
            <a:endParaRPr lang="en-US" sz="1100"/>
          </a:p>
        </p:txBody>
      </p:sp>
      <p:sp>
        <p:nvSpPr>
          <p:cNvPr id="26" name="AutoShape 6"/>
          <p:cNvSpPr/>
          <p:nvPr>
            <p:custDataLst>
              <p:tags r:id="rId1"/>
            </p:custDataLst>
          </p:nvPr>
        </p:nvSpPr>
        <p:spPr>
          <a:xfrm>
            <a:off x="828675" y="989330"/>
            <a:ext cx="5207000" cy="5627370"/>
          </a:xfrm>
          <a:prstGeom prst="roundRect">
            <a:avLst>
              <a:gd name="adj" fmla="val 569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5" name="文本框 24"/>
          <p:cNvSpPr txBox="1"/>
          <p:nvPr/>
        </p:nvSpPr>
        <p:spPr>
          <a:xfrm>
            <a:off x="828675" y="1158875"/>
            <a:ext cx="5080000" cy="4893945"/>
          </a:xfrm>
          <a:prstGeom prst="rect">
            <a:avLst/>
          </a:prstGeom>
        </p:spPr>
        <p:txBody>
          <a:bodyPr>
            <a:noAutofit/>
          </a:bodyPr>
          <a:p>
            <a:r>
              <a:rPr lang="en-US" sz="32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1．老年高血压的对症护理</a:t>
            </a:r>
            <a:endParaRPr lang="en-US" sz="32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endParaRPr lang="en-US" sz="24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8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（1）监测血压，合理用药</a:t>
            </a:r>
            <a:endParaRPr lang="en-US" sz="28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800">
                <a:solidFill>
                  <a:srgbClr val="231F20"/>
                </a:solidFill>
                <a:latin typeface="汉仪中宋简"/>
                <a:ea typeface="汉仪中宋简"/>
              </a:rPr>
              <a:t>高血压患者需要定期监测血压，一般可每天早、中、晚定时测量，及时记录测量结果</a:t>
            </a:r>
            <a:endParaRPr lang="zh-CN" altLang="en-US" sz="28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（2）合理膳食，降低钠盐摄入</a:t>
            </a:r>
            <a:endParaRPr lang="zh-CN" altLang="en-US" sz="28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rgbClr val="231F20"/>
                </a:solidFill>
                <a:latin typeface="汉仪中宋简"/>
                <a:ea typeface="汉仪中宋简"/>
              </a:rPr>
              <a:t>老年高血压患者应建立正确的膳食观念，在限制钠盐的条件下做到平衡膳食营养，掌握高血压的饮食宜忌</a:t>
            </a:r>
            <a:endParaRPr lang="zh-CN" altLang="en-US" sz="28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pPr algn="l">
              <a:buClrTx/>
              <a:buSzTx/>
              <a:buFontTx/>
            </a:pPr>
            <a:endParaRPr lang="zh-CN" altLang="en-US" sz="2800">
              <a:solidFill>
                <a:srgbClr val="231F20"/>
              </a:solidFill>
              <a:latin typeface="汉仪中宋简"/>
              <a:ea typeface="汉仪中宋简"/>
            </a:endParaRPr>
          </a:p>
        </p:txBody>
      </p:sp>
      <p:sp>
        <p:nvSpPr>
          <p:cNvPr id="27" name="AutoShape 6"/>
          <p:cNvSpPr/>
          <p:nvPr>
            <p:custDataLst>
              <p:tags r:id="rId2"/>
            </p:custDataLst>
          </p:nvPr>
        </p:nvSpPr>
        <p:spPr>
          <a:xfrm>
            <a:off x="6162675" y="989330"/>
            <a:ext cx="5207000" cy="5627370"/>
          </a:xfrm>
          <a:prstGeom prst="roundRect">
            <a:avLst>
              <a:gd name="adj" fmla="val 569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8" name="文本框 27"/>
          <p:cNvSpPr txBox="1"/>
          <p:nvPr/>
        </p:nvSpPr>
        <p:spPr>
          <a:xfrm>
            <a:off x="6289675" y="1079500"/>
            <a:ext cx="5251450" cy="4893945"/>
          </a:xfrm>
          <a:prstGeom prst="rect">
            <a:avLst/>
          </a:prstGeom>
        </p:spPr>
        <p:txBody>
          <a:bodyPr>
            <a:noAutofit/>
          </a:bodyPr>
          <a:p>
            <a:r>
              <a:rPr lang="en-US" sz="24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2．</a:t>
            </a:r>
            <a:r>
              <a:rPr lang="zh-CN" altLang="en-US" sz="24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老年高血压的健康指导</a:t>
            </a:r>
            <a:endParaRPr lang="en-US" sz="24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(1)尽量避免心理行为危险因素</a:t>
            </a:r>
            <a:endParaRPr lang="en-US" sz="24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老年高血压患者应尽量避免如</a:t>
            </a:r>
            <a:r>
              <a:rPr lang="en-US" altLang="zh-CN" sz="2000">
                <a:solidFill>
                  <a:srgbClr val="231F20"/>
                </a:solidFill>
                <a:latin typeface="汉仪中宋简"/>
                <a:ea typeface="汉仪中宋简"/>
              </a:rPr>
              <a:t>A</a:t>
            </a:r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型行为、吸烟酗酒、高盐高脂肪摄入、缺乏运动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pPr algn="l">
              <a:buClrTx/>
              <a:buSzTx/>
              <a:buFontTx/>
            </a:pPr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(2)积极参加有关高血压的健康知识讲座</a:t>
            </a:r>
            <a:endParaRPr lang="en-US" sz="24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帮助老年患者积极寻找病因，采取积极措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施，恢复身体机能，并预防并发症发生。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pPr algn="l">
              <a:buClrTx/>
              <a:buSzTx/>
              <a:buFontTx/>
            </a:pPr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(3)合理饮食休息，建立健康的生活方式</a:t>
            </a:r>
            <a:endParaRPr lang="en-US" sz="24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老年高血压患者应合理饮食，注意保证充足睡眠，适当进行体育锻炼，合理安排工作和生活，做到劳逸结合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(4)坚持每天测血压并合理用药</a:t>
            </a:r>
            <a:endParaRPr lang="en-US" sz="24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汉仪中宋简"/>
                <a:ea typeface="汉仪中宋简"/>
              </a:rPr>
              <a:t>应教会患者及其家属正确使用家庭血压仪，学会正确测量血压的方法，并做好记录</a:t>
            </a:r>
            <a:endParaRPr lang="zh-CN" altLang="en-US" sz="2000">
              <a:solidFill>
                <a:srgbClr val="231F20"/>
              </a:solidFill>
              <a:latin typeface="汉仪中宋简"/>
              <a:ea typeface="汉仪中宋简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01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02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03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04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05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06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07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08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09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1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2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3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4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5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6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7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18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5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6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9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91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92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93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94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95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96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97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98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99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2606</Words>
  <Application>WPS 演示</Application>
  <PresentationFormat>宽屏</PresentationFormat>
  <Paragraphs>157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Noto Serif SC</vt:lpstr>
      <vt:lpstr>Noto Sans SC</vt:lpstr>
      <vt:lpstr>汉仪综艺体简</vt:lpstr>
      <vt:lpstr>Times New Roman</vt:lpstr>
      <vt:lpstr>汉仪中宋简</vt:lpstr>
      <vt:lpstr>汉仪书宋二简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</cp:lastModifiedBy>
  <cp:revision>157</cp:revision>
  <dcterms:created xsi:type="dcterms:W3CDTF">2019-06-19T02:08:00Z</dcterms:created>
  <dcterms:modified xsi:type="dcterms:W3CDTF">2026-08-03T10:59:26Z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2052-12.1.0.26375</vt:lpwstr>
  </property>
  <property fmtid="{D5CDD505-2E9C-101B-9397-08002B2CF9AE}" pid="3" name="ICV">
    <vt:lpwstr>9A5B5FF6BDCE436F9EE46F17DAE3888B_11</vt:lpwstr>
  </property>
</Properties>
</file>