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media/image10.svg" ContentType="image/svg+xml"/>
  <Override PartName="/ppt/media/image12.svg" ContentType="image/svg+xml"/>
  <Override PartName="/ppt/media/image14.svg" ContentType="image/svg+xml"/>
  <Override PartName="/ppt/media/image16.svg" ContentType="image/svg+xml"/>
  <Override PartName="/ppt/media/image18.svg" ContentType="image/svg+xml"/>
  <Override PartName="/ppt/media/image2.svg" ContentType="image/svg+xml"/>
  <Override PartName="/ppt/media/image20.svg" ContentType="image/svg+xml"/>
  <Override PartName="/ppt/media/image22.svg" ContentType="image/svg+xml"/>
  <Override PartName="/ppt/media/image24.svg" ContentType="image/svg+xml"/>
  <Override PartName="/ppt/media/image26.svg" ContentType="image/svg+xml"/>
  <Override PartName="/ppt/media/image28.svg" ContentType="image/svg+xml"/>
  <Override PartName="/ppt/media/image30.svg" ContentType="image/svg+xml"/>
  <Override PartName="/ppt/media/image32.svg" ContentType="image/svg+xml"/>
  <Override PartName="/ppt/media/image34.svg" ContentType="image/svg+xml"/>
  <Override PartName="/ppt/media/image4.svg" ContentType="image/svg+xml"/>
  <Override PartName="/ppt/media/image6.svg" ContentType="image/svg+xml"/>
  <Override PartName="/ppt/media/image8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7" r:id="rId3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8" r:id="rId14"/>
    <p:sldId id="274" r:id="rId1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8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99" d="100"/>
          <a:sy n="99" d="100"/>
        </p:scale>
        <p:origin x="84" y="582"/>
      </p:cViewPr>
      <p:guideLst>
        <p:guide orient="horz" pos="2178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132.xml"/><Relationship Id="rId8" Type="http://schemas.openxmlformats.org/officeDocument/2006/relationships/tags" Target="../tags/tag131.xml"/><Relationship Id="rId7" Type="http://schemas.openxmlformats.org/officeDocument/2006/relationships/tags" Target="../tags/tag130.xml"/><Relationship Id="rId6" Type="http://schemas.openxmlformats.org/officeDocument/2006/relationships/tags" Target="../tags/tag129.xml"/><Relationship Id="rId5" Type="http://schemas.openxmlformats.org/officeDocument/2006/relationships/image" Target="../media/image20.svg"/><Relationship Id="rId4" Type="http://schemas.openxmlformats.org/officeDocument/2006/relationships/image" Target="../media/image19.png"/><Relationship Id="rId3" Type="http://schemas.openxmlformats.org/officeDocument/2006/relationships/tags" Target="../tags/tag128.xml"/><Relationship Id="rId20" Type="http://schemas.openxmlformats.org/officeDocument/2006/relationships/notesSlide" Target="../notesSlides/notesSlide10.xml"/><Relationship Id="rId2" Type="http://schemas.openxmlformats.org/officeDocument/2006/relationships/tags" Target="../tags/tag127.xml"/><Relationship Id="rId19" Type="http://schemas.openxmlformats.org/officeDocument/2006/relationships/slideLayout" Target="../slideLayouts/slideLayout1.xml"/><Relationship Id="rId18" Type="http://schemas.openxmlformats.org/officeDocument/2006/relationships/tags" Target="../tags/tag137.xml"/><Relationship Id="rId17" Type="http://schemas.openxmlformats.org/officeDocument/2006/relationships/image" Target="../media/image24.svg"/><Relationship Id="rId16" Type="http://schemas.openxmlformats.org/officeDocument/2006/relationships/image" Target="../media/image23.png"/><Relationship Id="rId15" Type="http://schemas.openxmlformats.org/officeDocument/2006/relationships/tags" Target="../tags/tag136.xml"/><Relationship Id="rId14" Type="http://schemas.openxmlformats.org/officeDocument/2006/relationships/tags" Target="../tags/tag135.xml"/><Relationship Id="rId13" Type="http://schemas.openxmlformats.org/officeDocument/2006/relationships/tags" Target="../tags/tag134.xml"/><Relationship Id="rId12" Type="http://schemas.openxmlformats.org/officeDocument/2006/relationships/tags" Target="../tags/tag133.xml"/><Relationship Id="rId11" Type="http://schemas.openxmlformats.org/officeDocument/2006/relationships/image" Target="../media/image22.svg"/><Relationship Id="rId10" Type="http://schemas.openxmlformats.org/officeDocument/2006/relationships/image" Target="../media/image21.png"/><Relationship Id="rId1" Type="http://schemas.openxmlformats.org/officeDocument/2006/relationships/tags" Target="../tags/tag126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tags" Target="../tags/tag142.xml"/><Relationship Id="rId8" Type="http://schemas.openxmlformats.org/officeDocument/2006/relationships/image" Target="../media/image28.svg"/><Relationship Id="rId7" Type="http://schemas.openxmlformats.org/officeDocument/2006/relationships/image" Target="../media/image27.png"/><Relationship Id="rId6" Type="http://schemas.openxmlformats.org/officeDocument/2006/relationships/tags" Target="../tags/tag141.xml"/><Relationship Id="rId5" Type="http://schemas.openxmlformats.org/officeDocument/2006/relationships/tags" Target="../tags/tag140.xml"/><Relationship Id="rId4" Type="http://schemas.openxmlformats.org/officeDocument/2006/relationships/image" Target="../media/image26.svg"/><Relationship Id="rId3" Type="http://schemas.openxmlformats.org/officeDocument/2006/relationships/image" Target="../media/image25.png"/><Relationship Id="rId2" Type="http://schemas.openxmlformats.org/officeDocument/2006/relationships/tags" Target="../tags/tag139.xml"/><Relationship Id="rId14" Type="http://schemas.openxmlformats.org/officeDocument/2006/relationships/notesSlide" Target="../notesSlides/notesSlide11.xml"/><Relationship Id="rId13" Type="http://schemas.openxmlformats.org/officeDocument/2006/relationships/slideLayout" Target="../slideLayouts/slideLayout1.xml"/><Relationship Id="rId12" Type="http://schemas.openxmlformats.org/officeDocument/2006/relationships/image" Target="../media/image30.svg"/><Relationship Id="rId11" Type="http://schemas.openxmlformats.org/officeDocument/2006/relationships/image" Target="../media/image29.png"/><Relationship Id="rId10" Type="http://schemas.openxmlformats.org/officeDocument/2006/relationships/tags" Target="../tags/tag143.xml"/><Relationship Id="rId1" Type="http://schemas.openxmlformats.org/officeDocument/2006/relationships/tags" Target="../tags/tag138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image" Target="../media/image33.png"/><Relationship Id="rId8" Type="http://schemas.openxmlformats.org/officeDocument/2006/relationships/tags" Target="../tags/tag149.xml"/><Relationship Id="rId7" Type="http://schemas.openxmlformats.org/officeDocument/2006/relationships/tags" Target="../tags/tag148.xml"/><Relationship Id="rId6" Type="http://schemas.openxmlformats.org/officeDocument/2006/relationships/tags" Target="../tags/tag147.xml"/><Relationship Id="rId5" Type="http://schemas.openxmlformats.org/officeDocument/2006/relationships/tags" Target="../tags/tag146.xml"/><Relationship Id="rId4" Type="http://schemas.openxmlformats.org/officeDocument/2006/relationships/image" Target="../media/image32.svg"/><Relationship Id="rId3" Type="http://schemas.openxmlformats.org/officeDocument/2006/relationships/image" Target="../media/image31.png"/><Relationship Id="rId2" Type="http://schemas.openxmlformats.org/officeDocument/2006/relationships/tags" Target="../tags/tag145.xml"/><Relationship Id="rId14" Type="http://schemas.openxmlformats.org/officeDocument/2006/relationships/notesSlide" Target="../notesSlides/notesSlide12.xml"/><Relationship Id="rId13" Type="http://schemas.openxmlformats.org/officeDocument/2006/relationships/slideLayout" Target="../slideLayouts/slideLayout1.xml"/><Relationship Id="rId12" Type="http://schemas.openxmlformats.org/officeDocument/2006/relationships/tags" Target="../tags/tag151.xml"/><Relationship Id="rId11" Type="http://schemas.openxmlformats.org/officeDocument/2006/relationships/tags" Target="../tags/tag150.xml"/><Relationship Id="rId10" Type="http://schemas.openxmlformats.org/officeDocument/2006/relationships/image" Target="../media/image34.svg"/><Relationship Id="rId1" Type="http://schemas.openxmlformats.org/officeDocument/2006/relationships/tags" Target="../tags/tag144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svg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69.xml"/><Relationship Id="rId8" Type="http://schemas.openxmlformats.org/officeDocument/2006/relationships/tags" Target="../tags/tag68.xml"/><Relationship Id="rId7" Type="http://schemas.openxmlformats.org/officeDocument/2006/relationships/image" Target="../media/image4.svg"/><Relationship Id="rId6" Type="http://schemas.openxmlformats.org/officeDocument/2006/relationships/image" Target="../media/image3.png"/><Relationship Id="rId5" Type="http://schemas.openxmlformats.org/officeDocument/2006/relationships/tags" Target="../tags/tag67.xml"/><Relationship Id="rId4" Type="http://schemas.openxmlformats.org/officeDocument/2006/relationships/tags" Target="../tags/tag66.xml"/><Relationship Id="rId34" Type="http://schemas.openxmlformats.org/officeDocument/2006/relationships/notesSlide" Target="../notesSlides/notesSlide3.xml"/><Relationship Id="rId33" Type="http://schemas.openxmlformats.org/officeDocument/2006/relationships/slideLayout" Target="../slideLayouts/slideLayout1.xml"/><Relationship Id="rId32" Type="http://schemas.openxmlformats.org/officeDocument/2006/relationships/tags" Target="../tags/tag88.xml"/><Relationship Id="rId31" Type="http://schemas.openxmlformats.org/officeDocument/2006/relationships/tags" Target="../tags/tag87.xml"/><Relationship Id="rId30" Type="http://schemas.openxmlformats.org/officeDocument/2006/relationships/tags" Target="../tags/tag86.xml"/><Relationship Id="rId3" Type="http://schemas.openxmlformats.org/officeDocument/2006/relationships/tags" Target="../tags/tag65.xml"/><Relationship Id="rId29" Type="http://schemas.openxmlformats.org/officeDocument/2006/relationships/tags" Target="../tags/tag85.xml"/><Relationship Id="rId28" Type="http://schemas.openxmlformats.org/officeDocument/2006/relationships/tags" Target="../tags/tag84.xml"/><Relationship Id="rId27" Type="http://schemas.openxmlformats.org/officeDocument/2006/relationships/tags" Target="../tags/tag83.xml"/><Relationship Id="rId26" Type="http://schemas.openxmlformats.org/officeDocument/2006/relationships/tags" Target="../tags/tag82.xml"/><Relationship Id="rId25" Type="http://schemas.openxmlformats.org/officeDocument/2006/relationships/tags" Target="../tags/tag81.xml"/><Relationship Id="rId24" Type="http://schemas.openxmlformats.org/officeDocument/2006/relationships/tags" Target="../tags/tag80.xml"/><Relationship Id="rId23" Type="http://schemas.openxmlformats.org/officeDocument/2006/relationships/tags" Target="../tags/tag79.xml"/><Relationship Id="rId22" Type="http://schemas.openxmlformats.org/officeDocument/2006/relationships/tags" Target="../tags/tag78.xml"/><Relationship Id="rId21" Type="http://schemas.openxmlformats.org/officeDocument/2006/relationships/image" Target="../media/image8.svg"/><Relationship Id="rId20" Type="http://schemas.openxmlformats.org/officeDocument/2006/relationships/image" Target="../media/image7.png"/><Relationship Id="rId2" Type="http://schemas.openxmlformats.org/officeDocument/2006/relationships/tags" Target="../tags/tag64.xml"/><Relationship Id="rId19" Type="http://schemas.openxmlformats.org/officeDocument/2006/relationships/tags" Target="../tags/tag77.xml"/><Relationship Id="rId18" Type="http://schemas.openxmlformats.org/officeDocument/2006/relationships/tags" Target="../tags/tag76.xml"/><Relationship Id="rId17" Type="http://schemas.openxmlformats.org/officeDocument/2006/relationships/tags" Target="../tags/tag75.xml"/><Relationship Id="rId16" Type="http://schemas.openxmlformats.org/officeDocument/2006/relationships/tags" Target="../tags/tag74.xml"/><Relationship Id="rId15" Type="http://schemas.openxmlformats.org/officeDocument/2006/relationships/tags" Target="../tags/tag73.xml"/><Relationship Id="rId14" Type="http://schemas.openxmlformats.org/officeDocument/2006/relationships/image" Target="../media/image6.svg"/><Relationship Id="rId13" Type="http://schemas.openxmlformats.org/officeDocument/2006/relationships/image" Target="../media/image5.png"/><Relationship Id="rId12" Type="http://schemas.openxmlformats.org/officeDocument/2006/relationships/tags" Target="../tags/tag72.xml"/><Relationship Id="rId11" Type="http://schemas.openxmlformats.org/officeDocument/2006/relationships/tags" Target="../tags/tag71.xml"/><Relationship Id="rId10" Type="http://schemas.openxmlformats.org/officeDocument/2006/relationships/tags" Target="../tags/tag70.xml"/><Relationship Id="rId1" Type="http://schemas.openxmlformats.org/officeDocument/2006/relationships/tags" Target="../tags/tag6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96.xml"/><Relationship Id="rId7" Type="http://schemas.openxmlformats.org/officeDocument/2006/relationships/tags" Target="../tags/tag95.xml"/><Relationship Id="rId6" Type="http://schemas.openxmlformats.org/officeDocument/2006/relationships/tags" Target="../tags/tag94.xml"/><Relationship Id="rId5" Type="http://schemas.openxmlformats.org/officeDocument/2006/relationships/tags" Target="../tags/tag93.xml"/><Relationship Id="rId4" Type="http://schemas.openxmlformats.org/officeDocument/2006/relationships/tags" Target="../tags/tag92.xml"/><Relationship Id="rId3" Type="http://schemas.openxmlformats.org/officeDocument/2006/relationships/tags" Target="../tags/tag91.xml"/><Relationship Id="rId2" Type="http://schemas.openxmlformats.org/officeDocument/2006/relationships/tags" Target="../tags/tag90.xml"/><Relationship Id="rId10" Type="http://schemas.openxmlformats.org/officeDocument/2006/relationships/notesSlide" Target="../notesSlides/notesSlide5.xml"/><Relationship Id="rId1" Type="http://schemas.openxmlformats.org/officeDocument/2006/relationships/tags" Target="../tags/tag8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103.xml"/><Relationship Id="rId8" Type="http://schemas.openxmlformats.org/officeDocument/2006/relationships/tags" Target="../tags/tag102.xml"/><Relationship Id="rId7" Type="http://schemas.openxmlformats.org/officeDocument/2006/relationships/tags" Target="../tags/tag101.xml"/><Relationship Id="rId6" Type="http://schemas.openxmlformats.org/officeDocument/2006/relationships/tags" Target="../tags/tag100.xml"/><Relationship Id="rId5" Type="http://schemas.openxmlformats.org/officeDocument/2006/relationships/image" Target="../media/image10.svg"/><Relationship Id="rId4" Type="http://schemas.openxmlformats.org/officeDocument/2006/relationships/image" Target="../media/image9.png"/><Relationship Id="rId3" Type="http://schemas.openxmlformats.org/officeDocument/2006/relationships/tags" Target="../tags/tag99.xml"/><Relationship Id="rId2" Type="http://schemas.openxmlformats.org/officeDocument/2006/relationships/tags" Target="../tags/tag98.xml"/><Relationship Id="rId16" Type="http://schemas.openxmlformats.org/officeDocument/2006/relationships/notesSlide" Target="../notesSlides/notesSlide7.xml"/><Relationship Id="rId15" Type="http://schemas.openxmlformats.org/officeDocument/2006/relationships/slideLayout" Target="../slideLayouts/slideLayout1.xml"/><Relationship Id="rId14" Type="http://schemas.openxmlformats.org/officeDocument/2006/relationships/tags" Target="../tags/tag106.xml"/><Relationship Id="rId13" Type="http://schemas.openxmlformats.org/officeDocument/2006/relationships/tags" Target="../tags/tag105.xml"/><Relationship Id="rId12" Type="http://schemas.openxmlformats.org/officeDocument/2006/relationships/tags" Target="../tags/tag104.xml"/><Relationship Id="rId11" Type="http://schemas.openxmlformats.org/officeDocument/2006/relationships/image" Target="../media/image12.svg"/><Relationship Id="rId10" Type="http://schemas.openxmlformats.org/officeDocument/2006/relationships/image" Target="../media/image11.png"/><Relationship Id="rId1" Type="http://schemas.openxmlformats.org/officeDocument/2006/relationships/tags" Target="../tags/tag9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7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image" Target="../media/image15.png"/><Relationship Id="rId8" Type="http://schemas.openxmlformats.org/officeDocument/2006/relationships/tags" Target="../tags/tag113.xml"/><Relationship Id="rId7" Type="http://schemas.openxmlformats.org/officeDocument/2006/relationships/tags" Target="../tags/tag112.xml"/><Relationship Id="rId6" Type="http://schemas.openxmlformats.org/officeDocument/2006/relationships/image" Target="../media/image14.svg"/><Relationship Id="rId5" Type="http://schemas.openxmlformats.org/officeDocument/2006/relationships/image" Target="../media/image13.png"/><Relationship Id="rId4" Type="http://schemas.openxmlformats.org/officeDocument/2006/relationships/tags" Target="../tags/tag111.xml"/><Relationship Id="rId3" Type="http://schemas.openxmlformats.org/officeDocument/2006/relationships/tags" Target="../tags/tag110.xml"/><Relationship Id="rId26" Type="http://schemas.openxmlformats.org/officeDocument/2006/relationships/notesSlide" Target="../notesSlides/notesSlide9.xml"/><Relationship Id="rId25" Type="http://schemas.openxmlformats.org/officeDocument/2006/relationships/slideLayout" Target="../slideLayouts/slideLayout1.xml"/><Relationship Id="rId24" Type="http://schemas.openxmlformats.org/officeDocument/2006/relationships/tags" Target="../tags/tag125.xml"/><Relationship Id="rId23" Type="http://schemas.openxmlformats.org/officeDocument/2006/relationships/tags" Target="../tags/tag124.xml"/><Relationship Id="rId22" Type="http://schemas.openxmlformats.org/officeDocument/2006/relationships/tags" Target="../tags/tag123.xml"/><Relationship Id="rId21" Type="http://schemas.openxmlformats.org/officeDocument/2006/relationships/tags" Target="../tags/tag122.xml"/><Relationship Id="rId20" Type="http://schemas.openxmlformats.org/officeDocument/2006/relationships/tags" Target="../tags/tag121.xml"/><Relationship Id="rId2" Type="http://schemas.openxmlformats.org/officeDocument/2006/relationships/tags" Target="../tags/tag109.xml"/><Relationship Id="rId19" Type="http://schemas.openxmlformats.org/officeDocument/2006/relationships/tags" Target="../tags/tag120.xml"/><Relationship Id="rId18" Type="http://schemas.openxmlformats.org/officeDocument/2006/relationships/tags" Target="../tags/tag119.xml"/><Relationship Id="rId17" Type="http://schemas.openxmlformats.org/officeDocument/2006/relationships/tags" Target="../tags/tag118.xml"/><Relationship Id="rId16" Type="http://schemas.openxmlformats.org/officeDocument/2006/relationships/tags" Target="../tags/tag117.xml"/><Relationship Id="rId15" Type="http://schemas.openxmlformats.org/officeDocument/2006/relationships/tags" Target="../tags/tag116.xml"/><Relationship Id="rId14" Type="http://schemas.openxmlformats.org/officeDocument/2006/relationships/image" Target="../media/image18.svg"/><Relationship Id="rId13" Type="http://schemas.openxmlformats.org/officeDocument/2006/relationships/image" Target="../media/image17.png"/><Relationship Id="rId12" Type="http://schemas.openxmlformats.org/officeDocument/2006/relationships/tags" Target="../tags/tag115.xml"/><Relationship Id="rId11" Type="http://schemas.openxmlformats.org/officeDocument/2006/relationships/tags" Target="../tags/tag114.xml"/><Relationship Id="rId10" Type="http://schemas.openxmlformats.org/officeDocument/2006/relationships/image" Target="../media/image16.svg"/><Relationship Id="rId1" Type="http://schemas.openxmlformats.org/officeDocument/2006/relationships/tags" Target="../tags/tag10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9525000" y="-1905000"/>
            <a:ext cx="5080000" cy="5080000"/>
          </a:xfrm>
          <a:prstGeom prst="ellipse">
            <a:avLst/>
          </a:prstGeom>
          <a:solidFill>
            <a:srgbClr val="94A38E">
              <a:alpha val="1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3" name="AutoShape 3"/>
          <p:cNvSpPr/>
          <p:nvPr/>
        </p:nvSpPr>
        <p:spPr>
          <a:xfrm>
            <a:off x="-1524000" y="4826000"/>
            <a:ext cx="4445000" cy="4445000"/>
          </a:xfrm>
          <a:prstGeom prst="ellipse">
            <a:avLst/>
          </a:prstGeom>
          <a:solidFill>
            <a:srgbClr val="94A38E">
              <a:alpha val="8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4" name="AutoShape 4"/>
          <p:cNvSpPr/>
          <p:nvPr/>
        </p:nvSpPr>
        <p:spPr>
          <a:xfrm>
            <a:off x="1016000" y="2032000"/>
            <a:ext cx="10668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4200" b="1" i="0" u="none" strike="noStrike">
                <a:solidFill>
                  <a:srgbClr val="444742"/>
                </a:solidFill>
                <a:latin typeface="Noto Serif SC" panose="02020200000000000000" charset="-122"/>
                <a:ea typeface="Noto Serif SC" panose="02020200000000000000" charset="-122"/>
                <a:cs typeface="Noto Serif SC" panose="02020200000000000000" charset="-122"/>
                <a:sym typeface="Noto Serif SC" panose="02020200000000000000" charset="-122"/>
              </a:rPr>
              <a:t>模块4 老年心理障碍护理与特殊老人护理</a:t>
            </a:r>
            <a:endParaRPr lang="en-US" sz="1100"/>
          </a:p>
        </p:txBody>
      </p:sp>
      <p:sp>
        <p:nvSpPr>
          <p:cNvPr id="5" name="AutoShape 5"/>
          <p:cNvSpPr/>
          <p:nvPr/>
        </p:nvSpPr>
        <p:spPr>
          <a:xfrm>
            <a:off x="2286000" y="3429000"/>
            <a:ext cx="7620000" cy="25400"/>
          </a:xfrm>
          <a:prstGeom prst="roundRect">
            <a:avLst>
              <a:gd name="adj" fmla="val 0"/>
            </a:avLst>
          </a:prstGeom>
          <a:solidFill>
            <a:srgbClr val="94A38E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6" name="AutoShape 6"/>
          <p:cNvSpPr/>
          <p:nvPr/>
        </p:nvSpPr>
        <p:spPr>
          <a:xfrm>
            <a:off x="1016000" y="3810000"/>
            <a:ext cx="10668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algn="ctr">
              <a:lnSpc>
                <a:spcPct val="125000"/>
              </a:lnSpc>
              <a:buSzTx/>
              <a:defRPr/>
            </a:pPr>
            <a:r>
              <a:rPr lang="zh-CN" altLang="en-US" sz="2000" b="1">
                <a:solidFill>
                  <a:srgbClr val="76857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任务6　老年睡眠障碍心理护理</a:t>
            </a:r>
            <a:endParaRPr lang="zh-CN" altLang="en-US" sz="2000" b="1">
              <a:solidFill>
                <a:srgbClr val="768570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9525000" y="-1270000"/>
            <a:ext cx="3810000" cy="3810000"/>
          </a:xfrm>
          <a:prstGeom prst="ellipse">
            <a:avLst/>
          </a:prstGeom>
          <a:solidFill>
            <a:srgbClr val="86A691">
              <a:alpha val="1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3" name="AutoShape 3"/>
          <p:cNvSpPr/>
          <p:nvPr/>
        </p:nvSpPr>
        <p:spPr>
          <a:xfrm>
            <a:off x="-1016000" y="5080000"/>
            <a:ext cx="2540000" cy="2540000"/>
          </a:xfrm>
          <a:prstGeom prst="ellipse">
            <a:avLst/>
          </a:prstGeom>
          <a:solidFill>
            <a:srgbClr val="86A691">
              <a:alpha val="1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4" name="AutoShape 4"/>
          <p:cNvSpPr/>
          <p:nvPr/>
        </p:nvSpPr>
        <p:spPr>
          <a:xfrm>
            <a:off x="1016000" y="762000"/>
            <a:ext cx="10160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600">
                <a:solidFill>
                  <a:srgbClr val="4B5563"/>
                </a:solidFill>
                <a:latin typeface="Noto Serif SC" panose="02020200000000000000" charset="-122"/>
                <a:ea typeface="Noto Serif SC" panose="02020200000000000000" charset="-122"/>
                <a:cs typeface="Noto Serif SC" panose="02020200000000000000" charset="-122"/>
              </a:rPr>
              <a:t>2．老年睡眠障碍的药物治疗</a:t>
            </a:r>
            <a:endParaRPr lang="en-US" sz="3600">
              <a:solidFill>
                <a:srgbClr val="4B5563"/>
              </a:solidFill>
              <a:latin typeface="Noto Serif SC" panose="02020200000000000000" charset="-122"/>
              <a:ea typeface="Noto Serif SC" panose="02020200000000000000" charset="-122"/>
              <a:cs typeface="Noto Serif SC" panose="02020200000000000000" charset="-122"/>
            </a:endParaRPr>
          </a:p>
        </p:txBody>
      </p:sp>
      <p:sp>
        <p:nvSpPr>
          <p:cNvPr id="5" name="AutoShape 5"/>
          <p:cNvSpPr/>
          <p:nvPr>
            <p:custDataLst>
              <p:tags r:id="rId1"/>
            </p:custDataLst>
          </p:nvPr>
        </p:nvSpPr>
        <p:spPr>
          <a:xfrm>
            <a:off x="1016000" y="1603375"/>
            <a:ext cx="3251200" cy="4032250"/>
          </a:xfrm>
          <a:prstGeom prst="roundRect">
            <a:avLst>
              <a:gd name="adj" fmla="val 0"/>
            </a:avLst>
          </a:prstGeom>
          <a:solidFill>
            <a:srgbClr val="FFFFFF">
              <a:alpha val="100000"/>
            </a:srgbClr>
          </a:solidFill>
          <a:ln w="12700" cap="flat" cmpd="sng">
            <a:solidFill>
              <a:srgbClr val="86A691">
                <a:alpha val="60000"/>
              </a:srgbClr>
            </a:solidFill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6" name="AutoShape 6"/>
          <p:cNvSpPr/>
          <p:nvPr>
            <p:custDataLst>
              <p:tags r:id="rId2"/>
            </p:custDataLst>
          </p:nvPr>
        </p:nvSpPr>
        <p:spPr>
          <a:xfrm>
            <a:off x="1016000" y="2032000"/>
            <a:ext cx="3251200" cy="76200"/>
          </a:xfrm>
          <a:prstGeom prst="roundRect">
            <a:avLst>
              <a:gd name="adj" fmla="val 0"/>
            </a:avLst>
          </a:prstGeom>
          <a:solidFill>
            <a:srgbClr val="86A691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pic>
        <p:nvPicPr>
          <p:cNvPr id="7" name="Picture 7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270000" y="2413000"/>
            <a:ext cx="457200" cy="457200"/>
          </a:xfrm>
          <a:prstGeom prst="rect">
            <a:avLst/>
          </a:prstGeom>
        </p:spPr>
      </p:pic>
      <p:sp>
        <p:nvSpPr>
          <p:cNvPr id="9" name="AutoShape 9"/>
          <p:cNvSpPr/>
          <p:nvPr>
            <p:custDataLst>
              <p:tags r:id="rId6"/>
            </p:custDataLst>
          </p:nvPr>
        </p:nvSpPr>
        <p:spPr>
          <a:xfrm>
            <a:off x="1270000" y="3175000"/>
            <a:ext cx="2743200" cy="190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zh-CN" altLang="en-US" sz="1800">
                <a:solidFill>
                  <a:srgbClr val="5A5A5A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（1）应根据患者睡眠障碍的类型遵医嘱给予帮助睡眠的药物，且治疗应直接针对睡眠的各个阶段，如入睡、睡眠维持、睡眠质量或第二天的日间功能。</a:t>
            </a:r>
            <a:endParaRPr lang="zh-CN" altLang="en-US" sz="1800">
              <a:solidFill>
                <a:srgbClr val="5A5A5A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+mn-ea"/>
            </a:endParaRPr>
          </a:p>
        </p:txBody>
      </p:sp>
      <p:sp>
        <p:nvSpPr>
          <p:cNvPr id="10" name="AutoShape 10"/>
          <p:cNvSpPr/>
          <p:nvPr>
            <p:custDataLst>
              <p:tags r:id="rId7"/>
            </p:custDataLst>
          </p:nvPr>
        </p:nvSpPr>
        <p:spPr>
          <a:xfrm>
            <a:off x="4470400" y="1603375"/>
            <a:ext cx="3251200" cy="4032250"/>
          </a:xfrm>
          <a:prstGeom prst="roundRect">
            <a:avLst>
              <a:gd name="adj" fmla="val 0"/>
            </a:avLst>
          </a:prstGeom>
          <a:solidFill>
            <a:srgbClr val="86A691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11" name="AutoShape 11"/>
          <p:cNvSpPr/>
          <p:nvPr>
            <p:custDataLst>
              <p:tags r:id="rId8"/>
            </p:custDataLst>
          </p:nvPr>
        </p:nvSpPr>
        <p:spPr>
          <a:xfrm>
            <a:off x="4470400" y="2032000"/>
            <a:ext cx="3251200" cy="76200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pic>
        <p:nvPicPr>
          <p:cNvPr id="12" name="Picture 12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4724400" y="2413000"/>
            <a:ext cx="457200" cy="457200"/>
          </a:xfrm>
          <a:prstGeom prst="rect">
            <a:avLst/>
          </a:prstGeom>
        </p:spPr>
      </p:pic>
      <p:sp>
        <p:nvSpPr>
          <p:cNvPr id="14" name="AutoShape 14"/>
          <p:cNvSpPr/>
          <p:nvPr>
            <p:custDataLst>
              <p:tags r:id="rId12"/>
            </p:custDataLst>
          </p:nvPr>
        </p:nvSpPr>
        <p:spPr>
          <a:xfrm>
            <a:off x="4724400" y="3175000"/>
            <a:ext cx="2743200" cy="1528445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zh-CN" altLang="en-US" sz="1800">
                <a:solidFill>
                  <a:srgbClr val="FFFFFF">
                    <a:alpha val="94902"/>
                  </a:srgb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（2）当所有促进睡眠的方法都无效时，可以告知患者应遵医嘱谨慎使用安眠药、镇静剂等。但应密切关注老年人的用药反应，避免药物发生作用后导致老年人摔伤。同时还应注意不能长时间使用安眠药，不能私自停药或改变药量。</a:t>
            </a:r>
            <a:endParaRPr lang="zh-CN" altLang="en-US" sz="1800">
              <a:solidFill>
                <a:srgbClr val="FFFFFF">
                  <a:alpha val="94902"/>
                </a:srgbClr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+mn-ea"/>
            </a:endParaRPr>
          </a:p>
        </p:txBody>
      </p:sp>
      <p:sp>
        <p:nvSpPr>
          <p:cNvPr id="15" name="AutoShape 15"/>
          <p:cNvSpPr/>
          <p:nvPr>
            <p:custDataLst>
              <p:tags r:id="rId13"/>
            </p:custDataLst>
          </p:nvPr>
        </p:nvSpPr>
        <p:spPr>
          <a:xfrm>
            <a:off x="7924800" y="1603375"/>
            <a:ext cx="3251200" cy="4032250"/>
          </a:xfrm>
          <a:prstGeom prst="roundRect">
            <a:avLst>
              <a:gd name="adj" fmla="val 0"/>
            </a:avLst>
          </a:prstGeom>
          <a:solidFill>
            <a:srgbClr val="FFFFFF">
              <a:alpha val="100000"/>
            </a:srgbClr>
          </a:solidFill>
          <a:ln w="12700" cap="flat" cmpd="sng">
            <a:solidFill>
              <a:srgbClr val="86A691">
                <a:alpha val="60000"/>
              </a:srgbClr>
            </a:solidFill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16" name="AutoShape 16"/>
          <p:cNvSpPr/>
          <p:nvPr>
            <p:custDataLst>
              <p:tags r:id="rId14"/>
            </p:custDataLst>
          </p:nvPr>
        </p:nvSpPr>
        <p:spPr>
          <a:xfrm>
            <a:off x="7924800" y="2032000"/>
            <a:ext cx="3251200" cy="76200"/>
          </a:xfrm>
          <a:prstGeom prst="roundRect">
            <a:avLst>
              <a:gd name="adj" fmla="val 0"/>
            </a:avLst>
          </a:prstGeom>
          <a:solidFill>
            <a:srgbClr val="86A691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pic>
        <p:nvPicPr>
          <p:cNvPr id="17" name="Picture 17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8178800" y="2413000"/>
            <a:ext cx="457200" cy="457200"/>
          </a:xfrm>
          <a:prstGeom prst="rect">
            <a:avLst/>
          </a:prstGeom>
        </p:spPr>
      </p:pic>
      <p:sp>
        <p:nvSpPr>
          <p:cNvPr id="19" name="AutoShape 19"/>
          <p:cNvSpPr/>
          <p:nvPr>
            <p:custDataLst>
              <p:tags r:id="rId18"/>
            </p:custDataLst>
          </p:nvPr>
        </p:nvSpPr>
        <p:spPr>
          <a:xfrm>
            <a:off x="8178800" y="3175000"/>
            <a:ext cx="2743200" cy="190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zh-CN" altLang="en-US" sz="1800">
                <a:solidFill>
                  <a:srgbClr val="5A5A5A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（3）对老年睡眠障碍患者，原则上不能使用催眠药物，只有在严重失眠已经影响个人生活质量的情况下，才可以在医生指导下，短期、适量地应用催眠药物。</a:t>
            </a:r>
            <a:endParaRPr lang="zh-CN" altLang="en-US" sz="1800">
              <a:solidFill>
                <a:srgbClr val="5A5A5A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+mn-ea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1016000" y="635000"/>
            <a:ext cx="10668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3600">
                <a:solidFill>
                  <a:srgbClr val="444444"/>
                </a:solidFill>
                <a:latin typeface="Noto Serif SC" panose="02020200000000000000" charset="-122"/>
                <a:ea typeface="Noto Serif SC" panose="02020200000000000000" charset="-122"/>
                <a:cs typeface="Noto Serif SC" panose="02020200000000000000" charset="-122"/>
              </a:rPr>
              <a:t>6.3　老年睡眠障碍的心理护理</a:t>
            </a:r>
            <a:endParaRPr lang="en-US" sz="3600">
              <a:solidFill>
                <a:srgbClr val="444444"/>
              </a:solidFill>
              <a:latin typeface="Noto Serif SC" panose="02020200000000000000" charset="-122"/>
              <a:ea typeface="Noto Serif SC" panose="02020200000000000000" charset="-122"/>
              <a:cs typeface="Noto Serif SC" panose="02020200000000000000" charset="-122"/>
            </a:endParaRPr>
          </a:p>
        </p:txBody>
      </p:sp>
      <p:sp>
        <p:nvSpPr>
          <p:cNvPr id="7" name="AutoShape 5"/>
          <p:cNvSpPr/>
          <p:nvPr>
            <p:custDataLst>
              <p:tags r:id="rId1"/>
            </p:custDataLst>
          </p:nvPr>
        </p:nvSpPr>
        <p:spPr>
          <a:xfrm>
            <a:off x="1209040" y="1507490"/>
            <a:ext cx="4292600" cy="3080385"/>
          </a:xfrm>
          <a:prstGeom prst="roundRect">
            <a:avLst>
              <a:gd name="adj" fmla="val 3076"/>
            </a:avLst>
          </a:prstGeom>
          <a:solidFill>
            <a:srgbClr val="ECF2EF">
              <a:alpha val="80000"/>
            </a:srgbClr>
          </a:solidFill>
          <a:ln w="12700" cap="flat" cmpd="sng">
            <a:solidFill>
              <a:srgbClr val="8AAD9A">
                <a:alpha val="60000"/>
              </a:srgbClr>
            </a:solidFill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pic>
        <p:nvPicPr>
          <p:cNvPr id="8" name="Picture 6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463040" y="1731010"/>
            <a:ext cx="528320" cy="406400"/>
          </a:xfrm>
          <a:prstGeom prst="rect">
            <a:avLst/>
          </a:prstGeom>
        </p:spPr>
      </p:pic>
      <p:sp>
        <p:nvSpPr>
          <p:cNvPr id="10" name="AutoShape 10"/>
          <p:cNvSpPr/>
          <p:nvPr>
            <p:custDataLst>
              <p:tags r:id="rId5"/>
            </p:custDataLst>
          </p:nvPr>
        </p:nvSpPr>
        <p:spPr>
          <a:xfrm>
            <a:off x="5998210" y="1506855"/>
            <a:ext cx="5226050" cy="3081020"/>
          </a:xfrm>
          <a:prstGeom prst="roundRect">
            <a:avLst>
              <a:gd name="adj" fmla="val 3076"/>
            </a:avLst>
          </a:prstGeom>
          <a:solidFill>
            <a:srgbClr val="ECF2EF">
              <a:alpha val="80000"/>
            </a:srgbClr>
          </a:solidFill>
          <a:ln w="12700" cap="flat" cmpd="sng">
            <a:solidFill>
              <a:srgbClr val="8AAD9A">
                <a:alpha val="60000"/>
              </a:srgbClr>
            </a:solidFill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pic>
        <p:nvPicPr>
          <p:cNvPr id="11" name="Picture 1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235065" y="1731010"/>
            <a:ext cx="476250" cy="406400"/>
          </a:xfrm>
          <a:prstGeom prst="rect">
            <a:avLst/>
          </a:prstGeom>
        </p:spPr>
      </p:pic>
      <p:sp>
        <p:nvSpPr>
          <p:cNvPr id="15" name="AutoShape 15"/>
          <p:cNvSpPr/>
          <p:nvPr>
            <p:custDataLst>
              <p:tags r:id="rId9"/>
            </p:custDataLst>
          </p:nvPr>
        </p:nvSpPr>
        <p:spPr>
          <a:xfrm>
            <a:off x="931545" y="4853305"/>
            <a:ext cx="10292715" cy="1563370"/>
          </a:xfrm>
          <a:prstGeom prst="roundRect">
            <a:avLst>
              <a:gd name="adj" fmla="val 50000"/>
            </a:avLst>
          </a:prstGeom>
          <a:solidFill>
            <a:srgbClr val="ECF2EF">
              <a:alpha val="80000"/>
            </a:srgbClr>
          </a:solidFill>
          <a:ln w="12700" cap="flat" cmpd="sng">
            <a:solidFill>
              <a:srgbClr val="8AAD9A">
                <a:alpha val="60000"/>
              </a:srgbClr>
            </a:solidFill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pic>
        <p:nvPicPr>
          <p:cNvPr id="16" name="Picture 16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1463040" y="5351780"/>
            <a:ext cx="406400" cy="406400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2159000" y="1722755"/>
            <a:ext cx="2988945" cy="460375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en-US" sz="2400" b="1">
                <a:solidFill>
                  <a:srgbClr val="446B58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1．消除失眠诱因</a:t>
            </a:r>
            <a:endParaRPr lang="en-US" sz="2400" b="1">
              <a:solidFill>
                <a:srgbClr val="446B58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363345" y="2388235"/>
            <a:ext cx="4138295" cy="18148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2800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（1）建立信任的护老关系</a:t>
            </a:r>
            <a:endParaRPr lang="en-US" sz="2800">
              <a:solidFill>
                <a:srgbClr val="595959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  <a:p>
            <a:r>
              <a:rPr lang="en-US" sz="2800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（2）支持性心理护理</a:t>
            </a:r>
            <a:endParaRPr lang="en-US" sz="2800">
              <a:solidFill>
                <a:srgbClr val="595959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  <a:p>
            <a:r>
              <a:rPr lang="en-US" sz="2800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（3）认知疗法</a:t>
            </a:r>
            <a:endParaRPr lang="en-US" sz="2800">
              <a:solidFill>
                <a:srgbClr val="595959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973570" y="1730375"/>
            <a:ext cx="4250055" cy="829945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en-US" sz="2400" b="1">
                <a:solidFill>
                  <a:srgbClr val="446B58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2．睡眠卫生宣教，创造适宜的入睡条件</a:t>
            </a:r>
            <a:endParaRPr lang="en-US" altLang="en-US" sz="2400" b="1">
              <a:solidFill>
                <a:srgbClr val="446B58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466205" y="2625090"/>
            <a:ext cx="4164330" cy="1814830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en-US" sz="2800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（1）环境安静舒适</a:t>
            </a:r>
            <a:endParaRPr lang="en-US" sz="2800">
              <a:solidFill>
                <a:srgbClr val="595959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  <a:p>
            <a:r>
              <a:rPr lang="en-US" sz="2800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（2）卧具选择适合</a:t>
            </a:r>
            <a:endParaRPr lang="en-US" sz="2800">
              <a:solidFill>
                <a:srgbClr val="595959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  <a:p>
            <a:r>
              <a:rPr lang="en-US" sz="2800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（3）注意饮食宜忌</a:t>
            </a:r>
            <a:endParaRPr lang="en-US" sz="2800">
              <a:solidFill>
                <a:srgbClr val="595959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  <a:p>
            <a:r>
              <a:rPr lang="en-US" sz="2800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（4）做好临睡前准备</a:t>
            </a:r>
            <a:endParaRPr lang="en-US" sz="2800">
              <a:solidFill>
                <a:srgbClr val="595959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991360" y="4848225"/>
            <a:ext cx="9069705" cy="1568450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en-US" sz="2400" b="1">
                <a:solidFill>
                  <a:srgbClr val="446B58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3．重建规律、有质量的睡眠模式</a:t>
            </a:r>
            <a:r>
              <a:rPr lang="zh-CN" altLang="en-US" sz="1600">
                <a:solidFill>
                  <a:srgbClr val="231F20"/>
                </a:solidFill>
                <a:latin typeface="汉仪中宋简"/>
                <a:ea typeface="汉仪中宋简"/>
              </a:rPr>
              <a:t> </a:t>
            </a:r>
            <a:endParaRPr lang="zh-CN" altLang="en-US" sz="1600">
              <a:solidFill>
                <a:srgbClr val="231F20"/>
              </a:solidFill>
              <a:latin typeface="汉仪中宋简"/>
              <a:ea typeface="汉仪中宋简"/>
            </a:endParaRPr>
          </a:p>
          <a:p>
            <a:r>
              <a:rPr lang="en-US" sz="2400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通过刺激控制疗法、睡眠限制疗法、心理暗示法等方法，引导老年人养成良好的睡眠卫生习惯，逐步纠正睡——醒程序，使之符合正常的昼夜节律，从而获得满意的睡眠质量。</a:t>
            </a:r>
            <a:endParaRPr lang="en-US" sz="2400">
              <a:solidFill>
                <a:srgbClr val="595959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10414000" y="-762000"/>
            <a:ext cx="2540000" cy="2540000"/>
          </a:xfrm>
          <a:prstGeom prst="ellipse">
            <a:avLst/>
          </a:prstGeom>
          <a:solidFill>
            <a:srgbClr val="8AAC99">
              <a:alpha val="1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3" name="AutoShape 3"/>
          <p:cNvSpPr/>
          <p:nvPr/>
        </p:nvSpPr>
        <p:spPr>
          <a:xfrm>
            <a:off x="-508000" y="5461000"/>
            <a:ext cx="1905000" cy="1905000"/>
          </a:xfrm>
          <a:prstGeom prst="ellipse">
            <a:avLst/>
          </a:prstGeom>
          <a:solidFill>
            <a:srgbClr val="8AAC99">
              <a:alpha val="1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4" name="AutoShape 4"/>
          <p:cNvSpPr/>
          <p:nvPr/>
        </p:nvSpPr>
        <p:spPr>
          <a:xfrm>
            <a:off x="1016000" y="762000"/>
            <a:ext cx="10160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600" b="0" i="0" u="none" strike="noStrike">
                <a:solidFill>
                  <a:srgbClr val="444444"/>
                </a:solidFill>
                <a:latin typeface="Noto Serif SC" panose="02020200000000000000" charset="-122"/>
                <a:ea typeface="Noto Serif SC" panose="02020200000000000000" charset="-122"/>
                <a:cs typeface="Noto Serif SC" panose="02020200000000000000" charset="-122"/>
                <a:sym typeface="Noto Serif SC" panose="02020200000000000000" charset="-122"/>
              </a:rPr>
              <a:t>课后作业</a:t>
            </a:r>
            <a:endParaRPr lang="en-US" sz="1100"/>
          </a:p>
        </p:txBody>
      </p:sp>
      <p:sp>
        <p:nvSpPr>
          <p:cNvPr id="5" name="AutoShape 5"/>
          <p:cNvSpPr/>
          <p:nvPr>
            <p:custDataLst>
              <p:tags r:id="rId1"/>
            </p:custDataLst>
          </p:nvPr>
        </p:nvSpPr>
        <p:spPr>
          <a:xfrm>
            <a:off x="1016000" y="2222500"/>
            <a:ext cx="4953000" cy="3048000"/>
          </a:xfrm>
          <a:prstGeom prst="roundRect">
            <a:avLst>
              <a:gd name="adj" fmla="val 0"/>
            </a:avLst>
          </a:prstGeom>
          <a:solidFill>
            <a:srgbClr val="FFFFFF">
              <a:alpha val="100000"/>
            </a:srgbClr>
          </a:solidFill>
          <a:ln w="12700" cap="flat" cmpd="sng">
            <a:solidFill>
              <a:srgbClr val="8AAC99">
                <a:alpha val="100000"/>
              </a:srgbClr>
            </a:solidFill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pic>
        <p:nvPicPr>
          <p:cNvPr id="6" name="Picture 6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270000" y="2476500"/>
            <a:ext cx="381000" cy="381000"/>
          </a:xfrm>
          <a:prstGeom prst="rect">
            <a:avLst/>
          </a:prstGeom>
        </p:spPr>
      </p:pic>
      <p:sp>
        <p:nvSpPr>
          <p:cNvPr id="7" name="AutoShape 7"/>
          <p:cNvSpPr/>
          <p:nvPr>
            <p:custDataLst>
              <p:tags r:id="rId5"/>
            </p:custDataLst>
          </p:nvPr>
        </p:nvSpPr>
        <p:spPr>
          <a:xfrm>
            <a:off x="1397000" y="3357245"/>
            <a:ext cx="4127500" cy="1000125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1.本任务的案例中老人睡眠障碍的原因有哪些？</a:t>
            </a:r>
            <a:endParaRPr lang="en-US" sz="1800" b="1">
              <a:solidFill>
                <a:srgbClr val="333333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cxnSp>
        <p:nvCxnSpPr>
          <p:cNvPr id="8" name="Connector 8"/>
          <p:cNvCxnSpPr/>
          <p:nvPr>
            <p:custDataLst>
              <p:tags r:id="rId6"/>
            </p:custDataLst>
          </p:nvPr>
        </p:nvCxnSpPr>
        <p:spPr>
          <a:xfrm rot="-9822">
            <a:off x="1270009" y="2978150"/>
            <a:ext cx="4445018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8AAC99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0" name="AutoShape 10"/>
          <p:cNvSpPr/>
          <p:nvPr>
            <p:custDataLst>
              <p:tags r:id="rId7"/>
            </p:custDataLst>
          </p:nvPr>
        </p:nvSpPr>
        <p:spPr>
          <a:xfrm>
            <a:off x="6223000" y="2222500"/>
            <a:ext cx="4953000" cy="3048000"/>
          </a:xfrm>
          <a:prstGeom prst="roundRect">
            <a:avLst>
              <a:gd name="adj" fmla="val 0"/>
            </a:avLst>
          </a:prstGeom>
          <a:solidFill>
            <a:srgbClr val="FFFFFF">
              <a:alpha val="100000"/>
            </a:srgbClr>
          </a:solidFill>
          <a:ln w="12700" cap="flat" cmpd="sng">
            <a:solidFill>
              <a:srgbClr val="8AAC99">
                <a:alpha val="100000"/>
              </a:srgbClr>
            </a:solidFill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pic>
        <p:nvPicPr>
          <p:cNvPr id="11" name="Picture 11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6477000" y="2476500"/>
            <a:ext cx="381000" cy="381000"/>
          </a:xfrm>
          <a:prstGeom prst="rect">
            <a:avLst/>
          </a:prstGeom>
        </p:spPr>
      </p:pic>
      <p:sp>
        <p:nvSpPr>
          <p:cNvPr id="12" name="AutoShape 12"/>
          <p:cNvSpPr/>
          <p:nvPr>
            <p:custDataLst>
              <p:tags r:id="rId11"/>
            </p:custDataLst>
          </p:nvPr>
        </p:nvSpPr>
        <p:spPr>
          <a:xfrm>
            <a:off x="6810375" y="3429000"/>
            <a:ext cx="4127500" cy="78486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2.请针对本任务的案例中老人的实际症状提出可行的心理护理方案。</a:t>
            </a:r>
            <a:endParaRPr lang="en-US" sz="1800" b="1">
              <a:solidFill>
                <a:srgbClr val="333333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cxnSp>
        <p:nvCxnSpPr>
          <p:cNvPr id="13" name="Connector 13"/>
          <p:cNvCxnSpPr/>
          <p:nvPr>
            <p:custDataLst>
              <p:tags r:id="rId12"/>
            </p:custDataLst>
          </p:nvPr>
        </p:nvCxnSpPr>
        <p:spPr>
          <a:xfrm rot="-9822">
            <a:off x="6477009" y="2978150"/>
            <a:ext cx="4445018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8AAC99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08000" y="187960"/>
            <a:ext cx="5080000" cy="1076325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zh-CN" altLang="en-US" sz="3600" b="0" i="0" u="none" strike="noStrike">
                <a:solidFill>
                  <a:srgbClr val="3C3C3C"/>
                </a:solidFill>
                <a:latin typeface="Noto Serif SC" panose="02020200000000000000" charset="-122"/>
                <a:ea typeface="Noto Serif SC" panose="02020200000000000000" charset="-122"/>
                <a:cs typeface="Noto Serif SC" panose="02020200000000000000" charset="-122"/>
                <a:sym typeface="Noto Serif SC" panose="02020200000000000000" charset="-122"/>
              </a:rPr>
              <a:t>案例分析</a:t>
            </a:r>
            <a:endParaRPr lang="zh-CN" altLang="en-US" sz="3600" b="0" i="0" u="none" strike="noStrike">
              <a:solidFill>
                <a:srgbClr val="3C3C3C"/>
              </a:solidFill>
              <a:latin typeface="Noto Serif SC" panose="02020200000000000000" charset="-122"/>
              <a:ea typeface="Noto Serif SC" panose="02020200000000000000" charset="-122"/>
              <a:cs typeface="Noto Serif SC" panose="02020200000000000000" charset="-122"/>
              <a:sym typeface="Noto Serif SC" panose="02020200000000000000" charset="-122"/>
            </a:endParaRPr>
          </a:p>
        </p:txBody>
      </p:sp>
      <p:pic>
        <p:nvPicPr>
          <p:cNvPr id="10" name="Picture 10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577215" y="1264285"/>
            <a:ext cx="406400" cy="406400"/>
          </a:xfrm>
          <a:prstGeom prst="rect">
            <a:avLst/>
          </a:prstGeom>
        </p:spPr>
      </p:pic>
      <p:sp>
        <p:nvSpPr>
          <p:cNvPr id="11" name="AutoShape 11"/>
          <p:cNvSpPr/>
          <p:nvPr/>
        </p:nvSpPr>
        <p:spPr>
          <a:xfrm>
            <a:off x="1042670" y="960120"/>
            <a:ext cx="10596245" cy="526288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7000"/>
              </a:lnSpc>
              <a:defRPr/>
            </a:pPr>
            <a:r>
              <a:rPr lang="zh-CN" altLang="en-US" sz="3200" b="0" i="0" u="none" strike="noStrike">
                <a:solidFill>
                  <a:srgbClr val="5A5A5A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根据情境案例，分析老人的症状表现，制订科学可行的心理护理方案。</a:t>
            </a:r>
            <a:endParaRPr lang="zh-CN" altLang="en-US" sz="3200" b="0" i="0" u="none" strike="noStrike">
              <a:solidFill>
                <a:srgbClr val="5A5A5A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  <a:p>
            <a:pPr marL="0" indent="0" algn="l">
              <a:lnSpc>
                <a:spcPct val="117000"/>
              </a:lnSpc>
              <a:defRPr/>
            </a:pPr>
            <a:r>
              <a:rPr lang="zh-CN" altLang="en-US" sz="3200" b="0" i="0" u="none" strike="noStrike">
                <a:solidFill>
                  <a:srgbClr val="5A5A5A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方先生，69岁，自述这半年来总是入睡困难，每晚八点上床睡觉，一直到十点多才能睡着，夜间醒来的次数很多，每次醒来都要辗转反侧很长时间，一般夜里四点多钟醒来就再也睡不着了。由于晚上睡不好，白天精神不济，做什么事情都没有兴趣，效率低了很多，比以前更容易心烦气躁，动不动就发脾气。而且自身免疫力也下降了很多，经常会感冒，其他疾病也有日益严重的趋势。</a:t>
            </a:r>
            <a:endParaRPr lang="zh-CN" altLang="en-US" sz="3200" b="0" i="0" u="none" strike="noStrike">
              <a:solidFill>
                <a:srgbClr val="5A5A5A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9525000" y="-1270000"/>
            <a:ext cx="3810000" cy="3810000"/>
          </a:xfrm>
          <a:prstGeom prst="ellipse">
            <a:avLst/>
          </a:prstGeom>
          <a:solidFill>
            <a:srgbClr val="8AB29A">
              <a:alpha val="1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3" name="AutoShape 3"/>
          <p:cNvSpPr/>
          <p:nvPr/>
        </p:nvSpPr>
        <p:spPr>
          <a:xfrm>
            <a:off x="-1016000" y="5080000"/>
            <a:ext cx="2540000" cy="2540000"/>
          </a:xfrm>
          <a:prstGeom prst="ellipse">
            <a:avLst/>
          </a:prstGeom>
          <a:solidFill>
            <a:srgbClr val="8AB29A">
              <a:alpha val="1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4" name="AutoShape 4"/>
          <p:cNvSpPr/>
          <p:nvPr/>
        </p:nvSpPr>
        <p:spPr>
          <a:xfrm>
            <a:off x="1016000" y="166370"/>
            <a:ext cx="10160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3600" b="0" i="0" u="none" strike="noStrike">
                <a:solidFill>
                  <a:srgbClr val="444444"/>
                </a:solidFill>
                <a:latin typeface="Noto Serif SC" panose="02020200000000000000" charset="-122"/>
                <a:ea typeface="Noto Serif SC" panose="02020200000000000000" charset="-122"/>
                <a:cs typeface="Noto Serif SC" panose="02020200000000000000" charset="-122"/>
                <a:sym typeface="Noto Serif SC" panose="02020200000000000000" charset="-122"/>
              </a:rPr>
              <a:t>学习目标</a:t>
            </a:r>
            <a:endParaRPr lang="en-US" sz="1100"/>
          </a:p>
        </p:txBody>
      </p:sp>
      <p:sp>
        <p:nvSpPr>
          <p:cNvPr id="5" name="AutoShape 5"/>
          <p:cNvSpPr/>
          <p:nvPr>
            <p:custDataLst>
              <p:tags r:id="rId1"/>
            </p:custDataLst>
          </p:nvPr>
        </p:nvSpPr>
        <p:spPr>
          <a:xfrm>
            <a:off x="4318000" y="1053465"/>
            <a:ext cx="6519545" cy="1016635"/>
          </a:xfrm>
          <a:prstGeom prst="roundRect">
            <a:avLst>
              <a:gd name="adj" fmla="val 50000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90500" dist="50800" dir="54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9" name="AutoShape 9"/>
          <p:cNvSpPr/>
          <p:nvPr>
            <p:custDataLst>
              <p:tags r:id="rId2"/>
            </p:custDataLst>
          </p:nvPr>
        </p:nvSpPr>
        <p:spPr>
          <a:xfrm>
            <a:off x="4384675" y="1050925"/>
            <a:ext cx="6399530" cy="981075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000" b="0" i="0" u="none" strike="noStrike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● </a:t>
            </a:r>
            <a:r>
              <a:rPr lang="zh-CN" altLang="en-US" sz="2000" b="0" i="0" u="none" strike="noStrike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掌握老年睡眠障碍的临床表现</a:t>
            </a:r>
            <a:endParaRPr lang="zh-CN" altLang="en-US" sz="2000" b="0" i="0" u="none" strike="noStrike">
              <a:solidFill>
                <a:srgbClr val="595959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+mn-ea"/>
            </a:endParaRPr>
          </a:p>
          <a:p>
            <a:pPr marL="0" indent="0" algn="l">
              <a:lnSpc>
                <a:spcPct val="125000"/>
              </a:lnSpc>
              <a:defRPr/>
            </a:pPr>
            <a:r>
              <a:rPr lang="en-US" sz="2000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● </a:t>
            </a:r>
            <a:r>
              <a:rPr lang="zh-CN" altLang="en-US" sz="2000" b="0" i="0" u="none" strike="noStrike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掌握老年睡眠障碍的影响因素</a:t>
            </a:r>
            <a:endParaRPr lang="zh-CN" altLang="en-US" sz="2000" b="0" i="0" u="none" strike="noStrike">
              <a:solidFill>
                <a:srgbClr val="595959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+mn-ea"/>
            </a:endParaRPr>
          </a:p>
        </p:txBody>
      </p:sp>
      <p:sp>
        <p:nvSpPr>
          <p:cNvPr id="10" name="AutoShape 10"/>
          <p:cNvSpPr/>
          <p:nvPr>
            <p:custDataLst>
              <p:tags r:id="rId3"/>
            </p:custDataLst>
          </p:nvPr>
        </p:nvSpPr>
        <p:spPr>
          <a:xfrm>
            <a:off x="4323715" y="2311400"/>
            <a:ext cx="6514465" cy="989965"/>
          </a:xfrm>
          <a:prstGeom prst="roundRect">
            <a:avLst>
              <a:gd name="adj" fmla="val 50000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90500" dist="50800" dir="54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11" name="AutoShape 11"/>
          <p:cNvSpPr/>
          <p:nvPr>
            <p:custDataLst>
              <p:tags r:id="rId4"/>
            </p:custDataLst>
          </p:nvPr>
        </p:nvSpPr>
        <p:spPr>
          <a:xfrm>
            <a:off x="698500" y="2286000"/>
            <a:ext cx="3175000" cy="1016000"/>
          </a:xfrm>
          <a:prstGeom prst="roundRect">
            <a:avLst>
              <a:gd name="adj" fmla="val 50000"/>
            </a:avLst>
          </a:prstGeom>
          <a:solidFill>
            <a:srgbClr val="8AB29A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pic>
        <p:nvPicPr>
          <p:cNvPr id="12" name="Picture 1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63600" y="2518410"/>
            <a:ext cx="406400" cy="406400"/>
          </a:xfrm>
          <a:prstGeom prst="rect">
            <a:avLst/>
          </a:prstGeom>
        </p:spPr>
      </p:pic>
      <p:sp>
        <p:nvSpPr>
          <p:cNvPr id="13" name="AutoShape 13"/>
          <p:cNvSpPr/>
          <p:nvPr>
            <p:custDataLst>
              <p:tags r:id="rId8"/>
            </p:custDataLst>
          </p:nvPr>
        </p:nvSpPr>
        <p:spPr>
          <a:xfrm>
            <a:off x="1524000" y="2480310"/>
            <a:ext cx="2032000" cy="444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200" b="1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02 能力目标</a:t>
            </a:r>
            <a:endParaRPr lang="en-US" sz="1100"/>
          </a:p>
        </p:txBody>
      </p:sp>
      <p:sp>
        <p:nvSpPr>
          <p:cNvPr id="14" name="AutoShape 14"/>
          <p:cNvSpPr/>
          <p:nvPr>
            <p:custDataLst>
              <p:tags r:id="rId9"/>
            </p:custDataLst>
          </p:nvPr>
        </p:nvSpPr>
        <p:spPr>
          <a:xfrm>
            <a:off x="4384675" y="2336800"/>
            <a:ext cx="6400165" cy="90551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000" b="0" i="0" u="none" strike="noStrike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● </a:t>
            </a:r>
            <a:r>
              <a:rPr lang="zh-CN" altLang="en-US" sz="2000" b="0" i="0" u="none" strike="noStrike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能分析老年睡眠障碍产生的原因。</a:t>
            </a:r>
            <a:endParaRPr lang="zh-CN" altLang="en-US" sz="2000" b="0" i="0" u="none" strike="noStrike">
              <a:solidFill>
                <a:srgbClr val="595959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+mn-ea"/>
            </a:endParaRPr>
          </a:p>
          <a:p>
            <a:pPr marL="0" indent="0" algn="l">
              <a:lnSpc>
                <a:spcPct val="125000"/>
              </a:lnSpc>
              <a:defRPr/>
            </a:pPr>
            <a:r>
              <a:rPr lang="en-US" sz="2000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● </a:t>
            </a:r>
            <a:r>
              <a:rPr lang="zh-CN" altLang="en-US" sz="2000" b="0" i="0" u="none" strike="noStrike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能对患有睡眠障碍的老年人进行心理护理</a:t>
            </a:r>
            <a:endParaRPr lang="zh-CN" altLang="en-US" sz="2000" b="0" i="0" u="none" strike="noStrike">
              <a:solidFill>
                <a:srgbClr val="595959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+mn-ea"/>
            </a:endParaRPr>
          </a:p>
        </p:txBody>
      </p:sp>
      <p:sp>
        <p:nvSpPr>
          <p:cNvPr id="15" name="AutoShape 15"/>
          <p:cNvSpPr/>
          <p:nvPr>
            <p:custDataLst>
              <p:tags r:id="rId10"/>
            </p:custDataLst>
          </p:nvPr>
        </p:nvSpPr>
        <p:spPr>
          <a:xfrm>
            <a:off x="659765" y="4476750"/>
            <a:ext cx="4416425" cy="2147570"/>
          </a:xfrm>
          <a:prstGeom prst="roundRect">
            <a:avLst>
              <a:gd name="adj" fmla="val 0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90500" dist="50800" dir="54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16" name="AutoShape 16"/>
          <p:cNvSpPr/>
          <p:nvPr>
            <p:custDataLst>
              <p:tags r:id="rId11"/>
            </p:custDataLst>
          </p:nvPr>
        </p:nvSpPr>
        <p:spPr>
          <a:xfrm>
            <a:off x="698500" y="3494405"/>
            <a:ext cx="4377055" cy="1016000"/>
          </a:xfrm>
          <a:prstGeom prst="roundRect">
            <a:avLst>
              <a:gd name="adj" fmla="val 0"/>
            </a:avLst>
          </a:prstGeom>
          <a:solidFill>
            <a:srgbClr val="8AB29A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pic>
        <p:nvPicPr>
          <p:cNvPr id="17" name="Picture 17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873125" y="3810000"/>
            <a:ext cx="396875" cy="406400"/>
          </a:xfrm>
          <a:prstGeom prst="rect">
            <a:avLst/>
          </a:prstGeom>
        </p:spPr>
      </p:pic>
      <p:sp>
        <p:nvSpPr>
          <p:cNvPr id="18" name="AutoShape 18"/>
          <p:cNvSpPr/>
          <p:nvPr>
            <p:custDataLst>
              <p:tags r:id="rId15"/>
            </p:custDataLst>
          </p:nvPr>
        </p:nvSpPr>
        <p:spPr>
          <a:xfrm>
            <a:off x="1524000" y="3773805"/>
            <a:ext cx="2145665" cy="444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200" b="1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03 素质目标</a:t>
            </a:r>
            <a:endParaRPr lang="en-US" sz="1100"/>
          </a:p>
        </p:txBody>
      </p:sp>
      <p:sp>
        <p:nvSpPr>
          <p:cNvPr id="19" name="AutoShape 19"/>
          <p:cNvSpPr/>
          <p:nvPr>
            <p:custDataLst>
              <p:tags r:id="rId16"/>
            </p:custDataLst>
          </p:nvPr>
        </p:nvSpPr>
        <p:spPr>
          <a:xfrm>
            <a:off x="913765" y="4065905"/>
            <a:ext cx="4011295" cy="292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0" i="0" u="none" strike="noStrike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● </a:t>
            </a:r>
            <a:r>
              <a:rPr lang="zh-CN" altLang="en-US" sz="1800" b="0" i="0" u="none" strike="noStrike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培养勤奋好学、耐心细致的态度</a:t>
            </a:r>
            <a:endParaRPr lang="zh-CN" altLang="en-US" sz="1800" b="0" i="0" u="none" strike="noStrike">
              <a:solidFill>
                <a:srgbClr val="595959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+mn-ea"/>
            </a:endParaRPr>
          </a:p>
          <a:p>
            <a:pPr marL="0" indent="0" algn="l">
              <a:lnSpc>
                <a:spcPct val="125000"/>
              </a:lnSpc>
              <a:defRPr/>
            </a:pPr>
            <a:r>
              <a:rPr lang="en-US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● </a:t>
            </a:r>
            <a:r>
              <a:rPr lang="zh-CN" altLang="en-US" sz="1800" b="0" i="0" u="none" strike="noStrike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培养细心观察、合理分析的意识</a:t>
            </a:r>
            <a:endParaRPr lang="zh-CN" altLang="en-US" sz="1800" b="0" i="0" u="none" strike="noStrike">
              <a:solidFill>
                <a:srgbClr val="595959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+mn-ea"/>
            </a:endParaRPr>
          </a:p>
          <a:p>
            <a:pPr marL="0" indent="0" algn="l">
              <a:lnSpc>
                <a:spcPct val="125000"/>
              </a:lnSpc>
              <a:defRPr/>
            </a:pPr>
            <a:r>
              <a:rPr lang="en-US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● </a:t>
            </a:r>
            <a:r>
              <a:rPr lang="zh-CN" altLang="en-US" sz="1800" b="0" i="0" u="none" strike="noStrike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培养爱岗敬业、科学严谨的意识</a:t>
            </a:r>
            <a:endParaRPr lang="zh-CN" altLang="en-US" sz="1800" b="0" i="0" u="none" strike="noStrike">
              <a:solidFill>
                <a:srgbClr val="595959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+mn-ea"/>
            </a:endParaRPr>
          </a:p>
          <a:p>
            <a:pPr marL="0" indent="0" algn="l">
              <a:lnSpc>
                <a:spcPct val="125000"/>
              </a:lnSpc>
              <a:defRPr/>
            </a:pPr>
            <a:r>
              <a:rPr lang="en-US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● </a:t>
            </a:r>
            <a:r>
              <a:rPr lang="zh-CN" altLang="en-US" sz="1800" b="0" i="0" u="none" strike="noStrike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培养尊老敬老、灵活变通的意识</a:t>
            </a:r>
            <a:endParaRPr lang="zh-CN" altLang="en-US" sz="1800" b="0" i="0" u="none" strike="noStrike">
              <a:solidFill>
                <a:srgbClr val="595959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+mn-ea"/>
            </a:endParaRPr>
          </a:p>
        </p:txBody>
      </p:sp>
      <p:sp>
        <p:nvSpPr>
          <p:cNvPr id="20" name="AutoShape 6"/>
          <p:cNvSpPr/>
          <p:nvPr>
            <p:custDataLst>
              <p:tags r:id="rId17"/>
            </p:custDataLst>
          </p:nvPr>
        </p:nvSpPr>
        <p:spPr>
          <a:xfrm>
            <a:off x="698500" y="1054100"/>
            <a:ext cx="3175000" cy="1016000"/>
          </a:xfrm>
          <a:prstGeom prst="roundRect">
            <a:avLst>
              <a:gd name="adj" fmla="val 50000"/>
            </a:avLst>
          </a:prstGeom>
          <a:solidFill>
            <a:srgbClr val="8AB29A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21" name="AutoShape 8"/>
          <p:cNvSpPr/>
          <p:nvPr>
            <p:custDataLst>
              <p:tags r:id="rId18"/>
            </p:custDataLst>
          </p:nvPr>
        </p:nvSpPr>
        <p:spPr>
          <a:xfrm>
            <a:off x="1524000" y="1333500"/>
            <a:ext cx="2032000" cy="444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200" b="1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01 知识目标</a:t>
            </a:r>
            <a:endParaRPr lang="en-US" sz="1100"/>
          </a:p>
        </p:txBody>
      </p:sp>
      <p:pic>
        <p:nvPicPr>
          <p:cNvPr id="7" name="Picture 7"/>
          <p:cNvPicPr>
            <a:picLocks noChangeAspect="1"/>
          </p:cNvPicPr>
          <p:nvPr>
            <p:custDataLst>
              <p:tags r:id="rId19"/>
            </p:custDataLst>
          </p:nvPr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863600" y="1342390"/>
            <a:ext cx="406400" cy="406400"/>
          </a:xfrm>
          <a:prstGeom prst="rect">
            <a:avLst/>
          </a:prstGeom>
        </p:spPr>
      </p:pic>
      <p:sp>
        <p:nvSpPr>
          <p:cNvPr id="22" name="AutoShape 16"/>
          <p:cNvSpPr/>
          <p:nvPr>
            <p:custDataLst>
              <p:tags r:id="rId22"/>
            </p:custDataLst>
          </p:nvPr>
        </p:nvSpPr>
        <p:spPr>
          <a:xfrm>
            <a:off x="6407150" y="3547110"/>
            <a:ext cx="4377055" cy="1016000"/>
          </a:xfrm>
          <a:prstGeom prst="roundRect">
            <a:avLst>
              <a:gd name="adj" fmla="val 0"/>
            </a:avLst>
          </a:prstGeom>
          <a:solidFill>
            <a:srgbClr val="8AB29A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pic>
        <p:nvPicPr>
          <p:cNvPr id="23" name="Picture 17"/>
          <p:cNvPicPr>
            <a:picLocks noChangeAspect="1"/>
          </p:cNvPicPr>
          <p:nvPr>
            <p:custDataLst>
              <p:tags r:id="rId23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6581775" y="3862705"/>
            <a:ext cx="396875" cy="406400"/>
          </a:xfrm>
          <a:prstGeom prst="rect">
            <a:avLst/>
          </a:prstGeom>
        </p:spPr>
      </p:pic>
      <p:sp>
        <p:nvSpPr>
          <p:cNvPr id="24" name="AutoShape 18"/>
          <p:cNvSpPr/>
          <p:nvPr>
            <p:custDataLst>
              <p:tags r:id="rId24"/>
            </p:custDataLst>
          </p:nvPr>
        </p:nvSpPr>
        <p:spPr>
          <a:xfrm>
            <a:off x="7232650" y="3826510"/>
            <a:ext cx="2145665" cy="444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200" b="1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03 素质目标</a:t>
            </a:r>
            <a:endParaRPr lang="en-US" sz="1100"/>
          </a:p>
        </p:txBody>
      </p:sp>
      <p:sp>
        <p:nvSpPr>
          <p:cNvPr id="25" name="AutoShape 16"/>
          <p:cNvSpPr/>
          <p:nvPr>
            <p:custDataLst>
              <p:tags r:id="rId25"/>
            </p:custDataLst>
          </p:nvPr>
        </p:nvSpPr>
        <p:spPr>
          <a:xfrm>
            <a:off x="6407150" y="3460750"/>
            <a:ext cx="4377055" cy="1016000"/>
          </a:xfrm>
          <a:prstGeom prst="roundRect">
            <a:avLst>
              <a:gd name="adj" fmla="val 0"/>
            </a:avLst>
          </a:prstGeom>
          <a:solidFill>
            <a:srgbClr val="8AB29A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pic>
        <p:nvPicPr>
          <p:cNvPr id="26" name="Picture 17"/>
          <p:cNvPicPr>
            <a:picLocks noChangeAspect="1"/>
          </p:cNvPicPr>
          <p:nvPr>
            <p:custDataLst>
              <p:tags r:id="rId26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6581775" y="3776345"/>
            <a:ext cx="396875" cy="406400"/>
          </a:xfrm>
          <a:prstGeom prst="rect">
            <a:avLst/>
          </a:prstGeom>
        </p:spPr>
      </p:pic>
      <p:sp>
        <p:nvSpPr>
          <p:cNvPr id="27" name="AutoShape 18"/>
          <p:cNvSpPr/>
          <p:nvPr>
            <p:custDataLst>
              <p:tags r:id="rId27"/>
            </p:custDataLst>
          </p:nvPr>
        </p:nvSpPr>
        <p:spPr>
          <a:xfrm>
            <a:off x="7232650" y="3740150"/>
            <a:ext cx="2145665" cy="444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200" b="1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03 素质目标</a:t>
            </a:r>
            <a:endParaRPr lang="en-US" sz="1100"/>
          </a:p>
        </p:txBody>
      </p:sp>
      <p:sp>
        <p:nvSpPr>
          <p:cNvPr id="28" name="AutoShape 16"/>
          <p:cNvSpPr/>
          <p:nvPr>
            <p:custDataLst>
              <p:tags r:id="rId28"/>
            </p:custDataLst>
          </p:nvPr>
        </p:nvSpPr>
        <p:spPr>
          <a:xfrm>
            <a:off x="6275705" y="3493770"/>
            <a:ext cx="4377055" cy="1016000"/>
          </a:xfrm>
          <a:prstGeom prst="roundRect">
            <a:avLst>
              <a:gd name="adj" fmla="val 0"/>
            </a:avLst>
          </a:prstGeom>
          <a:solidFill>
            <a:srgbClr val="8AB29A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pic>
        <p:nvPicPr>
          <p:cNvPr id="29" name="Picture 17"/>
          <p:cNvPicPr>
            <a:picLocks noChangeAspect="1"/>
          </p:cNvPicPr>
          <p:nvPr>
            <p:custDataLst>
              <p:tags r:id="rId29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6450330" y="3809365"/>
            <a:ext cx="396875" cy="406400"/>
          </a:xfrm>
          <a:prstGeom prst="rect">
            <a:avLst/>
          </a:prstGeom>
        </p:spPr>
      </p:pic>
      <p:sp>
        <p:nvSpPr>
          <p:cNvPr id="30" name="AutoShape 18"/>
          <p:cNvSpPr/>
          <p:nvPr>
            <p:custDataLst>
              <p:tags r:id="rId30"/>
            </p:custDataLst>
          </p:nvPr>
        </p:nvSpPr>
        <p:spPr>
          <a:xfrm>
            <a:off x="7101205" y="3773170"/>
            <a:ext cx="2145665" cy="444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200" b="1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04 </a:t>
            </a:r>
            <a:r>
              <a:rPr lang="en-US" sz="2200" b="1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任务分析</a:t>
            </a:r>
            <a:endParaRPr lang="en-US" sz="1100"/>
          </a:p>
        </p:txBody>
      </p:sp>
      <p:sp>
        <p:nvSpPr>
          <p:cNvPr id="31" name="AutoShape 15"/>
          <p:cNvSpPr/>
          <p:nvPr>
            <p:custDataLst>
              <p:tags r:id="rId31"/>
            </p:custDataLst>
          </p:nvPr>
        </p:nvSpPr>
        <p:spPr>
          <a:xfrm>
            <a:off x="6315710" y="4563110"/>
            <a:ext cx="4416425" cy="2147570"/>
          </a:xfrm>
          <a:prstGeom prst="roundRect">
            <a:avLst>
              <a:gd name="adj" fmla="val 0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90500" dist="50800" dir="54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32" name="AutoShape 19"/>
          <p:cNvSpPr/>
          <p:nvPr>
            <p:custDataLst>
              <p:tags r:id="rId32"/>
            </p:custDataLst>
          </p:nvPr>
        </p:nvSpPr>
        <p:spPr>
          <a:xfrm>
            <a:off x="6450330" y="4065905"/>
            <a:ext cx="4281805" cy="292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0" i="0" u="none" strike="noStrike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●</a:t>
            </a:r>
            <a:r>
              <a:rPr lang="zh-CN" altLang="en-US" sz="1800" b="0" i="0" u="none" strike="noStrike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重点：老年睡眠障碍的原因分析</a:t>
            </a:r>
            <a:endParaRPr lang="zh-CN" altLang="en-US" sz="1800" b="0" i="0" u="none" strike="noStrike">
              <a:solidFill>
                <a:srgbClr val="595959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+mn-ea"/>
            </a:endParaRPr>
          </a:p>
          <a:p>
            <a:pPr marL="0" indent="0" algn="l">
              <a:lnSpc>
                <a:spcPct val="125000"/>
              </a:lnSpc>
              <a:defRPr/>
            </a:pPr>
            <a:r>
              <a:rPr lang="en-US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●</a:t>
            </a:r>
            <a:r>
              <a:rPr lang="zh-CN" altLang="en-US" sz="1800" b="0" i="0" u="none" strike="noStrike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难点：能对患有睡眠障碍的老年人进行心理护理</a:t>
            </a:r>
            <a:endParaRPr lang="zh-CN" altLang="en-US" sz="1800" b="0" i="0" u="none" strike="noStrike">
              <a:solidFill>
                <a:srgbClr val="595959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+mn-ea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9525000" y="-1270000"/>
            <a:ext cx="3810000" cy="3810000"/>
          </a:xfrm>
          <a:prstGeom prst="ellipse">
            <a:avLst/>
          </a:prstGeom>
          <a:solidFill>
            <a:srgbClr val="94AC9F">
              <a:alpha val="1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3" name="AutoShape 3"/>
          <p:cNvSpPr/>
          <p:nvPr/>
        </p:nvSpPr>
        <p:spPr>
          <a:xfrm>
            <a:off x="-1016000" y="5715000"/>
            <a:ext cx="2540000" cy="2540000"/>
          </a:xfrm>
          <a:prstGeom prst="ellipse">
            <a:avLst/>
          </a:prstGeom>
          <a:solidFill>
            <a:srgbClr val="94AC9F">
              <a:alpha val="1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4" name="AutoShape 4"/>
          <p:cNvSpPr/>
          <p:nvPr/>
        </p:nvSpPr>
        <p:spPr>
          <a:xfrm>
            <a:off x="1016000" y="762000"/>
            <a:ext cx="10160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600" b="1">
                <a:solidFill>
                  <a:srgbClr val="44403C"/>
                </a:solidFill>
                <a:latin typeface="Noto Serif SC" panose="02020200000000000000" charset="-122"/>
                <a:ea typeface="Noto Serif SC" panose="02020200000000000000" charset="-122"/>
                <a:cs typeface="Noto Serif SC" panose="02020200000000000000" charset="-122"/>
              </a:rPr>
              <a:t>6.1　睡眠障碍的概述</a:t>
            </a:r>
            <a:endParaRPr lang="en-US" sz="3600" b="1">
              <a:solidFill>
                <a:srgbClr val="44403C"/>
              </a:solidFill>
              <a:latin typeface="Noto Serif SC" panose="02020200000000000000" charset="-122"/>
              <a:ea typeface="Noto Serif SC" panose="02020200000000000000" charset="-122"/>
              <a:cs typeface="Noto Serif SC" panose="02020200000000000000" charset="-122"/>
            </a:endParaRPr>
          </a:p>
        </p:txBody>
      </p:sp>
      <p:sp>
        <p:nvSpPr>
          <p:cNvPr id="5" name="AutoShape 5"/>
          <p:cNvSpPr/>
          <p:nvPr/>
        </p:nvSpPr>
        <p:spPr>
          <a:xfrm>
            <a:off x="1016000" y="1778000"/>
            <a:ext cx="10160000" cy="3819525"/>
          </a:xfrm>
          <a:prstGeom prst="roundRect">
            <a:avLst>
              <a:gd name="adj" fmla="val 0"/>
            </a:avLst>
          </a:prstGeom>
          <a:solidFill>
            <a:srgbClr val="94AC9F">
              <a:alpha val="15000"/>
            </a:srgbClr>
          </a:solidFill>
          <a:ln cap="flat" cmpd="sng">
            <a:solidFill>
              <a:srgbClr val="6F937F">
                <a:alpha val="15000"/>
              </a:srgbClr>
            </a:solidFill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6" name="AutoShape 6"/>
          <p:cNvSpPr/>
          <p:nvPr/>
        </p:nvSpPr>
        <p:spPr>
          <a:xfrm>
            <a:off x="1016000" y="1778000"/>
            <a:ext cx="76200" cy="1143000"/>
          </a:xfrm>
          <a:prstGeom prst="roundRect">
            <a:avLst>
              <a:gd name="adj" fmla="val 0"/>
            </a:avLst>
          </a:prstGeom>
          <a:solidFill>
            <a:srgbClr val="94AC9F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7" name="AutoShape 7"/>
          <p:cNvSpPr/>
          <p:nvPr/>
        </p:nvSpPr>
        <p:spPr>
          <a:xfrm>
            <a:off x="1270000" y="3175000"/>
            <a:ext cx="96520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7000"/>
              </a:lnSpc>
              <a:defRPr/>
            </a:pPr>
            <a:r>
              <a:rPr lang="en-US" sz="3200" b="1">
                <a:solidFill>
                  <a:srgbClr val="44403C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1．睡眠障碍的概念</a:t>
            </a:r>
            <a:endParaRPr lang="en-US" sz="3200" b="1">
              <a:solidFill>
                <a:srgbClr val="44403C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+mn-ea"/>
            </a:endParaRPr>
          </a:p>
          <a:p>
            <a:pPr marL="0" indent="0" algn="l">
              <a:lnSpc>
                <a:spcPct val="117000"/>
              </a:lnSpc>
              <a:defRPr/>
            </a:pPr>
            <a:r>
              <a:rPr lang="zh-CN" altLang="en-US" sz="3200">
                <a:solidFill>
                  <a:srgbClr val="57534E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睡眠是一种周期性的可逆的静息现象，它与觉醒交替进行，是人类最基本的生理需求之一。人的一生中约有三分之一的时间是在睡眠中度过的，然而随着现代社会生活节奏的加快，“睡个好觉”却成了很多人的奢望。</a:t>
            </a:r>
            <a:endParaRPr lang="zh-CN" altLang="en-US" sz="3200">
              <a:solidFill>
                <a:srgbClr val="57534E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+mn-ea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9525000" y="-1270000"/>
            <a:ext cx="3810000" cy="3810000"/>
          </a:xfrm>
          <a:prstGeom prst="ellipse">
            <a:avLst/>
          </a:prstGeom>
          <a:solidFill>
            <a:srgbClr val="8AA891">
              <a:alpha val="1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3" name="AutoShape 3"/>
          <p:cNvSpPr/>
          <p:nvPr/>
        </p:nvSpPr>
        <p:spPr>
          <a:xfrm>
            <a:off x="-1016000" y="5080000"/>
            <a:ext cx="2540000" cy="2540000"/>
          </a:xfrm>
          <a:prstGeom prst="ellipse">
            <a:avLst/>
          </a:prstGeom>
          <a:solidFill>
            <a:srgbClr val="8AA891">
              <a:alpha val="1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11" name="AutoShape 15"/>
          <p:cNvSpPr/>
          <p:nvPr>
            <p:custDataLst>
              <p:tags r:id="rId1"/>
            </p:custDataLst>
          </p:nvPr>
        </p:nvSpPr>
        <p:spPr>
          <a:xfrm>
            <a:off x="1059815" y="2496185"/>
            <a:ext cx="9732645" cy="916940"/>
          </a:xfrm>
          <a:prstGeom prst="roundRect">
            <a:avLst>
              <a:gd name="adj" fmla="val 50000"/>
            </a:avLst>
          </a:prstGeom>
          <a:solidFill>
            <a:srgbClr val="ECF2EF">
              <a:alpha val="80000"/>
            </a:srgbClr>
          </a:solidFill>
          <a:ln w="12700" cap="flat" cmpd="sng">
            <a:solidFill>
              <a:srgbClr val="8AAD9A">
                <a:alpha val="60000"/>
              </a:srgbClr>
            </a:solidFill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12" name="AutoShape 15"/>
          <p:cNvSpPr/>
          <p:nvPr>
            <p:custDataLst>
              <p:tags r:id="rId2"/>
            </p:custDataLst>
          </p:nvPr>
        </p:nvSpPr>
        <p:spPr>
          <a:xfrm>
            <a:off x="1059815" y="1445895"/>
            <a:ext cx="9732645" cy="916940"/>
          </a:xfrm>
          <a:prstGeom prst="roundRect">
            <a:avLst>
              <a:gd name="adj" fmla="val 50000"/>
            </a:avLst>
          </a:prstGeom>
          <a:solidFill>
            <a:srgbClr val="ECF2EF">
              <a:alpha val="80000"/>
            </a:srgbClr>
          </a:solidFill>
          <a:ln w="12700" cap="flat" cmpd="sng">
            <a:solidFill>
              <a:srgbClr val="8AAD9A">
                <a:alpha val="60000"/>
              </a:srgbClr>
            </a:solidFill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26" name="AutoShape 15"/>
          <p:cNvSpPr/>
          <p:nvPr>
            <p:custDataLst>
              <p:tags r:id="rId3"/>
            </p:custDataLst>
          </p:nvPr>
        </p:nvSpPr>
        <p:spPr>
          <a:xfrm>
            <a:off x="1055370" y="3527425"/>
            <a:ext cx="9732645" cy="916940"/>
          </a:xfrm>
          <a:prstGeom prst="roundRect">
            <a:avLst>
              <a:gd name="adj" fmla="val 50000"/>
            </a:avLst>
          </a:prstGeom>
          <a:solidFill>
            <a:srgbClr val="ECF2EF">
              <a:alpha val="80000"/>
            </a:srgbClr>
          </a:solidFill>
          <a:ln w="12700" cap="flat" cmpd="sng">
            <a:solidFill>
              <a:srgbClr val="8AAD9A">
                <a:alpha val="60000"/>
              </a:srgbClr>
            </a:solidFill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16" name="AutoShape 15"/>
          <p:cNvSpPr/>
          <p:nvPr>
            <p:custDataLst>
              <p:tags r:id="rId4"/>
            </p:custDataLst>
          </p:nvPr>
        </p:nvSpPr>
        <p:spPr>
          <a:xfrm>
            <a:off x="1059815" y="4537710"/>
            <a:ext cx="9732645" cy="916940"/>
          </a:xfrm>
          <a:prstGeom prst="roundRect">
            <a:avLst>
              <a:gd name="adj" fmla="val 50000"/>
            </a:avLst>
          </a:prstGeom>
          <a:solidFill>
            <a:srgbClr val="ECF2EF">
              <a:alpha val="80000"/>
            </a:srgbClr>
          </a:solidFill>
          <a:ln w="12700" cap="flat" cmpd="sng">
            <a:solidFill>
              <a:srgbClr val="8AAD9A">
                <a:alpha val="60000"/>
              </a:srgbClr>
            </a:solidFill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32" name="AutoShape 15"/>
          <p:cNvSpPr/>
          <p:nvPr>
            <p:custDataLst>
              <p:tags r:id="rId5"/>
            </p:custDataLst>
          </p:nvPr>
        </p:nvSpPr>
        <p:spPr>
          <a:xfrm>
            <a:off x="1059815" y="5624195"/>
            <a:ext cx="9732645" cy="916940"/>
          </a:xfrm>
          <a:prstGeom prst="roundRect">
            <a:avLst>
              <a:gd name="adj" fmla="val 50000"/>
            </a:avLst>
          </a:prstGeom>
          <a:solidFill>
            <a:srgbClr val="ECF2EF">
              <a:alpha val="80000"/>
            </a:srgbClr>
          </a:solidFill>
          <a:ln w="12700" cap="flat" cmpd="sng">
            <a:solidFill>
              <a:srgbClr val="8AAD9A">
                <a:alpha val="60000"/>
              </a:srgbClr>
            </a:solidFill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4" name="AutoShape 4"/>
          <p:cNvSpPr/>
          <p:nvPr/>
        </p:nvSpPr>
        <p:spPr>
          <a:xfrm>
            <a:off x="952500" y="161290"/>
            <a:ext cx="10160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3600" b="1">
                <a:solidFill>
                  <a:srgbClr val="464641"/>
                </a:solidFill>
                <a:latin typeface="Noto Serif SC" panose="02020200000000000000" charset="-122"/>
                <a:ea typeface="Noto Serif SC" panose="02020200000000000000" charset="-122"/>
                <a:cs typeface="Noto Serif SC" panose="02020200000000000000" charset="-122"/>
              </a:rPr>
              <a:t>2．睡眠障碍的临床表现</a:t>
            </a:r>
            <a:endParaRPr lang="en-US" sz="3600" b="1">
              <a:solidFill>
                <a:srgbClr val="464641"/>
              </a:solidFill>
              <a:latin typeface="Noto Serif SC" panose="02020200000000000000" charset="-122"/>
              <a:ea typeface="Noto Serif SC" panose="02020200000000000000" charset="-122"/>
              <a:cs typeface="Noto Serif SC" panose="02020200000000000000" charset="-122"/>
            </a:endParaRPr>
          </a:p>
        </p:txBody>
      </p:sp>
      <p:sp>
        <p:nvSpPr>
          <p:cNvPr id="6" name="AutoShape 6"/>
          <p:cNvSpPr/>
          <p:nvPr>
            <p:custDataLst>
              <p:tags r:id="rId6"/>
            </p:custDataLst>
          </p:nvPr>
        </p:nvSpPr>
        <p:spPr>
          <a:xfrm>
            <a:off x="1059815" y="1234440"/>
            <a:ext cx="3048000" cy="76200"/>
          </a:xfrm>
          <a:prstGeom prst="roundRect">
            <a:avLst>
              <a:gd name="adj" fmla="val 0"/>
            </a:avLst>
          </a:prstGeom>
          <a:solidFill>
            <a:srgbClr val="8AA891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29" name="AutoShape 6"/>
          <p:cNvSpPr/>
          <p:nvPr>
            <p:custDataLst>
              <p:tags r:id="rId7"/>
            </p:custDataLst>
          </p:nvPr>
        </p:nvSpPr>
        <p:spPr>
          <a:xfrm>
            <a:off x="4508500" y="1234440"/>
            <a:ext cx="3048000" cy="76200"/>
          </a:xfrm>
          <a:prstGeom prst="roundRect">
            <a:avLst>
              <a:gd name="adj" fmla="val 0"/>
            </a:avLst>
          </a:prstGeom>
          <a:solidFill>
            <a:srgbClr val="8AA891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31" name="AutoShape 6"/>
          <p:cNvSpPr/>
          <p:nvPr>
            <p:custDataLst>
              <p:tags r:id="rId8"/>
            </p:custDataLst>
          </p:nvPr>
        </p:nvSpPr>
        <p:spPr>
          <a:xfrm>
            <a:off x="8128000" y="1234440"/>
            <a:ext cx="3048000" cy="76200"/>
          </a:xfrm>
          <a:prstGeom prst="roundRect">
            <a:avLst>
              <a:gd name="adj" fmla="val 0"/>
            </a:avLst>
          </a:prstGeom>
          <a:solidFill>
            <a:srgbClr val="8AA891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17" name="文本框 16"/>
          <p:cNvSpPr txBox="1"/>
          <p:nvPr/>
        </p:nvSpPr>
        <p:spPr>
          <a:xfrm>
            <a:off x="1313815" y="1442720"/>
            <a:ext cx="9186545" cy="806450"/>
          </a:xfrm>
          <a:prstGeom prst="rect">
            <a:avLst/>
          </a:prstGeom>
        </p:spPr>
        <p:txBody>
          <a:bodyPr wrap="square">
            <a:noAutofit/>
          </a:bodyPr>
          <a:p>
            <a:r>
              <a:rPr lang="en-US" sz="2400" b="1">
                <a:solidFill>
                  <a:srgbClr val="446B58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（1）入睡困难</a:t>
            </a:r>
            <a:r>
              <a:rPr lang="zh-CN" altLang="en-US" sz="2400">
                <a:solidFill>
                  <a:srgbClr val="231F20"/>
                </a:solidFill>
                <a:latin typeface="汉仪书宋二简"/>
                <a:ea typeface="汉仪书宋二简"/>
              </a:rPr>
              <a:t>。</a:t>
            </a:r>
            <a:r>
              <a:rPr lang="en-US" sz="2400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一般超过30分钟不能入睡即可称为入睡困难，入睡困难包括开始入睡困难和夜间醒后入睡困难两种情况</a:t>
            </a:r>
            <a:endParaRPr lang="en-US" altLang="en-US" sz="2400">
              <a:solidFill>
                <a:srgbClr val="595959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313815" y="2598420"/>
            <a:ext cx="9186545" cy="806450"/>
          </a:xfrm>
          <a:prstGeom prst="rect">
            <a:avLst/>
          </a:prstGeom>
        </p:spPr>
        <p:txBody>
          <a:bodyPr wrap="square">
            <a:noAutofit/>
          </a:bodyPr>
          <a:p>
            <a:r>
              <a:rPr lang="zh-CN" altLang="en-US" sz="2400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（</a:t>
            </a:r>
            <a:r>
              <a:rPr lang="en-US" sz="2400" b="1">
                <a:solidFill>
                  <a:srgbClr val="446B58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2）睡眠质量下降。</a:t>
            </a:r>
            <a:r>
              <a:rPr lang="zh-CN" altLang="en-US" sz="2400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老年人的睡眠质量下降包括易醒（每晚超过2次）、多梦、早醒</a:t>
            </a:r>
            <a:endParaRPr lang="zh-CN" altLang="en-US" sz="2400">
              <a:solidFill>
                <a:srgbClr val="595959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313815" y="3561715"/>
            <a:ext cx="9186545" cy="806450"/>
          </a:xfrm>
          <a:prstGeom prst="rect">
            <a:avLst/>
          </a:prstGeom>
        </p:spPr>
        <p:txBody>
          <a:bodyPr wrap="square">
            <a:noAutofit/>
          </a:bodyPr>
          <a:p>
            <a:r>
              <a:rPr lang="zh-CN" altLang="en-US" sz="2400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（</a:t>
            </a:r>
            <a:r>
              <a:rPr lang="en-US" sz="2400" b="1">
                <a:solidFill>
                  <a:srgbClr val="446B58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3）睡眠时间减少。</a:t>
            </a:r>
            <a:r>
              <a:rPr lang="zh-CN" altLang="en-US" sz="2400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正常人的睡眠时间以7～8小时为宜，但老年人睡眠时间适当减少属正常生理现象</a:t>
            </a:r>
            <a:endParaRPr lang="zh-CN" altLang="en-US" sz="2400">
              <a:solidFill>
                <a:srgbClr val="595959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1249045" y="4631055"/>
            <a:ext cx="9186545" cy="806450"/>
          </a:xfrm>
          <a:prstGeom prst="rect">
            <a:avLst/>
          </a:prstGeom>
        </p:spPr>
        <p:txBody>
          <a:bodyPr wrap="square">
            <a:noAutofit/>
          </a:bodyPr>
          <a:p>
            <a:r>
              <a:rPr lang="en-US" sz="2400" b="1">
                <a:solidFill>
                  <a:srgbClr val="446B58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（4）睡眠节律异常。</a:t>
            </a:r>
            <a:r>
              <a:rPr lang="zh-CN" altLang="en-US" sz="2400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老年人浅睡眠期增多，深睡眠期减少，不能很好地解除身心疲惫，难以养足第二天活动所需的充足体力</a:t>
            </a:r>
            <a:endParaRPr lang="zh-CN" altLang="en-US" sz="2400">
              <a:solidFill>
                <a:srgbClr val="595959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1313815" y="5680710"/>
            <a:ext cx="9186545" cy="806450"/>
          </a:xfrm>
          <a:prstGeom prst="rect">
            <a:avLst/>
          </a:prstGeom>
        </p:spPr>
        <p:txBody>
          <a:bodyPr wrap="square">
            <a:noAutofit/>
          </a:bodyPr>
          <a:p>
            <a:r>
              <a:rPr lang="en-US" sz="2400" b="1">
                <a:solidFill>
                  <a:srgbClr val="446B58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（5）慢性失眠较多。</a:t>
            </a:r>
            <a:r>
              <a:rPr lang="zh-CN" altLang="en-US" sz="2400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老年人浅睡眠期增多，深睡眠期减少，不能很好地解除身心疲惫，难以养足第二天活动所需的充足体力</a:t>
            </a:r>
            <a:endParaRPr lang="zh-CN" altLang="en-US" sz="2400">
              <a:solidFill>
                <a:srgbClr val="595959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9525000" y="-1270000"/>
            <a:ext cx="3810000" cy="3810000"/>
          </a:xfrm>
          <a:prstGeom prst="ellipse">
            <a:avLst/>
          </a:prstGeom>
          <a:solidFill>
            <a:srgbClr val="8A9A76">
              <a:alpha val="8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3" name="AutoShape 3"/>
          <p:cNvSpPr/>
          <p:nvPr/>
        </p:nvSpPr>
        <p:spPr>
          <a:xfrm>
            <a:off x="-1016000" y="5080000"/>
            <a:ext cx="2540000" cy="2540000"/>
          </a:xfrm>
          <a:prstGeom prst="ellipse">
            <a:avLst/>
          </a:prstGeom>
          <a:solidFill>
            <a:srgbClr val="8A9A76">
              <a:alpha val="8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4" name="AutoShape 4"/>
          <p:cNvSpPr/>
          <p:nvPr/>
        </p:nvSpPr>
        <p:spPr>
          <a:xfrm>
            <a:off x="1026795" y="190500"/>
            <a:ext cx="101600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600">
                <a:solidFill>
                  <a:srgbClr val="3C3732"/>
                </a:solidFill>
                <a:latin typeface="Noto Serif SC" panose="02020200000000000000" charset="-122"/>
                <a:ea typeface="Noto Serif SC" panose="02020200000000000000" charset="-122"/>
                <a:cs typeface="Noto Serif SC" panose="02020200000000000000" charset="-122"/>
              </a:rPr>
              <a:t>3．老年睡眠障碍的危害</a:t>
            </a:r>
            <a:endParaRPr lang="en-US" sz="3600">
              <a:solidFill>
                <a:srgbClr val="3C3732"/>
              </a:solidFill>
              <a:latin typeface="Noto Serif SC" panose="02020200000000000000" charset="-122"/>
              <a:ea typeface="Noto Serif SC" panose="02020200000000000000" charset="-122"/>
              <a:cs typeface="Noto Serif SC" panose="02020200000000000000" charset="-122"/>
            </a:endParaRPr>
          </a:p>
        </p:txBody>
      </p:sp>
      <p:sp>
        <p:nvSpPr>
          <p:cNvPr id="25" name="AutoShape 3"/>
          <p:cNvSpPr/>
          <p:nvPr/>
        </p:nvSpPr>
        <p:spPr>
          <a:xfrm>
            <a:off x="5080000" y="2413000"/>
            <a:ext cx="2032000" cy="2032000"/>
          </a:xfrm>
          <a:prstGeom prst="ellipse">
            <a:avLst/>
          </a:prstGeom>
          <a:solidFill>
            <a:srgbClr val="8A9A72">
              <a:alpha val="100000"/>
            </a:srgbClr>
          </a:solidFill>
          <a:ln cap="flat" cmpd="sng">
            <a:solidFill>
              <a:srgbClr val="FFFFFF">
                <a:alpha val="0"/>
              </a:srgbClr>
            </a:solidFill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zh-CN" altLang="en-US" sz="2400" b="1" i="0" u="none" strike="noStrike">
                <a:solidFill>
                  <a:srgbClr val="FFFFFF"/>
                </a:solidFill>
                <a:latin typeface="Noto Serif SC" panose="02020200000000000000" charset="-122"/>
                <a:ea typeface="Noto Serif SC" panose="02020200000000000000" charset="-122"/>
                <a:cs typeface="Noto Serif SC" panose="02020200000000000000" charset="-122"/>
                <a:sym typeface="Noto Serif SC" panose="02020200000000000000" charset="-122"/>
              </a:rPr>
              <a:t>对老年人的危害</a:t>
            </a:r>
            <a:endParaRPr lang="zh-CN" altLang="en-US" sz="2400" b="1" i="0" u="none" strike="noStrike">
              <a:solidFill>
                <a:srgbClr val="FFFFFF"/>
              </a:solidFill>
              <a:latin typeface="Noto Serif SC" panose="02020200000000000000" charset="-122"/>
              <a:ea typeface="Noto Serif SC" panose="02020200000000000000" charset="-122"/>
              <a:cs typeface="Noto Serif SC" panose="02020200000000000000" charset="-122"/>
              <a:sym typeface="Noto Serif SC" panose="02020200000000000000" charset="-122"/>
            </a:endParaRPr>
          </a:p>
        </p:txBody>
      </p:sp>
      <p:sp>
        <p:nvSpPr>
          <p:cNvPr id="26" name="AutoShape 4"/>
          <p:cNvSpPr/>
          <p:nvPr/>
        </p:nvSpPr>
        <p:spPr>
          <a:xfrm>
            <a:off x="1026795" y="3028950"/>
            <a:ext cx="3556000" cy="1524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zh-CN" altLang="en-US" sz="2000" b="1">
                <a:solidFill>
                  <a:srgbClr val="8A9A72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（2）原发疾病加重</a:t>
            </a:r>
            <a:endParaRPr lang="zh-CN" altLang="en-US" sz="2000" b="1">
              <a:solidFill>
                <a:srgbClr val="8A9A72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+mn-ea"/>
            </a:endParaRPr>
          </a:p>
          <a:p>
            <a:pPr marL="0" indent="0" algn="l">
              <a:lnSpc>
                <a:spcPct val="100000"/>
              </a:lnSpc>
              <a:defRPr/>
            </a:pPr>
            <a:r>
              <a:rPr lang="en-US" sz="2000" i="0" u="none" strike="noStrike">
                <a:solidFill>
                  <a:srgbClr val="5A5A5A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长期睡眠障碍，会导致原发疾病加重，由于睡眠障碍的持续，会导致这些原发疾病的病情明显加重，严重的还可能危及生命</a:t>
            </a:r>
            <a:endParaRPr lang="en-US" sz="2000" i="0" u="none" strike="noStrike">
              <a:solidFill>
                <a:srgbClr val="5A5A5A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27" name="AutoShape 4"/>
          <p:cNvSpPr/>
          <p:nvPr/>
        </p:nvSpPr>
        <p:spPr>
          <a:xfrm>
            <a:off x="7365365" y="1905000"/>
            <a:ext cx="3556000" cy="1524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zh-CN" altLang="en-US" sz="2000" b="1">
                <a:solidFill>
                  <a:srgbClr val="8A9A72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（4）机体免疫力下降</a:t>
            </a:r>
            <a:endParaRPr lang="zh-CN" altLang="en-US" sz="2000" b="1">
              <a:solidFill>
                <a:srgbClr val="8A9A72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+mn-ea"/>
            </a:endParaRPr>
          </a:p>
          <a:p>
            <a:pPr marL="0" indent="0" algn="l">
              <a:lnSpc>
                <a:spcPct val="100000"/>
              </a:lnSpc>
              <a:defRPr/>
            </a:pPr>
            <a:r>
              <a:rPr lang="zh-CN" altLang="en-US" sz="2000" i="0" u="none" strike="noStrike">
                <a:solidFill>
                  <a:srgbClr val="5A5A5A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睡眠障碍会使人的免疫力下降，导致人的身体素质下降，对各种疾病的抵抗力减弱</a:t>
            </a:r>
            <a:endParaRPr lang="zh-CN" altLang="en-US" sz="2000" i="0" u="none" strike="noStrike">
              <a:solidFill>
                <a:srgbClr val="5A5A5A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28" name="AutoShape 4"/>
          <p:cNvSpPr/>
          <p:nvPr/>
        </p:nvSpPr>
        <p:spPr>
          <a:xfrm>
            <a:off x="2546350" y="5234305"/>
            <a:ext cx="3556000" cy="1524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zh-CN" altLang="en-US" sz="2000" b="1" i="0" u="none" strike="noStrike">
                <a:solidFill>
                  <a:srgbClr val="8A9A72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（3）诱发其他疾病</a:t>
            </a:r>
            <a:endParaRPr lang="zh-CN" altLang="en-US" sz="2000" b="1" i="0" u="none" strike="noStrike">
              <a:solidFill>
                <a:srgbClr val="8A9A72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  <a:p>
            <a:pPr marL="0" indent="0" algn="l">
              <a:lnSpc>
                <a:spcPct val="100000"/>
              </a:lnSpc>
              <a:defRPr/>
            </a:pPr>
            <a:r>
              <a:rPr lang="zh-CN" altLang="en-US" sz="2000" i="0" u="none" strike="noStrike">
                <a:solidFill>
                  <a:srgbClr val="5A5A5A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长期睡眠障碍可诱发高血压、冠心病、糖尿病、抑郁症、痴呆症等慢性疾病</a:t>
            </a:r>
            <a:endParaRPr lang="zh-CN" altLang="en-US" sz="2000" i="0" u="none" strike="noStrike">
              <a:solidFill>
                <a:srgbClr val="5A5A5A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29" name="AutoShape 4"/>
          <p:cNvSpPr/>
          <p:nvPr/>
        </p:nvSpPr>
        <p:spPr>
          <a:xfrm>
            <a:off x="2898140" y="1079500"/>
            <a:ext cx="4213860" cy="1524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zh-CN" altLang="en-US" sz="2000" b="1">
                <a:solidFill>
                  <a:srgbClr val="8A9A72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（1）生活质量下降</a:t>
            </a:r>
            <a:endParaRPr lang="zh-CN" altLang="en-US" sz="2000" b="1">
              <a:solidFill>
                <a:srgbClr val="8A9A72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+mn-ea"/>
            </a:endParaRPr>
          </a:p>
          <a:p>
            <a:pPr marL="0" indent="0" algn="l">
              <a:lnSpc>
                <a:spcPct val="100000"/>
              </a:lnSpc>
              <a:defRPr/>
            </a:pPr>
            <a:r>
              <a:rPr lang="en-US" sz="2000" i="0" u="none" strike="noStrike">
                <a:solidFill>
                  <a:srgbClr val="5A5A5A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经常感到疲乏无力、头昏耳鸣、精神不振、记忆力下降、工作效率不高，容易发脾气，甚至导致焦虑症、抑郁症等</a:t>
            </a:r>
            <a:endParaRPr lang="en-US" sz="2000" i="0" u="none" strike="noStrike">
              <a:solidFill>
                <a:srgbClr val="5A5A5A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30" name="AutoShape 4"/>
          <p:cNvSpPr/>
          <p:nvPr/>
        </p:nvSpPr>
        <p:spPr>
          <a:xfrm>
            <a:off x="7365365" y="4135120"/>
            <a:ext cx="3556000" cy="1524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zh-CN" altLang="en-US" sz="2000" b="1" i="0" u="none" strike="noStrike">
                <a:solidFill>
                  <a:srgbClr val="8A9A72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（5）应高度重视睡眠呼吸暂停综合征的损害</a:t>
            </a:r>
            <a:endParaRPr lang="zh-CN" altLang="en-US" sz="2000" b="1" i="0" u="none" strike="noStrike">
              <a:solidFill>
                <a:srgbClr val="8A9A72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  <a:p>
            <a:pPr marL="0" indent="0" algn="l">
              <a:lnSpc>
                <a:spcPct val="100000"/>
              </a:lnSpc>
              <a:defRPr/>
            </a:pPr>
            <a:r>
              <a:rPr lang="zh-CN" altLang="en-US" sz="2000" i="0" u="none" strike="noStrike">
                <a:solidFill>
                  <a:srgbClr val="5A5A5A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由于睡眠呼吸暂停造成大脑和全身多处缺氧状态，时间长了就会造成全身各血管的功能障碍</a:t>
            </a:r>
            <a:endParaRPr lang="zh-CN" altLang="en-US" sz="2000" i="0" u="none" strike="noStrike">
              <a:solidFill>
                <a:srgbClr val="5A5A5A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9525000" y="-1016000"/>
            <a:ext cx="3810000" cy="3810000"/>
          </a:xfrm>
          <a:prstGeom prst="ellipse">
            <a:avLst/>
          </a:prstGeom>
          <a:solidFill>
            <a:srgbClr val="8AAD9A">
              <a:alpha val="1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3" name="AutoShape 3"/>
          <p:cNvSpPr/>
          <p:nvPr/>
        </p:nvSpPr>
        <p:spPr>
          <a:xfrm>
            <a:off x="-1016000" y="4826000"/>
            <a:ext cx="3175000" cy="3175000"/>
          </a:xfrm>
          <a:prstGeom prst="ellipse">
            <a:avLst/>
          </a:prstGeom>
          <a:solidFill>
            <a:srgbClr val="8AAD9A">
              <a:alpha val="1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4" name="AutoShape 4"/>
          <p:cNvSpPr/>
          <p:nvPr/>
        </p:nvSpPr>
        <p:spPr>
          <a:xfrm>
            <a:off x="1016000" y="132715"/>
            <a:ext cx="10160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zh-CN" altLang="en-US" sz="4000">
                <a:solidFill>
                  <a:srgbClr val="446B58"/>
                </a:solidFill>
                <a:latin typeface="Noto Serif SC" panose="02020200000000000000" charset="-122"/>
                <a:ea typeface="Noto Serif SC" panose="02020200000000000000" charset="-122"/>
                <a:cs typeface="Noto Serif SC" panose="02020200000000000000" charset="-122"/>
                <a:sym typeface="+mn-ea"/>
              </a:rPr>
              <a:t>4．老年睡眠障碍的影响因素</a:t>
            </a:r>
            <a:endParaRPr lang="zh-CN" altLang="en-US" sz="4000">
              <a:solidFill>
                <a:srgbClr val="446B58"/>
              </a:solidFill>
              <a:latin typeface="Noto Serif SC" panose="02020200000000000000" charset="-122"/>
              <a:ea typeface="Noto Serif SC" panose="02020200000000000000" charset="-122"/>
              <a:cs typeface="Noto Serif SC" panose="02020200000000000000" charset="-122"/>
              <a:sym typeface="+mn-ea"/>
            </a:endParaRPr>
          </a:p>
        </p:txBody>
      </p:sp>
      <p:sp>
        <p:nvSpPr>
          <p:cNvPr id="14" name="AutoShape 5"/>
          <p:cNvSpPr/>
          <p:nvPr>
            <p:custDataLst>
              <p:tags r:id="rId1"/>
            </p:custDataLst>
          </p:nvPr>
        </p:nvSpPr>
        <p:spPr>
          <a:xfrm>
            <a:off x="2266315" y="1603375"/>
            <a:ext cx="3251200" cy="4032250"/>
          </a:xfrm>
          <a:prstGeom prst="roundRect">
            <a:avLst>
              <a:gd name="adj" fmla="val 0"/>
            </a:avLst>
          </a:prstGeom>
          <a:solidFill>
            <a:srgbClr val="FFFFFF">
              <a:alpha val="100000"/>
            </a:srgbClr>
          </a:solidFill>
          <a:ln w="12700" cap="flat" cmpd="sng">
            <a:solidFill>
              <a:srgbClr val="86A691">
                <a:alpha val="60000"/>
              </a:srgbClr>
            </a:solidFill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17" name="AutoShape 6"/>
          <p:cNvSpPr/>
          <p:nvPr>
            <p:custDataLst>
              <p:tags r:id="rId2"/>
            </p:custDataLst>
          </p:nvPr>
        </p:nvSpPr>
        <p:spPr>
          <a:xfrm>
            <a:off x="2266315" y="2032000"/>
            <a:ext cx="3251200" cy="76200"/>
          </a:xfrm>
          <a:prstGeom prst="roundRect">
            <a:avLst>
              <a:gd name="adj" fmla="val 0"/>
            </a:avLst>
          </a:prstGeom>
          <a:solidFill>
            <a:srgbClr val="86A691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pic>
        <p:nvPicPr>
          <p:cNvPr id="18" name="Picture 7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520315" y="2413000"/>
            <a:ext cx="457200" cy="457200"/>
          </a:xfrm>
          <a:prstGeom prst="rect">
            <a:avLst/>
          </a:prstGeom>
        </p:spPr>
      </p:pic>
      <p:sp>
        <p:nvSpPr>
          <p:cNvPr id="22" name="AutoShape 8"/>
          <p:cNvSpPr/>
          <p:nvPr>
            <p:custDataLst>
              <p:tags r:id="rId6"/>
            </p:custDataLst>
          </p:nvPr>
        </p:nvSpPr>
        <p:spPr>
          <a:xfrm>
            <a:off x="3079115" y="2438400"/>
            <a:ext cx="2286000" cy="4572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3C3C3C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01 </a:t>
            </a:r>
            <a:r>
              <a:rPr lang="en-US" sz="2000" b="1">
                <a:solidFill>
                  <a:srgbClr val="3C3C3C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生理因素</a:t>
            </a:r>
            <a:endParaRPr lang="en-US" sz="2000" b="1">
              <a:solidFill>
                <a:srgbClr val="3C3C3C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sp>
        <p:nvSpPr>
          <p:cNvPr id="24" name="AutoShape 10"/>
          <p:cNvSpPr/>
          <p:nvPr>
            <p:custDataLst>
              <p:tags r:id="rId7"/>
            </p:custDataLst>
          </p:nvPr>
        </p:nvSpPr>
        <p:spPr>
          <a:xfrm>
            <a:off x="7395210" y="1603375"/>
            <a:ext cx="3251200" cy="4032250"/>
          </a:xfrm>
          <a:prstGeom prst="roundRect">
            <a:avLst>
              <a:gd name="adj" fmla="val 0"/>
            </a:avLst>
          </a:prstGeom>
          <a:solidFill>
            <a:srgbClr val="86A691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25" name="AutoShape 11"/>
          <p:cNvSpPr/>
          <p:nvPr>
            <p:custDataLst>
              <p:tags r:id="rId8"/>
            </p:custDataLst>
          </p:nvPr>
        </p:nvSpPr>
        <p:spPr>
          <a:xfrm>
            <a:off x="7395210" y="2032000"/>
            <a:ext cx="3251200" cy="76200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pic>
        <p:nvPicPr>
          <p:cNvPr id="26" name="Picture 12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7649210" y="2413000"/>
            <a:ext cx="457200" cy="457200"/>
          </a:xfrm>
          <a:prstGeom prst="rect">
            <a:avLst/>
          </a:prstGeom>
        </p:spPr>
      </p:pic>
      <p:sp>
        <p:nvSpPr>
          <p:cNvPr id="27" name="AutoShape 13"/>
          <p:cNvSpPr/>
          <p:nvPr>
            <p:custDataLst>
              <p:tags r:id="rId12"/>
            </p:custDataLst>
          </p:nvPr>
        </p:nvSpPr>
        <p:spPr>
          <a:xfrm>
            <a:off x="8208010" y="2438400"/>
            <a:ext cx="2286000" cy="4572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04</a:t>
            </a:r>
            <a:r>
              <a:rPr lang="zh-CN" altLang="en-US" sz="2000" b="1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精神、神经因素</a:t>
            </a:r>
            <a:endParaRPr lang="zh-CN" altLang="en-US" sz="2000" b="1">
              <a:solidFill>
                <a:srgbClr val="FFFFFF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sp>
        <p:nvSpPr>
          <p:cNvPr id="34" name="AutoShape 8"/>
          <p:cNvSpPr/>
          <p:nvPr>
            <p:custDataLst>
              <p:tags r:id="rId13"/>
            </p:custDataLst>
          </p:nvPr>
        </p:nvSpPr>
        <p:spPr>
          <a:xfrm>
            <a:off x="2977515" y="2895600"/>
            <a:ext cx="2286000" cy="4572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3C3C3C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02</a:t>
            </a:r>
            <a:r>
              <a:rPr lang="zh-CN" altLang="en-US" sz="2000" b="1">
                <a:solidFill>
                  <a:srgbClr val="3C3C3C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躯体疾病</a:t>
            </a:r>
            <a:endParaRPr lang="zh-CN" altLang="en-US" sz="2000" b="1">
              <a:solidFill>
                <a:srgbClr val="3C3C3C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sp>
        <p:nvSpPr>
          <p:cNvPr id="35" name="AutoShape 8"/>
          <p:cNvSpPr/>
          <p:nvPr>
            <p:custDataLst>
              <p:tags r:id="rId14"/>
            </p:custDataLst>
          </p:nvPr>
        </p:nvSpPr>
        <p:spPr>
          <a:xfrm>
            <a:off x="2342515" y="3632200"/>
            <a:ext cx="2921000" cy="181483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3C3C3C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           03</a:t>
            </a:r>
            <a:r>
              <a:rPr lang="zh-CN" altLang="en-US" sz="2000" b="1">
                <a:solidFill>
                  <a:srgbClr val="3C3C3C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心理社会因素</a:t>
            </a:r>
            <a:endParaRPr lang="zh-CN" altLang="en-US" sz="2000" b="1">
              <a:solidFill>
                <a:srgbClr val="3C3C3C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  <a:p>
            <a:pPr marL="0" indent="0" algn="l">
              <a:lnSpc>
                <a:spcPct val="125000"/>
              </a:lnSpc>
              <a:defRPr/>
            </a:pPr>
            <a:r>
              <a:rPr lang="en-US" sz="1800">
                <a:solidFill>
                  <a:srgbClr val="5A5A5A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         </a:t>
            </a:r>
            <a:r>
              <a:rPr lang="en-US" sz="2000">
                <a:solidFill>
                  <a:srgbClr val="5A5A5A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 ①老年人性格特点</a:t>
            </a:r>
            <a:endParaRPr lang="en-US" sz="2000">
              <a:solidFill>
                <a:srgbClr val="5A5A5A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  <a:p>
            <a:pPr marL="0" indent="0" algn="l">
              <a:lnSpc>
                <a:spcPct val="125000"/>
              </a:lnSpc>
              <a:defRPr/>
            </a:pPr>
            <a:r>
              <a:rPr lang="en-US" sz="2000">
                <a:solidFill>
                  <a:srgbClr val="5A5A5A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         ②社会角色的变化</a:t>
            </a:r>
            <a:endParaRPr lang="en-US" sz="2000">
              <a:solidFill>
                <a:srgbClr val="5A5A5A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  <a:p>
            <a:pPr marL="0" indent="0" algn="l">
              <a:lnSpc>
                <a:spcPct val="125000"/>
              </a:lnSpc>
              <a:defRPr/>
            </a:pPr>
            <a:r>
              <a:rPr lang="en-US" sz="2000">
                <a:solidFill>
                  <a:srgbClr val="5A5A5A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         ③家庭角色的变化</a:t>
            </a:r>
            <a:endParaRPr lang="en-US" sz="2000">
              <a:solidFill>
                <a:srgbClr val="5A5A5A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  <a:p>
            <a:pPr marL="0" indent="0" algn="l">
              <a:lnSpc>
                <a:spcPct val="125000"/>
              </a:lnSpc>
              <a:defRPr/>
            </a:pPr>
            <a:r>
              <a:rPr lang="en-US" altLang="zh-CN" sz="2000">
                <a:solidFill>
                  <a:srgbClr val="5A5A5A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         </a:t>
            </a:r>
            <a:r>
              <a:rPr lang="zh-CN" altLang="en-US" sz="2000">
                <a:solidFill>
                  <a:srgbClr val="5A5A5A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④重大的生活事件</a:t>
            </a:r>
            <a:endParaRPr lang="zh-CN" altLang="en-US" sz="2000">
              <a:solidFill>
                <a:srgbClr val="5A5A5A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  <a:p>
            <a:pPr marL="0" indent="0" algn="l">
              <a:lnSpc>
                <a:spcPct val="125000"/>
              </a:lnSpc>
              <a:defRPr/>
            </a:pPr>
            <a:endParaRPr lang="en-US" altLang="en-US" sz="2000" b="1">
              <a:solidFill>
                <a:srgbClr val="5A5A5A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7578090" y="2951480"/>
            <a:ext cx="3140075" cy="1014730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en-US" sz="2000">
                <a:solidFill>
                  <a:srgbClr val="FFFFFF">
                    <a:alpha val="94902"/>
                  </a:srgb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①精神负担过重</a:t>
            </a:r>
            <a:endParaRPr lang="en-US" sz="2000">
              <a:solidFill>
                <a:srgbClr val="FFFFFF">
                  <a:alpha val="94902"/>
                </a:srgbClr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  <a:p>
            <a:r>
              <a:rPr lang="zh-CN" altLang="en-US" sz="2000">
                <a:solidFill>
                  <a:srgbClr val="FFFFFF">
                    <a:alpha val="94902"/>
                  </a:srgb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②神经科疾病</a:t>
            </a:r>
            <a:endParaRPr lang="zh-CN" altLang="en-US" sz="2000">
              <a:solidFill>
                <a:srgbClr val="FFFFFF">
                  <a:alpha val="94902"/>
                </a:srgbClr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  <a:p>
            <a:r>
              <a:rPr lang="zh-CN" altLang="en-US" sz="2000">
                <a:solidFill>
                  <a:srgbClr val="FFFFFF">
                    <a:alpha val="94902"/>
                  </a:srgb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③精神科疾病</a:t>
            </a:r>
            <a:endParaRPr lang="zh-CN" altLang="en-US" sz="2000">
              <a:solidFill>
                <a:srgbClr val="FFFFFF">
                  <a:alpha val="94902"/>
                </a:srgbClr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8106410" y="3983990"/>
            <a:ext cx="2213610" cy="398780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en-US" altLang="zh-CN" sz="2000" b="1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05</a:t>
            </a:r>
            <a:r>
              <a:rPr lang="zh-CN" altLang="en-US" sz="2000" b="1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生物药剂因素</a:t>
            </a:r>
            <a:endParaRPr lang="zh-CN" altLang="en-US" sz="2000" b="1">
              <a:solidFill>
                <a:srgbClr val="FFFFFF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8106410" y="4496435"/>
            <a:ext cx="2388235" cy="398780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en-US" altLang="zh-CN" sz="2000" b="1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06</a:t>
            </a:r>
            <a:r>
              <a:rPr lang="zh-CN" altLang="en-US" sz="2000" b="1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睡眠卫生不良</a:t>
            </a:r>
            <a:endParaRPr lang="zh-CN" altLang="en-US" sz="2000" b="1">
              <a:solidFill>
                <a:srgbClr val="FFFFFF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8106410" y="5008880"/>
            <a:ext cx="2298700" cy="398780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en-US" altLang="zh-CN" sz="2000" b="1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07</a:t>
            </a:r>
            <a:r>
              <a:rPr lang="zh-CN" altLang="en-US" sz="2000" b="1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环境因素</a:t>
            </a:r>
            <a:endParaRPr lang="zh-CN" altLang="en-US" sz="2000" b="1">
              <a:solidFill>
                <a:srgbClr val="FFFFFF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1016000" y="327025"/>
            <a:ext cx="101600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600">
                <a:solidFill>
                  <a:srgbClr val="3C5949"/>
                </a:solidFill>
                <a:latin typeface="Noto Serif SC" panose="02020200000000000000" charset="-122"/>
                <a:ea typeface="Noto Serif SC" panose="02020200000000000000" charset="-122"/>
                <a:cs typeface="Noto Serif SC" panose="02020200000000000000" charset="-122"/>
              </a:rPr>
              <a:t>6.2　老年睡眠障碍的评估与治疗</a:t>
            </a:r>
            <a:endParaRPr lang="en-US" sz="3600">
              <a:solidFill>
                <a:srgbClr val="3C5949"/>
              </a:solidFill>
              <a:latin typeface="Noto Serif SC" panose="02020200000000000000" charset="-122"/>
              <a:ea typeface="Noto Serif SC" panose="02020200000000000000" charset="-122"/>
              <a:cs typeface="Noto Serif SC" panose="02020200000000000000" charset="-122"/>
            </a:endParaRPr>
          </a:p>
        </p:txBody>
      </p:sp>
      <p:sp>
        <p:nvSpPr>
          <p:cNvPr id="3" name="AutoShape 3"/>
          <p:cNvSpPr/>
          <p:nvPr>
            <p:custDataLst>
              <p:tags r:id="rId1"/>
            </p:custDataLst>
          </p:nvPr>
        </p:nvSpPr>
        <p:spPr>
          <a:xfrm>
            <a:off x="996950" y="1504950"/>
            <a:ext cx="9896475" cy="1835785"/>
          </a:xfrm>
          <a:prstGeom prst="roundRect">
            <a:avLst>
              <a:gd name="adj" fmla="val 0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6" name="AutoShape 5"/>
          <p:cNvSpPr/>
          <p:nvPr/>
        </p:nvSpPr>
        <p:spPr>
          <a:xfrm>
            <a:off x="1016000" y="1778000"/>
            <a:ext cx="10160000" cy="4196080"/>
          </a:xfrm>
          <a:prstGeom prst="roundRect">
            <a:avLst>
              <a:gd name="adj" fmla="val 0"/>
            </a:avLst>
          </a:prstGeom>
          <a:solidFill>
            <a:srgbClr val="94AC9F">
              <a:alpha val="15000"/>
            </a:srgbClr>
          </a:solidFill>
          <a:ln cap="flat" cmpd="sng">
            <a:solidFill>
              <a:srgbClr val="6F937F">
                <a:alpha val="15000"/>
              </a:srgbClr>
            </a:solidFill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7" name="AutoShape 7"/>
          <p:cNvSpPr/>
          <p:nvPr/>
        </p:nvSpPr>
        <p:spPr>
          <a:xfrm>
            <a:off x="1270000" y="3175000"/>
            <a:ext cx="96520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algn="l">
              <a:lnSpc>
                <a:spcPct val="117000"/>
              </a:lnSpc>
              <a:buClrTx/>
              <a:buSzTx/>
              <a:buFontTx/>
              <a:defRPr/>
            </a:pPr>
            <a:r>
              <a:rPr lang="en-US" sz="3200" b="1">
                <a:solidFill>
                  <a:srgbClr val="44403C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1．老年睡眠障碍的评估</a:t>
            </a:r>
            <a:endParaRPr lang="en-US" sz="3200" b="1">
              <a:solidFill>
                <a:srgbClr val="44403C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+mn-ea"/>
            </a:endParaRPr>
          </a:p>
          <a:p>
            <a:pPr marL="0" indent="0" algn="l">
              <a:lnSpc>
                <a:spcPct val="117000"/>
              </a:lnSpc>
              <a:defRPr/>
            </a:pPr>
            <a:r>
              <a:rPr lang="zh-CN" altLang="en-US" sz="3200">
                <a:solidFill>
                  <a:srgbClr val="57534E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对睡眠障碍的评估应该是多方面的，包括生理、心理和药物史，以及睡眠日志等，有的还需接受睡眠多导监护仪等测试和检查。对老年人睡眠障碍的评估，不能简单地询问老年人“昨晚睡得怎么样”，而是必须明确老年人是否存在入睡困难、早醒、多梦易惊、再次入睡难度以及第二天的精神状态等。。</a:t>
            </a:r>
            <a:endParaRPr lang="zh-CN" altLang="en-US" sz="3200">
              <a:solidFill>
                <a:srgbClr val="57534E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+mn-ea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9525000" y="-1270000"/>
            <a:ext cx="3810000" cy="3810000"/>
          </a:xfrm>
          <a:prstGeom prst="ellipse">
            <a:avLst/>
          </a:prstGeom>
          <a:solidFill>
            <a:srgbClr val="8AB09A">
              <a:alpha val="1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3" name="AutoShape 3"/>
          <p:cNvSpPr/>
          <p:nvPr/>
        </p:nvSpPr>
        <p:spPr>
          <a:xfrm>
            <a:off x="-1016000" y="5080000"/>
            <a:ext cx="2540000" cy="2540000"/>
          </a:xfrm>
          <a:prstGeom prst="ellipse">
            <a:avLst/>
          </a:prstGeom>
          <a:solidFill>
            <a:srgbClr val="8AB09A">
              <a:alpha val="1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4" name="AutoShape 4"/>
          <p:cNvSpPr/>
          <p:nvPr/>
        </p:nvSpPr>
        <p:spPr>
          <a:xfrm>
            <a:off x="1016000" y="255270"/>
            <a:ext cx="10160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600">
                <a:solidFill>
                  <a:srgbClr val="444444"/>
                </a:solidFill>
                <a:latin typeface="Noto Serif SC" panose="02020200000000000000" charset="-122"/>
                <a:ea typeface="Noto Serif SC" panose="02020200000000000000" charset="-122"/>
                <a:cs typeface="Noto Serif SC" panose="02020200000000000000" charset="-122"/>
              </a:rPr>
              <a:t>1．老年睡眠障碍的评估</a:t>
            </a:r>
            <a:endParaRPr lang="en-US" sz="3600">
              <a:solidFill>
                <a:srgbClr val="444444"/>
              </a:solidFill>
              <a:latin typeface="Noto Serif SC" panose="02020200000000000000" charset="-122"/>
              <a:ea typeface="Noto Serif SC" panose="02020200000000000000" charset="-122"/>
              <a:cs typeface="Noto Serif SC" panose="02020200000000000000" charset="-122"/>
            </a:endParaRPr>
          </a:p>
        </p:txBody>
      </p:sp>
      <p:sp>
        <p:nvSpPr>
          <p:cNvPr id="6" name="AutoShape 6"/>
          <p:cNvSpPr/>
          <p:nvPr>
            <p:custDataLst>
              <p:tags r:id="rId1"/>
            </p:custDataLst>
          </p:nvPr>
        </p:nvSpPr>
        <p:spPr>
          <a:xfrm>
            <a:off x="1016000" y="2763520"/>
            <a:ext cx="5207000" cy="1714500"/>
          </a:xfrm>
          <a:prstGeom prst="roundRect">
            <a:avLst>
              <a:gd name="adj" fmla="val 0"/>
            </a:avLst>
          </a:prstGeom>
          <a:solidFill>
            <a:srgbClr val="8AB09A">
              <a:alpha val="8000"/>
            </a:srgbClr>
          </a:solidFill>
          <a:ln w="12700" cap="flat" cmpd="sng">
            <a:solidFill>
              <a:srgbClr val="8AB09A">
                <a:alpha val="60000"/>
              </a:srgbClr>
            </a:solidFill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10" name="AutoShape 10"/>
          <p:cNvSpPr/>
          <p:nvPr>
            <p:custDataLst>
              <p:tags r:id="rId2"/>
            </p:custDataLst>
          </p:nvPr>
        </p:nvSpPr>
        <p:spPr>
          <a:xfrm>
            <a:off x="6324600" y="2763520"/>
            <a:ext cx="5207000" cy="1714500"/>
          </a:xfrm>
          <a:prstGeom prst="roundRect">
            <a:avLst>
              <a:gd name="adj" fmla="val 0"/>
            </a:avLst>
          </a:prstGeom>
          <a:solidFill>
            <a:srgbClr val="8AB09A">
              <a:alpha val="8000"/>
            </a:srgbClr>
          </a:solidFill>
          <a:ln w="12700" cap="flat" cmpd="sng">
            <a:solidFill>
              <a:srgbClr val="8AB09A">
                <a:alpha val="60000"/>
              </a:srgbClr>
            </a:solidFill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14" name="AutoShape 14"/>
          <p:cNvSpPr/>
          <p:nvPr>
            <p:custDataLst>
              <p:tags r:id="rId3"/>
            </p:custDataLst>
          </p:nvPr>
        </p:nvSpPr>
        <p:spPr>
          <a:xfrm>
            <a:off x="1016000" y="4781550"/>
            <a:ext cx="5207000" cy="1714500"/>
          </a:xfrm>
          <a:prstGeom prst="roundRect">
            <a:avLst>
              <a:gd name="adj" fmla="val 0"/>
            </a:avLst>
          </a:prstGeom>
          <a:solidFill>
            <a:srgbClr val="8AB09A">
              <a:alpha val="8000"/>
            </a:srgbClr>
          </a:solidFill>
          <a:ln w="12700" cap="flat" cmpd="sng">
            <a:solidFill>
              <a:srgbClr val="8AB09A">
                <a:alpha val="60000"/>
              </a:srgbClr>
            </a:solidFill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pic>
        <p:nvPicPr>
          <p:cNvPr id="15" name="Picture 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270000" y="2915285"/>
            <a:ext cx="406400" cy="406400"/>
          </a:xfrm>
          <a:prstGeom prst="rect">
            <a:avLst/>
          </a:prstGeom>
        </p:spPr>
      </p:pic>
      <p:sp>
        <p:nvSpPr>
          <p:cNvPr id="18" name="AutoShape 18"/>
          <p:cNvSpPr/>
          <p:nvPr>
            <p:custDataLst>
              <p:tags r:id="rId7"/>
            </p:custDataLst>
          </p:nvPr>
        </p:nvSpPr>
        <p:spPr>
          <a:xfrm>
            <a:off x="6350000" y="4781550"/>
            <a:ext cx="5207000" cy="1714500"/>
          </a:xfrm>
          <a:prstGeom prst="roundRect">
            <a:avLst>
              <a:gd name="adj" fmla="val 0"/>
            </a:avLst>
          </a:prstGeom>
          <a:solidFill>
            <a:srgbClr val="8AB09A">
              <a:alpha val="8000"/>
            </a:srgbClr>
          </a:solidFill>
          <a:ln w="12700" cap="flat" cmpd="sng">
            <a:solidFill>
              <a:srgbClr val="8AB09A">
                <a:alpha val="60000"/>
              </a:srgbClr>
            </a:solidFill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pic>
        <p:nvPicPr>
          <p:cNvPr id="19" name="Picture 19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6578600" y="5080000"/>
            <a:ext cx="406400" cy="406400"/>
          </a:xfrm>
          <a:prstGeom prst="rect">
            <a:avLst/>
          </a:prstGeom>
        </p:spPr>
      </p:pic>
      <p:sp>
        <p:nvSpPr>
          <p:cNvPr id="20" name="AutoShape 6"/>
          <p:cNvSpPr/>
          <p:nvPr>
            <p:custDataLst>
              <p:tags r:id="rId11"/>
            </p:custDataLst>
          </p:nvPr>
        </p:nvSpPr>
        <p:spPr>
          <a:xfrm>
            <a:off x="1016000" y="1123950"/>
            <a:ext cx="5207000" cy="1400810"/>
          </a:xfrm>
          <a:prstGeom prst="roundRect">
            <a:avLst>
              <a:gd name="adj" fmla="val 0"/>
            </a:avLst>
          </a:prstGeom>
          <a:solidFill>
            <a:srgbClr val="8AB09A">
              <a:alpha val="8000"/>
            </a:srgbClr>
          </a:solidFill>
          <a:ln w="12700" cap="flat" cmpd="sng">
            <a:solidFill>
              <a:srgbClr val="8AB09A">
                <a:alpha val="60000"/>
              </a:srgbClr>
            </a:solidFill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pic>
        <p:nvPicPr>
          <p:cNvPr id="23" name="Picture 7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1270000" y="1352550"/>
            <a:ext cx="406400" cy="406400"/>
          </a:xfrm>
          <a:prstGeom prst="rect">
            <a:avLst/>
          </a:prstGeom>
        </p:spPr>
      </p:pic>
      <p:sp>
        <p:nvSpPr>
          <p:cNvPr id="24" name="AutoShape 8"/>
          <p:cNvSpPr/>
          <p:nvPr>
            <p:custDataLst>
              <p:tags r:id="rId15"/>
            </p:custDataLst>
          </p:nvPr>
        </p:nvSpPr>
        <p:spPr>
          <a:xfrm>
            <a:off x="7150100" y="3069590"/>
            <a:ext cx="4318000" cy="96393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zh-CN" altLang="en-US" sz="2000" b="1" i="0" u="none" strike="noStrike">
                <a:solidFill>
                  <a:srgbClr val="8A9A72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04 </a:t>
            </a:r>
            <a:r>
              <a:rPr lang="zh-CN" altLang="en-US" sz="2000" b="1">
                <a:solidFill>
                  <a:srgbClr val="8A9A72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睡眠自评工具</a:t>
            </a:r>
            <a:r>
              <a:rPr lang="zh-CN" altLang="en-US" sz="2000" b="1">
                <a:solidFill>
                  <a:srgbClr val="44444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。常用的自评工具有主观睡眠评价工具（</a:t>
            </a:r>
            <a:r>
              <a:rPr lang="en-US" altLang="zh-CN" sz="2000" b="1">
                <a:solidFill>
                  <a:srgbClr val="44444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SEST）</a:t>
            </a:r>
            <a:r>
              <a:rPr lang="zh-CN" altLang="en-US" sz="2000" b="1">
                <a:solidFill>
                  <a:srgbClr val="44444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和 </a:t>
            </a:r>
            <a:r>
              <a:rPr lang="en-US" altLang="zh-CN" sz="2000" b="1">
                <a:solidFill>
                  <a:srgbClr val="44444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Pittsburgh </a:t>
            </a:r>
            <a:r>
              <a:rPr lang="zh-CN" altLang="en-US" sz="2000" b="1">
                <a:solidFill>
                  <a:srgbClr val="44444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睡眠质量（</a:t>
            </a:r>
            <a:r>
              <a:rPr lang="en-US" altLang="zh-CN" sz="2000" b="1">
                <a:solidFill>
                  <a:srgbClr val="44444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PSQI）</a:t>
            </a:r>
            <a:endParaRPr lang="en-US" altLang="zh-CN" sz="2000" b="1">
              <a:solidFill>
                <a:srgbClr val="444444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sp>
        <p:nvSpPr>
          <p:cNvPr id="25" name="AutoShape 6"/>
          <p:cNvSpPr/>
          <p:nvPr>
            <p:custDataLst>
              <p:tags r:id="rId16"/>
            </p:custDataLst>
          </p:nvPr>
        </p:nvSpPr>
        <p:spPr>
          <a:xfrm>
            <a:off x="6324600" y="1129030"/>
            <a:ext cx="5207000" cy="1400810"/>
          </a:xfrm>
          <a:prstGeom prst="roundRect">
            <a:avLst>
              <a:gd name="adj" fmla="val 0"/>
            </a:avLst>
          </a:prstGeom>
          <a:solidFill>
            <a:srgbClr val="8AB09A">
              <a:alpha val="8000"/>
            </a:srgbClr>
          </a:solidFill>
          <a:ln w="12700" cap="flat" cmpd="sng">
            <a:solidFill>
              <a:srgbClr val="8AB09A">
                <a:alpha val="60000"/>
              </a:srgbClr>
            </a:solidFill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pic>
        <p:nvPicPr>
          <p:cNvPr id="26" name="Picture 7"/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6578600" y="1357630"/>
            <a:ext cx="406400" cy="406400"/>
          </a:xfrm>
          <a:prstGeom prst="rect">
            <a:avLst/>
          </a:prstGeom>
        </p:spPr>
      </p:pic>
      <p:sp>
        <p:nvSpPr>
          <p:cNvPr id="27" name="AutoShape 8"/>
          <p:cNvSpPr/>
          <p:nvPr>
            <p:custDataLst>
              <p:tags r:id="rId18"/>
            </p:custDataLst>
          </p:nvPr>
        </p:nvSpPr>
        <p:spPr>
          <a:xfrm>
            <a:off x="7150100" y="1357630"/>
            <a:ext cx="4318000" cy="96393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zh-CN" altLang="en-US" sz="2000" b="1" i="0" u="none" strike="noStrike">
                <a:solidFill>
                  <a:srgbClr val="8A9A72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02 </a:t>
            </a:r>
            <a:r>
              <a:rPr lang="zh-CN" altLang="en-US" sz="2000" b="1">
                <a:solidFill>
                  <a:srgbClr val="8A9A72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肢体活动电图</a:t>
            </a:r>
            <a:r>
              <a:rPr lang="zh-CN" altLang="en-US" sz="2000" b="1">
                <a:solidFill>
                  <a:srgbClr val="44444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。肢体活动电图是一种通过测定睡眠期的肢体运动情况，评估患者睡眠——觉醒周期的检查方法</a:t>
            </a:r>
            <a:endParaRPr lang="zh-CN" altLang="en-US" sz="2000" b="1">
              <a:solidFill>
                <a:srgbClr val="444444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pic>
        <p:nvPicPr>
          <p:cNvPr id="28" name="Picture 15"/>
          <p:cNvPicPr>
            <a:picLocks noChangeAspect="1"/>
          </p:cNvPicPr>
          <p:nvPr>
            <p:custDataLst>
              <p:tags r:id="rId19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578600" y="2915285"/>
            <a:ext cx="406400" cy="406400"/>
          </a:xfrm>
          <a:prstGeom prst="rect">
            <a:avLst/>
          </a:prstGeom>
        </p:spPr>
      </p:pic>
      <p:sp>
        <p:nvSpPr>
          <p:cNvPr id="29" name="AutoShape 8"/>
          <p:cNvSpPr/>
          <p:nvPr>
            <p:custDataLst>
              <p:tags r:id="rId20"/>
            </p:custDataLst>
          </p:nvPr>
        </p:nvSpPr>
        <p:spPr>
          <a:xfrm>
            <a:off x="1841500" y="1352550"/>
            <a:ext cx="4318000" cy="96393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zh-CN" altLang="en-US" sz="2000" b="1" i="0" u="none" strike="noStrike">
                <a:solidFill>
                  <a:srgbClr val="8A9A72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01 </a:t>
            </a:r>
            <a:r>
              <a:rPr lang="zh-CN" altLang="en-US" sz="2000" b="1">
                <a:solidFill>
                  <a:srgbClr val="8A9A72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多导睡眠图</a:t>
            </a:r>
            <a:r>
              <a:rPr lang="en-US" sz="2000" b="1">
                <a:solidFill>
                  <a:srgbClr val="44444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。多导睡眠图是目前国际上公认的评估睡眠的最有效方法</a:t>
            </a:r>
            <a:endParaRPr lang="en-US" sz="2000" b="1">
              <a:solidFill>
                <a:srgbClr val="444444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sp>
        <p:nvSpPr>
          <p:cNvPr id="30" name="AutoShape 8"/>
          <p:cNvSpPr/>
          <p:nvPr>
            <p:custDataLst>
              <p:tags r:id="rId21"/>
            </p:custDataLst>
          </p:nvPr>
        </p:nvSpPr>
        <p:spPr>
          <a:xfrm>
            <a:off x="1841500" y="3209290"/>
            <a:ext cx="4318000" cy="701675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zh-CN" altLang="en-US" sz="2000" b="1" i="0" u="none" strike="noStrike">
                <a:solidFill>
                  <a:srgbClr val="8A9A72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03 </a:t>
            </a:r>
            <a:r>
              <a:rPr lang="zh-CN" altLang="en-US" sz="2000" b="1">
                <a:solidFill>
                  <a:srgbClr val="8A9A72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行为观察</a:t>
            </a:r>
            <a:r>
              <a:rPr lang="zh-CN" altLang="en-US" sz="2000" b="1">
                <a:solidFill>
                  <a:srgbClr val="44444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。有专家认为，每1～2小时观察1次的观察频度难以保证评估的准确性，有研究显示，行为观察应每隔20～30分钟进行1次</a:t>
            </a:r>
            <a:endParaRPr lang="zh-CN" altLang="en-US" sz="2000" b="1">
              <a:solidFill>
                <a:srgbClr val="444444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pic>
        <p:nvPicPr>
          <p:cNvPr id="31" name="Picture 19"/>
          <p:cNvPicPr>
            <a:picLocks noChangeAspect="1"/>
          </p:cNvPicPr>
          <p:nvPr>
            <p:custDataLst>
              <p:tags r:id="rId22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270000" y="5151120"/>
            <a:ext cx="406400" cy="406400"/>
          </a:xfrm>
          <a:prstGeom prst="rect">
            <a:avLst/>
          </a:prstGeom>
        </p:spPr>
      </p:pic>
      <p:sp>
        <p:nvSpPr>
          <p:cNvPr id="32" name="AutoShape 8"/>
          <p:cNvSpPr/>
          <p:nvPr>
            <p:custDataLst>
              <p:tags r:id="rId23"/>
            </p:custDataLst>
          </p:nvPr>
        </p:nvSpPr>
        <p:spPr>
          <a:xfrm>
            <a:off x="1841500" y="5221605"/>
            <a:ext cx="4318000" cy="96393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zh-CN" altLang="en-US" sz="2000" b="1" i="0" u="none" strike="noStrike">
                <a:solidFill>
                  <a:srgbClr val="8A9A72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05 </a:t>
            </a:r>
            <a:r>
              <a:rPr lang="zh-CN" altLang="en-US" sz="2000" b="1">
                <a:solidFill>
                  <a:srgbClr val="8A9A72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睡眠史和临床评估</a:t>
            </a:r>
            <a:r>
              <a:rPr lang="zh-CN" altLang="en-US" sz="2000" b="1">
                <a:solidFill>
                  <a:srgbClr val="44444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。向患者或其家庭成员了解患者睡眠——觉醒周期、睡眠障碍的性质、严重程度、白天表现及病程</a:t>
            </a:r>
            <a:endParaRPr lang="zh-CN" altLang="en-US" sz="2000" b="1">
              <a:solidFill>
                <a:srgbClr val="444444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sp>
        <p:nvSpPr>
          <p:cNvPr id="33" name="AutoShape 8"/>
          <p:cNvSpPr/>
          <p:nvPr>
            <p:custDataLst>
              <p:tags r:id="rId24"/>
            </p:custDataLst>
          </p:nvPr>
        </p:nvSpPr>
        <p:spPr>
          <a:xfrm>
            <a:off x="7150100" y="5151120"/>
            <a:ext cx="4318000" cy="96393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zh-CN" altLang="en-US" sz="2000" b="1" i="0" u="none" strike="noStrike">
                <a:solidFill>
                  <a:srgbClr val="8A9A72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06 </a:t>
            </a:r>
            <a:r>
              <a:rPr lang="zh-CN" altLang="en-US" sz="2000" b="1">
                <a:solidFill>
                  <a:srgbClr val="8A9A72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睡眠日记和睡眠问卷</a:t>
            </a:r>
            <a:r>
              <a:rPr lang="zh-CN" altLang="en-US" sz="2000" b="1">
                <a:solidFill>
                  <a:srgbClr val="44444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。睡眠日记监测是最实用、最经济和应用最广泛的睡眠评估方法之一</a:t>
            </a:r>
            <a:endParaRPr lang="zh-CN" altLang="en-US" sz="2000" b="1">
              <a:solidFill>
                <a:srgbClr val="444444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DIAGRAM_VIRTUALLY_FRAME" val="{&quot;height&quot;:331.25,&quot;left&quot;:80,&quot;top&quot;:126.25,&quot;width&quot;:800}"/>
</p:tagLst>
</file>

<file path=ppt/tags/tag101.xml><?xml version="1.0" encoding="utf-8"?>
<p:tagLst xmlns:p="http://schemas.openxmlformats.org/presentationml/2006/main">
  <p:tag name="KSO_WM_DIAGRAM_VIRTUALLY_FRAME" val="{&quot;height&quot;:331.25,&quot;left&quot;:80,&quot;top&quot;:126.25,&quot;width&quot;:800}"/>
</p:tagLst>
</file>

<file path=ppt/tags/tag102.xml><?xml version="1.0" encoding="utf-8"?>
<p:tagLst xmlns:p="http://schemas.openxmlformats.org/presentationml/2006/main">
  <p:tag name="KSO_WM_DIAGRAM_VIRTUALLY_FRAME" val="{&quot;height&quot;:331.25,&quot;left&quot;:80,&quot;top&quot;:126.25,&quot;width&quot;:800}"/>
</p:tagLst>
</file>

<file path=ppt/tags/tag103.xml><?xml version="1.0" encoding="utf-8"?>
<p:tagLst xmlns:p="http://schemas.openxmlformats.org/presentationml/2006/main">
  <p:tag name="KSO_WM_DIAGRAM_VIRTUALLY_FRAME" val="{&quot;height&quot;:331.25,&quot;left&quot;:80,&quot;top&quot;:126.25,&quot;width&quot;:800}"/>
</p:tagLst>
</file>

<file path=ppt/tags/tag104.xml><?xml version="1.0" encoding="utf-8"?>
<p:tagLst xmlns:p="http://schemas.openxmlformats.org/presentationml/2006/main">
  <p:tag name="KSO_WM_DIAGRAM_VIRTUALLY_FRAME" val="{&quot;height&quot;:331.25,&quot;left&quot;:80,&quot;top&quot;:126.25,&quot;width&quot;:800}"/>
</p:tagLst>
</file>

<file path=ppt/tags/tag105.xml><?xml version="1.0" encoding="utf-8"?>
<p:tagLst xmlns:p="http://schemas.openxmlformats.org/presentationml/2006/main">
  <p:tag name="KSO_WM_DIAGRAM_VIRTUALLY_FRAME" val="{&quot;height&quot;:331.25,&quot;left&quot;:80,&quot;top&quot;:126.25,&quot;width&quot;:800}"/>
</p:tagLst>
</file>

<file path=ppt/tags/tag106.xml><?xml version="1.0" encoding="utf-8"?>
<p:tagLst xmlns:p="http://schemas.openxmlformats.org/presentationml/2006/main">
  <p:tag name="KSO_WM_DIAGRAM_VIRTUALLY_FRAME" val="{&quot;height&quot;:331.25,&quot;left&quot;:80,&quot;top&quot;:126.25,&quot;width&quot;:800}"/>
</p:tagLst>
</file>

<file path=ppt/tags/tag107.xml><?xml version="1.0" encoding="utf-8"?>
<p:tagLst xmlns:p="http://schemas.openxmlformats.org/presentationml/2006/main">
  <p:tag name="KSO_WM_DIAGRAM_VIRTUALLY_FRAME" val="{&quot;height&quot;:155.75,&quot;left&quot;:78.5,&quot;top&quot;:118.5,&quot;width&quot;:800}"/>
</p:tagLst>
</file>

<file path=ppt/tags/tag108.xml><?xml version="1.0" encoding="utf-8"?>
<p:tagLst xmlns:p="http://schemas.openxmlformats.org/presentationml/2006/main">
  <p:tag name="KSO_WM_DIAGRAM_VIRTUALLY_FRAME" val="{&quot;height&quot;:290,&quot;left&quot;:80,&quot;top&quot;:190,&quot;width&quot;:830}"/>
</p:tagLst>
</file>

<file path=ppt/tags/tag109.xml><?xml version="1.0" encoding="utf-8"?>
<p:tagLst xmlns:p="http://schemas.openxmlformats.org/presentationml/2006/main">
  <p:tag name="KSO_WM_DIAGRAM_VIRTUALLY_FRAME" val="{&quot;height&quot;:290,&quot;left&quot;:80,&quot;top&quot;:190,&quot;width&quot;:830}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DIAGRAM_VIRTUALLY_FRAME" val="{&quot;height&quot;:290,&quot;left&quot;:80,&quot;top&quot;:190,&quot;width&quot;:830}"/>
</p:tagLst>
</file>

<file path=ppt/tags/tag111.xml><?xml version="1.0" encoding="utf-8"?>
<p:tagLst xmlns:p="http://schemas.openxmlformats.org/presentationml/2006/main">
  <p:tag name="KSO_WM_DIAGRAM_VIRTUALLY_FRAME" val="{&quot;height&quot;:290,&quot;left&quot;:80,&quot;top&quot;:190,&quot;width&quot;:830}"/>
</p:tagLst>
</file>

<file path=ppt/tags/tag112.xml><?xml version="1.0" encoding="utf-8"?>
<p:tagLst xmlns:p="http://schemas.openxmlformats.org/presentationml/2006/main">
  <p:tag name="KSO_WM_DIAGRAM_VIRTUALLY_FRAME" val="{&quot;height&quot;:290,&quot;left&quot;:80,&quot;top&quot;:190,&quot;width&quot;:830}"/>
</p:tagLst>
</file>

<file path=ppt/tags/tag113.xml><?xml version="1.0" encoding="utf-8"?>
<p:tagLst xmlns:p="http://schemas.openxmlformats.org/presentationml/2006/main">
  <p:tag name="KSO_WM_DIAGRAM_VIRTUALLY_FRAME" val="{&quot;height&quot;:290,&quot;left&quot;:80,&quot;top&quot;:190,&quot;width&quot;:830}"/>
</p:tagLst>
</file>

<file path=ppt/tags/tag114.xml><?xml version="1.0" encoding="utf-8"?>
<p:tagLst xmlns:p="http://schemas.openxmlformats.org/presentationml/2006/main">
  <p:tag name="KSO_WM_DIAGRAM_VIRTUALLY_FRAME" val="{&quot;height&quot;:290,&quot;left&quot;:80,&quot;top&quot;:190,&quot;width&quot;:830}"/>
</p:tagLst>
</file>

<file path=ppt/tags/tag115.xml><?xml version="1.0" encoding="utf-8"?>
<p:tagLst xmlns:p="http://schemas.openxmlformats.org/presentationml/2006/main">
  <p:tag name="KSO_WM_DIAGRAM_VIRTUALLY_FRAME" val="{&quot;height&quot;:290,&quot;left&quot;:80,&quot;top&quot;:190,&quot;width&quot;:830}"/>
</p:tagLst>
</file>

<file path=ppt/tags/tag116.xml><?xml version="1.0" encoding="utf-8"?>
<p:tagLst xmlns:p="http://schemas.openxmlformats.org/presentationml/2006/main">
  <p:tag name="KSO_WM_DIAGRAM_VIRTUALLY_FRAME" val="{&quot;height&quot;:290,&quot;left&quot;:80,&quot;top&quot;:190,&quot;width&quot;:830}"/>
</p:tagLst>
</file>

<file path=ppt/tags/tag117.xml><?xml version="1.0" encoding="utf-8"?>
<p:tagLst xmlns:p="http://schemas.openxmlformats.org/presentationml/2006/main">
  <p:tag name="KSO_WM_DIAGRAM_VIRTUALLY_FRAME" val="{&quot;height&quot;:290,&quot;left&quot;:80,&quot;top&quot;:190,&quot;width&quot;:830}"/>
</p:tagLst>
</file>

<file path=ppt/tags/tag118.xml><?xml version="1.0" encoding="utf-8"?>
<p:tagLst xmlns:p="http://schemas.openxmlformats.org/presentationml/2006/main">
  <p:tag name="KSO_WM_DIAGRAM_VIRTUALLY_FRAME" val="{&quot;height&quot;:290,&quot;left&quot;:80,&quot;top&quot;:190,&quot;width&quot;:830}"/>
</p:tagLst>
</file>

<file path=ppt/tags/tag119.xml><?xml version="1.0" encoding="utf-8"?>
<p:tagLst xmlns:p="http://schemas.openxmlformats.org/presentationml/2006/main">
  <p:tag name="KSO_WM_DIAGRAM_VIRTUALLY_FRAME" val="{&quot;height&quot;:290,&quot;left&quot;:80,&quot;top&quot;:190,&quot;width&quot;:830}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KSO_WM_DIAGRAM_VIRTUALLY_FRAME" val="{&quot;height&quot;:290,&quot;left&quot;:80,&quot;top&quot;:190,&quot;width&quot;:830}"/>
</p:tagLst>
</file>

<file path=ppt/tags/tag121.xml><?xml version="1.0" encoding="utf-8"?>
<p:tagLst xmlns:p="http://schemas.openxmlformats.org/presentationml/2006/main">
  <p:tag name="KSO_WM_DIAGRAM_VIRTUALLY_FRAME" val="{&quot;height&quot;:290,&quot;left&quot;:80,&quot;top&quot;:190,&quot;width&quot;:830}"/>
</p:tagLst>
</file>

<file path=ppt/tags/tag122.xml><?xml version="1.0" encoding="utf-8"?>
<p:tagLst xmlns:p="http://schemas.openxmlformats.org/presentationml/2006/main">
  <p:tag name="KSO_WM_DIAGRAM_VIRTUALLY_FRAME" val="{&quot;height&quot;:290,&quot;left&quot;:80,&quot;top&quot;:190,&quot;width&quot;:830}"/>
</p:tagLst>
</file>

<file path=ppt/tags/tag123.xml><?xml version="1.0" encoding="utf-8"?>
<p:tagLst xmlns:p="http://schemas.openxmlformats.org/presentationml/2006/main">
  <p:tag name="KSO_WM_DIAGRAM_VIRTUALLY_FRAME" val="{&quot;height&quot;:290,&quot;left&quot;:80,&quot;top&quot;:190,&quot;width&quot;:830}"/>
</p:tagLst>
</file>

<file path=ppt/tags/tag124.xml><?xml version="1.0" encoding="utf-8"?>
<p:tagLst xmlns:p="http://schemas.openxmlformats.org/presentationml/2006/main">
  <p:tag name="KSO_WM_DIAGRAM_VIRTUALLY_FRAME" val="{&quot;height&quot;:290,&quot;left&quot;:80,&quot;top&quot;:190,&quot;width&quot;:830}"/>
</p:tagLst>
</file>

<file path=ppt/tags/tag125.xml><?xml version="1.0" encoding="utf-8"?>
<p:tagLst xmlns:p="http://schemas.openxmlformats.org/presentationml/2006/main">
  <p:tag name="KSO_WM_DIAGRAM_VIRTUALLY_FRAME" val="{&quot;height&quot;:290,&quot;left&quot;:80,&quot;top&quot;:190,&quot;width&quot;:830}"/>
</p:tagLst>
</file>

<file path=ppt/tags/tag126.xml><?xml version="1.0" encoding="utf-8"?>
<p:tagLst xmlns:p="http://schemas.openxmlformats.org/presentationml/2006/main">
  <p:tag name="KSO_WM_DIAGRAM_VIRTUALLY_FRAME" val="{&quot;height&quot;:331.25,&quot;left&quot;:80,&quot;top&quot;:126.25,&quot;width&quot;:800}"/>
</p:tagLst>
</file>

<file path=ppt/tags/tag127.xml><?xml version="1.0" encoding="utf-8"?>
<p:tagLst xmlns:p="http://schemas.openxmlformats.org/presentationml/2006/main">
  <p:tag name="KSO_WM_DIAGRAM_VIRTUALLY_FRAME" val="{&quot;height&quot;:331.25,&quot;left&quot;:80,&quot;top&quot;:126.25,&quot;width&quot;:800}"/>
</p:tagLst>
</file>

<file path=ppt/tags/tag128.xml><?xml version="1.0" encoding="utf-8"?>
<p:tagLst xmlns:p="http://schemas.openxmlformats.org/presentationml/2006/main">
  <p:tag name="KSO_WM_DIAGRAM_VIRTUALLY_FRAME" val="{&quot;height&quot;:331.25,&quot;left&quot;:80,&quot;top&quot;:126.25,&quot;width&quot;:800}"/>
</p:tagLst>
</file>

<file path=ppt/tags/tag129.xml><?xml version="1.0" encoding="utf-8"?>
<p:tagLst xmlns:p="http://schemas.openxmlformats.org/presentationml/2006/main">
  <p:tag name="KSO_WM_DIAGRAM_VIRTUALLY_FRAME" val="{&quot;height&quot;:331.25,&quot;left&quot;:80,&quot;top&quot;:126.25,&quot;width&quot;:800}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0.xml><?xml version="1.0" encoding="utf-8"?>
<p:tagLst xmlns:p="http://schemas.openxmlformats.org/presentationml/2006/main">
  <p:tag name="KSO_WM_DIAGRAM_VIRTUALLY_FRAME" val="{&quot;height&quot;:331.25,&quot;left&quot;:80,&quot;top&quot;:126.25,&quot;width&quot;:800}"/>
</p:tagLst>
</file>

<file path=ppt/tags/tag131.xml><?xml version="1.0" encoding="utf-8"?>
<p:tagLst xmlns:p="http://schemas.openxmlformats.org/presentationml/2006/main">
  <p:tag name="KSO_WM_DIAGRAM_VIRTUALLY_FRAME" val="{&quot;height&quot;:331.25,&quot;left&quot;:80,&quot;top&quot;:126.25,&quot;width&quot;:800}"/>
</p:tagLst>
</file>

<file path=ppt/tags/tag132.xml><?xml version="1.0" encoding="utf-8"?>
<p:tagLst xmlns:p="http://schemas.openxmlformats.org/presentationml/2006/main">
  <p:tag name="KSO_WM_DIAGRAM_VIRTUALLY_FRAME" val="{&quot;height&quot;:331.25,&quot;left&quot;:80,&quot;top&quot;:126.25,&quot;width&quot;:800}"/>
</p:tagLst>
</file>

<file path=ppt/tags/tag133.xml><?xml version="1.0" encoding="utf-8"?>
<p:tagLst xmlns:p="http://schemas.openxmlformats.org/presentationml/2006/main">
  <p:tag name="KSO_WM_DIAGRAM_VIRTUALLY_FRAME" val="{&quot;height&quot;:331.25,&quot;left&quot;:80,&quot;top&quot;:126.25,&quot;width&quot;:800}"/>
</p:tagLst>
</file>

<file path=ppt/tags/tag134.xml><?xml version="1.0" encoding="utf-8"?>
<p:tagLst xmlns:p="http://schemas.openxmlformats.org/presentationml/2006/main">
  <p:tag name="KSO_WM_DIAGRAM_VIRTUALLY_FRAME" val="{&quot;height&quot;:331.25,&quot;left&quot;:80,&quot;top&quot;:126.25,&quot;width&quot;:800}"/>
</p:tagLst>
</file>

<file path=ppt/tags/tag135.xml><?xml version="1.0" encoding="utf-8"?>
<p:tagLst xmlns:p="http://schemas.openxmlformats.org/presentationml/2006/main">
  <p:tag name="KSO_WM_DIAGRAM_VIRTUALLY_FRAME" val="{&quot;height&quot;:331.25,&quot;left&quot;:80,&quot;top&quot;:126.25,&quot;width&quot;:800}"/>
</p:tagLst>
</file>

<file path=ppt/tags/tag136.xml><?xml version="1.0" encoding="utf-8"?>
<p:tagLst xmlns:p="http://schemas.openxmlformats.org/presentationml/2006/main">
  <p:tag name="KSO_WM_DIAGRAM_VIRTUALLY_FRAME" val="{&quot;height&quot;:331.25,&quot;left&quot;:80,&quot;top&quot;:126.25,&quot;width&quot;:800}"/>
</p:tagLst>
</file>

<file path=ppt/tags/tag137.xml><?xml version="1.0" encoding="utf-8"?>
<p:tagLst xmlns:p="http://schemas.openxmlformats.org/presentationml/2006/main">
  <p:tag name="KSO_WM_DIAGRAM_VIRTUALLY_FRAME" val="{&quot;height&quot;:331.25,&quot;left&quot;:80,&quot;top&quot;:126.25,&quot;width&quot;:800}"/>
</p:tagLst>
</file>

<file path=ppt/tags/tag138.xml><?xml version="1.0" encoding="utf-8"?>
<p:tagLst xmlns:p="http://schemas.openxmlformats.org/presentationml/2006/main">
  <p:tag name="KSO_WM_DIAGRAM_VIRTUALLY_FRAME" val="{&quot;height&quot;:338.2,&quot;left&quot;:41,&quot;top&quot;:167.05,&quot;width&quot;:875.65}"/>
</p:tagLst>
</file>

<file path=ppt/tags/tag139.xml><?xml version="1.0" encoding="utf-8"?>
<p:tagLst xmlns:p="http://schemas.openxmlformats.org/presentationml/2006/main">
  <p:tag name="KSO_WM_DIAGRAM_VIRTUALLY_FRAME" val="{&quot;height&quot;:338.2,&quot;left&quot;:41,&quot;top&quot;:167.05,&quot;width&quot;:875.65}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0.xml><?xml version="1.0" encoding="utf-8"?>
<p:tagLst xmlns:p="http://schemas.openxmlformats.org/presentationml/2006/main">
  <p:tag name="KSO_WM_DIAGRAM_VIRTUALLY_FRAME" val="{&quot;height&quot;:338.2,&quot;left&quot;:41,&quot;top&quot;:167.05,&quot;width&quot;:875.65}"/>
</p:tagLst>
</file>

<file path=ppt/tags/tag141.xml><?xml version="1.0" encoding="utf-8"?>
<p:tagLst xmlns:p="http://schemas.openxmlformats.org/presentationml/2006/main">
  <p:tag name="KSO_WM_DIAGRAM_VIRTUALLY_FRAME" val="{&quot;height&quot;:338.2,&quot;left&quot;:41,&quot;top&quot;:167.05,&quot;width&quot;:875.65}"/>
</p:tagLst>
</file>

<file path=ppt/tags/tag142.xml><?xml version="1.0" encoding="utf-8"?>
<p:tagLst xmlns:p="http://schemas.openxmlformats.org/presentationml/2006/main">
  <p:tag name="KSO_WM_DIAGRAM_VIRTUALLY_FRAME" val="{&quot;height&quot;:335.25,&quot;left&quot;:80,&quot;top&quot;:170,&quot;width&quot;:820}"/>
</p:tagLst>
</file>

<file path=ppt/tags/tag143.xml><?xml version="1.0" encoding="utf-8"?>
<p:tagLst xmlns:p="http://schemas.openxmlformats.org/presentationml/2006/main">
  <p:tag name="KSO_WM_DIAGRAM_VIRTUALLY_FRAME" val="{&quot;height&quot;:335.25,&quot;left&quot;:80,&quot;top&quot;:170,&quot;width&quot;:820}"/>
</p:tagLst>
</file>

<file path=ppt/tags/tag144.xml><?xml version="1.0" encoding="utf-8"?>
<p:tagLst xmlns:p="http://schemas.openxmlformats.org/presentationml/2006/main">
  <p:tag name="KSO_WM_DIAGRAM_VIRTUALLY_FRAME" val="{&quot;height&quot;:240,&quot;left&quot;:80,&quot;top&quot;:175,&quot;width&quot;:800}"/>
</p:tagLst>
</file>

<file path=ppt/tags/tag145.xml><?xml version="1.0" encoding="utf-8"?>
<p:tagLst xmlns:p="http://schemas.openxmlformats.org/presentationml/2006/main">
  <p:tag name="KSO_WM_DIAGRAM_VIRTUALLY_FRAME" val="{&quot;height&quot;:240,&quot;left&quot;:80,&quot;top&quot;:175,&quot;width&quot;:800}"/>
</p:tagLst>
</file>

<file path=ppt/tags/tag146.xml><?xml version="1.0" encoding="utf-8"?>
<p:tagLst xmlns:p="http://schemas.openxmlformats.org/presentationml/2006/main">
  <p:tag name="KSO_WM_DIAGRAM_VIRTUALLY_FRAME" val="{&quot;height&quot;:240,&quot;left&quot;:80,&quot;top&quot;:175,&quot;width&quot;:800}"/>
</p:tagLst>
</file>

<file path=ppt/tags/tag147.xml><?xml version="1.0" encoding="utf-8"?>
<p:tagLst xmlns:p="http://schemas.openxmlformats.org/presentationml/2006/main">
  <p:tag name="KSO_WM_DIAGRAM_VIRTUALLY_FRAME" val="{&quot;height&quot;:240,&quot;left&quot;:80,&quot;top&quot;:175,&quot;width&quot;:800}"/>
</p:tagLst>
</file>

<file path=ppt/tags/tag148.xml><?xml version="1.0" encoding="utf-8"?>
<p:tagLst xmlns:p="http://schemas.openxmlformats.org/presentationml/2006/main">
  <p:tag name="KSO_WM_DIAGRAM_VIRTUALLY_FRAME" val="{&quot;height&quot;:240,&quot;left&quot;:80,&quot;top&quot;:175,&quot;width&quot;:800}"/>
</p:tagLst>
</file>

<file path=ppt/tags/tag149.xml><?xml version="1.0" encoding="utf-8"?>
<p:tagLst xmlns:p="http://schemas.openxmlformats.org/presentationml/2006/main">
  <p:tag name="KSO_WM_DIAGRAM_VIRTUALLY_FRAME" val="{&quot;height&quot;:240,&quot;left&quot;:80,&quot;top&quot;:175,&quot;width&quot;:800}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0.xml><?xml version="1.0" encoding="utf-8"?>
<p:tagLst xmlns:p="http://schemas.openxmlformats.org/presentationml/2006/main">
  <p:tag name="KSO_WM_DIAGRAM_VIRTUALLY_FRAME" val="{&quot;height&quot;:240,&quot;left&quot;:80,&quot;top&quot;:175,&quot;width&quot;:800}"/>
</p:tagLst>
</file>

<file path=ppt/tags/tag151.xml><?xml version="1.0" encoding="utf-8"?>
<p:tagLst xmlns:p="http://schemas.openxmlformats.org/presentationml/2006/main">
  <p:tag name="KSO_WM_DIAGRAM_VIRTUALLY_FRAME" val="{&quot;height&quot;:240,&quot;left&quot;:80,&quot;top&quot;:175,&quot;width&quot;:800}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64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65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66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67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68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69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71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72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73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74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75.xml><?xml version="1.0" encoding="utf-8"?>
<p:tagLst xmlns:p="http://schemas.openxmlformats.org/presentationml/2006/main">
  <p:tag name="KSO_WM_DIAGRAM_VIRTUALLY_FRAME" val="{&quot;height&quot;:340,&quot;left&quot;:80,&quot;top&quot;:160,&quot;width&quot;:820}"/>
</p:tagLst>
</file>

<file path=ppt/tags/tag76.xml><?xml version="1.0" encoding="utf-8"?>
<p:tagLst xmlns:p="http://schemas.openxmlformats.org/presentationml/2006/main">
  <p:tag name="KSO_WM_DIAGRAM_VIRTUALLY_FRAME" val="{&quot;height&quot;:340,&quot;left&quot;:80,&quot;top&quot;:160,&quot;width&quot;:820}"/>
</p:tagLst>
</file>

<file path=ppt/tags/tag77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78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79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81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82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83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84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85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86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87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88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89.xml><?xml version="1.0" encoding="utf-8"?>
<p:tagLst xmlns:p="http://schemas.openxmlformats.org/presentationml/2006/main">
  <p:tag name="KSO_WM_DIAGRAM_VIRTUALLY_FRAME" val="{&quot;height&quot;:335.25,&quot;left&quot;:80,&quot;top&quot;:170,&quot;width&quot;:820}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DIAGRAM_VIRTUALLY_FRAME" val="{&quot;height&quot;:335.25,&quot;left&quot;:80,&quot;top&quot;:170,&quot;width&quot;:820}"/>
</p:tagLst>
</file>

<file path=ppt/tags/tag91.xml><?xml version="1.0" encoding="utf-8"?>
<p:tagLst xmlns:p="http://schemas.openxmlformats.org/presentationml/2006/main">
  <p:tag name="KSO_WM_DIAGRAM_VIRTUALLY_FRAME" val="{&quot;height&quot;:335.25,&quot;left&quot;:80,&quot;top&quot;:170,&quot;width&quot;:820}"/>
</p:tagLst>
</file>

<file path=ppt/tags/tag92.xml><?xml version="1.0" encoding="utf-8"?>
<p:tagLst xmlns:p="http://schemas.openxmlformats.org/presentationml/2006/main">
  <p:tag name="KSO_WM_DIAGRAM_VIRTUALLY_FRAME" val="{&quot;height&quot;:335.25,&quot;left&quot;:80,&quot;top&quot;:170,&quot;width&quot;:820}"/>
</p:tagLst>
</file>

<file path=ppt/tags/tag93.xml><?xml version="1.0" encoding="utf-8"?>
<p:tagLst xmlns:p="http://schemas.openxmlformats.org/presentationml/2006/main">
  <p:tag name="KSO_WM_DIAGRAM_VIRTUALLY_FRAME" val="{&quot;height&quot;:335.25,&quot;left&quot;:80,&quot;top&quot;:170,&quot;width&quot;:820}"/>
</p:tagLst>
</file>

<file path=ppt/tags/tag94.xml><?xml version="1.0" encoding="utf-8"?>
<p:tagLst xmlns:p="http://schemas.openxmlformats.org/presentationml/2006/main">
  <p:tag name="KSO_WM_DIAGRAM_VIRTUALLY_FRAME" val="{&quot;height&quot;:300,&quot;left&quot;:80,&quot;top&quot;:150,&quot;width&quot;:800}"/>
</p:tagLst>
</file>

<file path=ppt/tags/tag95.xml><?xml version="1.0" encoding="utf-8"?>
<p:tagLst xmlns:p="http://schemas.openxmlformats.org/presentationml/2006/main">
  <p:tag name="KSO_WM_DIAGRAM_VIRTUALLY_FRAME" val="{&quot;height&quot;:300,&quot;left&quot;:80,&quot;top&quot;:150,&quot;width&quot;:800}"/>
</p:tagLst>
</file>

<file path=ppt/tags/tag96.xml><?xml version="1.0" encoding="utf-8"?>
<p:tagLst xmlns:p="http://schemas.openxmlformats.org/presentationml/2006/main">
  <p:tag name="KSO_WM_DIAGRAM_VIRTUALLY_FRAME" val="{&quot;height&quot;:300,&quot;left&quot;:80,&quot;top&quot;:150,&quot;width&quot;:800}"/>
</p:tagLst>
</file>

<file path=ppt/tags/tag97.xml><?xml version="1.0" encoding="utf-8"?>
<p:tagLst xmlns:p="http://schemas.openxmlformats.org/presentationml/2006/main">
  <p:tag name="KSO_WM_DIAGRAM_VIRTUALLY_FRAME" val="{&quot;height&quot;:331.25,&quot;left&quot;:80,&quot;top&quot;:126.25,&quot;width&quot;:800}"/>
</p:tagLst>
</file>

<file path=ppt/tags/tag98.xml><?xml version="1.0" encoding="utf-8"?>
<p:tagLst xmlns:p="http://schemas.openxmlformats.org/presentationml/2006/main">
  <p:tag name="KSO_WM_DIAGRAM_VIRTUALLY_FRAME" val="{&quot;height&quot;:331.25,&quot;left&quot;:80,&quot;top&quot;:126.25,&quot;width&quot;:800}"/>
</p:tagLst>
</file>

<file path=ppt/tags/tag99.xml><?xml version="1.0" encoding="utf-8"?>
<p:tagLst xmlns:p="http://schemas.openxmlformats.org/presentationml/2006/main">
  <p:tag name="KSO_WM_DIAGRAM_VIRTUALLY_FRAME" val="{&quot;height&quot;:331.25,&quot;left&quot;:80,&quot;top&quot;:126.25,&quot;width&quot;:800}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2257</Words>
  <Application>WPS 演示</Application>
  <PresentationFormat>宽屏</PresentationFormat>
  <Paragraphs>149</Paragraphs>
  <Slides>12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5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Noto Serif SC</vt:lpstr>
      <vt:lpstr>Noto Sans SC</vt:lpstr>
      <vt:lpstr>汉仪书宋二简</vt:lpstr>
      <vt:lpstr>Times New Roman</vt:lpstr>
      <vt:lpstr>汉仪中宋简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h</cp:lastModifiedBy>
  <cp:revision>157</cp:revision>
  <dcterms:created xsi:type="dcterms:W3CDTF">2019-06-19T02:08:00Z</dcterms:created>
  <dcterms:modified xsi:type="dcterms:W3CDTF">2026-08-03T06:21:44Z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2052-12.1.0.26375</vt:lpwstr>
  </property>
  <property fmtid="{D5CDD505-2E9C-101B-9397-08002B2CF9AE}" pid="3" name="ICV">
    <vt:lpwstr>A5CA5EB745014FDCB49DA4F024155C3C_11</vt:lpwstr>
  </property>
</Properties>
</file>