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76" r:id="rId10"/>
    <p:sldId id="263" r:id="rId11"/>
    <p:sldId id="264" r:id="rId12"/>
    <p:sldId id="27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28.svg"/><Relationship Id="rId3" Type="http://schemas.openxmlformats.org/officeDocument/2006/relationships/image" Target="../media/image27.png"/><Relationship Id="rId2" Type="http://schemas.openxmlformats.org/officeDocument/2006/relationships/tags" Target="../tags/tag157.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image" Target="../media/image30.svg"/><Relationship Id="rId1" Type="http://schemas.openxmlformats.org/officeDocument/2006/relationships/tags" Target="../tags/tag15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91.xml"/><Relationship Id="rId26" Type="http://schemas.openxmlformats.org/officeDocument/2006/relationships/notesSlide" Target="../notesSlides/notesSlide4.xml"/><Relationship Id="rId25" Type="http://schemas.openxmlformats.org/officeDocument/2006/relationships/slideLayout" Target="../slideLayouts/slideLayout1.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tags" Target="../tags/tag90.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16.svg"/><Relationship Id="rId4" Type="http://schemas.openxmlformats.org/officeDocument/2006/relationships/image" Target="../media/image15.png"/><Relationship Id="rId3" Type="http://schemas.openxmlformats.org/officeDocument/2006/relationships/tags" Target="../tags/tag109.xml"/><Relationship Id="rId2" Type="http://schemas.openxmlformats.org/officeDocument/2006/relationships/tags" Target="../tags/tag108.xml"/><Relationship Id="rId16" Type="http://schemas.openxmlformats.org/officeDocument/2006/relationships/notesSlide" Target="../notesSlides/notesSlide5.xml"/><Relationship Id="rId15" Type="http://schemas.openxmlformats.org/officeDocument/2006/relationships/slideLayout" Target="../slideLayouts/slideLayout1.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image" Target="../media/image18.svg"/><Relationship Id="rId11" Type="http://schemas.openxmlformats.org/officeDocument/2006/relationships/image" Target="../media/image17.png"/><Relationship Id="rId10" Type="http://schemas.openxmlformats.org/officeDocument/2006/relationships/tags" Target="../tags/tag114.xml"/><Relationship Id="rId1" Type="http://schemas.openxmlformats.org/officeDocument/2006/relationships/tags" Target="../tags/tag107.xml"/></Relationships>
</file>

<file path=ppt/slides/_rels/slide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119.xml"/><Relationship Id="rId26" Type="http://schemas.openxmlformats.org/officeDocument/2006/relationships/notesSlide" Target="../notesSlides/notesSlide6.xml"/><Relationship Id="rId25" Type="http://schemas.openxmlformats.org/officeDocument/2006/relationships/slideLayout" Target="../slideLayouts/slideLayout1.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tags" Target="../tags/tag118.xml"/><Relationship Id="rId19" Type="http://schemas.openxmlformats.org/officeDocument/2006/relationships/tags" Target="../tags/tag13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7.xml"/></Relationships>
</file>

<file path=ppt/slides/_rels/slide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20.svg"/><Relationship Id="rId4" Type="http://schemas.openxmlformats.org/officeDocument/2006/relationships/image" Target="../media/image19.png"/><Relationship Id="rId3" Type="http://schemas.openxmlformats.org/officeDocument/2006/relationships/tags" Target="../tags/tag137.xml"/><Relationship Id="rId26" Type="http://schemas.openxmlformats.org/officeDocument/2006/relationships/notesSlide" Target="../notesSlides/notesSlide7.xml"/><Relationship Id="rId25" Type="http://schemas.openxmlformats.org/officeDocument/2006/relationships/slideLayout" Target="../slideLayouts/slideLayout1.xml"/><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image" Target="../media/image24.svg"/><Relationship Id="rId20" Type="http://schemas.openxmlformats.org/officeDocument/2006/relationships/image" Target="../media/image23.png"/><Relationship Id="rId2" Type="http://schemas.openxmlformats.org/officeDocument/2006/relationships/tags" Target="../tags/tag136.xml"/><Relationship Id="rId19" Type="http://schemas.openxmlformats.org/officeDocument/2006/relationships/tags" Target="../tags/tag149.xml"/><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image" Target="../media/image22.svg"/><Relationship Id="rId12" Type="http://schemas.openxmlformats.org/officeDocument/2006/relationships/image" Target="../media/image21.png"/><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tags" Target="../tags/tag155.xml"/><Relationship Id="rId1" Type="http://schemas.openxmlformats.org/officeDocument/2006/relationships/tags" Target="../tags/tag1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老年心理护理技术与方法</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任务1　支持性心理疗法</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项目4　老年心理护理常用方法</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1.</a:t>
            </a: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.分析本任务的案例中老人的心理状态，并判断是否适合采用支持性心理疗法</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2.</a:t>
            </a: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2.根据本任务的案例中老人的情况，写出支持性心理疗法的具体措施？</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根据情境案例，分析老人出现的心理问题，提出具体措施帮助她。</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王奶奶，60岁，性格内向，不爱外出，有一儿一女均已结婚。大女儿出嫁到另一个城市，小儿子在同城，但结婚后搬到较远的新房居住。按理说完成了社会工作和养育子女的义务，她和老伴应该轻松愉快地安享晚年。可自从儿女离家后，王奶奶却郁郁寡欢，成天闭门发呆，愁眉不展。她性格非常内向，很少同亲友往来，天天在家忙家务、看电视、发呆。近日，王奶奶和老伴之间话也少了很多，很多次老伴主动和她说话，她都不理，让她去社区参加老年人活动，也不爱去。王奶奶最近时常一个人念叨，孩子大了不回家了，人情冷淡，活着没意思什么的。王奶奶这是怎么了？假如你是社区工作人员，你会如何帮助她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掌握支持性心理疗法的原则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掌握支持性心理疗法常用技术</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能分析老年人心理状态</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能运用支持性心理疗法</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培养爱岗敬业、勤奋好学的意识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培养善于观察、尊重老人的意识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培养高度的责任意识和良好的职业道德。</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重点：支持性心理疗法的常用技术</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难点：能够运用支持性心理疗法</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支持性心理疗法的原则</a:t>
            </a:r>
            <a:endPar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8" name="AutoShape 5"/>
          <p:cNvSpPr/>
          <p:nvPr>
            <p:custDataLst>
              <p:tags r:id="rId1"/>
            </p:custDataLst>
          </p:nvPr>
        </p:nvSpPr>
        <p:spPr>
          <a:xfrm>
            <a:off x="1016000" y="1689100"/>
            <a:ext cx="3302000" cy="480885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9" name="AutoShape 6"/>
          <p:cNvSpPr/>
          <p:nvPr>
            <p:custDataLst>
              <p:tags r:id="rId2"/>
            </p:custDataLst>
          </p:nvPr>
        </p:nvSpPr>
        <p:spPr>
          <a:xfrm>
            <a:off x="1016000" y="16891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070100"/>
            <a:ext cx="406400" cy="406400"/>
          </a:xfrm>
          <a:prstGeom prst="rect">
            <a:avLst/>
          </a:prstGeom>
        </p:spPr>
      </p:pic>
      <p:sp>
        <p:nvSpPr>
          <p:cNvPr id="11" name="AutoShape 8"/>
          <p:cNvSpPr/>
          <p:nvPr>
            <p:custDataLst>
              <p:tags r:id="rId6"/>
            </p:custDataLst>
          </p:nvPr>
        </p:nvSpPr>
        <p:spPr>
          <a:xfrm>
            <a:off x="1778000" y="20955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提供适当支持的原则</a:t>
            </a:r>
            <a:endParaRPr 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2" name="Connector 9"/>
          <p:cNvCxnSpPr/>
          <p:nvPr>
            <p:custDataLst>
              <p:tags r:id="rId7"/>
            </p:custDataLst>
          </p:nvPr>
        </p:nvCxnSpPr>
        <p:spPr>
          <a:xfrm rot="-15625">
            <a:off x="1270014" y="26987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3" name="AutoShape 10"/>
          <p:cNvSpPr/>
          <p:nvPr>
            <p:custDataLst>
              <p:tags r:id="rId8"/>
            </p:custDataLst>
          </p:nvPr>
        </p:nvSpPr>
        <p:spPr>
          <a:xfrm>
            <a:off x="1205230" y="3429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当来访者心理受挫时，最需要的帮助是安慰、同情与关心。支持性心理疗法的第一原则就是提供来访者所需的心理支持，包括表扬、保证、鼓励、同情、体贴、安慰，以及提供处理问题的方法与要诀，以协助来访者度过困境，处理问题，应付心情上的挫折</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4" name="AutoShape 11"/>
          <p:cNvSpPr/>
          <p:nvPr>
            <p:custDataLst>
              <p:tags r:id="rId9"/>
            </p:custDataLst>
          </p:nvPr>
        </p:nvSpPr>
        <p:spPr>
          <a:xfrm>
            <a:off x="4445000" y="1689100"/>
            <a:ext cx="3302000" cy="480885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5" name="AutoShape 12"/>
          <p:cNvSpPr/>
          <p:nvPr>
            <p:custDataLst>
              <p:tags r:id="rId10"/>
            </p:custDataLst>
          </p:nvPr>
        </p:nvSpPr>
        <p:spPr>
          <a:xfrm>
            <a:off x="4445000" y="16891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6"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558030" y="2112645"/>
            <a:ext cx="406400" cy="406400"/>
          </a:xfrm>
          <a:prstGeom prst="rect">
            <a:avLst/>
          </a:prstGeom>
        </p:spPr>
      </p:pic>
      <p:sp>
        <p:nvSpPr>
          <p:cNvPr id="17" name="AutoShape 14"/>
          <p:cNvSpPr/>
          <p:nvPr>
            <p:custDataLst>
              <p:tags r:id="rId14"/>
            </p:custDataLst>
          </p:nvPr>
        </p:nvSpPr>
        <p:spPr>
          <a:xfrm>
            <a:off x="4987290" y="2095500"/>
            <a:ext cx="286385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助其提高挫折承受力的原则</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8" name="Connector 15"/>
          <p:cNvCxnSpPr/>
          <p:nvPr>
            <p:custDataLst>
              <p:tags r:id="rId15"/>
            </p:custDataLst>
          </p:nvPr>
        </p:nvCxnSpPr>
        <p:spPr>
          <a:xfrm rot="-15625">
            <a:off x="4699014" y="26987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9" name="AutoShape 16"/>
          <p:cNvSpPr/>
          <p:nvPr>
            <p:custDataLst>
              <p:tags r:id="rId16"/>
            </p:custDataLst>
          </p:nvPr>
        </p:nvSpPr>
        <p:spPr>
          <a:xfrm>
            <a:off x="4699000" y="3429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挫折是人人都不可避免的，人到老年之后，由于生理和心理的变化，更是容易体验到挫折。支持性心理疗法的另一要领就是协助来访者端正对困难或挫折的看法，通过对挫折看法的调节来提高其挫折承受能力，进而改善问题</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17"/>
          <p:cNvSpPr/>
          <p:nvPr>
            <p:custDataLst>
              <p:tags r:id="rId17"/>
            </p:custDataLst>
          </p:nvPr>
        </p:nvSpPr>
        <p:spPr>
          <a:xfrm>
            <a:off x="7874000" y="1689100"/>
            <a:ext cx="3302000" cy="480885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21" name="AutoShape 18"/>
          <p:cNvSpPr/>
          <p:nvPr>
            <p:custDataLst>
              <p:tags r:id="rId18"/>
            </p:custDataLst>
          </p:nvPr>
        </p:nvSpPr>
        <p:spPr>
          <a:xfrm>
            <a:off x="7874000" y="168910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28000" y="2070100"/>
            <a:ext cx="406400" cy="406400"/>
          </a:xfrm>
          <a:prstGeom prst="rect">
            <a:avLst/>
          </a:prstGeom>
        </p:spPr>
      </p:pic>
      <p:sp>
        <p:nvSpPr>
          <p:cNvPr id="23" name="AutoShape 20"/>
          <p:cNvSpPr/>
          <p:nvPr>
            <p:custDataLst>
              <p:tags r:id="rId22"/>
            </p:custDataLst>
          </p:nvPr>
        </p:nvSpPr>
        <p:spPr>
          <a:xfrm>
            <a:off x="8636000" y="209550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善用各种资源，助其建立社会支持系统的原则</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4" name="Connector 21"/>
          <p:cNvCxnSpPr/>
          <p:nvPr>
            <p:custDataLst>
              <p:tags r:id="rId23"/>
            </p:custDataLst>
          </p:nvPr>
        </p:nvCxnSpPr>
        <p:spPr>
          <a:xfrm rot="-15625">
            <a:off x="8128014" y="269875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5" name="AutoShape 22"/>
          <p:cNvSpPr/>
          <p:nvPr>
            <p:custDataLst>
              <p:tags r:id="rId24"/>
            </p:custDataLst>
          </p:nvPr>
        </p:nvSpPr>
        <p:spPr>
          <a:xfrm>
            <a:off x="8128000" y="342900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支持性心理疗法的另一特性是帮助来访者梳理自己内在或外在的资源，看看是否充分运用了可用的“资源”来对付所面对的困难。在老年人的心理护理中，他们自身的社会支持系统起着重要的作用</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1.1　支持性心理疗法的原则</a:t>
            </a:r>
            <a:endParaRPr lang="en-US" sz="1100"/>
          </a:p>
        </p:txBody>
      </p:sp>
      <p:sp>
        <p:nvSpPr>
          <p:cNvPr id="11" name="AutoShape 3"/>
          <p:cNvSpPr/>
          <p:nvPr>
            <p:custDataLst>
              <p:tags r:id="rId1"/>
            </p:custDataLst>
          </p:nvPr>
        </p:nvSpPr>
        <p:spPr>
          <a:xfrm>
            <a:off x="1143000" y="1169035"/>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12" name="AutoShape 4"/>
          <p:cNvSpPr/>
          <p:nvPr>
            <p:custDataLst>
              <p:tags r:id="rId2"/>
            </p:custDataLst>
          </p:nvPr>
        </p:nvSpPr>
        <p:spPr>
          <a:xfrm>
            <a:off x="1143000" y="1169035"/>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6"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51000" y="1524635"/>
            <a:ext cx="508000" cy="508000"/>
          </a:xfrm>
          <a:prstGeom prst="rect">
            <a:avLst/>
          </a:prstGeom>
        </p:spPr>
      </p:pic>
      <p:sp>
        <p:nvSpPr>
          <p:cNvPr id="17" name="AutoShape 6"/>
          <p:cNvSpPr/>
          <p:nvPr>
            <p:custDataLst>
              <p:tags r:id="rId6"/>
            </p:custDataLst>
          </p:nvPr>
        </p:nvSpPr>
        <p:spPr>
          <a:xfrm>
            <a:off x="2413000" y="1550035"/>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排除外在干扰原则</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7"/>
          <p:cNvSpPr/>
          <p:nvPr>
            <p:custDataLst>
              <p:tags r:id="rId7"/>
            </p:custDataLst>
          </p:nvPr>
        </p:nvSpPr>
        <p:spPr>
          <a:xfrm>
            <a:off x="1397000" y="2439035"/>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有时候老人所面临的问题与其外在环境因素有关，包括家庭、子女、原工作单位或一般社会环境等。假如这些外在因素是不健康的，而且是可能通过某些方法去排除或减少的，我们就要协助老年人去处理这些外界干扰</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8"/>
          <p:cNvSpPr/>
          <p:nvPr>
            <p:custDataLst>
              <p:tags r:id="rId8"/>
            </p:custDataLst>
          </p:nvPr>
        </p:nvSpPr>
        <p:spPr>
          <a:xfrm>
            <a:off x="6350000" y="1169035"/>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9"/>
          <p:cNvSpPr/>
          <p:nvPr>
            <p:custDataLst>
              <p:tags r:id="rId9"/>
            </p:custDataLst>
          </p:nvPr>
        </p:nvSpPr>
        <p:spPr>
          <a:xfrm>
            <a:off x="6350000" y="1169035"/>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32"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58000" y="1524635"/>
            <a:ext cx="508000" cy="508000"/>
          </a:xfrm>
          <a:prstGeom prst="rect">
            <a:avLst/>
          </a:prstGeom>
        </p:spPr>
      </p:pic>
      <p:sp>
        <p:nvSpPr>
          <p:cNvPr id="33" name="AutoShape 11"/>
          <p:cNvSpPr/>
          <p:nvPr>
            <p:custDataLst>
              <p:tags r:id="rId13"/>
            </p:custDataLst>
          </p:nvPr>
        </p:nvSpPr>
        <p:spPr>
          <a:xfrm>
            <a:off x="7620000" y="1550035"/>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鼓励功能性“适应”原则</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12"/>
          <p:cNvSpPr/>
          <p:nvPr>
            <p:custDataLst>
              <p:tags r:id="rId14"/>
            </p:custDataLst>
          </p:nvPr>
        </p:nvSpPr>
        <p:spPr>
          <a:xfrm>
            <a:off x="6604000" y="2439035"/>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支持性心理咨询的另一咨询重点，就是跟来访者一起去探讨他应付困难或处理问题的方式，并鼓励他采取较为有效且成熟的应对方式。如有的老年人因对自己没有信心而终日怀疑配偶不贞，常与配偶吵架，破坏了夫妻感情，这是一种不健康的处理办法</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常用的支持性心理疗法技术</a:t>
            </a:r>
            <a:endParaRPr lang="en-US" sz="1100" b="1"/>
          </a:p>
        </p:txBody>
      </p:sp>
      <p:sp>
        <p:nvSpPr>
          <p:cNvPr id="5" name="AutoShape 5"/>
          <p:cNvSpPr/>
          <p:nvPr>
            <p:custDataLst>
              <p:tags r:id="rId1"/>
            </p:custDataLst>
          </p:nvPr>
        </p:nvSpPr>
        <p:spPr>
          <a:xfrm>
            <a:off x="1005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05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59205" y="2041525"/>
            <a:ext cx="406400" cy="406400"/>
          </a:xfrm>
          <a:prstGeom prst="rect">
            <a:avLst/>
          </a:prstGeom>
        </p:spPr>
      </p:pic>
      <p:sp>
        <p:nvSpPr>
          <p:cNvPr id="8" name="AutoShape 8"/>
          <p:cNvSpPr/>
          <p:nvPr>
            <p:custDataLst>
              <p:tags r:id="rId6"/>
            </p:custDataLst>
          </p:nvPr>
        </p:nvSpPr>
        <p:spPr>
          <a:xfrm>
            <a:off x="1767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支持与鼓励</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9" name="Connector 9"/>
          <p:cNvCxnSpPr/>
          <p:nvPr>
            <p:custDataLst>
              <p:tags r:id="rId7"/>
            </p:custDataLst>
          </p:nvPr>
        </p:nvCxnSpPr>
        <p:spPr>
          <a:xfrm rot="-15625">
            <a:off x="1259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59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支持性心理疗法的核心是支持，最为常用的技术是支持和鼓励。所谓支持，就是让</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来访者感受到来自医生、家人和社会的关心，有人在帮助他共同应付困境</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34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34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88205" y="2041525"/>
            <a:ext cx="406400" cy="406400"/>
          </a:xfrm>
          <a:prstGeom prst="rect">
            <a:avLst/>
          </a:prstGeom>
        </p:spPr>
      </p:pic>
      <p:sp>
        <p:nvSpPr>
          <p:cNvPr id="14" name="AutoShape 14"/>
          <p:cNvSpPr/>
          <p:nvPr>
            <p:custDataLst>
              <p:tags r:id="rId14"/>
            </p:custDataLst>
          </p:nvPr>
        </p:nvSpPr>
        <p:spPr>
          <a:xfrm>
            <a:off x="5196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倾听和积极关注</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5" name="Connector 15"/>
          <p:cNvCxnSpPr/>
          <p:nvPr>
            <p:custDataLst>
              <p:tags r:id="rId15"/>
            </p:custDataLst>
          </p:nvPr>
        </p:nvCxnSpPr>
        <p:spPr>
          <a:xfrm rot="-15625">
            <a:off x="4688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88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在支持性心理疗法中，倾听是一项非常重要的技术，甚至“听”比“说”还重要。但倾听并非单纯的来访者说，治疗者听，其基本要求是治疗者能够在投情的水平上进行倾听，倾听需要听懂对方所讲的事实、所持的观念、所体验的情感</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63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63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17205" y="2041525"/>
            <a:ext cx="406400" cy="406400"/>
          </a:xfrm>
          <a:prstGeom prst="rect">
            <a:avLst/>
          </a:prstGeom>
        </p:spPr>
      </p:pic>
      <p:sp>
        <p:nvSpPr>
          <p:cNvPr id="20" name="AutoShape 20"/>
          <p:cNvSpPr/>
          <p:nvPr>
            <p:custDataLst>
              <p:tags r:id="rId22"/>
            </p:custDataLst>
          </p:nvPr>
        </p:nvSpPr>
        <p:spPr>
          <a:xfrm>
            <a:off x="8625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说明与指导</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1" name="Connector 21"/>
          <p:cNvCxnSpPr/>
          <p:nvPr>
            <p:custDataLst>
              <p:tags r:id="rId23"/>
            </p:custDataLst>
          </p:nvPr>
        </p:nvCxnSpPr>
        <p:spPr>
          <a:xfrm rot="-15625">
            <a:off x="8117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17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说明是治疗者针对来访者的相关问题进行解释；指导则是治疗者对来访者提出行动建议，采取适当的方法解决问题。说明与指导也是在支持性疗法中常用的技术</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1.2　常用的支持性心理疗法技术</a:t>
            </a:r>
            <a:endParaRPr lang="en-US" sz="1100" b="1"/>
          </a:p>
        </p:txBody>
      </p:sp>
      <p:sp>
        <p:nvSpPr>
          <p:cNvPr id="5" name="AutoShape 5"/>
          <p:cNvSpPr/>
          <p:nvPr>
            <p:custDataLst>
              <p:tags r:id="rId1"/>
            </p:custDataLst>
          </p:nvPr>
        </p:nvSpPr>
        <p:spPr>
          <a:xfrm>
            <a:off x="1005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05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59205" y="2041525"/>
            <a:ext cx="406400" cy="406400"/>
          </a:xfrm>
          <a:prstGeom prst="rect">
            <a:avLst/>
          </a:prstGeom>
        </p:spPr>
      </p:pic>
      <p:sp>
        <p:nvSpPr>
          <p:cNvPr id="8" name="AutoShape 8"/>
          <p:cNvSpPr/>
          <p:nvPr>
            <p:custDataLst>
              <p:tags r:id="rId6"/>
            </p:custDataLst>
          </p:nvPr>
        </p:nvSpPr>
        <p:spPr>
          <a:xfrm>
            <a:off x="1767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控制与训练</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9" name="Connector 9"/>
          <p:cNvCxnSpPr/>
          <p:nvPr>
            <p:custDataLst>
              <p:tags r:id="rId7"/>
            </p:custDataLst>
          </p:nvPr>
        </p:nvCxnSpPr>
        <p:spPr>
          <a:xfrm rot="-15625">
            <a:off x="1259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1259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这主要是针对来访者行为方面的问题而采取的方法，它是一种自我约束，主要针对自我控制能力不强的青少年采用，也可以是强制力约束，主要是针对有明显行为问题的患者</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434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434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88205" y="2041525"/>
            <a:ext cx="406400" cy="406400"/>
          </a:xfrm>
          <a:prstGeom prst="rect">
            <a:avLst/>
          </a:prstGeom>
        </p:spPr>
      </p:pic>
      <p:sp>
        <p:nvSpPr>
          <p:cNvPr id="14" name="AutoShape 14"/>
          <p:cNvSpPr/>
          <p:nvPr>
            <p:custDataLst>
              <p:tags r:id="rId14"/>
            </p:custDataLst>
          </p:nvPr>
        </p:nvSpPr>
        <p:spPr>
          <a:xfrm>
            <a:off x="5196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改善处事态度</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5" name="Connector 15"/>
          <p:cNvCxnSpPr/>
          <p:nvPr>
            <p:custDataLst>
              <p:tags r:id="rId15"/>
            </p:custDataLst>
          </p:nvPr>
        </p:nvCxnSpPr>
        <p:spPr>
          <a:xfrm rot="-15625">
            <a:off x="4688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688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很多老年人的负面情绪源于他们的性格特征和一贯的处事态度，该技术的目的就是帮助来访老年人认识自己的性格特点，树立正确的对待自己、他人和社会的价值观念与态度</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863205" y="1660525"/>
            <a:ext cx="3302000" cy="47015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863205" y="166052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117205" y="2041525"/>
            <a:ext cx="406400" cy="406400"/>
          </a:xfrm>
          <a:prstGeom prst="rect">
            <a:avLst/>
          </a:prstGeom>
        </p:spPr>
      </p:pic>
      <p:sp>
        <p:nvSpPr>
          <p:cNvPr id="20" name="AutoShape 20"/>
          <p:cNvSpPr/>
          <p:nvPr>
            <p:custDataLst>
              <p:tags r:id="rId22"/>
            </p:custDataLst>
          </p:nvPr>
        </p:nvSpPr>
        <p:spPr>
          <a:xfrm>
            <a:off x="8625205" y="206692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rPr>
              <a:t>改变外在环境</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1" name="Connector 21"/>
          <p:cNvCxnSpPr/>
          <p:nvPr>
            <p:custDataLst>
              <p:tags r:id="rId23"/>
            </p:custDataLst>
          </p:nvPr>
        </p:nvCxnSpPr>
        <p:spPr>
          <a:xfrm rot="-15625">
            <a:off x="8117219" y="267017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8117205" y="344614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改变外在环境其实改变的不单单是活动的场所，更重要的是要改变来访者所面临的人际环境，即人际关系的融洽程度，这对老年人建立积极的社会支持系统是很重要的</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6B5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1.3　支持性心理疗法的适用范围和注意事项</a:t>
            </a:r>
            <a:endParaRPr lang="en-US" sz="28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19" name="AutoShape 19"/>
          <p:cNvSpPr/>
          <p:nvPr>
            <p:custDataLst>
              <p:tags r:id="rId1"/>
            </p:custDataLst>
          </p:nvPr>
        </p:nvSpPr>
        <p:spPr>
          <a:xfrm>
            <a:off x="1757045" y="8869680"/>
            <a:ext cx="867854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一般认为，心理刺激的</a:t>
            </a:r>
            <a:r>
              <a:rPr lang="en-US" sz="1800">
                <a:solidFill>
                  <a:srgbClr val="FF0000"/>
                </a:solidFill>
                <a:highlight>
                  <a:srgbClr val="FFFF00"/>
                </a:highlight>
                <a:latin typeface="Noto Sans SC" panose="020B0200000000000000" charset="-122"/>
                <a:ea typeface="Noto Sans SC" panose="020B0200000000000000" charset="-122"/>
                <a:cs typeface="Noto Sans SC" panose="020B0200000000000000" charset="-122"/>
                <a:sym typeface="+mn-ea"/>
              </a:rPr>
              <a:t>性质严重、强度大、持续时间长</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，再加上个人对</a:t>
            </a:r>
            <a:r>
              <a:rPr lang="en-US" sz="1800" b="1">
                <a:solidFill>
                  <a:srgbClr val="446B58"/>
                </a:solidFill>
                <a:latin typeface="Noto Sans SC" panose="020B0200000000000000" charset="-122"/>
                <a:ea typeface="Noto Sans SC" panose="020B0200000000000000" charset="-122"/>
                <a:cs typeface="Noto Sans SC" panose="020B0200000000000000" charset="-122"/>
                <a:sym typeface="+mn-ea"/>
              </a:rPr>
              <a:t>心理刺激承受能力差</a:t>
            </a:r>
            <a:r>
              <a:rPr lang="en-US" sz="1800">
                <a:solidFill>
                  <a:srgbClr val="595959"/>
                </a:solidFill>
                <a:latin typeface="Noto Sans SC" panose="020B0200000000000000" charset="-122"/>
                <a:ea typeface="Noto Sans SC" panose="020B0200000000000000" charset="-122"/>
                <a:cs typeface="Noto Sans SC" panose="020B0200000000000000" charset="-122"/>
                <a:sym typeface="+mn-ea"/>
              </a:rPr>
              <a:t>，就可能引发心理障碍。反之，如果老年人对心理刺激能正确认知，对某些意外事件能够泰然处之，情绪体验不那么强烈，心理承受能力很强，那么，即使心理刺激很严重，也不会引发心理障碍</a:t>
            </a:r>
            <a:endParaRPr lang="en-US" sz="18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20"/>
          <p:cNvSpPr/>
          <p:nvPr/>
        </p:nvSpPr>
        <p:spPr>
          <a:xfrm>
            <a:off x="809625" y="1094105"/>
            <a:ext cx="10414000" cy="5504815"/>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8" name="文本框 7"/>
          <p:cNvSpPr txBox="1"/>
          <p:nvPr/>
        </p:nvSpPr>
        <p:spPr>
          <a:xfrm>
            <a:off x="1130300" y="1148715"/>
            <a:ext cx="9909175" cy="5533390"/>
          </a:xfrm>
          <a:prstGeom prst="rect">
            <a:avLst/>
          </a:prstGeom>
        </p:spPr>
        <p:txBody>
          <a:bodyPr>
            <a:noAutofit/>
          </a:bodyPr>
          <a:p>
            <a:r>
              <a:rPr lang="en-US" sz="2800">
                <a:solidFill>
                  <a:srgbClr val="446B58"/>
                </a:solidFill>
                <a:latin typeface="Noto Sans SC" panose="020B0200000000000000" charset="-122"/>
                <a:ea typeface="Noto Sans SC" panose="020B0200000000000000" charset="-122"/>
                <a:cs typeface="Noto Sans SC" panose="020B0200000000000000" charset="-122"/>
              </a:rPr>
              <a:t>1．支持性心理疗法的适用范围</a:t>
            </a:r>
            <a:endParaRPr lang="en-US" sz="2800">
              <a:solidFill>
                <a:srgbClr val="446B58"/>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（1）短期内遭受挫折或严重灾难，以致产生抑郁、焦虑、惶惑不安、苦闷、紧张的人；</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（2）环境中长期存在矛盾、紧张或压抑，致使内心抑郁不安、心境不佳、感到前途渺茫，甚至产生消极观念的人；</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（3）患有各种躯体疾病，对疾病本质不了解，以致顾虑重重、消极悲观或长期治疗不愈，对治疗信心不足，甚至对医务人员产生抱怨、抵触情绪的人；</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（4）患有各种心身疾病，对疾病疑惧，而在治疗中又必须解决其心因，或与躯体病同时存在有心理紧张状态、焦虑抑郁的人；</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（5）各类神经症患者首先进行支持性心理治疗，在此基础上再配合其他心理治疗，结合药物治疗、物理治疗等，才能收到事半功倍的疗效；</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r>
              <a:rPr lang="en-US" sz="2400">
                <a:solidFill>
                  <a:srgbClr val="595959"/>
                </a:solidFill>
                <a:latin typeface="Noto Sans SC" panose="020B0200000000000000" charset="-122"/>
                <a:ea typeface="Noto Sans SC" panose="020B0200000000000000" charset="-122"/>
                <a:cs typeface="Noto Sans SC" panose="020B0200000000000000" charset="-122"/>
              </a:rPr>
              <a:t>（6）对患有各种顽症绝症（如恶性肿瘤）的病人，为减少其痛苦及绝望心情，支持性心理治疗也是必不可少的。</a:t>
            </a:r>
            <a:endParaRPr lang="en-US" sz="2400">
              <a:solidFill>
                <a:srgbClr val="595959"/>
              </a:solidFill>
              <a:latin typeface="Noto Sans SC" panose="020B0200000000000000" charset="-122"/>
              <a:ea typeface="Noto Sans SC" panose="020B0200000000000000" charset="-122"/>
              <a:cs typeface="Noto Sans SC" panose="020B0200000000000000" charset="-122"/>
            </a:endParaRPr>
          </a:p>
          <a:p>
            <a:endParaRPr lang="en-US" sz="2400">
              <a:solidFill>
                <a:srgbClr val="595959"/>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2．运用支持性心理疗法的注意事项</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sp>
        <p:nvSpPr>
          <p:cNvPr id="15" name="AutoShape 15"/>
          <p:cNvSpPr/>
          <p:nvPr/>
        </p:nvSpPr>
        <p:spPr>
          <a:xfrm>
            <a:off x="996950" y="1216025"/>
            <a:ext cx="9895840" cy="4975860"/>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37310" y="1504950"/>
            <a:ext cx="406400" cy="406400"/>
          </a:xfrm>
          <a:prstGeom prst="rect">
            <a:avLst/>
          </a:prstGeom>
        </p:spPr>
      </p:pic>
      <p:sp>
        <p:nvSpPr>
          <p:cNvPr id="6" name="文本框 5"/>
          <p:cNvSpPr txBox="1"/>
          <p:nvPr/>
        </p:nvSpPr>
        <p:spPr>
          <a:xfrm>
            <a:off x="2003425" y="1381125"/>
            <a:ext cx="8594090" cy="4646295"/>
          </a:xfrm>
          <a:prstGeom prst="rect">
            <a:avLst/>
          </a:prstGeom>
        </p:spPr>
        <p:txBody>
          <a:bodyPr wrap="square">
            <a:spAutoFit/>
          </a:bodyPr>
          <a:p>
            <a:r>
              <a:rPr lang="en-US" sz="2400">
                <a:solidFill>
                  <a:srgbClr val="446B58"/>
                </a:solidFill>
                <a:latin typeface="Noto Sans SC" panose="020B0200000000000000" charset="-122"/>
                <a:ea typeface="Noto Sans SC" panose="020B0200000000000000" charset="-122"/>
                <a:cs typeface="Noto Sans SC" panose="020B0200000000000000" charset="-122"/>
              </a:rPr>
              <a:t>（1）事先进行详细的医学与心理学检查</a:t>
            </a:r>
            <a:endParaRPr lang="en-US" sz="24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在使用支持性心理疗法之前，首先应进行详细的检查，以排查不适用该疗法的生理疾病和严重的精神疾病患者</a:t>
            </a:r>
            <a:endParaRPr lang="zh-CN" altLang="en-US" sz="2000">
              <a:solidFill>
                <a:srgbClr val="231F20"/>
              </a:solidFill>
              <a:latin typeface="汉仪书宋二简"/>
              <a:ea typeface="汉仪书宋二简"/>
            </a:endParaRPr>
          </a:p>
          <a:p>
            <a:r>
              <a:rPr lang="en-US" sz="2400">
                <a:solidFill>
                  <a:srgbClr val="446B58"/>
                </a:solidFill>
                <a:latin typeface="Noto Sans SC" panose="020B0200000000000000" charset="-122"/>
                <a:ea typeface="Noto Sans SC" panose="020B0200000000000000" charset="-122"/>
                <a:cs typeface="Noto Sans SC" panose="020B0200000000000000" charset="-122"/>
              </a:rPr>
              <a:t>（2）以来访者当前的疑虑为重点，解决当下实际困境</a:t>
            </a:r>
            <a:endParaRPr lang="en-US" sz="2400">
              <a:solidFill>
                <a:srgbClr val="446B58"/>
              </a:solidFill>
              <a:latin typeface="Noto Sans SC" panose="020B0200000000000000" charset="-122"/>
              <a:ea typeface="Noto Sans SC" panose="020B0200000000000000" charset="-122"/>
              <a:cs typeface="Noto Sans SC" panose="020B0200000000000000" charset="-122"/>
            </a:endParaRPr>
          </a:p>
          <a:p>
            <a:pPr algn="l">
              <a:buClrTx/>
              <a:buSzTx/>
              <a:buFontTx/>
            </a:pPr>
            <a:r>
              <a:rPr lang="zh-CN" altLang="en-US" sz="2000">
                <a:solidFill>
                  <a:srgbClr val="231F20"/>
                </a:solidFill>
                <a:latin typeface="汉仪书宋二简"/>
                <a:ea typeface="汉仪书宋二简"/>
              </a:rPr>
              <a:t>支持性心理疗法不探究来访者的潜意识，也不追溯童年经历对其现在困境的深层影响，而是注重当下，重点解决来访者当前最为担心的事情，解决他们现实中的困境，以缓解或消除其症状</a:t>
            </a:r>
            <a:endParaRPr lang="zh-CN" altLang="en-US" sz="2000">
              <a:solidFill>
                <a:srgbClr val="231F20"/>
              </a:solidFill>
              <a:latin typeface="汉仪书宋二简"/>
              <a:ea typeface="汉仪书宋二简"/>
            </a:endParaRPr>
          </a:p>
          <a:p>
            <a:r>
              <a:rPr lang="en-US" sz="2400">
                <a:solidFill>
                  <a:srgbClr val="446B58"/>
                </a:solidFill>
                <a:latin typeface="Noto Sans SC" panose="020B0200000000000000" charset="-122"/>
                <a:ea typeface="Noto Sans SC" panose="020B0200000000000000" charset="-122"/>
                <a:cs typeface="Noto Sans SC" panose="020B0200000000000000" charset="-122"/>
              </a:rPr>
              <a:t>（3）不能随意保证，应先接受然后保证，且保证的内容要适当</a:t>
            </a:r>
            <a:r>
              <a:rPr lang="zh-CN" altLang="en-US" sz="2000">
                <a:solidFill>
                  <a:srgbClr val="231F20"/>
                </a:solidFill>
                <a:latin typeface="汉仪书宋二简"/>
                <a:ea typeface="汉仪书宋二简"/>
              </a:rPr>
              <a:t>保证是治疗者为来访者提供的一种承诺，即向当事人说明病情并没有像来访者想象的那样有严重的危害，或通过治疗者和来访者的共同努力将在较短的时间内恢复正常</a:t>
            </a:r>
            <a:endParaRPr lang="zh-CN" altLang="en-US">
              <a:solidFill>
                <a:srgbClr val="231F20"/>
              </a:solidFill>
              <a:latin typeface="汉仪书宋二简"/>
              <a:ea typeface="汉仪书宋二简"/>
            </a:endParaRPr>
          </a:p>
          <a:p>
            <a:r>
              <a:rPr lang="en-US" sz="2400">
                <a:solidFill>
                  <a:srgbClr val="446B58"/>
                </a:solidFill>
                <a:latin typeface="Noto Sans SC" panose="020B0200000000000000" charset="-122"/>
                <a:ea typeface="Noto Sans SC" panose="020B0200000000000000" charset="-122"/>
                <a:cs typeface="Noto Sans SC" panose="020B0200000000000000" charset="-122"/>
              </a:rPr>
              <a:t>（4）安慰与支持要适度</a:t>
            </a:r>
            <a:endParaRPr lang="en-US" sz="2400">
              <a:solidFill>
                <a:srgbClr val="446B58"/>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在支持性心理疗法中，安慰和支持是非常重要的技术，但不能盲目滥用，否则会导致来访者产生依赖性，不利于其心理问题的真正解决。</a:t>
            </a:r>
            <a:endParaRPr lang="zh-CN" altLang="en-US" sz="2000">
              <a:solidFill>
                <a:srgbClr val="231F20"/>
              </a:solidFill>
              <a:latin typeface="汉仪书宋二简"/>
              <a:ea typeface="汉仪书宋二简"/>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6.1,&quot;left&quot;:78.5,&quot;top&quot;:113.9,&quot;width&quot;:801.5}"/>
</p:tagLst>
</file>

<file path=ppt/tags/tag101.xml><?xml version="1.0" encoding="utf-8"?>
<p:tagLst xmlns:p="http://schemas.openxmlformats.org/presentationml/2006/main">
  <p:tag name="KSO_WM_DIAGRAM_VIRTUALLY_FRAME" val="{&quot;height&quot;:336.1,&quot;left&quot;:78.5,&quot;top&quot;:113.9,&quot;width&quot;:801.5}"/>
</p:tagLst>
</file>

<file path=ppt/tags/tag102.xml><?xml version="1.0" encoding="utf-8"?>
<p:tagLst xmlns:p="http://schemas.openxmlformats.org/presentationml/2006/main">
  <p:tag name="KSO_WM_DIAGRAM_VIRTUALLY_FRAME" val="{&quot;height&quot;:336.1,&quot;left&quot;:78.5,&quot;top&quot;:113.9,&quot;width&quot;:801.5}"/>
</p:tagLst>
</file>

<file path=ppt/tags/tag103.xml><?xml version="1.0" encoding="utf-8"?>
<p:tagLst xmlns:p="http://schemas.openxmlformats.org/presentationml/2006/main">
  <p:tag name="KSO_WM_DIAGRAM_VIRTUALLY_FRAME" val="{&quot;height&quot;:336.1,&quot;left&quot;:78.5,&quot;top&quot;:113.9,&quot;width&quot;:801.5}"/>
</p:tagLst>
</file>

<file path=ppt/tags/tag104.xml><?xml version="1.0" encoding="utf-8"?>
<p:tagLst xmlns:p="http://schemas.openxmlformats.org/presentationml/2006/main">
  <p:tag name="KSO_WM_DIAGRAM_VIRTUALLY_FRAME" val="{&quot;height&quot;:336.1,&quot;left&quot;:78.5,&quot;top&quot;:113.9,&quot;width&quot;:801.5}"/>
</p:tagLst>
</file>

<file path=ppt/tags/tag105.xml><?xml version="1.0" encoding="utf-8"?>
<p:tagLst xmlns:p="http://schemas.openxmlformats.org/presentationml/2006/main">
  <p:tag name="KSO_WM_DIAGRAM_VIRTUALLY_FRAME" val="{&quot;height&quot;:336.1,&quot;left&quot;:78.5,&quot;top&quot;:113.9,&quot;width&quot;:801.5}"/>
</p:tagLst>
</file>

<file path=ppt/tags/tag106.xml><?xml version="1.0" encoding="utf-8"?>
<p:tagLst xmlns:p="http://schemas.openxmlformats.org/presentationml/2006/main">
  <p:tag name="KSO_WM_DIAGRAM_VIRTUALLY_FRAME" val="{&quot;height&quot;:336.1,&quot;left&quot;:78.5,&quot;top&quot;:113.9,&quot;width&quot;:801.5}"/>
</p:tagLst>
</file>

<file path=ppt/tags/tag107.xml><?xml version="1.0" encoding="utf-8"?>
<p:tagLst xmlns:p="http://schemas.openxmlformats.org/presentationml/2006/main">
  <p:tag name="KSO_WM_DIAGRAM_VIRTUALLY_FRAME" val="{&quot;height&quot;:360,&quot;left&quot;:80,&quot;top&quot;:140,&quot;width&quot;:810}"/>
</p:tagLst>
</file>

<file path=ppt/tags/tag108.xml><?xml version="1.0" encoding="utf-8"?>
<p:tagLst xmlns:p="http://schemas.openxmlformats.org/presentationml/2006/main">
  <p:tag name="KSO_WM_DIAGRAM_VIRTUALLY_FRAME" val="{&quot;height&quot;:360,&quot;left&quot;:80,&quot;top&quot;:140,&quot;width&quot;:810}"/>
</p:tagLst>
</file>

<file path=ppt/tags/tag109.xml><?xml version="1.0" encoding="utf-8"?>
<p:tagLst xmlns:p="http://schemas.openxmlformats.org/presentationml/2006/main">
  <p:tag name="KSO_WM_DIAGRAM_VIRTUALLY_FRAME" val="{&quot;height&quot;:360,&quot;left&quot;:80,&quot;top&quot;:140,&quot;width&quot;:8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60,&quot;left&quot;:80,&quot;top&quot;:140,&quot;width&quot;:810}"/>
</p:tagLst>
</file>

<file path=ppt/tags/tag111.xml><?xml version="1.0" encoding="utf-8"?>
<p:tagLst xmlns:p="http://schemas.openxmlformats.org/presentationml/2006/main">
  <p:tag name="KSO_WM_DIAGRAM_VIRTUALLY_FRAME" val="{&quot;height&quot;:360,&quot;left&quot;:80,&quot;top&quot;:140,&quot;width&quot;:810}"/>
</p:tagLst>
</file>

<file path=ppt/tags/tag112.xml><?xml version="1.0" encoding="utf-8"?>
<p:tagLst xmlns:p="http://schemas.openxmlformats.org/presentationml/2006/main">
  <p:tag name="KSO_WM_DIAGRAM_VIRTUALLY_FRAME" val="{&quot;height&quot;:360,&quot;left&quot;:80,&quot;top&quot;:140,&quot;width&quot;:810}"/>
</p:tagLst>
</file>

<file path=ppt/tags/tag113.xml><?xml version="1.0" encoding="utf-8"?>
<p:tagLst xmlns:p="http://schemas.openxmlformats.org/presentationml/2006/main">
  <p:tag name="KSO_WM_DIAGRAM_VIRTUALLY_FRAME" val="{&quot;height&quot;:360,&quot;left&quot;:80,&quot;top&quot;:140,&quot;width&quot;:810}"/>
</p:tagLst>
</file>

<file path=ppt/tags/tag114.xml><?xml version="1.0" encoding="utf-8"?>
<p:tagLst xmlns:p="http://schemas.openxmlformats.org/presentationml/2006/main">
  <p:tag name="KSO_WM_DIAGRAM_VIRTUALLY_FRAME" val="{&quot;height&quot;:360,&quot;left&quot;:80,&quot;top&quot;:140,&quot;width&quot;:810}"/>
</p:tagLst>
</file>

<file path=ppt/tags/tag115.xml><?xml version="1.0" encoding="utf-8"?>
<p:tagLst xmlns:p="http://schemas.openxmlformats.org/presentationml/2006/main">
  <p:tag name="KSO_WM_DIAGRAM_VIRTUALLY_FRAME" val="{&quot;height&quot;:360,&quot;left&quot;:80,&quot;top&quot;:140,&quot;width&quot;:810}"/>
</p:tagLst>
</file>

<file path=ppt/tags/tag116.xml><?xml version="1.0" encoding="utf-8"?>
<p:tagLst xmlns:p="http://schemas.openxmlformats.org/presentationml/2006/main">
  <p:tag name="KSO_WM_DIAGRAM_VIRTUALLY_FRAME" val="{&quot;height&quot;:360,&quot;left&quot;:80,&quot;top&quot;:140,&quot;width&quot;:810}"/>
</p:tagLst>
</file>

<file path=ppt/tags/tag117.xml><?xml version="1.0" encoding="utf-8"?>
<p:tagLst xmlns:p="http://schemas.openxmlformats.org/presentationml/2006/main">
  <p:tag name="KSO_WM_DIAGRAM_VIRTUALLY_FRAME" val="{&quot;height&quot;:436.3,&quot;left&quot;:77.65,&quot;top&quot;:64.65,&quot;width&quot;:801.5}"/>
</p:tagLst>
</file>

<file path=ppt/tags/tag118.xml><?xml version="1.0" encoding="utf-8"?>
<p:tagLst xmlns:p="http://schemas.openxmlformats.org/presentationml/2006/main">
  <p:tag name="KSO_WM_DIAGRAM_VIRTUALLY_FRAME" val="{&quot;height&quot;:436.3,&quot;left&quot;:77.65,&quot;top&quot;:64.65,&quot;width&quot;:801.5}"/>
</p:tagLst>
</file>

<file path=ppt/tags/tag119.xml><?xml version="1.0" encoding="utf-8"?>
<p:tagLst xmlns:p="http://schemas.openxmlformats.org/presentationml/2006/main">
  <p:tag name="KSO_WM_DIAGRAM_VIRTUALLY_FRAME" val="{&quot;height&quot;:436.3,&quot;left&quot;:77.65,&quot;top&quot;:64.65,&quot;width&quot;:801.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436.3,&quot;left&quot;:77.65,&quot;top&quot;:64.65,&quot;width&quot;:801.5}"/>
</p:tagLst>
</file>

<file path=ppt/tags/tag121.xml><?xml version="1.0" encoding="utf-8"?>
<p:tagLst xmlns:p="http://schemas.openxmlformats.org/presentationml/2006/main">
  <p:tag name="KSO_WM_DIAGRAM_VIRTUALLY_FRAME" val="{&quot;height&quot;:436.3,&quot;left&quot;:77.65,&quot;top&quot;:64.65,&quot;width&quot;:801.5}"/>
</p:tagLst>
</file>

<file path=ppt/tags/tag122.xml><?xml version="1.0" encoding="utf-8"?>
<p:tagLst xmlns:p="http://schemas.openxmlformats.org/presentationml/2006/main">
  <p:tag name="KSO_WM_DIAGRAM_VIRTUALLY_FRAME" val="{&quot;height&quot;:436.3,&quot;left&quot;:77.65,&quot;top&quot;:64.65,&quot;width&quot;:801.5}"/>
</p:tagLst>
</file>

<file path=ppt/tags/tag123.xml><?xml version="1.0" encoding="utf-8"?>
<p:tagLst xmlns:p="http://schemas.openxmlformats.org/presentationml/2006/main">
  <p:tag name="KSO_WM_DIAGRAM_VIRTUALLY_FRAME" val="{&quot;height&quot;:436.3,&quot;left&quot;:77.65,&quot;top&quot;:64.65,&quot;width&quot;:801.5}"/>
</p:tagLst>
</file>

<file path=ppt/tags/tag124.xml><?xml version="1.0" encoding="utf-8"?>
<p:tagLst xmlns:p="http://schemas.openxmlformats.org/presentationml/2006/main">
  <p:tag name="KSO_WM_DIAGRAM_VIRTUALLY_FRAME" val="{&quot;height&quot;:436.3,&quot;left&quot;:77.65,&quot;top&quot;:64.65,&quot;width&quot;:801.5}"/>
</p:tagLst>
</file>

<file path=ppt/tags/tag125.xml><?xml version="1.0" encoding="utf-8"?>
<p:tagLst xmlns:p="http://schemas.openxmlformats.org/presentationml/2006/main">
  <p:tag name="KSO_WM_DIAGRAM_VIRTUALLY_FRAME" val="{&quot;height&quot;:436.3,&quot;left&quot;:77.65,&quot;top&quot;:64.65,&quot;width&quot;:801.5}"/>
</p:tagLst>
</file>

<file path=ppt/tags/tag126.xml><?xml version="1.0" encoding="utf-8"?>
<p:tagLst xmlns:p="http://schemas.openxmlformats.org/presentationml/2006/main">
  <p:tag name="KSO_WM_DIAGRAM_VIRTUALLY_FRAME" val="{&quot;height&quot;:436.3,&quot;left&quot;:77.65,&quot;top&quot;:64.65,&quot;width&quot;:801.5}"/>
</p:tagLst>
</file>

<file path=ppt/tags/tag127.xml><?xml version="1.0" encoding="utf-8"?>
<p:tagLst xmlns:p="http://schemas.openxmlformats.org/presentationml/2006/main">
  <p:tag name="KSO_WM_DIAGRAM_VIRTUALLY_FRAME" val="{&quot;height&quot;:436.3,&quot;left&quot;:77.65,&quot;top&quot;:64.65,&quot;width&quot;:801.5}"/>
</p:tagLst>
</file>

<file path=ppt/tags/tag128.xml><?xml version="1.0" encoding="utf-8"?>
<p:tagLst xmlns:p="http://schemas.openxmlformats.org/presentationml/2006/main">
  <p:tag name="KSO_WM_DIAGRAM_VIRTUALLY_FRAME" val="{&quot;height&quot;:436.3,&quot;left&quot;:77.65,&quot;top&quot;:64.65,&quot;width&quot;:801.5}"/>
</p:tagLst>
</file>

<file path=ppt/tags/tag129.xml><?xml version="1.0" encoding="utf-8"?>
<p:tagLst xmlns:p="http://schemas.openxmlformats.org/presentationml/2006/main">
  <p:tag name="KSO_WM_DIAGRAM_VIRTUALLY_FRAME" val="{&quot;height&quot;:436.3,&quot;left&quot;:77.65,&quot;top&quot;:64.65,&quot;width&quot;:80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436.3,&quot;left&quot;:77.65,&quot;top&quot;:64.65,&quot;width&quot;:801.5}"/>
</p:tagLst>
</file>

<file path=ppt/tags/tag131.xml><?xml version="1.0" encoding="utf-8"?>
<p:tagLst xmlns:p="http://schemas.openxmlformats.org/presentationml/2006/main">
  <p:tag name="KSO_WM_DIAGRAM_VIRTUALLY_FRAME" val="{&quot;height&quot;:436.3,&quot;left&quot;:77.65,&quot;top&quot;:64.65,&quot;width&quot;:801.5}"/>
</p:tagLst>
</file>

<file path=ppt/tags/tag132.xml><?xml version="1.0" encoding="utf-8"?>
<p:tagLst xmlns:p="http://schemas.openxmlformats.org/presentationml/2006/main">
  <p:tag name="KSO_WM_DIAGRAM_VIRTUALLY_FRAME" val="{&quot;height&quot;:436.3,&quot;left&quot;:77.65,&quot;top&quot;:64.65,&quot;width&quot;:801.5}"/>
</p:tagLst>
</file>

<file path=ppt/tags/tag133.xml><?xml version="1.0" encoding="utf-8"?>
<p:tagLst xmlns:p="http://schemas.openxmlformats.org/presentationml/2006/main">
  <p:tag name="KSO_WM_DIAGRAM_VIRTUALLY_FRAME" val="{&quot;height&quot;:436.3,&quot;left&quot;:77.65,&quot;top&quot;:64.65,&quot;width&quot;:801.5}"/>
</p:tagLst>
</file>

<file path=ppt/tags/tag134.xml><?xml version="1.0" encoding="utf-8"?>
<p:tagLst xmlns:p="http://schemas.openxmlformats.org/presentationml/2006/main">
  <p:tag name="KSO_WM_DIAGRAM_VIRTUALLY_FRAME" val="{&quot;height&quot;:436.3,&quot;left&quot;:77.65,&quot;top&quot;:64.65,&quot;width&quot;:801.5}"/>
</p:tagLst>
</file>

<file path=ppt/tags/tag135.xml><?xml version="1.0" encoding="utf-8"?>
<p:tagLst xmlns:p="http://schemas.openxmlformats.org/presentationml/2006/main">
  <p:tag name="KSO_WM_DIAGRAM_VIRTUALLY_FRAME" val="{&quot;height&quot;:436.3,&quot;left&quot;:77.65,&quot;top&quot;:64.65,&quot;width&quot;:801.5}"/>
</p:tagLst>
</file>

<file path=ppt/tags/tag136.xml><?xml version="1.0" encoding="utf-8"?>
<p:tagLst xmlns:p="http://schemas.openxmlformats.org/presentationml/2006/main">
  <p:tag name="KSO_WM_DIAGRAM_VIRTUALLY_FRAME" val="{&quot;height&quot;:436.3,&quot;left&quot;:77.65,&quot;top&quot;:64.65,&quot;width&quot;:801.5}"/>
</p:tagLst>
</file>

<file path=ppt/tags/tag137.xml><?xml version="1.0" encoding="utf-8"?>
<p:tagLst xmlns:p="http://schemas.openxmlformats.org/presentationml/2006/main">
  <p:tag name="KSO_WM_DIAGRAM_VIRTUALLY_FRAME" val="{&quot;height&quot;:436.3,&quot;left&quot;:77.65,&quot;top&quot;:64.65,&quot;width&quot;:801.5}"/>
</p:tagLst>
</file>

<file path=ppt/tags/tag138.xml><?xml version="1.0" encoding="utf-8"?>
<p:tagLst xmlns:p="http://schemas.openxmlformats.org/presentationml/2006/main">
  <p:tag name="KSO_WM_DIAGRAM_VIRTUALLY_FRAME" val="{&quot;height&quot;:436.3,&quot;left&quot;:77.65,&quot;top&quot;:64.65,&quot;width&quot;:801.5}"/>
</p:tagLst>
</file>

<file path=ppt/tags/tag139.xml><?xml version="1.0" encoding="utf-8"?>
<p:tagLst xmlns:p="http://schemas.openxmlformats.org/presentationml/2006/main">
  <p:tag name="KSO_WM_DIAGRAM_VIRTUALLY_FRAME" val="{&quot;height&quot;:436.3,&quot;left&quot;:77.65,&quot;top&quot;:64.65,&quot;width&quot;:801.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436.3,&quot;left&quot;:77.65,&quot;top&quot;:64.65,&quot;width&quot;:801.5}"/>
</p:tagLst>
</file>

<file path=ppt/tags/tag141.xml><?xml version="1.0" encoding="utf-8"?>
<p:tagLst xmlns:p="http://schemas.openxmlformats.org/presentationml/2006/main">
  <p:tag name="KSO_WM_DIAGRAM_VIRTUALLY_FRAME" val="{&quot;height&quot;:436.3,&quot;left&quot;:77.65,&quot;top&quot;:64.65,&quot;width&quot;:801.5}"/>
</p:tagLst>
</file>

<file path=ppt/tags/tag142.xml><?xml version="1.0" encoding="utf-8"?>
<p:tagLst xmlns:p="http://schemas.openxmlformats.org/presentationml/2006/main">
  <p:tag name="KSO_WM_DIAGRAM_VIRTUALLY_FRAME" val="{&quot;height&quot;:436.3,&quot;left&quot;:77.65,&quot;top&quot;:64.65,&quot;width&quot;:801.5}"/>
</p:tagLst>
</file>

<file path=ppt/tags/tag143.xml><?xml version="1.0" encoding="utf-8"?>
<p:tagLst xmlns:p="http://schemas.openxmlformats.org/presentationml/2006/main">
  <p:tag name="KSO_WM_DIAGRAM_VIRTUALLY_FRAME" val="{&quot;height&quot;:436.3,&quot;left&quot;:77.65,&quot;top&quot;:64.65,&quot;width&quot;:801.5}"/>
</p:tagLst>
</file>

<file path=ppt/tags/tag144.xml><?xml version="1.0" encoding="utf-8"?>
<p:tagLst xmlns:p="http://schemas.openxmlformats.org/presentationml/2006/main">
  <p:tag name="KSO_WM_DIAGRAM_VIRTUALLY_FRAME" val="{&quot;height&quot;:436.3,&quot;left&quot;:77.65,&quot;top&quot;:64.65,&quot;width&quot;:801.5}"/>
</p:tagLst>
</file>

<file path=ppt/tags/tag145.xml><?xml version="1.0" encoding="utf-8"?>
<p:tagLst xmlns:p="http://schemas.openxmlformats.org/presentationml/2006/main">
  <p:tag name="KSO_WM_DIAGRAM_VIRTUALLY_FRAME" val="{&quot;height&quot;:436.3,&quot;left&quot;:77.65,&quot;top&quot;:64.65,&quot;width&quot;:801.5}"/>
</p:tagLst>
</file>

<file path=ppt/tags/tag146.xml><?xml version="1.0" encoding="utf-8"?>
<p:tagLst xmlns:p="http://schemas.openxmlformats.org/presentationml/2006/main">
  <p:tag name="KSO_WM_DIAGRAM_VIRTUALLY_FRAME" val="{&quot;height&quot;:436.3,&quot;left&quot;:77.65,&quot;top&quot;:64.65,&quot;width&quot;:801.5}"/>
</p:tagLst>
</file>

<file path=ppt/tags/tag147.xml><?xml version="1.0" encoding="utf-8"?>
<p:tagLst xmlns:p="http://schemas.openxmlformats.org/presentationml/2006/main">
  <p:tag name="KSO_WM_DIAGRAM_VIRTUALLY_FRAME" val="{&quot;height&quot;:436.3,&quot;left&quot;:77.65,&quot;top&quot;:64.65,&quot;width&quot;:801.5}"/>
</p:tagLst>
</file>

<file path=ppt/tags/tag148.xml><?xml version="1.0" encoding="utf-8"?>
<p:tagLst xmlns:p="http://schemas.openxmlformats.org/presentationml/2006/main">
  <p:tag name="KSO_WM_DIAGRAM_VIRTUALLY_FRAME" val="{&quot;height&quot;:436.3,&quot;left&quot;:77.65,&quot;top&quot;:64.65,&quot;width&quot;:801.5}"/>
</p:tagLst>
</file>

<file path=ppt/tags/tag149.xml><?xml version="1.0" encoding="utf-8"?>
<p:tagLst xmlns:p="http://schemas.openxmlformats.org/presentationml/2006/main">
  <p:tag name="KSO_WM_DIAGRAM_VIRTUALLY_FRAME" val="{&quot;height&quot;:436.3,&quot;left&quot;:77.65,&quot;top&quot;:64.65,&quot;width&quot;:801.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436.3,&quot;left&quot;:77.65,&quot;top&quot;:64.65,&quot;width&quot;:801.5}"/>
</p:tagLst>
</file>

<file path=ppt/tags/tag151.xml><?xml version="1.0" encoding="utf-8"?>
<p:tagLst xmlns:p="http://schemas.openxmlformats.org/presentationml/2006/main">
  <p:tag name="KSO_WM_DIAGRAM_VIRTUALLY_FRAME" val="{&quot;height&quot;:436.3,&quot;left&quot;:77.65,&quot;top&quot;:64.65,&quot;width&quot;:801.5}"/>
</p:tagLst>
</file>

<file path=ppt/tags/tag152.xml><?xml version="1.0" encoding="utf-8"?>
<p:tagLst xmlns:p="http://schemas.openxmlformats.org/presentationml/2006/main">
  <p:tag name="KSO_WM_DIAGRAM_VIRTUALLY_FRAME" val="{&quot;height&quot;:436.3,&quot;left&quot;:77.65,&quot;top&quot;:64.65,&quot;width&quot;:801.5}"/>
</p:tagLst>
</file>

<file path=ppt/tags/tag153.xml><?xml version="1.0" encoding="utf-8"?>
<p:tagLst xmlns:p="http://schemas.openxmlformats.org/presentationml/2006/main">
  <p:tag name="KSO_WM_DIAGRAM_VIRTUALLY_FRAME" val="{&quot;height&quot;:335.25,&quot;left&quot;:80,&quot;top&quot;:170,&quot;width&quot;:820}"/>
</p:tagLst>
</file>

<file path=ppt/tags/tag154.xml><?xml version="1.0" encoding="utf-8"?>
<p:tagLst xmlns:p="http://schemas.openxmlformats.org/presentationml/2006/main">
  <p:tag name="KSO_WM_DIAGRAM_VIRTUALLY_FRAME" val="{&quot;height&quot;:155.75,&quot;left&quot;:78.5,&quot;top&quot;:118.5,&quot;width&quot;:800}"/>
</p:tagLst>
</file>

<file path=ppt/tags/tag155.xml><?xml version="1.0" encoding="utf-8"?>
<p:tagLst xmlns:p="http://schemas.openxmlformats.org/presentationml/2006/main">
  <p:tag name="KSO_WM_DIAGRAM_VIRTUALLY_FRAME" val="{&quot;height&quot;:155.75,&quot;left&quot;:78.5,&quot;top&quot;:118.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6.1,&quot;left&quot;:78.5,&quot;top&quot;:113.9,&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6.1,&quot;left&quot;:78.5,&quot;top&quot;:113.9,&quot;width&quot;:801.5}"/>
</p:tagLst>
</file>

<file path=ppt/tags/tag91.xml><?xml version="1.0" encoding="utf-8"?>
<p:tagLst xmlns:p="http://schemas.openxmlformats.org/presentationml/2006/main">
  <p:tag name="KSO_WM_DIAGRAM_VIRTUALLY_FRAME" val="{&quot;height&quot;:336.1,&quot;left&quot;:78.5,&quot;top&quot;:113.9,&quot;width&quot;:801.5}"/>
</p:tagLst>
</file>

<file path=ppt/tags/tag92.xml><?xml version="1.0" encoding="utf-8"?>
<p:tagLst xmlns:p="http://schemas.openxmlformats.org/presentationml/2006/main">
  <p:tag name="KSO_WM_DIAGRAM_VIRTUALLY_FRAME" val="{&quot;height&quot;:336.1,&quot;left&quot;:78.5,&quot;top&quot;:113.9,&quot;width&quot;:801.5}"/>
</p:tagLst>
</file>

<file path=ppt/tags/tag93.xml><?xml version="1.0" encoding="utf-8"?>
<p:tagLst xmlns:p="http://schemas.openxmlformats.org/presentationml/2006/main">
  <p:tag name="KSO_WM_DIAGRAM_VIRTUALLY_FRAME" val="{&quot;height&quot;:336.1,&quot;left&quot;:78.5,&quot;top&quot;:113.9,&quot;width&quot;:801.5}"/>
</p:tagLst>
</file>

<file path=ppt/tags/tag94.xml><?xml version="1.0" encoding="utf-8"?>
<p:tagLst xmlns:p="http://schemas.openxmlformats.org/presentationml/2006/main">
  <p:tag name="KSO_WM_DIAGRAM_VIRTUALLY_FRAME" val="{&quot;height&quot;:336.1,&quot;left&quot;:78.5,&quot;top&quot;:113.9,&quot;width&quot;:801.5}"/>
</p:tagLst>
</file>

<file path=ppt/tags/tag95.xml><?xml version="1.0" encoding="utf-8"?>
<p:tagLst xmlns:p="http://schemas.openxmlformats.org/presentationml/2006/main">
  <p:tag name="KSO_WM_DIAGRAM_VIRTUALLY_FRAME" val="{&quot;height&quot;:336.1,&quot;left&quot;:78.5,&quot;top&quot;:113.9,&quot;width&quot;:801.5}"/>
</p:tagLst>
</file>

<file path=ppt/tags/tag96.xml><?xml version="1.0" encoding="utf-8"?>
<p:tagLst xmlns:p="http://schemas.openxmlformats.org/presentationml/2006/main">
  <p:tag name="KSO_WM_DIAGRAM_VIRTUALLY_FRAME" val="{&quot;height&quot;:336.1,&quot;left&quot;:78.5,&quot;top&quot;:113.9,&quot;width&quot;:801.5}"/>
</p:tagLst>
</file>

<file path=ppt/tags/tag97.xml><?xml version="1.0" encoding="utf-8"?>
<p:tagLst xmlns:p="http://schemas.openxmlformats.org/presentationml/2006/main">
  <p:tag name="KSO_WM_DIAGRAM_VIRTUALLY_FRAME" val="{&quot;height&quot;:336.1,&quot;left&quot;:78.5,&quot;top&quot;:113.9,&quot;width&quot;:801.5}"/>
</p:tagLst>
</file>

<file path=ppt/tags/tag98.xml><?xml version="1.0" encoding="utf-8"?>
<p:tagLst xmlns:p="http://schemas.openxmlformats.org/presentationml/2006/main">
  <p:tag name="KSO_WM_DIAGRAM_VIRTUALLY_FRAME" val="{&quot;height&quot;:336.1,&quot;left&quot;:78.5,&quot;top&quot;:113.9,&quot;width&quot;:801.5}"/>
</p:tagLst>
</file>

<file path=ppt/tags/tag99.xml><?xml version="1.0" encoding="utf-8"?>
<p:tagLst xmlns:p="http://schemas.openxmlformats.org/presentationml/2006/main">
  <p:tag name="KSO_WM_DIAGRAM_VIRTUALLY_FRAME" val="{&quot;height&quot;:336.1,&quot;left&quot;:78.5,&quot;top&quot;:113.9,&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2590</Words>
  <Application>WPS 演示</Application>
  <PresentationFormat>宽屏</PresentationFormat>
  <Paragraphs>123</Paragraphs>
  <Slides>10</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vt:i4>
      </vt:variant>
    </vt:vector>
  </HeadingPairs>
  <TitlesOfParts>
    <vt:vector size="24" baseType="lpstr">
      <vt:lpstr>Arial</vt:lpstr>
      <vt:lpstr>宋体</vt:lpstr>
      <vt:lpstr>Wingdings</vt:lpstr>
      <vt:lpstr>Wingdings</vt:lpstr>
      <vt:lpstr>微软雅黑</vt:lpstr>
      <vt:lpstr>Arial Unicode MS</vt:lpstr>
      <vt:lpstr>Calibri</vt:lpstr>
      <vt:lpstr>Noto Serif SC</vt:lpstr>
      <vt:lpstr>Noto Sans SC</vt:lpstr>
      <vt:lpstr>汉仪综艺体简</vt:lpstr>
      <vt:lpstr>Times New Roman</vt:lpstr>
      <vt:lpstr>汉仪中宋简</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2026-08-06T05:46:02Z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DD281390FCAD4997B50BE8AB59B39373_11</vt:lpwstr>
  </property>
</Properties>
</file>