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5.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svg" ContentType="image/svg+xml"/>
  <Override PartName="/ppt/media/image40.svg" ContentType="image/svg+xml"/>
  <Override PartName="/ppt/media/image41.svg" ContentType="image/svg+xml"/>
  <Override PartName="/ppt/media/image42.svg" ContentType="image/svg+xml"/>
  <Override PartName="/ppt/media/image43.svg" ContentType="image/svg+xml"/>
  <Override PartName="/ppt/media/image44.svg" ContentType="image/svg+xml"/>
  <Override PartName="/ppt/media/image45.svg" ContentType="image/svg+xml"/>
  <Override PartName="/ppt/media/image46.svg" ContentType="image/svg+xml"/>
  <Override PartName="/ppt/media/image47.svg" ContentType="image/svg+xml"/>
  <Override PartName="/ppt/media/image48.svg" ContentType="image/svg+xml"/>
  <Override PartName="/ppt/media/image49.svg" ContentType="image/svg+xml"/>
  <Override PartName="/ppt/media/image50.svg" ContentType="image/svg+xml"/>
  <Override PartName="/ppt/media/image51.svg" ContentType="image/svg+xml"/>
  <Override PartName="/ppt/media/image52.svg" ContentType="image/svg+xml"/>
  <Override PartName="/ppt/media/image53.svg" ContentType="image/svg+xml"/>
  <Override PartName="/ppt/media/image54.svg" ContentType="image/svg+xml"/>
  <Override PartName="/ppt/media/image55.svg" ContentType="image/svg+xml"/>
  <Override PartName="/ppt/media/image56.svg" ContentType="image/svg+xml"/>
  <Override PartName="/ppt/media/image57.svg" ContentType="image/svg+xml"/>
  <Override PartName="/ppt/media/image58.svg" ContentType="image/svg+xml"/>
  <Override PartName="/ppt/media/image59.svg" ContentType="image/svg+xml"/>
  <Override PartName="/ppt/media/image6.svg" ContentType="image/svg+xml"/>
  <Override PartName="/ppt/media/image60.svg" ContentType="image/svg+xml"/>
  <Override PartName="/ppt/media/image61.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5" r:id="rId8"/>
    <p:sldId id="271" r:id="rId9"/>
    <p:sldId id="276" r:id="rId10"/>
    <p:sldId id="277" r:id="rId11"/>
    <p:sldId id="262" r:id="rId12"/>
    <p:sldId id="263" r:id="rId13"/>
    <p:sldId id="264" r:id="rId14"/>
    <p:sldId id="274"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8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评估之后，最重要的就是护理。心理护理的核心首先是尊重和关爱。我们要和老人建立信任，维护他们的尊严，用他们能理解的方式进行有效沟通。其次是基础的生活护理，比如饮食管理。要保证营养均衡，规律进餐，一个愉快的就餐环境对改善老人的情绪也非常有帮助。这些看似简单的事情，却是心理护理的基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评估之后，最重要的就是护理。心理护理的核心首先是尊重和关爱。我们要和老人建立信任，维护他们的尊严，用他们能理解的方式进行有效沟通。其次是基础的生活护理，比如饮食管理。要保证营养均衡，规律进餐，一个愉快的就餐环境对改善老人的情绪也非常有帮助。这些看似简单的事情，却是心理护理的基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评估之后，最重要的就是护理。心理护理的核心首先是尊重和关爱。我们要和老人建立信任，维护他们的尊严，用他们能理解的方式进行有效沟通。其次是基础的生活护理，比如饮食管理。要保证营养均衡，规律进餐，一个愉快的就餐环境对改善老人的情绪也非常有帮助。这些看似简单的事情，却是心理护理的基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34.svg"/><Relationship Id="rId3" Type="http://schemas.openxmlformats.org/officeDocument/2006/relationships/image" Target="../media/image33.png"/><Relationship Id="rId2" Type="http://schemas.openxmlformats.org/officeDocument/2006/relationships/tags" Target="../tags/tag155.xml"/><Relationship Id="rId1" Type="http://schemas.openxmlformats.org/officeDocument/2006/relationships/tags" Target="../tags/tag154.xml"/></Relationships>
</file>

<file path=ppt/slides/_rels/slide12.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tags" Target="../tags/tag157.xml"/><Relationship Id="rId14" Type="http://schemas.openxmlformats.org/officeDocument/2006/relationships/notesSlide" Target="../notesSlides/notesSlide12.xml"/><Relationship Id="rId13" Type="http://schemas.openxmlformats.org/officeDocument/2006/relationships/slideLayout" Target="../slideLayouts/slideLayout1.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image" Target="../media/image38.svg"/><Relationship Id="rId1" Type="http://schemas.openxmlformats.org/officeDocument/2006/relationships/tags" Target="../tags/tag156.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image" Target="../media/image40.svg"/><Relationship Id="rId3" Type="http://schemas.openxmlformats.org/officeDocument/2006/relationships/image" Target="../media/image39.png"/><Relationship Id="rId2" Type="http://schemas.openxmlformats.org/officeDocument/2006/relationships/tags" Target="../tags/tag165.xml"/><Relationship Id="rId1" Type="http://schemas.openxmlformats.org/officeDocument/2006/relationships/tags" Target="../tags/tag164.xml"/></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1.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image" Target="../media/image41.svg"/><Relationship Id="rId3" Type="http://schemas.openxmlformats.org/officeDocument/2006/relationships/image" Target="../media/image39.png"/><Relationship Id="rId2" Type="http://schemas.openxmlformats.org/officeDocument/2006/relationships/tags" Target="../tags/tag170.xml"/><Relationship Id="rId1" Type="http://schemas.openxmlformats.org/officeDocument/2006/relationships/tags" Target="../tags/tag169.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1.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image" Target="../media/image42.svg"/><Relationship Id="rId3" Type="http://schemas.openxmlformats.org/officeDocument/2006/relationships/image" Target="../media/image39.png"/><Relationship Id="rId2" Type="http://schemas.openxmlformats.org/officeDocument/2006/relationships/tags" Target="../tags/tag175.xml"/><Relationship Id="rId1" Type="http://schemas.openxmlformats.org/officeDocument/2006/relationships/tags" Target="../tags/tag174.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1.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image" Target="../media/image43.svg"/><Relationship Id="rId3" Type="http://schemas.openxmlformats.org/officeDocument/2006/relationships/image" Target="../media/image39.png"/><Relationship Id="rId2" Type="http://schemas.openxmlformats.org/officeDocument/2006/relationships/tags" Target="../tags/tag180.xml"/><Relationship Id="rId1" Type="http://schemas.openxmlformats.org/officeDocument/2006/relationships/tags" Target="../tags/tag179.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1.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image" Target="../media/image44.svg"/><Relationship Id="rId3" Type="http://schemas.openxmlformats.org/officeDocument/2006/relationships/image" Target="../media/image39.png"/><Relationship Id="rId2" Type="http://schemas.openxmlformats.org/officeDocument/2006/relationships/tags" Target="../tags/tag185.xml"/><Relationship Id="rId1" Type="http://schemas.openxmlformats.org/officeDocument/2006/relationships/tags" Target="../tags/tag184.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1.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image" Target="../media/image45.svg"/><Relationship Id="rId3" Type="http://schemas.openxmlformats.org/officeDocument/2006/relationships/image" Target="../media/image39.png"/><Relationship Id="rId2" Type="http://schemas.openxmlformats.org/officeDocument/2006/relationships/tags" Target="../tags/tag190.xml"/><Relationship Id="rId1" Type="http://schemas.openxmlformats.org/officeDocument/2006/relationships/tags" Target="../tags/tag189.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1.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image" Target="../media/image46.svg"/><Relationship Id="rId3" Type="http://schemas.openxmlformats.org/officeDocument/2006/relationships/image" Target="../media/image39.png"/><Relationship Id="rId2" Type="http://schemas.openxmlformats.org/officeDocument/2006/relationships/tags" Target="../tags/tag195.xml"/><Relationship Id="rId1" Type="http://schemas.openxmlformats.org/officeDocument/2006/relationships/tags" Target="../tags/tag19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1.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image" Target="../media/image47.svg"/><Relationship Id="rId3" Type="http://schemas.openxmlformats.org/officeDocument/2006/relationships/image" Target="../media/image39.png"/><Relationship Id="rId2" Type="http://schemas.openxmlformats.org/officeDocument/2006/relationships/tags" Target="../tags/tag200.xml"/><Relationship Id="rId1" Type="http://schemas.openxmlformats.org/officeDocument/2006/relationships/tags" Target="../tags/tag199.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1.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image" Target="../media/image48.svg"/><Relationship Id="rId3" Type="http://schemas.openxmlformats.org/officeDocument/2006/relationships/image" Target="../media/image39.png"/><Relationship Id="rId2" Type="http://schemas.openxmlformats.org/officeDocument/2006/relationships/tags" Target="../tags/tag205.xml"/><Relationship Id="rId1" Type="http://schemas.openxmlformats.org/officeDocument/2006/relationships/tags" Target="../tags/tag204.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1.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image" Target="../media/image49.svg"/><Relationship Id="rId3" Type="http://schemas.openxmlformats.org/officeDocument/2006/relationships/image" Target="../media/image39.png"/><Relationship Id="rId2" Type="http://schemas.openxmlformats.org/officeDocument/2006/relationships/tags" Target="../tags/tag210.xml"/><Relationship Id="rId1" Type="http://schemas.openxmlformats.org/officeDocument/2006/relationships/tags" Target="../tags/tag209.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1.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image" Target="../media/image50.svg"/><Relationship Id="rId3" Type="http://schemas.openxmlformats.org/officeDocument/2006/relationships/image" Target="../media/image39.png"/><Relationship Id="rId2" Type="http://schemas.openxmlformats.org/officeDocument/2006/relationships/tags" Target="../tags/tag215.xml"/><Relationship Id="rId1" Type="http://schemas.openxmlformats.org/officeDocument/2006/relationships/tags" Target="../tags/tag214.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1.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image" Target="../media/image51.svg"/><Relationship Id="rId3" Type="http://schemas.openxmlformats.org/officeDocument/2006/relationships/image" Target="../media/image39.png"/><Relationship Id="rId2" Type="http://schemas.openxmlformats.org/officeDocument/2006/relationships/tags" Target="../tags/tag220.xml"/><Relationship Id="rId1" Type="http://schemas.openxmlformats.org/officeDocument/2006/relationships/tags" Target="../tags/tag219.xml"/></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1.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image" Target="../media/image52.svg"/><Relationship Id="rId3" Type="http://schemas.openxmlformats.org/officeDocument/2006/relationships/image" Target="../media/image39.png"/><Relationship Id="rId2" Type="http://schemas.openxmlformats.org/officeDocument/2006/relationships/tags" Target="../tags/tag225.xml"/><Relationship Id="rId1" Type="http://schemas.openxmlformats.org/officeDocument/2006/relationships/tags" Target="../tags/tag224.xml"/></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1.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image" Target="../media/image53.svg"/><Relationship Id="rId3" Type="http://schemas.openxmlformats.org/officeDocument/2006/relationships/image" Target="../media/image39.png"/><Relationship Id="rId2" Type="http://schemas.openxmlformats.org/officeDocument/2006/relationships/tags" Target="../tags/tag230.xml"/><Relationship Id="rId1" Type="http://schemas.openxmlformats.org/officeDocument/2006/relationships/tags" Target="../tags/tag229.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1.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image" Target="../media/image54.svg"/><Relationship Id="rId3" Type="http://schemas.openxmlformats.org/officeDocument/2006/relationships/image" Target="../media/image39.png"/><Relationship Id="rId2" Type="http://schemas.openxmlformats.org/officeDocument/2006/relationships/tags" Target="../tags/tag235.xml"/><Relationship Id="rId1" Type="http://schemas.openxmlformats.org/officeDocument/2006/relationships/tags" Target="../tags/tag234.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1.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image" Target="../media/image55.svg"/><Relationship Id="rId3" Type="http://schemas.openxmlformats.org/officeDocument/2006/relationships/image" Target="../media/image39.png"/><Relationship Id="rId2" Type="http://schemas.openxmlformats.org/officeDocument/2006/relationships/tags" Target="../tags/tag240.xml"/><Relationship Id="rId1" Type="http://schemas.openxmlformats.org/officeDocument/2006/relationships/tags" Target="../tags/tag239.xml"/></Relationships>
</file>

<file path=ppt/slides/_rels/slide29.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slideLayout" Target="../slideLayouts/slideLayout1.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image" Target="../media/image56.svg"/><Relationship Id="rId3" Type="http://schemas.openxmlformats.org/officeDocument/2006/relationships/image" Target="../media/image39.png"/><Relationship Id="rId2" Type="http://schemas.openxmlformats.org/officeDocument/2006/relationships/tags" Target="../tags/tag245.xml"/><Relationship Id="rId1" Type="http://schemas.openxmlformats.org/officeDocument/2006/relationships/tags" Target="../tags/tag244.xml"/></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1.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image" Target="../media/image56.svg"/><Relationship Id="rId3" Type="http://schemas.openxmlformats.org/officeDocument/2006/relationships/image" Target="../media/image39.png"/><Relationship Id="rId2" Type="http://schemas.openxmlformats.org/officeDocument/2006/relationships/tags" Target="../tags/tag250.xml"/><Relationship Id="rId1" Type="http://schemas.openxmlformats.org/officeDocument/2006/relationships/tags" Target="../tags/tag249.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1.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image" Target="../media/image57.svg"/><Relationship Id="rId3" Type="http://schemas.openxmlformats.org/officeDocument/2006/relationships/image" Target="../media/image39.png"/><Relationship Id="rId2" Type="http://schemas.openxmlformats.org/officeDocument/2006/relationships/tags" Target="../tags/tag255.xml"/><Relationship Id="rId1" Type="http://schemas.openxmlformats.org/officeDocument/2006/relationships/tags" Target="../tags/tag254.xml"/></Relationships>
</file>

<file path=ppt/slides/_rels/slide32.xml.rels><?xml version="1.0" encoding="UTF-8" standalone="yes"?>
<Relationships xmlns="http://schemas.openxmlformats.org/package/2006/relationships"><Relationship Id="rId9" Type="http://schemas.openxmlformats.org/officeDocument/2006/relationships/notesSlide" Target="../notesSlides/notesSlide32.xml"/><Relationship Id="rId8" Type="http://schemas.openxmlformats.org/officeDocument/2006/relationships/slideLayout" Target="../slideLayouts/slideLayout1.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image" Target="../media/image58.svg"/><Relationship Id="rId3" Type="http://schemas.openxmlformats.org/officeDocument/2006/relationships/image" Target="../media/image39.png"/><Relationship Id="rId2" Type="http://schemas.openxmlformats.org/officeDocument/2006/relationships/tags" Target="../tags/tag260.xml"/><Relationship Id="rId1" Type="http://schemas.openxmlformats.org/officeDocument/2006/relationships/tags" Target="../tags/tag259.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33.xml"/><Relationship Id="rId8" Type="http://schemas.openxmlformats.org/officeDocument/2006/relationships/slideLayout" Target="../slideLayouts/slideLayout1.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image" Target="../media/image59.svg"/><Relationship Id="rId3" Type="http://schemas.openxmlformats.org/officeDocument/2006/relationships/image" Target="../media/image39.png"/><Relationship Id="rId2" Type="http://schemas.openxmlformats.org/officeDocument/2006/relationships/tags" Target="../tags/tag265.xml"/><Relationship Id="rId1" Type="http://schemas.openxmlformats.org/officeDocument/2006/relationships/tags" Target="../tags/tag264.xml"/></Relationships>
</file>

<file path=ppt/slides/_rels/slide34.xml.rels><?xml version="1.0" encoding="UTF-8" standalone="yes"?>
<Relationships xmlns="http://schemas.openxmlformats.org/package/2006/relationships"><Relationship Id="rId9" Type="http://schemas.openxmlformats.org/officeDocument/2006/relationships/notesSlide" Target="../notesSlides/notesSlide34.xml"/><Relationship Id="rId8" Type="http://schemas.openxmlformats.org/officeDocument/2006/relationships/slideLayout" Target="../slideLayouts/slideLayout1.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image" Target="../media/image60.svg"/><Relationship Id="rId3" Type="http://schemas.openxmlformats.org/officeDocument/2006/relationships/image" Target="../media/image39.png"/><Relationship Id="rId2" Type="http://schemas.openxmlformats.org/officeDocument/2006/relationships/tags" Target="../tags/tag270.xml"/><Relationship Id="rId1" Type="http://schemas.openxmlformats.org/officeDocument/2006/relationships/tags" Target="../tags/tag269.xml"/></Relationships>
</file>

<file path=ppt/slides/_rels/slide35.xml.rels><?xml version="1.0" encoding="UTF-8" standalone="yes"?>
<Relationships xmlns="http://schemas.openxmlformats.org/package/2006/relationships"><Relationship Id="rId9" Type="http://schemas.openxmlformats.org/officeDocument/2006/relationships/notesSlide" Target="../notesSlides/notesSlide35.xml"/><Relationship Id="rId8" Type="http://schemas.openxmlformats.org/officeDocument/2006/relationships/slideLayout" Target="../slideLayouts/slideLayout1.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image" Target="../media/image61.svg"/><Relationship Id="rId3" Type="http://schemas.openxmlformats.org/officeDocument/2006/relationships/image" Target="../media/image39.png"/><Relationship Id="rId2" Type="http://schemas.openxmlformats.org/officeDocument/2006/relationships/tags" Target="../tags/tag275.xml"/><Relationship Id="rId1" Type="http://schemas.openxmlformats.org/officeDocument/2006/relationships/tags" Target="../tags/tag27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media/image10.svg"/><Relationship Id="rId3" Type="http://schemas.openxmlformats.org/officeDocument/2006/relationships/image" Target="../media/image9.png"/><Relationship Id="rId24" Type="http://schemas.openxmlformats.org/officeDocument/2006/relationships/notesSlide" Target="../notesSlides/notesSlide5.xml"/><Relationship Id="rId23" Type="http://schemas.openxmlformats.org/officeDocument/2006/relationships/slideLayout" Target="../slideLayouts/slideLayout1.xml"/><Relationship Id="rId22" Type="http://schemas.openxmlformats.org/officeDocument/2006/relationships/tags" Target="../tags/tag102.xml"/><Relationship Id="rId21" Type="http://schemas.openxmlformats.org/officeDocument/2006/relationships/tags" Target="../tags/tag101.xml"/><Relationship Id="rId20" Type="http://schemas.openxmlformats.org/officeDocument/2006/relationships/image" Target="../media/image16.svg"/><Relationship Id="rId2" Type="http://schemas.openxmlformats.org/officeDocument/2006/relationships/tags" Target="../tags/tag90.xml"/><Relationship Id="rId19" Type="http://schemas.openxmlformats.org/officeDocument/2006/relationships/image" Target="../media/image15.png"/><Relationship Id="rId18" Type="http://schemas.openxmlformats.org/officeDocument/2006/relationships/tags" Target="../tags/tag100.xml"/><Relationship Id="rId17" Type="http://schemas.openxmlformats.org/officeDocument/2006/relationships/tags" Target="../tags/tag99.xml"/><Relationship Id="rId16" Type="http://schemas.openxmlformats.org/officeDocument/2006/relationships/tags" Target="../tags/tag98.xml"/><Relationship Id="rId15" Type="http://schemas.openxmlformats.org/officeDocument/2006/relationships/image" Target="../media/image14.svg"/><Relationship Id="rId14" Type="http://schemas.openxmlformats.org/officeDocument/2006/relationships/image" Target="../media/image13.png"/><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image" Target="../media/image18.svg"/><Relationship Id="rId4" Type="http://schemas.openxmlformats.org/officeDocument/2006/relationships/image" Target="../media/image17.png"/><Relationship Id="rId3" Type="http://schemas.openxmlformats.org/officeDocument/2006/relationships/tags" Target="../tags/tag105.xml"/><Relationship Id="rId2" Type="http://schemas.openxmlformats.org/officeDocument/2006/relationships/tags" Target="../tags/tag104.xml"/><Relationship Id="rId18" Type="http://schemas.openxmlformats.org/officeDocument/2006/relationships/notesSlide" Target="../notesSlides/notesSlide6.xml"/><Relationship Id="rId17" Type="http://schemas.openxmlformats.org/officeDocument/2006/relationships/slideLayout" Target="../slideLayouts/slideLayout1.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image" Target="../media/image20.svg"/><Relationship Id="rId11" Type="http://schemas.openxmlformats.org/officeDocument/2006/relationships/image" Target="../media/image19.png"/><Relationship Id="rId10" Type="http://schemas.openxmlformats.org/officeDocument/2006/relationships/tags" Target="../tags/tag110.xml"/><Relationship Id="rId1" Type="http://schemas.openxmlformats.org/officeDocument/2006/relationships/tags" Target="../tags/tag103.xml"/></Relationships>
</file>

<file path=ppt/slides/_rels/slide7.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image" Target="../media/image22.svg"/><Relationship Id="rId4" Type="http://schemas.openxmlformats.org/officeDocument/2006/relationships/image" Target="../media/image21.png"/><Relationship Id="rId3" Type="http://schemas.openxmlformats.org/officeDocument/2006/relationships/tags" Target="../tags/tag117.xml"/><Relationship Id="rId2" Type="http://schemas.openxmlformats.org/officeDocument/2006/relationships/tags" Target="../tags/tag116.xml"/><Relationship Id="rId16" Type="http://schemas.openxmlformats.org/officeDocument/2006/relationships/notesSlide" Target="../notesSlides/notesSlide7.xml"/><Relationship Id="rId15" Type="http://schemas.openxmlformats.org/officeDocument/2006/relationships/slideLayout" Target="../slideLayouts/slideLayout1.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image" Target="../media/image24.svg"/><Relationship Id="rId11" Type="http://schemas.openxmlformats.org/officeDocument/2006/relationships/image" Target="../media/image23.png"/><Relationship Id="rId10" Type="http://schemas.openxmlformats.org/officeDocument/2006/relationships/tags" Target="../tags/tag122.xml"/><Relationship Id="rId1" Type="http://schemas.openxmlformats.org/officeDocument/2006/relationships/tags" Target="../tags/tag115.xml"/></Relationships>
</file>

<file path=ppt/slides/_rels/slide8.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image" Target="../media/image25.svg"/><Relationship Id="rId4" Type="http://schemas.openxmlformats.org/officeDocument/2006/relationships/image" Target="../media/image21.png"/><Relationship Id="rId3" Type="http://schemas.openxmlformats.org/officeDocument/2006/relationships/tags" Target="../tags/tag127.xml"/><Relationship Id="rId2" Type="http://schemas.openxmlformats.org/officeDocument/2006/relationships/tags" Target="../tags/tag126.xml"/><Relationship Id="rId16" Type="http://schemas.openxmlformats.org/officeDocument/2006/relationships/notesSlide" Target="../notesSlides/notesSlide8.xml"/><Relationship Id="rId15" Type="http://schemas.openxmlformats.org/officeDocument/2006/relationships/slideLayout" Target="../slideLayouts/slideLayout1.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image" Target="../media/image26.svg"/><Relationship Id="rId11" Type="http://schemas.openxmlformats.org/officeDocument/2006/relationships/image" Target="../media/image23.png"/><Relationship Id="rId10" Type="http://schemas.openxmlformats.org/officeDocument/2006/relationships/tags" Target="../tags/tag132.xml"/><Relationship Id="rId1" Type="http://schemas.openxmlformats.org/officeDocument/2006/relationships/tags" Target="../tags/tag125.xml"/></Relationships>
</file>

<file path=ppt/slides/_rels/slide9.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image" Target="../media/image28.svg"/><Relationship Id="rId4" Type="http://schemas.openxmlformats.org/officeDocument/2006/relationships/image" Target="../media/image27.png"/><Relationship Id="rId3" Type="http://schemas.openxmlformats.org/officeDocument/2006/relationships/tags" Target="../tags/tag137.xml"/><Relationship Id="rId27" Type="http://schemas.openxmlformats.org/officeDocument/2006/relationships/notesSlide" Target="../notesSlides/notesSlide9.xml"/><Relationship Id="rId26" Type="http://schemas.openxmlformats.org/officeDocument/2006/relationships/slideLayout" Target="../slideLayouts/slideLayout1.xml"/><Relationship Id="rId25" Type="http://schemas.openxmlformats.org/officeDocument/2006/relationships/tags" Target="../tags/tag153.xml"/><Relationship Id="rId24" Type="http://schemas.openxmlformats.org/officeDocument/2006/relationships/tags" Target="../tags/tag152.xml"/><Relationship Id="rId23" Type="http://schemas.openxmlformats.org/officeDocument/2006/relationships/tags" Target="../tags/tag151.xml"/><Relationship Id="rId22" Type="http://schemas.openxmlformats.org/officeDocument/2006/relationships/tags" Target="../tags/tag150.xml"/><Relationship Id="rId21" Type="http://schemas.openxmlformats.org/officeDocument/2006/relationships/tags" Target="../tags/tag149.xml"/><Relationship Id="rId20" Type="http://schemas.openxmlformats.org/officeDocument/2006/relationships/image" Target="../media/image32.svg"/><Relationship Id="rId2" Type="http://schemas.openxmlformats.org/officeDocument/2006/relationships/tags" Target="../tags/tag136.xml"/><Relationship Id="rId19" Type="http://schemas.openxmlformats.org/officeDocument/2006/relationships/image" Target="../media/image31.png"/><Relationship Id="rId18" Type="http://schemas.openxmlformats.org/officeDocument/2006/relationships/tags" Target="../tags/tag148.xml"/><Relationship Id="rId17" Type="http://schemas.openxmlformats.org/officeDocument/2006/relationships/tags" Target="../tags/tag147.xml"/><Relationship Id="rId16" Type="http://schemas.openxmlformats.org/officeDocument/2006/relationships/tags" Target="../tags/tag146.xml"/><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image" Target="../media/image30.svg"/><Relationship Id="rId12" Type="http://schemas.openxmlformats.org/officeDocument/2006/relationships/image" Target="../media/image29.png"/><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a:t>
            </a:r>
            <a:r>
              <a:rPr lang="en-US" altLang="zh-CN"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a:t>
            </a:r>
            <a:r>
              <a:rPr lang="zh-CN" altLang="en-US" sz="4200" b="1">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　老年社会适应和家庭问题心理护理</a:t>
            </a:r>
            <a:endPar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任务2　受虐待老人心理护理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1983105" y="3835400"/>
            <a:ext cx="830199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sym typeface="+mn-ea"/>
              </a:rPr>
              <a:t>项目</a:t>
            </a:r>
            <a:r>
              <a:rPr lang="en-US" altLang="zh-CN" sz="3600">
                <a:solidFill>
                  <a:srgbClr val="231F20"/>
                </a:solidFill>
                <a:latin typeface="汉仪综艺体简" panose="02010600000101010101" charset="-122"/>
                <a:ea typeface="汉仪综艺体简" panose="02010600000101010101" charset="-122"/>
                <a:sym typeface="+mn-ea"/>
              </a:rPr>
              <a:t>6</a:t>
            </a:r>
            <a:r>
              <a:rPr lang="zh-CN" altLang="en-US" sz="3600">
                <a:solidFill>
                  <a:srgbClr val="231F20"/>
                </a:solidFill>
                <a:latin typeface="汉仪综艺体简" panose="02010600000101010101" charset="-122"/>
                <a:ea typeface="汉仪综艺体简" panose="02010600000101010101" charset="-122"/>
                <a:sym typeface="+mn-ea"/>
              </a:rPr>
              <a:t>　老年家庭问题心理护理</a:t>
            </a:r>
            <a:endParaRPr lang="en-US" altLang="zh-CN" sz="3600">
              <a:solidFill>
                <a:srgbClr val="231F20"/>
              </a:solidFill>
              <a:latin typeface="汉仪综艺体简" panose="02010600000101010101" charset="-122"/>
              <a:ea typeface="汉仪综艺体简" panose="02010600000101010101"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6B5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2．针对受虐待老人的心理危机干预</a:t>
            </a:r>
            <a:endParaRPr lang="zh-CN" altLang="en-US" sz="3600" b="1" i="0" u="none" strike="noStrike">
              <a:solidFill>
                <a:srgbClr val="446B58"/>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20" name="AutoShape 20"/>
          <p:cNvSpPr/>
          <p:nvPr/>
        </p:nvSpPr>
        <p:spPr>
          <a:xfrm>
            <a:off x="809625" y="1094105"/>
            <a:ext cx="10822940" cy="5536565"/>
          </a:xfrm>
          <a:prstGeom prst="roundRect">
            <a:avLst>
              <a:gd name="adj" fmla="val 10000"/>
            </a:avLst>
          </a:prstGeom>
          <a:solidFill>
            <a:srgbClr val="ECF2EF">
              <a:alpha val="100000"/>
            </a:srgbClr>
          </a:solidFill>
          <a:ln w="25400" cap="flat" cmpd="sng">
            <a:noFill/>
            <a:prstDash val="solid"/>
            <a:round/>
          </a:ln>
        </p:spPr>
        <p:txBody>
          <a:bodyPr vert="horz" wrap="square" lIns="0" tIns="0" rIns="0" bIns="0" rtlCol="0" anchor="ctr" anchorCtr="0"/>
          <a:lstStyle/>
          <a:p>
            <a:pPr algn="ctr">
              <a:defRPr/>
            </a:pPr>
          </a:p>
        </p:txBody>
      </p:sp>
      <p:sp>
        <p:nvSpPr>
          <p:cNvPr id="8" name="文本框 7"/>
          <p:cNvSpPr txBox="1"/>
          <p:nvPr/>
        </p:nvSpPr>
        <p:spPr>
          <a:xfrm>
            <a:off x="1016000" y="1148715"/>
            <a:ext cx="10487660" cy="5631180"/>
          </a:xfrm>
          <a:prstGeom prst="rect">
            <a:avLst/>
          </a:prstGeom>
        </p:spPr>
        <p:txBody>
          <a:bodyPr wrap="square">
            <a:spAutoFit/>
          </a:bodyPr>
          <a:p>
            <a:r>
              <a:rPr lang="en-US" sz="2400" b="1">
                <a:solidFill>
                  <a:srgbClr val="3C5949"/>
                </a:solidFill>
                <a:latin typeface="Noto Sans SC" panose="020B0200000000000000" charset="-122"/>
                <a:ea typeface="Noto Sans SC" panose="020B0200000000000000" charset="-122"/>
                <a:cs typeface="Noto Sans SC" panose="020B0200000000000000" charset="-122"/>
              </a:rPr>
              <a:t>（1）确定问题</a:t>
            </a:r>
            <a:endParaRPr lang="en-US" sz="24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从受虐老人的角度，确定和理解老年人所面临的问题。在整个心理危机干预过程中，都应围绕所确定的问题来把握倾听和应用相关技术。</a:t>
            </a:r>
            <a:endParaRPr lang="zh-CN" altLang="en-US" sz="2400">
              <a:solidFill>
                <a:srgbClr val="231F20"/>
              </a:solidFill>
              <a:latin typeface="汉仪书宋二简"/>
              <a:ea typeface="汉仪书宋二简"/>
            </a:endParaRPr>
          </a:p>
          <a:p>
            <a:pPr algn="l">
              <a:buClrTx/>
              <a:buSzTx/>
              <a:buFontTx/>
            </a:pPr>
            <a:r>
              <a:rPr lang="en-US" sz="2400" b="1">
                <a:solidFill>
                  <a:srgbClr val="3C5949"/>
                </a:solidFill>
                <a:latin typeface="Noto Sans SC" panose="020B0200000000000000" charset="-122"/>
                <a:ea typeface="Noto Sans SC" panose="020B0200000000000000" charset="-122"/>
                <a:cs typeface="Noto Sans SC" panose="020B0200000000000000" charset="-122"/>
              </a:rPr>
              <a:t>（2）保证老年人安全</a:t>
            </a:r>
            <a:endParaRPr lang="en-US" sz="2400" b="1">
              <a:solidFill>
                <a:srgbClr val="3C5949"/>
              </a:solidFill>
              <a:latin typeface="Noto Sans SC" panose="020B0200000000000000" charset="-122"/>
              <a:ea typeface="Noto Sans SC" panose="020B0200000000000000" charset="-122"/>
              <a:cs typeface="Noto Sans SC" panose="020B0200000000000000" charset="-122"/>
            </a:endParaRPr>
          </a:p>
          <a:p>
            <a:pPr algn="l">
              <a:buClrTx/>
              <a:buSzTx/>
              <a:buFontTx/>
            </a:pPr>
            <a:r>
              <a:rPr lang="zh-CN" altLang="en-US" sz="2400">
                <a:solidFill>
                  <a:srgbClr val="231F20"/>
                </a:solidFill>
                <a:latin typeface="汉仪书宋二简"/>
                <a:ea typeface="汉仪书宋二简"/>
              </a:rPr>
              <a:t>在危机干预过程中，应将保证老年人安全作为首要目标，将自己或他人的危险性降到最低，给老年人信任感、安全感。</a:t>
            </a:r>
            <a:endParaRPr lang="zh-CN" altLang="en-US" sz="2400">
              <a:solidFill>
                <a:srgbClr val="231F20"/>
              </a:solidFill>
              <a:latin typeface="汉仪书宋二简"/>
              <a:ea typeface="汉仪书宋二简"/>
            </a:endParaRPr>
          </a:p>
          <a:p>
            <a:pPr algn="l">
              <a:buClrTx/>
              <a:buSzTx/>
              <a:buFontTx/>
            </a:pPr>
            <a:r>
              <a:rPr lang="en-US" sz="2400" b="1">
                <a:solidFill>
                  <a:srgbClr val="3C5949"/>
                </a:solidFill>
                <a:latin typeface="Noto Sans SC" panose="020B0200000000000000" charset="-122"/>
                <a:ea typeface="Noto Sans SC" panose="020B0200000000000000" charset="-122"/>
                <a:cs typeface="Noto Sans SC" panose="020B0200000000000000" charset="-122"/>
              </a:rPr>
              <a:t>（3）给予老年人支持</a:t>
            </a:r>
            <a:endParaRPr lang="en-US" sz="2400" b="1">
              <a:solidFill>
                <a:srgbClr val="3C5949"/>
              </a:solidFill>
              <a:latin typeface="Noto Sans SC" panose="020B0200000000000000" charset="-122"/>
              <a:ea typeface="Noto Sans SC" panose="020B0200000000000000" charset="-122"/>
              <a:cs typeface="Noto Sans SC" panose="020B0200000000000000" charset="-122"/>
            </a:endParaRPr>
          </a:p>
          <a:p>
            <a:pPr algn="l">
              <a:buClrTx/>
              <a:buSzTx/>
              <a:buFontTx/>
            </a:pPr>
            <a:r>
              <a:rPr lang="zh-CN" altLang="en-US" sz="2400">
                <a:solidFill>
                  <a:srgbClr val="231F20"/>
                </a:solidFill>
                <a:latin typeface="汉仪书宋二简"/>
                <a:ea typeface="汉仪书宋二简"/>
              </a:rPr>
              <a:t>在这一阶段，强调与老年人进行沟通交流，使其明白自己是能给其关心和帮助的人</a:t>
            </a:r>
            <a:endParaRPr lang="zh-CN" altLang="en-US" sz="2400">
              <a:solidFill>
                <a:srgbClr val="231F20"/>
              </a:solidFill>
              <a:latin typeface="汉仪书宋二简"/>
              <a:ea typeface="汉仪书宋二简"/>
            </a:endParaRPr>
          </a:p>
          <a:p>
            <a:pPr algn="l">
              <a:buClrTx/>
              <a:buSzTx/>
              <a:buFontTx/>
            </a:pPr>
            <a:r>
              <a:rPr lang="en-US" sz="2400" b="1">
                <a:solidFill>
                  <a:srgbClr val="3C5949"/>
                </a:solidFill>
                <a:latin typeface="Noto Sans SC" panose="020B0200000000000000" charset="-122"/>
                <a:ea typeface="Noto Sans SC" panose="020B0200000000000000" charset="-122"/>
                <a:cs typeface="Noto Sans SC" panose="020B0200000000000000" charset="-122"/>
              </a:rPr>
              <a:t>（4）提出并验证可行的应对方法</a:t>
            </a:r>
            <a:endParaRPr lang="en-US" sz="2400" b="1">
              <a:solidFill>
                <a:srgbClr val="3C5949"/>
              </a:solidFill>
              <a:latin typeface="Noto Sans SC" panose="020B0200000000000000" charset="-122"/>
              <a:ea typeface="Noto Sans SC" panose="020B0200000000000000" charset="-122"/>
              <a:cs typeface="Noto Sans SC" panose="020B0200000000000000" charset="-122"/>
            </a:endParaRPr>
          </a:p>
          <a:p>
            <a:pPr algn="l">
              <a:buClrTx/>
              <a:buSzTx/>
              <a:buFontTx/>
            </a:pPr>
            <a:r>
              <a:rPr lang="zh-CN" altLang="en-US" sz="2400">
                <a:solidFill>
                  <a:srgbClr val="231F20"/>
                </a:solidFill>
                <a:latin typeface="汉仪书宋二简"/>
                <a:ea typeface="汉仪书宋二简"/>
              </a:rPr>
              <a:t>①环境支持，这是提供帮助的最佳资源，要让老年人知道有哪些人现在或未来能关心自己。</a:t>
            </a:r>
            <a:endParaRPr lang="zh-CN" altLang="en-US" sz="2400">
              <a:solidFill>
                <a:srgbClr val="231F20"/>
              </a:solidFill>
              <a:latin typeface="汉仪书宋二简"/>
              <a:ea typeface="汉仪书宋二简"/>
            </a:endParaRPr>
          </a:p>
          <a:p>
            <a:pPr algn="l">
              <a:buClrTx/>
              <a:buSzTx/>
              <a:buFontTx/>
            </a:pPr>
            <a:r>
              <a:rPr lang="zh-CN" altLang="en-US" sz="2400">
                <a:solidFill>
                  <a:srgbClr val="231F20"/>
                </a:solidFill>
                <a:latin typeface="汉仪书宋二简"/>
                <a:ea typeface="汉仪书宋二简"/>
              </a:rPr>
              <a:t>②应付机制，即老年人可以用来战胜目前危机的行为、行动或环境资源。</a:t>
            </a:r>
            <a:endParaRPr lang="zh-CN" altLang="en-US" sz="2400">
              <a:solidFill>
                <a:srgbClr val="231F20"/>
              </a:solidFill>
              <a:latin typeface="汉仪书宋二简"/>
              <a:ea typeface="汉仪书宋二简"/>
            </a:endParaRPr>
          </a:p>
          <a:p>
            <a:pPr algn="l">
              <a:buClrTx/>
              <a:buSzTx/>
              <a:buFontTx/>
            </a:pPr>
            <a:r>
              <a:rPr lang="zh-CN" altLang="en-US" sz="2400">
                <a:solidFill>
                  <a:srgbClr val="231F20"/>
                </a:solidFill>
                <a:latin typeface="汉仪书宋二简"/>
                <a:ea typeface="汉仪书宋二简"/>
              </a:rPr>
              <a:t>③积极的、建设性的思维方式，可用来改变老年人自己对问题的看法，并减轻心理应激和焦虑水平</a:t>
            </a:r>
            <a:endParaRPr lang="zh-CN" altLang="en-US" sz="2400">
              <a:solidFill>
                <a:srgbClr val="231F20"/>
              </a:solidFill>
              <a:latin typeface="汉仪书宋二简"/>
              <a:ea typeface="汉仪书宋二简"/>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2．针对受虐待老人的心理危机干预</a:t>
            </a:r>
            <a:endParaRPr lang="en-US" sz="1100"/>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50950" y="1606550"/>
            <a:ext cx="406400" cy="406400"/>
          </a:xfrm>
          <a:prstGeom prst="rect">
            <a:avLst/>
          </a:prstGeom>
        </p:spPr>
      </p:pic>
      <p:sp>
        <p:nvSpPr>
          <p:cNvPr id="6" name="文本框 5"/>
          <p:cNvSpPr txBox="1"/>
          <p:nvPr/>
        </p:nvSpPr>
        <p:spPr>
          <a:xfrm>
            <a:off x="1777365" y="1606550"/>
            <a:ext cx="9186545" cy="2261870"/>
          </a:xfrm>
          <a:prstGeom prst="rect">
            <a:avLst/>
          </a:prstGeom>
        </p:spPr>
        <p:txBody>
          <a:bodyPr wrap="square">
            <a:noAutofit/>
          </a:bodyPr>
          <a:p>
            <a:r>
              <a:rPr lang="en-US" sz="2400" b="1">
                <a:solidFill>
                  <a:srgbClr val="3C5949"/>
                </a:solidFill>
                <a:latin typeface="Noto Sans SC" panose="020B0200000000000000" charset="-122"/>
                <a:ea typeface="Noto Sans SC" panose="020B0200000000000000" charset="-122"/>
                <a:cs typeface="Noto Sans SC" panose="020B0200000000000000" charset="-122"/>
              </a:rPr>
              <a:t>（5）制订计划</a:t>
            </a:r>
            <a:endParaRPr lang="en-US" sz="24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①确定有另外的个人、组织、团体和有关机构能够提供及时的支持。</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②提供应付机制，即老年人现在能够采用的、积极的应付机制。确定老年人能够理解和把握行动的步骤，让他参与计划制订，令其感到这是他自己的计划，在这一过程中没有被剥夺权利、自尊和独立性</a:t>
            </a:r>
            <a:endParaRPr lang="zh-CN" altLang="en-US">
              <a:solidFill>
                <a:srgbClr val="231F20"/>
              </a:solidFill>
              <a:latin typeface="汉仪书宋二简"/>
              <a:ea typeface="汉仪书宋二简"/>
            </a:endParaRPr>
          </a:p>
          <a:p>
            <a:endParaRPr lang="zh-CN" altLang="en-US">
              <a:solidFill>
                <a:srgbClr val="231F20"/>
              </a:solidFill>
              <a:latin typeface="汉仪书宋二简"/>
              <a:ea typeface="汉仪书宋二简"/>
            </a:endParaRPr>
          </a:p>
        </p:txBody>
      </p:sp>
      <p:sp>
        <p:nvSpPr>
          <p:cNvPr id="7" name="文本框 6"/>
          <p:cNvSpPr txBox="1"/>
          <p:nvPr/>
        </p:nvSpPr>
        <p:spPr>
          <a:xfrm>
            <a:off x="1777365" y="4191000"/>
            <a:ext cx="9186545" cy="2306955"/>
          </a:xfrm>
          <a:prstGeom prst="rect">
            <a:avLst/>
          </a:prstGeom>
        </p:spPr>
        <p:txBody>
          <a:bodyPr wrap="square">
            <a:spAutoFit/>
          </a:bodyPr>
          <a:p>
            <a:r>
              <a:rPr lang="en-US" sz="2400" b="1">
                <a:solidFill>
                  <a:srgbClr val="3C5949"/>
                </a:solidFill>
                <a:latin typeface="Noto Sans SC" panose="020B0200000000000000" charset="-122"/>
                <a:ea typeface="Noto Sans SC" panose="020B0200000000000000" charset="-122"/>
                <a:cs typeface="Noto Sans SC" panose="020B0200000000000000" charset="-122"/>
              </a:rPr>
              <a:t>（6）得到承诺</a:t>
            </a:r>
            <a:endParaRPr lang="en-US" sz="2400" b="1">
              <a:solidFill>
                <a:srgbClr val="3C5949"/>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如果制订计划这一步完成的较好，那么得到承诺这一步就会比较容易。多数情况下，保证这一步比较简单，让老人复述一下计划：“现在我们已经商讨了你计划要做什么，下一步，就看你如何向他表达自己的愤怒情绪。请跟我讲一下你将采取哪些行为，以保证你不会大发脾气，避免危机的升级</a:t>
            </a:r>
            <a:endParaRPr lang="zh-CN" altLang="en-US" sz="2400" b="1">
              <a:solidFill>
                <a:srgbClr val="3C5949"/>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1.请对本任务的案例中的老人受虐待情况进行评估</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2.对本任务的案例中的老人进行危机干预？</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409825"/>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1.老人们在按自己的意愿、计划行事时，突然发现离退休前的许多幻想并不能顺利实现，这时老人就会进人退休心理中的(</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)阶段。(单选题）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欣然接受</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清醒低谷</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定向</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稳定</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2.下列情况中，(</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)容易出现离退休综合征。(多选题)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性格活泼、人际沟通好的人</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没有做好退休心理准备的人</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退休前后生活境遇相差过大的人</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兴趣爱好广泛的人</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409825"/>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3.当子女离家之后，面对“出门一把锁，进门一盏灯”的单调生活，每天除了吃饭、睡觉、看电视，几乎无事可做，自然会产生(</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)感。(单选题）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失落</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孤独</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无用</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焦虑</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4.(</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)是父母出现空巢综合征的重要原因。(单选题）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身体衰老</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子女不在身边</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心理衰老</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孤单寂寞</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5.空巢老年人在子女离家后应积极寻找新的角色，充实自己的生活，下列属于积极改变的做法是(</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培养新的兴趣爱好</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主动去帮助其他人</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努力工作，实现自我价值</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每天做孩子喜欢吃的饭菜并等他们回家</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6养老院老人的心理特点包括（）。（多选题）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感知觉衰退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精神萎靡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情绪消极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性格古怪</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7.老年人离婚的心理护理中，应强调（）为先。（单选题）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调解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以子女意见</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按法律原则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无过错方利益</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8.（　　）心理是老年人，特别是老年妇女，在再婚过程中较为普遍的一种心理现象。（单选题）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自我贬低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心理重演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心理对比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怀旧心理</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9.为避免老年婚外情发生，下列（）的做法是对的。（多选题）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和老伴互相尊重</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拒绝性的诱惑</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克服喜新厌旧心理</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遵循内心真实感受</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10.导致虐待老年人行为出现的风险因素中，下列选项中属于老年人个人因素的是（　　）。（多选题）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性别与年龄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生理与心理状况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照护负担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经济状况</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1.老年人离退休之后，由于其社会角色的转变和社会权利地位的降低，他们会变得敏感、多疑，渴望被理解和关怀、尊重的需求更为强烈。（</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2.离退休是人一生中的一次重大的转折，老年人突然面对离退休都会难以适应。（</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3.亲朋好友的主动关心、单位领导和同事的继续关怀、志愿团体的亲切慰问等，都有利于离退休人员解决心理问题。（</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4.离退休综合征是社会适应不良，因此它不是病，不需要吃药治疗。（</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5.经济生活保障是影响空巢老人生活质量的重要因素，因此经济条件好的老人不会出现适应问题。（</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二、判断题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6.亲情是不可替代的，因此建议空巢老人的子女回家乡发展，从根本上解决空巢问题。（</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7.在空巢引发的一系列问题中，预防仍是重中之重，因此，应做好空巢老人的心理健康教育工作，加大宣传力度，向空巢老人提供及时、有效的心理帮助。（</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8.婚姻需要一辈子去经营、去呵护，虽然老年夫妻已经结婚几十年了，但是到老之后依然需要面对婚姻适应问题。（</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二、判断题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根据情境案例，分析老人的受虐待类型、风险因素，并说明应如何进行危机干预。</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王奶奶，80岁，丧偶，身体虚弱，与儿子儿媳同住。一次社会工作者在走访中发现王奶奶独自一人在家，她居住的房间杂乱无章，身上衣服老旧并发出异味儿，可以看出已经多日没有换洗了。老人抱怨说，退休工资都交给儿子儿媳了，现在身体不好，没法下床，自己没有零花钱，买什么东西都需要申请。同时还发现王奶奶手臂有多处淤青、问其原因，王奶奶表情紧张、沉默不语。社会工作者向社区居委会进一步了解发现，王奶奶以前由老伴照护，生活还算不错，但自从老伴儿去世后，她的生活发生了很大变化。儿子工作忙，经常出差，平时对老人关心也少，儿媳觉得老人很麻烦，经常为此打骂老人，送饭不及时，不是冷了就是不适合老人吃，有时干脆忘了送饭，经常将老人反锁在家中。假如你是社区工作人员，你将如何帮助王奶奶？</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9.俗话说“见物如见人”，常常看到老伴的遗物会不断强化思念之情，这可以帮助丧偶老人牢记逝去的老伴。（</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10.在受虐老人的危机干预过程中，应将保证老年人安全作为首要目标，将自己或他人的危险性降到最低，给老人信任感、安全感。（</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二、判断题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1.老人离退休后的心理适应阶段有哪些？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2.离退休综合征的含义和表现是什么？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3.离退休老人的心理护理策略有哪些？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4.空巢综合征的含义和表现是什么？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5.老人出现空巢综合征的原因有哪些？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三、简答题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6.空巢老人的心理护理策略有哪些？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7.养老院老人特殊的心理需求有哪些？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8.解决老年婚姻家庭冲突的基本原则是什么？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9.如何做好丧偶老人的心理护理？</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10.对受虐待老人进行评估包括哪些内容？</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三、简答题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1.谈一谈你对支持性心理疗法的认识，并举例说明在在生活中是如何运用它的。</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2.请设计一份活动方案，帮助老年夫妻增进感情。</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3.查阅资料或去养老机构实地考察，分析养老机构中是否存在不同程度虐待老人现象，以及如何避免这一现象发生。</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四、实训题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情境一】60岁的王叔叔当局长8年了，今天终于从岗位上退了下来，他计划着每天到小区散步、打太极拳、练习舞剑。第二天当他拿着宝剑来到街心公园时，遇到了两个原单位已经退休的老同志，他们不仅没有给他笑脸，还私下议论他霸道、没有人情味儿、死板不灵活等，说他也有今天的下场，气得他收起宝剑回了家，躺在床上就睡觉。第三天他不去街心公园了，而是来到距离较远的公园，可是，在公园门口碰到了曾经被他处理过的一个退休职工，退休职工没有与他打招呼，而是狠狠地瞪了他几眼，他顿时觉得受到了人格侮辱。于是，他愤愤地返回家，继续睡觉。老伴觉得他退休的心理落差还没有调整过来，就没有太在意，任由他睡觉。</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可是半个月过去了，王叔叔就是不愿意出门，计划好的锻炼项目一个也没有实施，面容显得苍老很多。平时单位有些娱乐活动请他参加，他也借故委婉地拒绝了人家。有些朋友来看望他，他不冷不热地应付几句就了事。亲戚邀请他过去做客，他也委婉地回绝人家。原单位的一位同事去世了，请他出席遗体告别仪式，他也以身体不好为由拒绝了。就连女儿的终身大事请他拿主意，他也无精打采地回答没有意见，气得女儿哭了好几次。以前养成的读书看报的好习惯也不坚持了，每天的主要工作就是睡觉、喝茶、看打仗的电视剧，几乎不出门了。王叔叔的家人很担心他，带他一起去社区养老服务中心求助。</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思考题: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1.王叔叔退休后出现了哪些适应问题?具体原因是什么?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2.作为社区工作人员，应如何帮助王叔叔进行心理护理?你有哪些可行有效的方法?</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情境二】我和老伴都是退休职工。去年，我们的儿子和女儿先后结婚，大女儿出嫁到另一个城市，小儿子结婚后搬到单位分的新房另住。按理说完成了社会工作和养育子女的义务，我和老伴应该轻松愉快地安享晚年，可自从女儿儿子离开家后，老伴便思维迟钝，郁郁寡欢，成天闭门发呆，愁眉不展，不同亲友往来，连我找她说话，她也不太理我，拉她出去参加老年人的活动，她也不去，时常自个唠叨说别人对她冷淡，这个世界上人情淡漠，孤苦伶仃地活着没有什么意思。我心里很着急，我老伴是不是得了什么病?</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思考:</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1.这位老人的老伴出现了哪些症状？请分析可能的原因，帮助老人解答其困惑。</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2.请针对他们的情况，制订一份切实可行的心理护理方案。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194435" y="2409825"/>
            <a:ext cx="10097770" cy="36728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rPr>
              <a:t>【情境三】张大爷和王大妈是一对有着近40年婚龄的夫妻，他们一起入住某养老院某房间。张大爷为人开朗、热情，很有文艺才能，喜欢唱京剧，经常和几个票友一起自娱自乐。而王大妈属于普通的家庭妇女，相夫教子，操持家务，不怎么爱玩，也不会玩，就她的话讲：“有时间收拾收拾房间，看看电视，比出去拉琴唱戏好多了。”这样日子久了，两人越来越没有共同话题。</a:t>
            </a:r>
            <a:endPar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rPr>
              <a:t>有一天，王大妈看到张大爷在食堂吃饭时和一位阿姨有说有笑的，心里特别不舒服。于是，回到屋子就和张大爷要求明天起和他一起，听他唱戏。结果张大爷冷冰冰的来了一句：“你又不会，去那干啥？在屋里看电视吧。”王大妈再三要求，张大爷都不同意。于是王大妈开始多想了，以为他是被女票友给“勾住了”，还说两人不正经。由此爆发激烈的争吵，两人好几天都不说话。</a:t>
            </a:r>
            <a:endPar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掌握虐待老人的定义和类型</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掌握导致虐待老人的风险因素</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能对受虐待老人进行评估</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能对受虐待老人进行危机干预</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培养遵纪守法、关爱老人的意识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培养耐心细致、勤奋好学的态度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培养科学严谨、认真负责的意识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培养爱岗敬业、尊老助老的意识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重点：导致虐待老人的风险因素</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难点：能对受虐待老人进行危机干预</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思考题：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1.根据所学知识，分析一下王大妈和张大爷发生争吵的原因。</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2.和小组成员一起讨论，应如何帮他们解决这场家庭纠纷。</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情境四】“离婚，坚决要离婚！”70岁的老爷子气呼呼地说。这老两口结婚多年，一起经历了很多事情。现在都退休了，矛盾也越来越明显。老爷子是个时尚人，经常紧跟时髦，自然这钱也花的比较多。有时候电视中做广告卖什么养生产品，他还会要求子女给他买。而老太太一辈子生活节俭，特别看不惯他左一件衣服、右一件保健品的往家买。为此，两人经常吵架。被老太太唠叨的多了，老爷子觉得这日子是过不下去了，因此坚决要求离婚。而老太太接到法院传票，人都蒙了，搞不懂老爷子这是闹的哪一出。</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思考题：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1.根据所学知识，分析一下是什么因素导致这老两口要离婚。</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2.制订切实可行的心理护理方案，对老爷子进行心理干预。</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rPr>
              <a:t>【情境五】随着我国老龄化程度不断加深，养老服务市场在快速发展的同时，也暴露出了一些问题。近日，××市江津区人民法院审结一起养老机构护理人员虐待被看护人案，虐待老人的护理人员被判有期徒刑一年零三个月。</a:t>
            </a:r>
            <a:endPar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rPr>
              <a:t>老人张某某身患阿尔兹海默症，平时生活难以完全自理，家人因工作原因无法较好地照顾他，经过多方筛选后选择了江津区某养老院。该养老院设施完备，条件较好，还会举办生日会等文娱活动。2021年2月，张某某的家人为老人办理了入住。养老院安排罗某某负责张某某的日常护理，罗某某接受过专业培训并且持有养老护理员三级职业技能证书。刚开始，张某某生活尚能半自理，自己能够吃饭、洗澡，也能简单进行语言沟通，护工罗某某负责对其日常看护。随着时间的推移，老人的病情逐渐加重，有时光着身体乱窜，甚至随地大小便等。久而久之，罗某某便对其心生厌烦，为了出气，多次无故以扇耳光、用抹布打脸等方式殴打张某某。</a:t>
            </a:r>
            <a:endPar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rPr>
              <a:t>张某某因身患阿尔兹海默症，无法向家人表明其遭遇。2022年7月的一个下午，在养老院房间内，罗某某手抱纸箱面对面将张某某向后推倒，导致张某某头部撞到窗户下面的墙壁，接着罗某某扇了张某某一耳光，将张某某拉上床后又用手拍打其后脑勺。张某某家人看望张某某时，发现张某某精神状态异常、眼中有血丝、走路缓慢，将其送到医院检查后报警。经鉴定，张某某颅脑损伤属轻伤一级。</a:t>
            </a:r>
            <a:endPar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rPr>
              <a:t>法院审理认为，尊老敬老是中华民族的传统美德，也是每个公民应尽的义务，被告人罗某某作为照顾老人生活的护工，负有看护职责，本应对被看护人悉心照料、保护，但其却违背职业道德和看护职责要求，多次采用推搡、击打等方式对被看护人进行伤害，情节恶劣，其行为严重损害了老人的身心健康，已构成虐待被看护人罪，依法应当予以惩处。</a:t>
            </a:r>
            <a:endPar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rPr>
              <a:t>根据罗某某的犯罪事实，结合其犯罪情节、危害后果及认罪、悔罪态度，法院判处其有期徒刑一年零三个月。</a:t>
            </a:r>
            <a:endPar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667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81760"/>
            <a:ext cx="10643235"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7" name="AutoShape 7"/>
          <p:cNvSpPr/>
          <p:nvPr>
            <p:custDataLst>
              <p:tags r:id="rId5"/>
            </p:custDataLst>
          </p:nvPr>
        </p:nvSpPr>
        <p:spPr>
          <a:xfrm>
            <a:off x="1270000" y="2159000"/>
            <a:ext cx="10097770" cy="440626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rPr>
              <a:t>思考题：</a:t>
            </a:r>
            <a:endPar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rPr>
              <a:t>1.你如何看待虐待老年人这一现象？</a:t>
            </a:r>
            <a:endPar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rPr>
              <a:t>2.请结合所学，谈一谈在养老领域应如何预防此类事件的发生。</a:t>
            </a:r>
            <a:endParaRPr lang="zh-CN" altLang="en-US" sz="20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cxnSp>
        <p:nvCxnSpPr>
          <p:cNvPr id="8" name="Connector 8"/>
          <p:cNvCxnSpPr/>
          <p:nvPr>
            <p:custDataLst>
              <p:tags r:id="rId6"/>
            </p:custDataLst>
          </p:nvPr>
        </p:nvCxnSpPr>
        <p:spPr>
          <a:xfrm rot="-9822">
            <a:off x="165100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7"/>
          <p:cNvSpPr/>
          <p:nvPr>
            <p:custDataLst>
              <p:tags r:id="rId7"/>
            </p:custDataLst>
          </p:nvPr>
        </p:nvSpPr>
        <p:spPr>
          <a:xfrm>
            <a:off x="1651000" y="1381760"/>
            <a:ext cx="2769870" cy="9290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2.1　虐待老人的定义与类型</a:t>
            </a:r>
            <a:endParaRPr lang="en-US" sz="1100"/>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altLang="zh-CN" sz="2400" b="1">
                <a:solidFill>
                  <a:srgbClr val="44403C"/>
                </a:solidFill>
                <a:latin typeface="Noto Sans SC" panose="020B0200000000000000" charset="-122"/>
                <a:ea typeface="Noto Sans SC" panose="020B0200000000000000" charset="-122"/>
                <a:cs typeface="Noto Sans SC" panose="020B0200000000000000" charset="-122"/>
                <a:sym typeface="+mn-ea"/>
              </a:rPr>
              <a:t>1</a:t>
            </a:r>
            <a:r>
              <a:rPr lang="zh-CN" altLang="en-US" sz="2400" b="1">
                <a:solidFill>
                  <a:srgbClr val="44403C"/>
                </a:solidFill>
                <a:latin typeface="Noto Sans SC" panose="020B0200000000000000" charset="-122"/>
                <a:ea typeface="Noto Sans SC" panose="020B0200000000000000" charset="-122"/>
                <a:cs typeface="Noto Sans SC" panose="020B0200000000000000" charset="-122"/>
                <a:sym typeface="+mn-ea"/>
              </a:rPr>
              <a:t>．虐待老人的定义</a:t>
            </a:r>
            <a:endParaRPr lang="zh-CN" altLang="en-US" sz="2400"/>
          </a:p>
          <a:p>
            <a:pPr marL="0" indent="0" algn="l">
              <a:lnSpc>
                <a:spcPct val="117000"/>
              </a:lnSpc>
              <a:defRPr/>
            </a:pPr>
            <a:r>
              <a:rPr lang="zh-CN" altLang="en-US" sz="2400"/>
              <a:t>虐待老人是指在本应充满信任的任何关系中发生的一次或多次致使老年人受到伤害或处境困难的行为，或以不采取适当行为的方式，致使老年人受到伤害或处境困难的行为。虐待老人使老年人的身心受到伤害，身体伤害包括从微小的擦伤、挫伤、瘀伤，到骨折，甚至导致残疾，心理伤害包括抑郁、焦虑、恐惧等</a:t>
            </a:r>
            <a:r>
              <a:rPr lang="en-US" sz="2400">
                <a:solidFill>
                  <a:srgbClr val="57534E"/>
                </a:solidFill>
                <a:latin typeface="Noto Sans SC" panose="020B0200000000000000" charset="-122"/>
                <a:ea typeface="Noto Sans SC" panose="020B0200000000000000" charset="-122"/>
                <a:cs typeface="Noto Sans SC" panose="020B0200000000000000" charset="-122"/>
                <a:sym typeface="+mn-ea"/>
              </a:rPr>
              <a:t>。</a:t>
            </a:r>
            <a:endParaRPr 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42418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2．虐待老人的类型</a:t>
            </a:r>
            <a:endParaRPr lang="en-US" sz="1100" b="1"/>
          </a:p>
        </p:txBody>
      </p:sp>
      <p:sp>
        <p:nvSpPr>
          <p:cNvPr id="6" name="AutoShape 6"/>
          <p:cNvSpPr/>
          <p:nvPr>
            <p:custDataLst>
              <p:tags r:id="rId1"/>
            </p:custDataLst>
          </p:nvPr>
        </p:nvSpPr>
        <p:spPr>
          <a:xfrm>
            <a:off x="1016000" y="1485900"/>
            <a:ext cx="5207000" cy="205867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14500"/>
            <a:ext cx="406400" cy="406400"/>
          </a:xfrm>
          <a:prstGeom prst="rect">
            <a:avLst/>
          </a:prstGeom>
        </p:spPr>
      </p:pic>
      <p:sp>
        <p:nvSpPr>
          <p:cNvPr id="8" name="AutoShape 8"/>
          <p:cNvSpPr/>
          <p:nvPr>
            <p:custDataLst>
              <p:tags r:id="rId5"/>
            </p:custDataLst>
          </p:nvPr>
        </p:nvSpPr>
        <p:spPr>
          <a:xfrm>
            <a:off x="1841500" y="17145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身体虐待</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6"/>
            </p:custDataLst>
          </p:nvPr>
        </p:nvSpPr>
        <p:spPr>
          <a:xfrm>
            <a:off x="6350000" y="1485900"/>
            <a:ext cx="5207000" cy="205867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1714500"/>
            <a:ext cx="406400" cy="406400"/>
          </a:xfrm>
          <a:prstGeom prst="rect">
            <a:avLst/>
          </a:prstGeom>
        </p:spPr>
      </p:pic>
      <p:sp>
        <p:nvSpPr>
          <p:cNvPr id="12" name="AutoShape 12"/>
          <p:cNvSpPr/>
          <p:nvPr>
            <p:custDataLst>
              <p:tags r:id="rId10"/>
            </p:custDataLst>
          </p:nvPr>
        </p:nvSpPr>
        <p:spPr>
          <a:xfrm>
            <a:off x="7175500" y="17145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心理和精神虐待</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custDataLst>
              <p:tags r:id="rId11"/>
            </p:custDataLst>
          </p:nvPr>
        </p:nvSpPr>
        <p:spPr>
          <a:xfrm>
            <a:off x="6604000" y="22733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心理和精神虐待是指从心理和精神上来打击老年人，包括长期用不良语言辱骂、贬低老年人，打击老年人的个性、自尊和价值</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custDataLst>
              <p:tags r:id="rId12"/>
            </p:custDataLst>
          </p:nvPr>
        </p:nvSpPr>
        <p:spPr>
          <a:xfrm>
            <a:off x="1016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169035" y="4527550"/>
            <a:ext cx="406400" cy="406400"/>
          </a:xfrm>
          <a:prstGeom prst="rect">
            <a:avLst/>
          </a:prstGeom>
        </p:spPr>
      </p:pic>
      <p:sp>
        <p:nvSpPr>
          <p:cNvPr id="18" name="AutoShape 18"/>
          <p:cNvSpPr/>
          <p:nvPr>
            <p:custDataLst>
              <p:tags r:id="rId16"/>
            </p:custDataLst>
          </p:nvPr>
        </p:nvSpPr>
        <p:spPr>
          <a:xfrm>
            <a:off x="6350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7"/>
            </p:custDataLst>
          </p:nvPr>
        </p:nvSpPr>
        <p:spPr>
          <a:xfrm>
            <a:off x="7010400" y="45529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疏于照料</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9" name="Picture 19"/>
          <p:cNvPicPr>
            <a:picLocks noChangeAspect="1"/>
          </p:cNvPicPr>
          <p:nvPr>
            <p:custDataLst>
              <p:tags r:id="rId18"/>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604000" y="4610100"/>
            <a:ext cx="406400" cy="406400"/>
          </a:xfrm>
          <a:prstGeom prst="rect">
            <a:avLst/>
          </a:prstGeom>
        </p:spPr>
      </p:pic>
      <p:sp>
        <p:nvSpPr>
          <p:cNvPr id="21" name="AutoShape 21"/>
          <p:cNvSpPr/>
          <p:nvPr>
            <p:custDataLst>
              <p:tags r:id="rId21"/>
            </p:custDataLst>
          </p:nvPr>
        </p:nvSpPr>
        <p:spPr>
          <a:xfrm>
            <a:off x="6604000" y="5016500"/>
            <a:ext cx="4699000" cy="889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1800">
                <a:solidFill>
                  <a:srgbClr val="555555"/>
                </a:solidFill>
                <a:latin typeface="Noto Sans SC" panose="020B0200000000000000" charset="-122"/>
                <a:ea typeface="Noto Sans SC" panose="020B0200000000000000" charset="-122"/>
                <a:cs typeface="Noto Sans SC" panose="020B0200000000000000" charset="-122"/>
              </a:rPr>
              <a:t>包括不给老年人提供合适的食物、干净的衣服被褥、安全舒适的住宿、良好的个人卫生条件等；限制老年人与他人交往</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2" name="AutoShape 12"/>
          <p:cNvSpPr/>
          <p:nvPr>
            <p:custDataLst>
              <p:tags r:id="rId22"/>
            </p:custDataLst>
          </p:nvPr>
        </p:nvSpPr>
        <p:spPr>
          <a:xfrm>
            <a:off x="1651000" y="447802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经济剥夺或物质虐待</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文本框 19"/>
          <p:cNvSpPr txBox="1"/>
          <p:nvPr/>
        </p:nvSpPr>
        <p:spPr>
          <a:xfrm>
            <a:off x="1270000" y="2223770"/>
            <a:ext cx="4826000" cy="1099820"/>
          </a:xfrm>
          <a:prstGeom prst="rect">
            <a:avLst/>
          </a:prstGeom>
        </p:spPr>
        <p:txBody>
          <a:bodyPr wrap="square">
            <a:no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身体虐待是指从身体方面来限制老年人，包括暴力行为、不适当的限制或禁闭老人、剥夺睡眠和饮食等。</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3" name="文本框 22"/>
          <p:cNvSpPr txBox="1"/>
          <p:nvPr/>
        </p:nvSpPr>
        <p:spPr>
          <a:xfrm>
            <a:off x="1169035" y="5016817"/>
            <a:ext cx="5080000" cy="92202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包括非法使用、侵吞老年人财产；强迫老年人更改遗嘱或其他法律文件；剥夺老年人使用、处置其个人资产的权利；对老年人实施经济诈骗</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2827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2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2.2　虐待老人行为的风险因素与评估</a:t>
            </a:r>
            <a:endParaRPr lang="en-US" sz="1100" b="1"/>
          </a:p>
        </p:txBody>
      </p:sp>
      <p:sp>
        <p:nvSpPr>
          <p:cNvPr id="3"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4"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6"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老年人个人因素</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7"/>
            </p:custDataLst>
          </p:nvPr>
        </p:nvSpPr>
        <p:spPr>
          <a:xfrm>
            <a:off x="2168525" y="2997200"/>
            <a:ext cx="2774315" cy="147701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①性别与年龄</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②生理与心理状况</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③经济状况</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6223000" y="1778000"/>
            <a:ext cx="549148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9"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11"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照顾者因素</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custDataLst>
              <p:tags r:id="rId14"/>
            </p:custDataLst>
          </p:nvPr>
        </p:nvSpPr>
        <p:spPr>
          <a:xfrm>
            <a:off x="6477000" y="3048000"/>
            <a:ext cx="5238115"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①文化程度</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一般受教育程度越高的照顾者，越不会对老年人施加虐待行为</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②人格因素</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照顾者的情绪波动大、易冲动、易激惹等特征也是老年人受虐待的危险因素。</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③照护负担</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照护负担会直接影响照护者的施虐倾向，如照顾者工作繁忙、劳累等会增加其施虐的可能性</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文本框 12"/>
          <p:cNvSpPr txBox="1"/>
          <p:nvPr/>
        </p:nvSpPr>
        <p:spPr>
          <a:xfrm>
            <a:off x="1016000" y="950913"/>
            <a:ext cx="5080000" cy="521970"/>
          </a:xfrm>
          <a:prstGeom prst="rect">
            <a:avLst/>
          </a:prstGeom>
        </p:spPr>
        <p:txBody>
          <a:bodyPr>
            <a:spAutoFit/>
          </a:bodyPr>
          <a:p>
            <a:r>
              <a:rPr lang="en-US" altLang="zh-CN" sz="2800" b="1">
                <a:solidFill>
                  <a:srgbClr val="231F20"/>
                </a:solidFill>
                <a:latin typeface="Times New Roman" panose="02020603050405020304"/>
                <a:ea typeface="Times New Roman" panose="02020603050405020304"/>
              </a:rPr>
              <a:t>1</a:t>
            </a:r>
            <a:r>
              <a:rPr lang="zh-CN" altLang="en-US" sz="2800" b="1">
                <a:solidFill>
                  <a:srgbClr val="231F20"/>
                </a:solidFill>
                <a:latin typeface="汉仪中宋简"/>
                <a:ea typeface="汉仪中宋简"/>
              </a:rPr>
              <a:t>．虐待老年人的风险因素</a:t>
            </a:r>
            <a:endParaRPr lang="zh-CN" altLang="en-US" sz="2800" b="1">
              <a:solidFill>
                <a:srgbClr val="231F20"/>
              </a:solidFill>
              <a:latin typeface="汉仪中宋简"/>
              <a:ea typeface="汉仪中宋简"/>
            </a:endParaRPr>
          </a:p>
        </p:txBody>
      </p:sp>
      <p:sp>
        <p:nvSpPr>
          <p:cNvPr id="14" name="AutoShape 6"/>
          <p:cNvSpPr/>
          <p:nvPr>
            <p:custDataLst>
              <p:tags r:id="rId15"/>
            </p:custDataLst>
          </p:nvPr>
        </p:nvSpPr>
        <p:spPr>
          <a:xfrm>
            <a:off x="1261745" y="4318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社会支持</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7"/>
          <p:cNvSpPr/>
          <p:nvPr>
            <p:custDataLst>
              <p:tags r:id="rId16"/>
            </p:custDataLst>
          </p:nvPr>
        </p:nvSpPr>
        <p:spPr>
          <a:xfrm>
            <a:off x="1261745" y="5048250"/>
            <a:ext cx="4692650" cy="894715"/>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社会支持是保护性因素，除了经济剥夺外，其实受虐类型大多受到社会支持的影响</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2827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2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2.2　虐待老人行为的风险因素与评估</a:t>
            </a:r>
            <a:endParaRPr lang="en-US" sz="1100" b="1"/>
          </a:p>
        </p:txBody>
      </p:sp>
      <p:sp>
        <p:nvSpPr>
          <p:cNvPr id="3"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4"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6"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身体虐待</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7"/>
            </p:custDataLst>
          </p:nvPr>
        </p:nvSpPr>
        <p:spPr>
          <a:xfrm>
            <a:off x="1080135" y="3302000"/>
            <a:ext cx="4725035" cy="195072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①身体上有不能解释的瘀伤、鞭痕、变色；</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②身体上有不能解释的烧伤、绳索捆绑的痕迹；</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③身体上有撕裂伤、切割伤、针刺伤；</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④存在视力方面的问题，如视网膜脱落；</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⑤有被幽禁的痕迹，如被绑在家具上、门被反锁。</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6223000" y="1778000"/>
            <a:ext cx="549148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9"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11"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疏于照料</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custDataLst>
              <p:tags r:id="rId14"/>
            </p:custDataLst>
          </p:nvPr>
        </p:nvSpPr>
        <p:spPr>
          <a:xfrm>
            <a:off x="6477000" y="3075940"/>
            <a:ext cx="5238115" cy="274574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①皮肤清洁卫生不良，出现压疮、皮疹、长虱子，患有传染性疾病；</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②着装不当，衣服单薄或过厚；</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③营养不良或脱水；</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④衣服或床上用品脏乱；</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⑤缺乏必要的用具，如床、拐杖或步行器等；</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⑥居住环境存在安全隐患；</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⑦存在未处理的医疗问题，如给药不足或不恰当。</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文本框 12"/>
          <p:cNvSpPr txBox="1"/>
          <p:nvPr/>
        </p:nvSpPr>
        <p:spPr>
          <a:xfrm>
            <a:off x="1016000" y="950913"/>
            <a:ext cx="5080000" cy="521970"/>
          </a:xfrm>
          <a:prstGeom prst="rect">
            <a:avLst/>
          </a:prstGeom>
        </p:spPr>
        <p:txBody>
          <a:bodyPr>
            <a:spAutoFit/>
          </a:bodyPr>
          <a:p>
            <a:r>
              <a:rPr lang="zh-CN" altLang="en-US" sz="2800" b="1">
                <a:solidFill>
                  <a:srgbClr val="231F20"/>
                </a:solidFill>
                <a:latin typeface="Times New Roman" panose="02020603050405020304"/>
                <a:ea typeface="Times New Roman" panose="02020603050405020304"/>
              </a:rPr>
              <a:t>2．对受虐待老人进行评估</a:t>
            </a:r>
            <a:endParaRPr lang="zh-CN" altLang="en-US" sz="2800" b="1">
              <a:solidFill>
                <a:srgbClr val="231F20"/>
              </a:solidFill>
              <a:latin typeface="Times New Roman" panose="02020603050405020304"/>
              <a:ea typeface="Times New Roman" panose="02020603050405020304"/>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2827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2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2.2　虐待老人行为的风险因素与评估</a:t>
            </a:r>
            <a:endParaRPr lang="en-US" sz="1100" b="1"/>
          </a:p>
        </p:txBody>
      </p:sp>
      <p:sp>
        <p:nvSpPr>
          <p:cNvPr id="3"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4"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6"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经济剥夺</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7"/>
            </p:custDataLst>
          </p:nvPr>
        </p:nvSpPr>
        <p:spPr>
          <a:xfrm>
            <a:off x="1080135" y="3302000"/>
            <a:ext cx="4725035" cy="195072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①银行账户和资金去向不明；</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②在老年人不能手写的情况下出现签名支票；</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③拒绝为老年人的医疗和护理花钱；</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④有未支付的账单和过期的债务；</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⑤缺乏便利设施；</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⑥个人贵重物品丢失，如艺术品、珠宝首饰等。</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6223000" y="1778000"/>
            <a:ext cx="549148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9"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11"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精神或心理虐待</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custDataLst>
              <p:tags r:id="rId14"/>
            </p:custDataLst>
          </p:nvPr>
        </p:nvSpPr>
        <p:spPr>
          <a:xfrm>
            <a:off x="6477000" y="2773680"/>
            <a:ext cx="5238115"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①老年人说话犹豫或不敢说话；②有难以让人相信的叙述；</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③存在睡眠中断现象；</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④饮食习惯的改变；</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⑤有焦虑、抑郁、愤怒、自杀倾向；⑥对日常活动失去兴趣；</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⑦思维混乱或定向紊乱。</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文本框 12"/>
          <p:cNvSpPr txBox="1"/>
          <p:nvPr/>
        </p:nvSpPr>
        <p:spPr>
          <a:xfrm>
            <a:off x="1016000" y="950913"/>
            <a:ext cx="5080000" cy="521970"/>
          </a:xfrm>
          <a:prstGeom prst="rect">
            <a:avLst/>
          </a:prstGeom>
        </p:spPr>
        <p:txBody>
          <a:bodyPr>
            <a:spAutoFit/>
          </a:bodyPr>
          <a:p>
            <a:r>
              <a:rPr lang="zh-CN" altLang="en-US" sz="2800" b="1">
                <a:solidFill>
                  <a:srgbClr val="231F20"/>
                </a:solidFill>
                <a:latin typeface="Times New Roman" panose="02020603050405020304"/>
                <a:ea typeface="Times New Roman" panose="02020603050405020304"/>
              </a:rPr>
              <a:t>2．对受虐待老人进行评估</a:t>
            </a:r>
            <a:endParaRPr lang="zh-CN" altLang="en-US" sz="2800" b="1">
              <a:solidFill>
                <a:srgbClr val="231F20"/>
              </a:solidFill>
              <a:latin typeface="Times New Roman" panose="02020603050405020304"/>
              <a:ea typeface="Times New Roman" panose="02020603050405020304"/>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2.3　老年人虐待问题的预防与危机干预</a:t>
            </a:r>
            <a:endParaRPr lang="en-US" sz="1100" b="1"/>
          </a:p>
        </p:txBody>
      </p:sp>
      <p:sp>
        <p:nvSpPr>
          <p:cNvPr id="5" name="AutoShape 5"/>
          <p:cNvSpPr/>
          <p:nvPr>
            <p:custDataLst>
              <p:tags r:id="rId1"/>
            </p:custDataLst>
          </p:nvPr>
        </p:nvSpPr>
        <p:spPr>
          <a:xfrm>
            <a:off x="1016000" y="2286000"/>
            <a:ext cx="3302000" cy="423672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667000"/>
            <a:ext cx="406400" cy="406400"/>
          </a:xfrm>
          <a:prstGeom prst="rect">
            <a:avLst/>
          </a:prstGeom>
        </p:spPr>
      </p:pic>
      <p:sp>
        <p:nvSpPr>
          <p:cNvPr id="8" name="AutoShape 8"/>
          <p:cNvSpPr/>
          <p:nvPr>
            <p:custDataLst>
              <p:tags r:id="rId6"/>
            </p:custDataLst>
          </p:nvPr>
        </p:nvSpPr>
        <p:spPr>
          <a:xfrm>
            <a:off x="1778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国家层面</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9" name="Connector 9"/>
          <p:cNvCxnSpPr/>
          <p:nvPr>
            <p:custDataLst>
              <p:tags r:id="rId7"/>
            </p:custDataLst>
          </p:nvPr>
        </p:nvCxnSpPr>
        <p:spPr>
          <a:xfrm rot="-15625">
            <a:off x="1270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0" name="AutoShape 10"/>
          <p:cNvSpPr/>
          <p:nvPr>
            <p:custDataLst>
              <p:tags r:id="rId8"/>
            </p:custDataLst>
          </p:nvPr>
        </p:nvSpPr>
        <p:spPr>
          <a:xfrm>
            <a:off x="1270000" y="393319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首先，应该加快完善我国在社会保障方面的立法实施，进一步保障老年人能“老有所依”。特别是加大对农村老年人照顾的引导和经费投入，让其不再是单纯性地依靠家庭和子女来养老，改善农村的医疗卫生条件，保障老年人“病有所医”</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1"/>
          <p:cNvSpPr/>
          <p:nvPr>
            <p:custDataLst>
              <p:tags r:id="rId9"/>
            </p:custDataLst>
          </p:nvPr>
        </p:nvSpPr>
        <p:spPr>
          <a:xfrm>
            <a:off x="4445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12"/>
          <p:cNvSpPr/>
          <p:nvPr>
            <p:custDataLst>
              <p:tags r:id="rId10"/>
            </p:custDataLst>
          </p:nvPr>
        </p:nvSpPr>
        <p:spPr>
          <a:xfrm>
            <a:off x="4445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99000" y="2667000"/>
            <a:ext cx="406400" cy="406400"/>
          </a:xfrm>
          <a:prstGeom prst="rect">
            <a:avLst/>
          </a:prstGeom>
        </p:spPr>
      </p:pic>
      <p:sp>
        <p:nvSpPr>
          <p:cNvPr id="14" name="AutoShape 14"/>
          <p:cNvSpPr/>
          <p:nvPr>
            <p:custDataLst>
              <p:tags r:id="rId14"/>
            </p:custDataLst>
          </p:nvPr>
        </p:nvSpPr>
        <p:spPr>
          <a:xfrm>
            <a:off x="5207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社会层面</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15" name="Connector 15"/>
          <p:cNvCxnSpPr/>
          <p:nvPr>
            <p:custDataLst>
              <p:tags r:id="rId15"/>
            </p:custDataLst>
          </p:nvPr>
        </p:nvCxnSpPr>
        <p:spPr>
          <a:xfrm rot="-15625">
            <a:off x="4699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7" name="AutoShape 17"/>
          <p:cNvSpPr/>
          <p:nvPr>
            <p:custDataLst>
              <p:tags r:id="rId16"/>
            </p:custDataLst>
          </p:nvPr>
        </p:nvSpPr>
        <p:spPr>
          <a:xfrm>
            <a:off x="7874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7"/>
            </p:custDataLst>
          </p:nvPr>
        </p:nvSpPr>
        <p:spPr>
          <a:xfrm>
            <a:off x="7874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9" name="Picture 19"/>
          <p:cNvPicPr>
            <a:picLocks noChangeAspect="1"/>
          </p:cNvPicPr>
          <p:nvPr>
            <p:custDataLst>
              <p:tags r:id="rId18"/>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128000" y="2667000"/>
            <a:ext cx="406400" cy="406400"/>
          </a:xfrm>
          <a:prstGeom prst="rect">
            <a:avLst/>
          </a:prstGeom>
        </p:spPr>
      </p:pic>
      <p:sp>
        <p:nvSpPr>
          <p:cNvPr id="20" name="AutoShape 20"/>
          <p:cNvSpPr/>
          <p:nvPr>
            <p:custDataLst>
              <p:tags r:id="rId21"/>
            </p:custDataLst>
          </p:nvPr>
        </p:nvSpPr>
        <p:spPr>
          <a:xfrm>
            <a:off x="8636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家庭和个人层面</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21" name="Connector 21"/>
          <p:cNvCxnSpPr/>
          <p:nvPr>
            <p:custDataLst>
              <p:tags r:id="rId22"/>
            </p:custDataLst>
          </p:nvPr>
        </p:nvCxnSpPr>
        <p:spPr>
          <a:xfrm rot="-15625">
            <a:off x="8128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2" name="AutoShape 22"/>
          <p:cNvSpPr/>
          <p:nvPr>
            <p:custDataLst>
              <p:tags r:id="rId23"/>
            </p:custDataLst>
          </p:nvPr>
        </p:nvSpPr>
        <p:spPr>
          <a:xfrm>
            <a:off x="8128000" y="346329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鼓励家人和老年人一起讨论老年人的照护需求，共同做出照护决策，如在老年人需要越来越多的帮助时将由谁、如何进行帮助等</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3" name="AutoShape 23"/>
          <p:cNvSpPr/>
          <p:nvPr/>
        </p:nvSpPr>
        <p:spPr>
          <a:xfrm>
            <a:off x="762000" y="1397000"/>
            <a:ext cx="10160000" cy="558800"/>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4" name="AutoShape 24"/>
          <p:cNvSpPr/>
          <p:nvPr/>
        </p:nvSpPr>
        <p:spPr>
          <a:xfrm>
            <a:off x="932815" y="1422400"/>
            <a:ext cx="9906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rPr>
              <a:t>1．老年人虐待问题的预防</a:t>
            </a:r>
            <a:endParaRPr lang="en-US" sz="24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5" name="AutoShape 14"/>
          <p:cNvSpPr/>
          <p:nvPr>
            <p:custDataLst>
              <p:tags r:id="rId24"/>
            </p:custDataLst>
          </p:nvPr>
        </p:nvSpPr>
        <p:spPr>
          <a:xfrm>
            <a:off x="5207000" y="2703195"/>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社会层面</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sp>
        <p:nvSpPr>
          <p:cNvPr id="26" name="AutoShape 16"/>
          <p:cNvSpPr/>
          <p:nvPr>
            <p:custDataLst>
              <p:tags r:id="rId25"/>
            </p:custDataLst>
          </p:nvPr>
        </p:nvSpPr>
        <p:spPr>
          <a:xfrm>
            <a:off x="4649470" y="342011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慈善机构和相关社会组织应该充分发挥其作用，为需要帮助的老年人和其家庭提供所需帮助</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290,&quot;left&quot;:80,&quot;top&quot;:190,&quot;width&quot;:830}"/>
</p:tagLst>
</file>

<file path=ppt/tags/tag101.xml><?xml version="1.0" encoding="utf-8"?>
<p:tagLst xmlns:p="http://schemas.openxmlformats.org/presentationml/2006/main">
  <p:tag name="KSO_WM_DIAGRAM_VIRTUALLY_FRAME" val="{&quot;height&quot;:290,&quot;left&quot;:80,&quot;top&quot;:190,&quot;width&quot;:830}"/>
</p:tagLst>
</file>

<file path=ppt/tags/tag102.xml><?xml version="1.0" encoding="utf-8"?>
<p:tagLst xmlns:p="http://schemas.openxmlformats.org/presentationml/2006/main">
  <p:tag name="KSO_WM_DIAGRAM_VIRTUALLY_FRAME" val="{&quot;height&quot;:290,&quot;left&quot;:80,&quot;top&quot;:190,&quot;width&quot;:830}"/>
</p:tagLst>
</file>

<file path=ppt/tags/tag103.xml><?xml version="1.0" encoding="utf-8"?>
<p:tagLst xmlns:p="http://schemas.openxmlformats.org/presentationml/2006/main">
  <p:tag name="KSO_WM_DIAGRAM_VIRTUALLY_FRAME" val="{&quot;height&quot;:360,&quot;left&quot;:80,&quot;top&quot;:140,&quot;width&quot;:842.45}"/>
</p:tagLst>
</file>

<file path=ppt/tags/tag104.xml><?xml version="1.0" encoding="utf-8"?>
<p:tagLst xmlns:p="http://schemas.openxmlformats.org/presentationml/2006/main">
  <p:tag name="KSO_WM_DIAGRAM_VIRTUALLY_FRAME" val="{&quot;height&quot;:360,&quot;left&quot;:80,&quot;top&quot;:140,&quot;width&quot;:842.45}"/>
</p:tagLst>
</file>

<file path=ppt/tags/tag105.xml><?xml version="1.0" encoding="utf-8"?>
<p:tagLst xmlns:p="http://schemas.openxmlformats.org/presentationml/2006/main">
  <p:tag name="KSO_WM_DIAGRAM_VIRTUALLY_FRAME" val="{&quot;height&quot;:360,&quot;left&quot;:80,&quot;top&quot;:140,&quot;width&quot;:842.45}"/>
</p:tagLst>
</file>

<file path=ppt/tags/tag106.xml><?xml version="1.0" encoding="utf-8"?>
<p:tagLst xmlns:p="http://schemas.openxmlformats.org/presentationml/2006/main">
  <p:tag name="KSO_WM_DIAGRAM_VIRTUALLY_FRAME" val="{&quot;height&quot;:360,&quot;left&quot;:80,&quot;top&quot;:140,&quot;width&quot;:842.45}"/>
</p:tagLst>
</file>

<file path=ppt/tags/tag107.xml><?xml version="1.0" encoding="utf-8"?>
<p:tagLst xmlns:p="http://schemas.openxmlformats.org/presentationml/2006/main">
  <p:tag name="KSO_WM_DIAGRAM_VIRTUALLY_FRAME" val="{&quot;height&quot;:360,&quot;left&quot;:80,&quot;top&quot;:140,&quot;width&quot;:842.45}"/>
</p:tagLst>
</file>

<file path=ppt/tags/tag108.xml><?xml version="1.0" encoding="utf-8"?>
<p:tagLst xmlns:p="http://schemas.openxmlformats.org/presentationml/2006/main">
  <p:tag name="KSO_WM_DIAGRAM_VIRTUALLY_FRAME" val="{&quot;height&quot;:360,&quot;left&quot;:80,&quot;top&quot;:140,&quot;width&quot;:842.45}"/>
</p:tagLst>
</file>

<file path=ppt/tags/tag109.xml><?xml version="1.0" encoding="utf-8"?>
<p:tagLst xmlns:p="http://schemas.openxmlformats.org/presentationml/2006/main">
  <p:tag name="KSO_WM_DIAGRAM_VIRTUALLY_FRAME" val="{&quot;height&quot;:360,&quot;left&quot;:80,&quot;top&quot;:140,&quot;width&quot;:842.4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60,&quot;left&quot;:80,&quot;top&quot;:140,&quot;width&quot;:842.45}"/>
</p:tagLst>
</file>

<file path=ppt/tags/tag111.xml><?xml version="1.0" encoding="utf-8"?>
<p:tagLst xmlns:p="http://schemas.openxmlformats.org/presentationml/2006/main">
  <p:tag name="KSO_WM_DIAGRAM_VIRTUALLY_FRAME" val="{&quot;height&quot;:360,&quot;left&quot;:80,&quot;top&quot;:140,&quot;width&quot;:842.45}"/>
</p:tagLst>
</file>

<file path=ppt/tags/tag112.xml><?xml version="1.0" encoding="utf-8"?>
<p:tagLst xmlns:p="http://schemas.openxmlformats.org/presentationml/2006/main">
  <p:tag name="KSO_WM_DIAGRAM_VIRTUALLY_FRAME" val="{&quot;height&quot;:360,&quot;left&quot;:80,&quot;top&quot;:140,&quot;width&quot;:842.45}"/>
</p:tagLst>
</file>

<file path=ppt/tags/tag113.xml><?xml version="1.0" encoding="utf-8"?>
<p:tagLst xmlns:p="http://schemas.openxmlformats.org/presentationml/2006/main">
  <p:tag name="KSO_WM_DIAGRAM_VIRTUALLY_FRAME" val="{&quot;height&quot;:360,&quot;left&quot;:80,&quot;top&quot;:140,&quot;width&quot;:842.45}"/>
</p:tagLst>
</file>

<file path=ppt/tags/tag114.xml><?xml version="1.0" encoding="utf-8"?>
<p:tagLst xmlns:p="http://schemas.openxmlformats.org/presentationml/2006/main">
  <p:tag name="KSO_WM_DIAGRAM_VIRTUALLY_FRAME" val="{&quot;height&quot;:360,&quot;left&quot;:80,&quot;top&quot;:140,&quot;width&quot;:842.45}"/>
</p:tagLst>
</file>

<file path=ppt/tags/tag115.xml><?xml version="1.0" encoding="utf-8"?>
<p:tagLst xmlns:p="http://schemas.openxmlformats.org/presentationml/2006/main">
  <p:tag name="KSO_WM_DIAGRAM_VIRTUALLY_FRAME" val="{&quot;height&quot;:360,&quot;left&quot;:80,&quot;top&quot;:140,&quot;width&quot;:842.45}"/>
</p:tagLst>
</file>

<file path=ppt/tags/tag116.xml><?xml version="1.0" encoding="utf-8"?>
<p:tagLst xmlns:p="http://schemas.openxmlformats.org/presentationml/2006/main">
  <p:tag name="KSO_WM_DIAGRAM_VIRTUALLY_FRAME" val="{&quot;height&quot;:360,&quot;left&quot;:80,&quot;top&quot;:140,&quot;width&quot;:842.45}"/>
</p:tagLst>
</file>

<file path=ppt/tags/tag117.xml><?xml version="1.0" encoding="utf-8"?>
<p:tagLst xmlns:p="http://schemas.openxmlformats.org/presentationml/2006/main">
  <p:tag name="KSO_WM_DIAGRAM_VIRTUALLY_FRAME" val="{&quot;height&quot;:360,&quot;left&quot;:80,&quot;top&quot;:140,&quot;width&quot;:842.45}"/>
</p:tagLst>
</file>

<file path=ppt/tags/tag118.xml><?xml version="1.0" encoding="utf-8"?>
<p:tagLst xmlns:p="http://schemas.openxmlformats.org/presentationml/2006/main">
  <p:tag name="KSO_WM_DIAGRAM_VIRTUALLY_FRAME" val="{&quot;height&quot;:360,&quot;left&quot;:80,&quot;top&quot;:140,&quot;width&quot;:842.45}"/>
</p:tagLst>
</file>

<file path=ppt/tags/tag119.xml><?xml version="1.0" encoding="utf-8"?>
<p:tagLst xmlns:p="http://schemas.openxmlformats.org/presentationml/2006/main">
  <p:tag name="KSO_WM_DIAGRAM_VIRTUALLY_FRAME" val="{&quot;height&quot;:360,&quot;left&quot;:80,&quot;top&quot;:140,&quot;width&quot;:842.4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60,&quot;left&quot;:80,&quot;top&quot;:140,&quot;width&quot;:842.45}"/>
</p:tagLst>
</file>

<file path=ppt/tags/tag121.xml><?xml version="1.0" encoding="utf-8"?>
<p:tagLst xmlns:p="http://schemas.openxmlformats.org/presentationml/2006/main">
  <p:tag name="KSO_WM_DIAGRAM_VIRTUALLY_FRAME" val="{&quot;height&quot;:360,&quot;left&quot;:80,&quot;top&quot;:140,&quot;width&quot;:842.45}"/>
</p:tagLst>
</file>

<file path=ppt/tags/tag122.xml><?xml version="1.0" encoding="utf-8"?>
<p:tagLst xmlns:p="http://schemas.openxmlformats.org/presentationml/2006/main">
  <p:tag name="KSO_WM_DIAGRAM_VIRTUALLY_FRAME" val="{&quot;height&quot;:360,&quot;left&quot;:80,&quot;top&quot;:140,&quot;width&quot;:842.45}"/>
</p:tagLst>
</file>

<file path=ppt/tags/tag123.xml><?xml version="1.0" encoding="utf-8"?>
<p:tagLst xmlns:p="http://schemas.openxmlformats.org/presentationml/2006/main">
  <p:tag name="KSO_WM_DIAGRAM_VIRTUALLY_FRAME" val="{&quot;height&quot;:360,&quot;left&quot;:80,&quot;top&quot;:140,&quot;width&quot;:842.45}"/>
</p:tagLst>
</file>

<file path=ppt/tags/tag124.xml><?xml version="1.0" encoding="utf-8"?>
<p:tagLst xmlns:p="http://schemas.openxmlformats.org/presentationml/2006/main">
  <p:tag name="KSO_WM_DIAGRAM_VIRTUALLY_FRAME" val="{&quot;height&quot;:360,&quot;left&quot;:80,&quot;top&quot;:140,&quot;width&quot;:842.45}"/>
</p:tagLst>
</file>

<file path=ppt/tags/tag125.xml><?xml version="1.0" encoding="utf-8"?>
<p:tagLst xmlns:p="http://schemas.openxmlformats.org/presentationml/2006/main">
  <p:tag name="KSO_WM_DIAGRAM_VIRTUALLY_FRAME" val="{&quot;height&quot;:360,&quot;left&quot;:80,&quot;top&quot;:140,&quot;width&quot;:842.45}"/>
</p:tagLst>
</file>

<file path=ppt/tags/tag126.xml><?xml version="1.0" encoding="utf-8"?>
<p:tagLst xmlns:p="http://schemas.openxmlformats.org/presentationml/2006/main">
  <p:tag name="KSO_WM_DIAGRAM_VIRTUALLY_FRAME" val="{&quot;height&quot;:360,&quot;left&quot;:80,&quot;top&quot;:140,&quot;width&quot;:842.45}"/>
</p:tagLst>
</file>

<file path=ppt/tags/tag127.xml><?xml version="1.0" encoding="utf-8"?>
<p:tagLst xmlns:p="http://schemas.openxmlformats.org/presentationml/2006/main">
  <p:tag name="KSO_WM_DIAGRAM_VIRTUALLY_FRAME" val="{&quot;height&quot;:360,&quot;left&quot;:80,&quot;top&quot;:140,&quot;width&quot;:842.45}"/>
</p:tagLst>
</file>

<file path=ppt/tags/tag128.xml><?xml version="1.0" encoding="utf-8"?>
<p:tagLst xmlns:p="http://schemas.openxmlformats.org/presentationml/2006/main">
  <p:tag name="KSO_WM_DIAGRAM_VIRTUALLY_FRAME" val="{&quot;height&quot;:360,&quot;left&quot;:80,&quot;top&quot;:140,&quot;width&quot;:842.45}"/>
</p:tagLst>
</file>

<file path=ppt/tags/tag129.xml><?xml version="1.0" encoding="utf-8"?>
<p:tagLst xmlns:p="http://schemas.openxmlformats.org/presentationml/2006/main">
  <p:tag name="KSO_WM_DIAGRAM_VIRTUALLY_FRAME" val="{&quot;height&quot;:360,&quot;left&quot;:80,&quot;top&quot;:140,&quot;width&quot;:842.4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60,&quot;left&quot;:80,&quot;top&quot;:140,&quot;width&quot;:842.45}"/>
</p:tagLst>
</file>

<file path=ppt/tags/tag131.xml><?xml version="1.0" encoding="utf-8"?>
<p:tagLst xmlns:p="http://schemas.openxmlformats.org/presentationml/2006/main">
  <p:tag name="KSO_WM_DIAGRAM_VIRTUALLY_FRAME" val="{&quot;height&quot;:360,&quot;left&quot;:80,&quot;top&quot;:140,&quot;width&quot;:842.45}"/>
</p:tagLst>
</file>

<file path=ppt/tags/tag132.xml><?xml version="1.0" encoding="utf-8"?>
<p:tagLst xmlns:p="http://schemas.openxmlformats.org/presentationml/2006/main">
  <p:tag name="KSO_WM_DIAGRAM_VIRTUALLY_FRAME" val="{&quot;height&quot;:360,&quot;left&quot;:80,&quot;top&quot;:140,&quot;width&quot;:842.45}"/>
</p:tagLst>
</file>

<file path=ppt/tags/tag133.xml><?xml version="1.0" encoding="utf-8"?>
<p:tagLst xmlns:p="http://schemas.openxmlformats.org/presentationml/2006/main">
  <p:tag name="KSO_WM_DIAGRAM_VIRTUALLY_FRAME" val="{&quot;height&quot;:360,&quot;left&quot;:80,&quot;top&quot;:140,&quot;width&quot;:842.45}"/>
</p:tagLst>
</file>

<file path=ppt/tags/tag134.xml><?xml version="1.0" encoding="utf-8"?>
<p:tagLst xmlns:p="http://schemas.openxmlformats.org/presentationml/2006/main">
  <p:tag name="KSO_WM_DIAGRAM_VIRTUALLY_FRAME" val="{&quot;height&quot;:360,&quot;left&quot;:80,&quot;top&quot;:140,&quot;width&quot;:842.45}"/>
</p:tagLst>
</file>

<file path=ppt/tags/tag135.xml><?xml version="1.0" encoding="utf-8"?>
<p:tagLst xmlns:p="http://schemas.openxmlformats.org/presentationml/2006/main">
  <p:tag name="KSO_WM_DIAGRAM_VIRTUALLY_FRAME" val="{&quot;height&quot;:399.7,&quot;left&quot;:78.5,&quot;top&quot;:113.9,&quot;width&quot;:801.5}"/>
</p:tagLst>
</file>

<file path=ppt/tags/tag136.xml><?xml version="1.0" encoding="utf-8"?>
<p:tagLst xmlns:p="http://schemas.openxmlformats.org/presentationml/2006/main">
  <p:tag name="KSO_WM_DIAGRAM_VIRTUALLY_FRAME" val="{&quot;height&quot;:399.7,&quot;left&quot;:78.5,&quot;top&quot;:113.9,&quot;width&quot;:801.5}"/>
</p:tagLst>
</file>

<file path=ppt/tags/tag137.xml><?xml version="1.0" encoding="utf-8"?>
<p:tagLst xmlns:p="http://schemas.openxmlformats.org/presentationml/2006/main">
  <p:tag name="KSO_WM_DIAGRAM_VIRTUALLY_FRAME" val="{&quot;height&quot;:399.7,&quot;left&quot;:78.5,&quot;top&quot;:113.9,&quot;width&quot;:801.5}"/>
</p:tagLst>
</file>

<file path=ppt/tags/tag138.xml><?xml version="1.0" encoding="utf-8"?>
<p:tagLst xmlns:p="http://schemas.openxmlformats.org/presentationml/2006/main">
  <p:tag name="KSO_WM_DIAGRAM_VIRTUALLY_FRAME" val="{&quot;height&quot;:399.7,&quot;left&quot;:78.5,&quot;top&quot;:113.9,&quot;width&quot;:801.5}"/>
</p:tagLst>
</file>

<file path=ppt/tags/tag139.xml><?xml version="1.0" encoding="utf-8"?>
<p:tagLst xmlns:p="http://schemas.openxmlformats.org/presentationml/2006/main">
  <p:tag name="KSO_WM_DIAGRAM_VIRTUALLY_FRAME" val="{&quot;height&quot;:399.7,&quot;left&quot;:78.5,&quot;top&quot;:113.9,&quot;width&quot;:801.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99.7,&quot;left&quot;:78.5,&quot;top&quot;:113.9,&quot;width&quot;:801.5}"/>
</p:tagLst>
</file>

<file path=ppt/tags/tag141.xml><?xml version="1.0" encoding="utf-8"?>
<p:tagLst xmlns:p="http://schemas.openxmlformats.org/presentationml/2006/main">
  <p:tag name="KSO_WM_DIAGRAM_VIRTUALLY_FRAME" val="{&quot;height&quot;:399.7,&quot;left&quot;:78.5,&quot;top&quot;:113.9,&quot;width&quot;:801.5}"/>
</p:tagLst>
</file>

<file path=ppt/tags/tag142.xml><?xml version="1.0" encoding="utf-8"?>
<p:tagLst xmlns:p="http://schemas.openxmlformats.org/presentationml/2006/main">
  <p:tag name="KSO_WM_DIAGRAM_VIRTUALLY_FRAME" val="{&quot;height&quot;:399.7,&quot;left&quot;:78.5,&quot;top&quot;:113.9,&quot;width&quot;:801.5}"/>
</p:tagLst>
</file>

<file path=ppt/tags/tag143.xml><?xml version="1.0" encoding="utf-8"?>
<p:tagLst xmlns:p="http://schemas.openxmlformats.org/presentationml/2006/main">
  <p:tag name="KSO_WM_DIAGRAM_VIRTUALLY_FRAME" val="{&quot;height&quot;:399.7,&quot;left&quot;:78.5,&quot;top&quot;:113.9,&quot;width&quot;:801.5}"/>
</p:tagLst>
</file>

<file path=ppt/tags/tag144.xml><?xml version="1.0" encoding="utf-8"?>
<p:tagLst xmlns:p="http://schemas.openxmlformats.org/presentationml/2006/main">
  <p:tag name="KSO_WM_DIAGRAM_VIRTUALLY_FRAME" val="{&quot;height&quot;:399.7,&quot;left&quot;:78.5,&quot;top&quot;:113.9,&quot;width&quot;:801.5}"/>
</p:tagLst>
</file>

<file path=ppt/tags/tag145.xml><?xml version="1.0" encoding="utf-8"?>
<p:tagLst xmlns:p="http://schemas.openxmlformats.org/presentationml/2006/main">
  <p:tag name="KSO_WM_DIAGRAM_VIRTUALLY_FRAME" val="{&quot;height&quot;:399.7,&quot;left&quot;:78.5,&quot;top&quot;:113.9,&quot;width&quot;:801.5}"/>
</p:tagLst>
</file>

<file path=ppt/tags/tag146.xml><?xml version="1.0" encoding="utf-8"?>
<p:tagLst xmlns:p="http://schemas.openxmlformats.org/presentationml/2006/main">
  <p:tag name="KSO_WM_DIAGRAM_VIRTUALLY_FRAME" val="{&quot;height&quot;:399.7,&quot;left&quot;:78.5,&quot;top&quot;:113.9,&quot;width&quot;:801.5}"/>
</p:tagLst>
</file>

<file path=ppt/tags/tag147.xml><?xml version="1.0" encoding="utf-8"?>
<p:tagLst xmlns:p="http://schemas.openxmlformats.org/presentationml/2006/main">
  <p:tag name="KSO_WM_DIAGRAM_VIRTUALLY_FRAME" val="{&quot;height&quot;:399.7,&quot;left&quot;:78.5,&quot;top&quot;:113.9,&quot;width&quot;:801.5}"/>
</p:tagLst>
</file>

<file path=ppt/tags/tag148.xml><?xml version="1.0" encoding="utf-8"?>
<p:tagLst xmlns:p="http://schemas.openxmlformats.org/presentationml/2006/main">
  <p:tag name="KSO_WM_DIAGRAM_VIRTUALLY_FRAME" val="{&quot;height&quot;:399.7,&quot;left&quot;:78.5,&quot;top&quot;:113.9,&quot;width&quot;:801.5}"/>
</p:tagLst>
</file>

<file path=ppt/tags/tag149.xml><?xml version="1.0" encoding="utf-8"?>
<p:tagLst xmlns:p="http://schemas.openxmlformats.org/presentationml/2006/main">
  <p:tag name="KSO_WM_DIAGRAM_VIRTUALLY_FRAME" val="{&quot;height&quot;:399.7,&quot;left&quot;:78.5,&quot;top&quot;:113.9,&quot;width&quot;:801.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399.7,&quot;left&quot;:78.5,&quot;top&quot;:113.9,&quot;width&quot;:801.5}"/>
</p:tagLst>
</file>

<file path=ppt/tags/tag151.xml><?xml version="1.0" encoding="utf-8"?>
<p:tagLst xmlns:p="http://schemas.openxmlformats.org/presentationml/2006/main">
  <p:tag name="KSO_WM_DIAGRAM_VIRTUALLY_FRAME" val="{&quot;height&quot;:399.7,&quot;left&quot;:78.5,&quot;top&quot;:113.9,&quot;width&quot;:801.5}"/>
</p:tagLst>
</file>

<file path=ppt/tags/tag152.xml><?xml version="1.0" encoding="utf-8"?>
<p:tagLst xmlns:p="http://schemas.openxmlformats.org/presentationml/2006/main">
  <p:tag name="KSO_WM_DIAGRAM_VIRTUALLY_FRAME" val="{&quot;height&quot;:399.7,&quot;left&quot;:78.5,&quot;top&quot;:113.9,&quot;width&quot;:801.5}"/>
</p:tagLst>
</file>

<file path=ppt/tags/tag153.xml><?xml version="1.0" encoding="utf-8"?>
<p:tagLst xmlns:p="http://schemas.openxmlformats.org/presentationml/2006/main">
  <p:tag name="KSO_WM_DIAGRAM_VIRTUALLY_FRAME" val="{&quot;height&quot;:399.7,&quot;left&quot;:78.5,&quot;top&quot;:113.9,&quot;width&quot;:801.5}"/>
</p:tagLst>
</file>

<file path=ppt/tags/tag154.xml><?xml version="1.0" encoding="utf-8"?>
<p:tagLst xmlns:p="http://schemas.openxmlformats.org/presentationml/2006/main">
  <p:tag name="KSO_WM_DIAGRAM_VIRTUALLY_FRAME" val="{&quot;height&quot;:155.75,&quot;left&quot;:78.5,&quot;top&quot;:118.5,&quot;width&quot;:800}"/>
</p:tagLst>
</file>

<file path=ppt/tags/tag155.xml><?xml version="1.0" encoding="utf-8"?>
<p:tagLst xmlns:p="http://schemas.openxmlformats.org/presentationml/2006/main">
  <p:tag name="KSO_WM_DIAGRAM_VIRTUALLY_FRAME" val="{&quot;height&quot;:155.75,&quot;left&quot;:78.5,&quot;top&quot;:118.5,&quot;width&quot;:800}"/>
</p:tagLst>
</file>

<file path=ppt/tags/tag156.xml><?xml version="1.0" encoding="utf-8"?>
<p:tagLst xmlns:p="http://schemas.openxmlformats.org/presentationml/2006/main">
  <p:tag name="KSO_WM_DIAGRAM_VIRTUALLY_FRAME" val="{&quot;height&quot;:240,&quot;left&quot;:80,&quot;top&quot;:175,&quot;width&quot;:800}"/>
</p:tagLst>
</file>

<file path=ppt/tags/tag157.xml><?xml version="1.0" encoding="utf-8"?>
<p:tagLst xmlns:p="http://schemas.openxmlformats.org/presentationml/2006/main">
  <p:tag name="KSO_WM_DIAGRAM_VIRTUALLY_FRAME" val="{&quot;height&quot;:240,&quot;left&quot;:80,&quot;top&quot;:175,&quot;width&quot;:800}"/>
</p:tagLst>
</file>

<file path=ppt/tags/tag158.xml><?xml version="1.0" encoding="utf-8"?>
<p:tagLst xmlns:p="http://schemas.openxmlformats.org/presentationml/2006/main">
  <p:tag name="KSO_WM_DIAGRAM_VIRTUALLY_FRAME" val="{&quot;height&quot;:240,&quot;left&quot;:80,&quot;top&quot;:175,&quot;width&quot;:800}"/>
</p:tagLst>
</file>

<file path=ppt/tags/tag159.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240,&quot;left&quot;:80,&quot;top&quot;:175,&quot;width&quot;:800}"/>
</p:tagLst>
</file>

<file path=ppt/tags/tag161.xml><?xml version="1.0" encoding="utf-8"?>
<p:tagLst xmlns:p="http://schemas.openxmlformats.org/presentationml/2006/main">
  <p:tag name="KSO_WM_DIAGRAM_VIRTUALLY_FRAME" val="{&quot;height&quot;:240,&quot;left&quot;:80,&quot;top&quot;:175,&quot;width&quot;:800}"/>
</p:tagLst>
</file>

<file path=ppt/tags/tag162.xml><?xml version="1.0" encoding="utf-8"?>
<p:tagLst xmlns:p="http://schemas.openxmlformats.org/presentationml/2006/main">
  <p:tag name="KSO_WM_DIAGRAM_VIRTUALLY_FRAME" val="{&quot;height&quot;:240,&quot;left&quot;:80,&quot;top&quot;:175,&quot;width&quot;:800}"/>
</p:tagLst>
</file>

<file path=ppt/tags/tag163.xml><?xml version="1.0" encoding="utf-8"?>
<p:tagLst xmlns:p="http://schemas.openxmlformats.org/presentationml/2006/main">
  <p:tag name="KSO_WM_DIAGRAM_VIRTUALLY_FRAME" val="{&quot;height&quot;:240,&quot;left&quot;:80,&quot;top&quot;:175,&quot;width&quot;:800}"/>
</p:tagLst>
</file>

<file path=ppt/tags/tag164.xml><?xml version="1.0" encoding="utf-8"?>
<p:tagLst xmlns:p="http://schemas.openxmlformats.org/presentationml/2006/main">
  <p:tag name="KSO_WM_DIAGRAM_VIRTUALLY_FRAME" val="{&quot;height&quot;:240,&quot;left&quot;:80,&quot;top&quot;:175,&quot;width&quot;:800}"/>
</p:tagLst>
</file>

<file path=ppt/tags/tag165.xml><?xml version="1.0" encoding="utf-8"?>
<p:tagLst xmlns:p="http://schemas.openxmlformats.org/presentationml/2006/main">
  <p:tag name="KSO_WM_DIAGRAM_VIRTUALLY_FRAME" val="{&quot;height&quot;:240,&quot;left&quot;:80,&quot;top&quot;:175,&quot;width&quot;:800}"/>
</p:tagLst>
</file>

<file path=ppt/tags/tag166.xml><?xml version="1.0" encoding="utf-8"?>
<p:tagLst xmlns:p="http://schemas.openxmlformats.org/presentationml/2006/main">
  <p:tag name="KSO_WM_DIAGRAM_VIRTUALLY_FRAME" val="{&quot;height&quot;:240,&quot;left&quot;:80,&quot;top&quot;:175,&quot;width&quot;:800}"/>
</p:tagLst>
</file>

<file path=ppt/tags/tag167.xml><?xml version="1.0" encoding="utf-8"?>
<p:tagLst xmlns:p="http://schemas.openxmlformats.org/presentationml/2006/main">
  <p:tag name="KSO_WM_DIAGRAM_VIRTUALLY_FRAME" val="{&quot;height&quot;:240,&quot;left&quot;:80,&quot;top&quot;:175,&quot;width&quot;:800}"/>
</p:tagLst>
</file>

<file path=ppt/tags/tag168.xml><?xml version="1.0" encoding="utf-8"?>
<p:tagLst xmlns:p="http://schemas.openxmlformats.org/presentationml/2006/main">
  <p:tag name="KSO_WM_DIAGRAM_VIRTUALLY_FRAME" val="{&quot;height&quot;:240,&quot;left&quot;:80,&quot;top&quot;:175,&quot;width&quot;:800}"/>
</p:tagLst>
</file>

<file path=ppt/tags/tag169.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240,&quot;left&quot;:80,&quot;top&quot;:175,&quot;width&quot;:800}"/>
</p:tagLst>
</file>

<file path=ppt/tags/tag171.xml><?xml version="1.0" encoding="utf-8"?>
<p:tagLst xmlns:p="http://schemas.openxmlformats.org/presentationml/2006/main">
  <p:tag name="KSO_WM_DIAGRAM_VIRTUALLY_FRAME" val="{&quot;height&quot;:240,&quot;left&quot;:80,&quot;top&quot;:175,&quot;width&quot;:800}"/>
</p:tagLst>
</file>

<file path=ppt/tags/tag172.xml><?xml version="1.0" encoding="utf-8"?>
<p:tagLst xmlns:p="http://schemas.openxmlformats.org/presentationml/2006/main">
  <p:tag name="KSO_WM_DIAGRAM_VIRTUALLY_FRAME" val="{&quot;height&quot;:240,&quot;left&quot;:80,&quot;top&quot;:175,&quot;width&quot;:800}"/>
</p:tagLst>
</file>

<file path=ppt/tags/tag173.xml><?xml version="1.0" encoding="utf-8"?>
<p:tagLst xmlns:p="http://schemas.openxmlformats.org/presentationml/2006/main">
  <p:tag name="KSO_WM_DIAGRAM_VIRTUALLY_FRAME" val="{&quot;height&quot;:240,&quot;left&quot;:80,&quot;top&quot;:175,&quot;width&quot;:800}"/>
</p:tagLst>
</file>

<file path=ppt/tags/tag174.xml><?xml version="1.0" encoding="utf-8"?>
<p:tagLst xmlns:p="http://schemas.openxmlformats.org/presentationml/2006/main">
  <p:tag name="KSO_WM_DIAGRAM_VIRTUALLY_FRAME" val="{&quot;height&quot;:240,&quot;left&quot;:80,&quot;top&quot;:175,&quot;width&quot;:800}"/>
</p:tagLst>
</file>

<file path=ppt/tags/tag175.xml><?xml version="1.0" encoding="utf-8"?>
<p:tagLst xmlns:p="http://schemas.openxmlformats.org/presentationml/2006/main">
  <p:tag name="KSO_WM_DIAGRAM_VIRTUALLY_FRAME" val="{&quot;height&quot;:240,&quot;left&quot;:80,&quot;top&quot;:175,&quot;width&quot;:800}"/>
</p:tagLst>
</file>

<file path=ppt/tags/tag176.xml><?xml version="1.0" encoding="utf-8"?>
<p:tagLst xmlns:p="http://schemas.openxmlformats.org/presentationml/2006/main">
  <p:tag name="KSO_WM_DIAGRAM_VIRTUALLY_FRAME" val="{&quot;height&quot;:240,&quot;left&quot;:80,&quot;top&quot;:175,&quot;width&quot;:800}"/>
</p:tagLst>
</file>

<file path=ppt/tags/tag177.xml><?xml version="1.0" encoding="utf-8"?>
<p:tagLst xmlns:p="http://schemas.openxmlformats.org/presentationml/2006/main">
  <p:tag name="KSO_WM_DIAGRAM_VIRTUALLY_FRAME" val="{&quot;height&quot;:240,&quot;left&quot;:80,&quot;top&quot;:175,&quot;width&quot;:800}"/>
</p:tagLst>
</file>

<file path=ppt/tags/tag178.xml><?xml version="1.0" encoding="utf-8"?>
<p:tagLst xmlns:p="http://schemas.openxmlformats.org/presentationml/2006/main">
  <p:tag name="KSO_WM_DIAGRAM_VIRTUALLY_FRAME" val="{&quot;height&quot;:240,&quot;left&quot;:80,&quot;top&quot;:175,&quot;width&quot;:800}"/>
</p:tagLst>
</file>

<file path=ppt/tags/tag179.xml><?xml version="1.0" encoding="utf-8"?>
<p:tagLst xmlns:p="http://schemas.openxmlformats.org/presentationml/2006/main">
  <p:tag name="KSO_WM_DIAGRAM_VIRTUALLY_FRAME" val="{&quot;height&quot;:240,&quot;left&quot;:80,&quot;top&quot;:175,&quot;width&quot;:80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240,&quot;left&quot;:80,&quot;top&quot;:175,&quot;width&quot;:800}"/>
</p:tagLst>
</file>

<file path=ppt/tags/tag181.xml><?xml version="1.0" encoding="utf-8"?>
<p:tagLst xmlns:p="http://schemas.openxmlformats.org/presentationml/2006/main">
  <p:tag name="KSO_WM_DIAGRAM_VIRTUALLY_FRAME" val="{&quot;height&quot;:240,&quot;left&quot;:80,&quot;top&quot;:175,&quot;width&quot;:800}"/>
</p:tagLst>
</file>

<file path=ppt/tags/tag182.xml><?xml version="1.0" encoding="utf-8"?>
<p:tagLst xmlns:p="http://schemas.openxmlformats.org/presentationml/2006/main">
  <p:tag name="KSO_WM_DIAGRAM_VIRTUALLY_FRAME" val="{&quot;height&quot;:240,&quot;left&quot;:80,&quot;top&quot;:175,&quot;width&quot;:800}"/>
</p:tagLst>
</file>

<file path=ppt/tags/tag183.xml><?xml version="1.0" encoding="utf-8"?>
<p:tagLst xmlns:p="http://schemas.openxmlformats.org/presentationml/2006/main">
  <p:tag name="KSO_WM_DIAGRAM_VIRTUALLY_FRAME" val="{&quot;height&quot;:240,&quot;left&quot;:80,&quot;top&quot;:175,&quot;width&quot;:800}"/>
</p:tagLst>
</file>

<file path=ppt/tags/tag184.xml><?xml version="1.0" encoding="utf-8"?>
<p:tagLst xmlns:p="http://schemas.openxmlformats.org/presentationml/2006/main">
  <p:tag name="KSO_WM_DIAGRAM_VIRTUALLY_FRAME" val="{&quot;height&quot;:240,&quot;left&quot;:80,&quot;top&quot;:175,&quot;width&quot;:800}"/>
</p:tagLst>
</file>

<file path=ppt/tags/tag185.xml><?xml version="1.0" encoding="utf-8"?>
<p:tagLst xmlns:p="http://schemas.openxmlformats.org/presentationml/2006/main">
  <p:tag name="KSO_WM_DIAGRAM_VIRTUALLY_FRAME" val="{&quot;height&quot;:240,&quot;left&quot;:80,&quot;top&quot;:175,&quot;width&quot;:800}"/>
</p:tagLst>
</file>

<file path=ppt/tags/tag186.xml><?xml version="1.0" encoding="utf-8"?>
<p:tagLst xmlns:p="http://schemas.openxmlformats.org/presentationml/2006/main">
  <p:tag name="KSO_WM_DIAGRAM_VIRTUALLY_FRAME" val="{&quot;height&quot;:240,&quot;left&quot;:80,&quot;top&quot;:175,&quot;width&quot;:800}"/>
</p:tagLst>
</file>

<file path=ppt/tags/tag187.xml><?xml version="1.0" encoding="utf-8"?>
<p:tagLst xmlns:p="http://schemas.openxmlformats.org/presentationml/2006/main">
  <p:tag name="KSO_WM_DIAGRAM_VIRTUALLY_FRAME" val="{&quot;height&quot;:240,&quot;left&quot;:80,&quot;top&quot;:175,&quot;width&quot;:800}"/>
</p:tagLst>
</file>

<file path=ppt/tags/tag188.xml><?xml version="1.0" encoding="utf-8"?>
<p:tagLst xmlns:p="http://schemas.openxmlformats.org/presentationml/2006/main">
  <p:tag name="KSO_WM_DIAGRAM_VIRTUALLY_FRAME" val="{&quot;height&quot;:240,&quot;left&quot;:80,&quot;top&quot;:175,&quot;width&quot;:800}"/>
</p:tagLst>
</file>

<file path=ppt/tags/tag189.xml><?xml version="1.0" encoding="utf-8"?>
<p:tagLst xmlns:p="http://schemas.openxmlformats.org/presentationml/2006/main">
  <p:tag name="KSO_WM_DIAGRAM_VIRTUALLY_FRAME" val="{&quot;height&quot;:240,&quot;left&quot;:80,&quot;top&quot;:175,&quot;width&quot;:80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IRTUALLY_FRAME" val="{&quot;height&quot;:240,&quot;left&quot;:80,&quot;top&quot;:175,&quot;width&quot;:800}"/>
</p:tagLst>
</file>

<file path=ppt/tags/tag191.xml><?xml version="1.0" encoding="utf-8"?>
<p:tagLst xmlns:p="http://schemas.openxmlformats.org/presentationml/2006/main">
  <p:tag name="KSO_WM_DIAGRAM_VIRTUALLY_FRAME" val="{&quot;height&quot;:240,&quot;left&quot;:80,&quot;top&quot;:175,&quot;width&quot;:800}"/>
</p:tagLst>
</file>

<file path=ppt/tags/tag192.xml><?xml version="1.0" encoding="utf-8"?>
<p:tagLst xmlns:p="http://schemas.openxmlformats.org/presentationml/2006/main">
  <p:tag name="KSO_WM_DIAGRAM_VIRTUALLY_FRAME" val="{&quot;height&quot;:240,&quot;left&quot;:80,&quot;top&quot;:175,&quot;width&quot;:800}"/>
</p:tagLst>
</file>

<file path=ppt/tags/tag193.xml><?xml version="1.0" encoding="utf-8"?>
<p:tagLst xmlns:p="http://schemas.openxmlformats.org/presentationml/2006/main">
  <p:tag name="KSO_WM_DIAGRAM_VIRTUALLY_FRAME" val="{&quot;height&quot;:240,&quot;left&quot;:80,&quot;top&quot;:175,&quot;width&quot;:800}"/>
</p:tagLst>
</file>

<file path=ppt/tags/tag194.xml><?xml version="1.0" encoding="utf-8"?>
<p:tagLst xmlns:p="http://schemas.openxmlformats.org/presentationml/2006/main">
  <p:tag name="KSO_WM_DIAGRAM_VIRTUALLY_FRAME" val="{&quot;height&quot;:240,&quot;left&quot;:80,&quot;top&quot;:175,&quot;width&quot;:800}"/>
</p:tagLst>
</file>

<file path=ppt/tags/tag195.xml><?xml version="1.0" encoding="utf-8"?>
<p:tagLst xmlns:p="http://schemas.openxmlformats.org/presentationml/2006/main">
  <p:tag name="KSO_WM_DIAGRAM_VIRTUALLY_FRAME" val="{&quot;height&quot;:240,&quot;left&quot;:80,&quot;top&quot;:175,&quot;width&quot;:800}"/>
</p:tagLst>
</file>

<file path=ppt/tags/tag196.xml><?xml version="1.0" encoding="utf-8"?>
<p:tagLst xmlns:p="http://schemas.openxmlformats.org/presentationml/2006/main">
  <p:tag name="KSO_WM_DIAGRAM_VIRTUALLY_FRAME" val="{&quot;height&quot;:240,&quot;left&quot;:80,&quot;top&quot;:175,&quot;width&quot;:800}"/>
</p:tagLst>
</file>

<file path=ppt/tags/tag197.xml><?xml version="1.0" encoding="utf-8"?>
<p:tagLst xmlns:p="http://schemas.openxmlformats.org/presentationml/2006/main">
  <p:tag name="KSO_WM_DIAGRAM_VIRTUALLY_FRAME" val="{&quot;height&quot;:240,&quot;left&quot;:80,&quot;top&quot;:175,&quot;width&quot;:800}"/>
</p:tagLst>
</file>

<file path=ppt/tags/tag198.xml><?xml version="1.0" encoding="utf-8"?>
<p:tagLst xmlns:p="http://schemas.openxmlformats.org/presentationml/2006/main">
  <p:tag name="KSO_WM_DIAGRAM_VIRTUALLY_FRAME" val="{&quot;height&quot;:240,&quot;left&quot;:80,&quot;top&quot;:175,&quot;width&quot;:800}"/>
</p:tagLst>
</file>

<file path=ppt/tags/tag199.xml><?xml version="1.0" encoding="utf-8"?>
<p:tagLst xmlns:p="http://schemas.openxmlformats.org/presentationml/2006/main">
  <p:tag name="KSO_WM_DIAGRAM_VIRTUALLY_FRAME" val="{&quot;height&quot;:240,&quot;left&quot;:80,&quot;top&quot;:175,&quot;width&quot;:80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240,&quot;left&quot;:80,&quot;top&quot;:175,&quot;width&quot;:800}"/>
</p:tagLst>
</file>

<file path=ppt/tags/tag201.xml><?xml version="1.0" encoding="utf-8"?>
<p:tagLst xmlns:p="http://schemas.openxmlformats.org/presentationml/2006/main">
  <p:tag name="KSO_WM_DIAGRAM_VIRTUALLY_FRAME" val="{&quot;height&quot;:240,&quot;left&quot;:80,&quot;top&quot;:175,&quot;width&quot;:800}"/>
</p:tagLst>
</file>

<file path=ppt/tags/tag202.xml><?xml version="1.0" encoding="utf-8"?>
<p:tagLst xmlns:p="http://schemas.openxmlformats.org/presentationml/2006/main">
  <p:tag name="KSO_WM_DIAGRAM_VIRTUALLY_FRAME" val="{&quot;height&quot;:240,&quot;left&quot;:80,&quot;top&quot;:175,&quot;width&quot;:800}"/>
</p:tagLst>
</file>

<file path=ppt/tags/tag203.xml><?xml version="1.0" encoding="utf-8"?>
<p:tagLst xmlns:p="http://schemas.openxmlformats.org/presentationml/2006/main">
  <p:tag name="KSO_WM_DIAGRAM_VIRTUALLY_FRAME" val="{&quot;height&quot;:240,&quot;left&quot;:80,&quot;top&quot;:175,&quot;width&quot;:800}"/>
</p:tagLst>
</file>

<file path=ppt/tags/tag204.xml><?xml version="1.0" encoding="utf-8"?>
<p:tagLst xmlns:p="http://schemas.openxmlformats.org/presentationml/2006/main">
  <p:tag name="KSO_WM_DIAGRAM_VIRTUALLY_FRAME" val="{&quot;height&quot;:240,&quot;left&quot;:80,&quot;top&quot;:175,&quot;width&quot;:800}"/>
</p:tagLst>
</file>

<file path=ppt/tags/tag205.xml><?xml version="1.0" encoding="utf-8"?>
<p:tagLst xmlns:p="http://schemas.openxmlformats.org/presentationml/2006/main">
  <p:tag name="KSO_WM_DIAGRAM_VIRTUALLY_FRAME" val="{&quot;height&quot;:240,&quot;left&quot;:80,&quot;top&quot;:175,&quot;width&quot;:800}"/>
</p:tagLst>
</file>

<file path=ppt/tags/tag206.xml><?xml version="1.0" encoding="utf-8"?>
<p:tagLst xmlns:p="http://schemas.openxmlformats.org/presentationml/2006/main">
  <p:tag name="KSO_WM_DIAGRAM_VIRTUALLY_FRAME" val="{&quot;height&quot;:240,&quot;left&quot;:80,&quot;top&quot;:175,&quot;width&quot;:800}"/>
</p:tagLst>
</file>

<file path=ppt/tags/tag207.xml><?xml version="1.0" encoding="utf-8"?>
<p:tagLst xmlns:p="http://schemas.openxmlformats.org/presentationml/2006/main">
  <p:tag name="KSO_WM_DIAGRAM_VIRTUALLY_FRAME" val="{&quot;height&quot;:240,&quot;left&quot;:80,&quot;top&quot;:175,&quot;width&quot;:800}"/>
</p:tagLst>
</file>

<file path=ppt/tags/tag208.xml><?xml version="1.0" encoding="utf-8"?>
<p:tagLst xmlns:p="http://schemas.openxmlformats.org/presentationml/2006/main">
  <p:tag name="KSO_WM_DIAGRAM_VIRTUALLY_FRAME" val="{&quot;height&quot;:240,&quot;left&quot;:80,&quot;top&quot;:175,&quot;width&quot;:800}"/>
</p:tagLst>
</file>

<file path=ppt/tags/tag209.xml><?xml version="1.0" encoding="utf-8"?>
<p:tagLst xmlns:p="http://schemas.openxmlformats.org/presentationml/2006/main">
  <p:tag name="KSO_WM_DIAGRAM_VIRTUALLY_FRAME" val="{&quot;height&quot;:240,&quot;left&quot;:80,&quot;top&quot;:175,&quot;width&quot;:80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DIAGRAM_VIRTUALLY_FRAME" val="{&quot;height&quot;:240,&quot;left&quot;:80,&quot;top&quot;:175,&quot;width&quot;:800}"/>
</p:tagLst>
</file>

<file path=ppt/tags/tag211.xml><?xml version="1.0" encoding="utf-8"?>
<p:tagLst xmlns:p="http://schemas.openxmlformats.org/presentationml/2006/main">
  <p:tag name="KSO_WM_DIAGRAM_VIRTUALLY_FRAME" val="{&quot;height&quot;:240,&quot;left&quot;:80,&quot;top&quot;:175,&quot;width&quot;:800}"/>
</p:tagLst>
</file>

<file path=ppt/tags/tag212.xml><?xml version="1.0" encoding="utf-8"?>
<p:tagLst xmlns:p="http://schemas.openxmlformats.org/presentationml/2006/main">
  <p:tag name="KSO_WM_DIAGRAM_VIRTUALLY_FRAME" val="{&quot;height&quot;:240,&quot;left&quot;:80,&quot;top&quot;:175,&quot;width&quot;:800}"/>
</p:tagLst>
</file>

<file path=ppt/tags/tag213.xml><?xml version="1.0" encoding="utf-8"?>
<p:tagLst xmlns:p="http://schemas.openxmlformats.org/presentationml/2006/main">
  <p:tag name="KSO_WM_DIAGRAM_VIRTUALLY_FRAME" val="{&quot;height&quot;:240,&quot;left&quot;:80,&quot;top&quot;:175,&quot;width&quot;:800}"/>
</p:tagLst>
</file>

<file path=ppt/tags/tag214.xml><?xml version="1.0" encoding="utf-8"?>
<p:tagLst xmlns:p="http://schemas.openxmlformats.org/presentationml/2006/main">
  <p:tag name="KSO_WM_DIAGRAM_VIRTUALLY_FRAME" val="{&quot;height&quot;:240,&quot;left&quot;:80,&quot;top&quot;:175,&quot;width&quot;:800}"/>
</p:tagLst>
</file>

<file path=ppt/tags/tag215.xml><?xml version="1.0" encoding="utf-8"?>
<p:tagLst xmlns:p="http://schemas.openxmlformats.org/presentationml/2006/main">
  <p:tag name="KSO_WM_DIAGRAM_VIRTUALLY_FRAME" val="{&quot;height&quot;:240,&quot;left&quot;:80,&quot;top&quot;:175,&quot;width&quot;:800}"/>
</p:tagLst>
</file>

<file path=ppt/tags/tag216.xml><?xml version="1.0" encoding="utf-8"?>
<p:tagLst xmlns:p="http://schemas.openxmlformats.org/presentationml/2006/main">
  <p:tag name="KSO_WM_DIAGRAM_VIRTUALLY_FRAME" val="{&quot;height&quot;:240,&quot;left&quot;:80,&quot;top&quot;:175,&quot;width&quot;:800}"/>
</p:tagLst>
</file>

<file path=ppt/tags/tag217.xml><?xml version="1.0" encoding="utf-8"?>
<p:tagLst xmlns:p="http://schemas.openxmlformats.org/presentationml/2006/main">
  <p:tag name="KSO_WM_DIAGRAM_VIRTUALLY_FRAME" val="{&quot;height&quot;:240,&quot;left&quot;:80,&quot;top&quot;:175,&quot;width&quot;:800}"/>
</p:tagLst>
</file>

<file path=ppt/tags/tag218.xml><?xml version="1.0" encoding="utf-8"?>
<p:tagLst xmlns:p="http://schemas.openxmlformats.org/presentationml/2006/main">
  <p:tag name="KSO_WM_DIAGRAM_VIRTUALLY_FRAME" val="{&quot;height&quot;:240,&quot;left&quot;:80,&quot;top&quot;:175,&quot;width&quot;:800}"/>
</p:tagLst>
</file>

<file path=ppt/tags/tag219.xml><?xml version="1.0" encoding="utf-8"?>
<p:tagLst xmlns:p="http://schemas.openxmlformats.org/presentationml/2006/main">
  <p:tag name="KSO_WM_DIAGRAM_VIRTUALLY_FRAME" val="{&quot;height&quot;:240,&quot;left&quot;:80,&quot;top&quot;:175,&quot;width&quot;:80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DIAGRAM_VIRTUALLY_FRAME" val="{&quot;height&quot;:240,&quot;left&quot;:80,&quot;top&quot;:175,&quot;width&quot;:800}"/>
</p:tagLst>
</file>

<file path=ppt/tags/tag221.xml><?xml version="1.0" encoding="utf-8"?>
<p:tagLst xmlns:p="http://schemas.openxmlformats.org/presentationml/2006/main">
  <p:tag name="KSO_WM_DIAGRAM_VIRTUALLY_FRAME" val="{&quot;height&quot;:240,&quot;left&quot;:80,&quot;top&quot;:175,&quot;width&quot;:800}"/>
</p:tagLst>
</file>

<file path=ppt/tags/tag222.xml><?xml version="1.0" encoding="utf-8"?>
<p:tagLst xmlns:p="http://schemas.openxmlformats.org/presentationml/2006/main">
  <p:tag name="KSO_WM_DIAGRAM_VIRTUALLY_FRAME" val="{&quot;height&quot;:240,&quot;left&quot;:80,&quot;top&quot;:175,&quot;width&quot;:800}"/>
</p:tagLst>
</file>

<file path=ppt/tags/tag223.xml><?xml version="1.0" encoding="utf-8"?>
<p:tagLst xmlns:p="http://schemas.openxmlformats.org/presentationml/2006/main">
  <p:tag name="KSO_WM_DIAGRAM_VIRTUALLY_FRAME" val="{&quot;height&quot;:240,&quot;left&quot;:80,&quot;top&quot;:175,&quot;width&quot;:800}"/>
</p:tagLst>
</file>

<file path=ppt/tags/tag224.xml><?xml version="1.0" encoding="utf-8"?>
<p:tagLst xmlns:p="http://schemas.openxmlformats.org/presentationml/2006/main">
  <p:tag name="KSO_WM_DIAGRAM_VIRTUALLY_FRAME" val="{&quot;height&quot;:240,&quot;left&quot;:80,&quot;top&quot;:175,&quot;width&quot;:800}"/>
</p:tagLst>
</file>

<file path=ppt/tags/tag225.xml><?xml version="1.0" encoding="utf-8"?>
<p:tagLst xmlns:p="http://schemas.openxmlformats.org/presentationml/2006/main">
  <p:tag name="KSO_WM_DIAGRAM_VIRTUALLY_FRAME" val="{&quot;height&quot;:240,&quot;left&quot;:80,&quot;top&quot;:175,&quot;width&quot;:800}"/>
</p:tagLst>
</file>

<file path=ppt/tags/tag226.xml><?xml version="1.0" encoding="utf-8"?>
<p:tagLst xmlns:p="http://schemas.openxmlformats.org/presentationml/2006/main">
  <p:tag name="KSO_WM_DIAGRAM_VIRTUALLY_FRAME" val="{&quot;height&quot;:240,&quot;left&quot;:80,&quot;top&quot;:175,&quot;width&quot;:800}"/>
</p:tagLst>
</file>

<file path=ppt/tags/tag227.xml><?xml version="1.0" encoding="utf-8"?>
<p:tagLst xmlns:p="http://schemas.openxmlformats.org/presentationml/2006/main">
  <p:tag name="KSO_WM_DIAGRAM_VIRTUALLY_FRAME" val="{&quot;height&quot;:240,&quot;left&quot;:80,&quot;top&quot;:175,&quot;width&quot;:800}"/>
</p:tagLst>
</file>

<file path=ppt/tags/tag228.xml><?xml version="1.0" encoding="utf-8"?>
<p:tagLst xmlns:p="http://schemas.openxmlformats.org/presentationml/2006/main">
  <p:tag name="KSO_WM_DIAGRAM_VIRTUALLY_FRAME" val="{&quot;height&quot;:240,&quot;left&quot;:80,&quot;top&quot;:175,&quot;width&quot;:800}"/>
</p:tagLst>
</file>

<file path=ppt/tags/tag229.xml><?xml version="1.0" encoding="utf-8"?>
<p:tagLst xmlns:p="http://schemas.openxmlformats.org/presentationml/2006/main">
  <p:tag name="KSO_WM_DIAGRAM_VIRTUALLY_FRAME" val="{&quot;height&quot;:240,&quot;left&quot;:80,&quot;top&quot;:175,&quot;width&quot;:80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IRTUALLY_FRAME" val="{&quot;height&quot;:240,&quot;left&quot;:80,&quot;top&quot;:175,&quot;width&quot;:800}"/>
</p:tagLst>
</file>

<file path=ppt/tags/tag231.xml><?xml version="1.0" encoding="utf-8"?>
<p:tagLst xmlns:p="http://schemas.openxmlformats.org/presentationml/2006/main">
  <p:tag name="KSO_WM_DIAGRAM_VIRTUALLY_FRAME" val="{&quot;height&quot;:240,&quot;left&quot;:80,&quot;top&quot;:175,&quot;width&quot;:800}"/>
</p:tagLst>
</file>

<file path=ppt/tags/tag232.xml><?xml version="1.0" encoding="utf-8"?>
<p:tagLst xmlns:p="http://schemas.openxmlformats.org/presentationml/2006/main">
  <p:tag name="KSO_WM_DIAGRAM_VIRTUALLY_FRAME" val="{&quot;height&quot;:240,&quot;left&quot;:80,&quot;top&quot;:175,&quot;width&quot;:800}"/>
</p:tagLst>
</file>

<file path=ppt/tags/tag233.xml><?xml version="1.0" encoding="utf-8"?>
<p:tagLst xmlns:p="http://schemas.openxmlformats.org/presentationml/2006/main">
  <p:tag name="KSO_WM_DIAGRAM_VIRTUALLY_FRAME" val="{&quot;height&quot;:240,&quot;left&quot;:80,&quot;top&quot;:175,&quot;width&quot;:800}"/>
</p:tagLst>
</file>

<file path=ppt/tags/tag234.xml><?xml version="1.0" encoding="utf-8"?>
<p:tagLst xmlns:p="http://schemas.openxmlformats.org/presentationml/2006/main">
  <p:tag name="KSO_WM_DIAGRAM_VIRTUALLY_FRAME" val="{&quot;height&quot;:240,&quot;left&quot;:80,&quot;top&quot;:175,&quot;width&quot;:800}"/>
</p:tagLst>
</file>

<file path=ppt/tags/tag235.xml><?xml version="1.0" encoding="utf-8"?>
<p:tagLst xmlns:p="http://schemas.openxmlformats.org/presentationml/2006/main">
  <p:tag name="KSO_WM_DIAGRAM_VIRTUALLY_FRAME" val="{&quot;height&quot;:240,&quot;left&quot;:80,&quot;top&quot;:175,&quot;width&quot;:800}"/>
</p:tagLst>
</file>

<file path=ppt/tags/tag236.xml><?xml version="1.0" encoding="utf-8"?>
<p:tagLst xmlns:p="http://schemas.openxmlformats.org/presentationml/2006/main">
  <p:tag name="KSO_WM_DIAGRAM_VIRTUALLY_FRAME" val="{&quot;height&quot;:240,&quot;left&quot;:80,&quot;top&quot;:175,&quot;width&quot;:800}"/>
</p:tagLst>
</file>

<file path=ppt/tags/tag237.xml><?xml version="1.0" encoding="utf-8"?>
<p:tagLst xmlns:p="http://schemas.openxmlformats.org/presentationml/2006/main">
  <p:tag name="KSO_WM_DIAGRAM_VIRTUALLY_FRAME" val="{&quot;height&quot;:240,&quot;left&quot;:80,&quot;top&quot;:175,&quot;width&quot;:800}"/>
</p:tagLst>
</file>

<file path=ppt/tags/tag238.xml><?xml version="1.0" encoding="utf-8"?>
<p:tagLst xmlns:p="http://schemas.openxmlformats.org/presentationml/2006/main">
  <p:tag name="KSO_WM_DIAGRAM_VIRTUALLY_FRAME" val="{&quot;height&quot;:240,&quot;left&quot;:80,&quot;top&quot;:175,&quot;width&quot;:800}"/>
</p:tagLst>
</file>

<file path=ppt/tags/tag239.xml><?xml version="1.0" encoding="utf-8"?>
<p:tagLst xmlns:p="http://schemas.openxmlformats.org/presentationml/2006/main">
  <p:tag name="KSO_WM_DIAGRAM_VIRTUALLY_FRAME" val="{&quot;height&quot;:240,&quot;left&quot;:80,&quot;top&quot;:175,&quot;width&quot;:80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DIAGRAM_VIRTUALLY_FRAME" val="{&quot;height&quot;:240,&quot;left&quot;:80,&quot;top&quot;:175,&quot;width&quot;:800}"/>
</p:tagLst>
</file>

<file path=ppt/tags/tag241.xml><?xml version="1.0" encoding="utf-8"?>
<p:tagLst xmlns:p="http://schemas.openxmlformats.org/presentationml/2006/main">
  <p:tag name="KSO_WM_DIAGRAM_VIRTUALLY_FRAME" val="{&quot;height&quot;:240,&quot;left&quot;:80,&quot;top&quot;:175,&quot;width&quot;:800}"/>
</p:tagLst>
</file>

<file path=ppt/tags/tag242.xml><?xml version="1.0" encoding="utf-8"?>
<p:tagLst xmlns:p="http://schemas.openxmlformats.org/presentationml/2006/main">
  <p:tag name="KSO_WM_DIAGRAM_VIRTUALLY_FRAME" val="{&quot;height&quot;:240,&quot;left&quot;:80,&quot;top&quot;:175,&quot;width&quot;:800}"/>
</p:tagLst>
</file>

<file path=ppt/tags/tag243.xml><?xml version="1.0" encoding="utf-8"?>
<p:tagLst xmlns:p="http://schemas.openxmlformats.org/presentationml/2006/main">
  <p:tag name="KSO_WM_DIAGRAM_VIRTUALLY_FRAME" val="{&quot;height&quot;:240,&quot;left&quot;:80,&quot;top&quot;:175,&quot;width&quot;:800}"/>
</p:tagLst>
</file>

<file path=ppt/tags/tag244.xml><?xml version="1.0" encoding="utf-8"?>
<p:tagLst xmlns:p="http://schemas.openxmlformats.org/presentationml/2006/main">
  <p:tag name="KSO_WM_DIAGRAM_VIRTUALLY_FRAME" val="{&quot;height&quot;:240,&quot;left&quot;:80,&quot;top&quot;:175,&quot;width&quot;:800}"/>
</p:tagLst>
</file>

<file path=ppt/tags/tag245.xml><?xml version="1.0" encoding="utf-8"?>
<p:tagLst xmlns:p="http://schemas.openxmlformats.org/presentationml/2006/main">
  <p:tag name="KSO_WM_DIAGRAM_VIRTUALLY_FRAME" val="{&quot;height&quot;:240,&quot;left&quot;:80,&quot;top&quot;:175,&quot;width&quot;:800}"/>
</p:tagLst>
</file>

<file path=ppt/tags/tag246.xml><?xml version="1.0" encoding="utf-8"?>
<p:tagLst xmlns:p="http://schemas.openxmlformats.org/presentationml/2006/main">
  <p:tag name="KSO_WM_DIAGRAM_VIRTUALLY_FRAME" val="{&quot;height&quot;:240,&quot;left&quot;:80,&quot;top&quot;:175,&quot;width&quot;:800}"/>
</p:tagLst>
</file>

<file path=ppt/tags/tag247.xml><?xml version="1.0" encoding="utf-8"?>
<p:tagLst xmlns:p="http://schemas.openxmlformats.org/presentationml/2006/main">
  <p:tag name="KSO_WM_DIAGRAM_VIRTUALLY_FRAME" val="{&quot;height&quot;:240,&quot;left&quot;:80,&quot;top&quot;:175,&quot;width&quot;:800}"/>
</p:tagLst>
</file>

<file path=ppt/tags/tag248.xml><?xml version="1.0" encoding="utf-8"?>
<p:tagLst xmlns:p="http://schemas.openxmlformats.org/presentationml/2006/main">
  <p:tag name="KSO_WM_DIAGRAM_VIRTUALLY_FRAME" val="{&quot;height&quot;:240,&quot;left&quot;:80,&quot;top&quot;:175,&quot;width&quot;:800}"/>
</p:tagLst>
</file>

<file path=ppt/tags/tag249.xml><?xml version="1.0" encoding="utf-8"?>
<p:tagLst xmlns:p="http://schemas.openxmlformats.org/presentationml/2006/main">
  <p:tag name="KSO_WM_DIAGRAM_VIRTUALLY_FRAME" val="{&quot;height&quot;:240,&quot;left&quot;:80,&quot;top&quot;:175,&quot;width&quot;:80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DIAGRAM_VIRTUALLY_FRAME" val="{&quot;height&quot;:240,&quot;left&quot;:80,&quot;top&quot;:175,&quot;width&quot;:800}"/>
</p:tagLst>
</file>

<file path=ppt/tags/tag251.xml><?xml version="1.0" encoding="utf-8"?>
<p:tagLst xmlns:p="http://schemas.openxmlformats.org/presentationml/2006/main">
  <p:tag name="KSO_WM_DIAGRAM_VIRTUALLY_FRAME" val="{&quot;height&quot;:240,&quot;left&quot;:80,&quot;top&quot;:175,&quot;width&quot;:800}"/>
</p:tagLst>
</file>

<file path=ppt/tags/tag252.xml><?xml version="1.0" encoding="utf-8"?>
<p:tagLst xmlns:p="http://schemas.openxmlformats.org/presentationml/2006/main">
  <p:tag name="KSO_WM_DIAGRAM_VIRTUALLY_FRAME" val="{&quot;height&quot;:240,&quot;left&quot;:80,&quot;top&quot;:175,&quot;width&quot;:800}"/>
</p:tagLst>
</file>

<file path=ppt/tags/tag253.xml><?xml version="1.0" encoding="utf-8"?>
<p:tagLst xmlns:p="http://schemas.openxmlformats.org/presentationml/2006/main">
  <p:tag name="KSO_WM_DIAGRAM_VIRTUALLY_FRAME" val="{&quot;height&quot;:240,&quot;left&quot;:80,&quot;top&quot;:175,&quot;width&quot;:800}"/>
</p:tagLst>
</file>

<file path=ppt/tags/tag254.xml><?xml version="1.0" encoding="utf-8"?>
<p:tagLst xmlns:p="http://schemas.openxmlformats.org/presentationml/2006/main">
  <p:tag name="KSO_WM_DIAGRAM_VIRTUALLY_FRAME" val="{&quot;height&quot;:240,&quot;left&quot;:80,&quot;top&quot;:175,&quot;width&quot;:800}"/>
</p:tagLst>
</file>

<file path=ppt/tags/tag255.xml><?xml version="1.0" encoding="utf-8"?>
<p:tagLst xmlns:p="http://schemas.openxmlformats.org/presentationml/2006/main">
  <p:tag name="KSO_WM_DIAGRAM_VIRTUALLY_FRAME" val="{&quot;height&quot;:240,&quot;left&quot;:80,&quot;top&quot;:175,&quot;width&quot;:800}"/>
</p:tagLst>
</file>

<file path=ppt/tags/tag256.xml><?xml version="1.0" encoding="utf-8"?>
<p:tagLst xmlns:p="http://schemas.openxmlformats.org/presentationml/2006/main">
  <p:tag name="KSO_WM_DIAGRAM_VIRTUALLY_FRAME" val="{&quot;height&quot;:240,&quot;left&quot;:80,&quot;top&quot;:175,&quot;width&quot;:800}"/>
</p:tagLst>
</file>

<file path=ppt/tags/tag257.xml><?xml version="1.0" encoding="utf-8"?>
<p:tagLst xmlns:p="http://schemas.openxmlformats.org/presentationml/2006/main">
  <p:tag name="KSO_WM_DIAGRAM_VIRTUALLY_FRAME" val="{&quot;height&quot;:240,&quot;left&quot;:80,&quot;top&quot;:175,&quot;width&quot;:800}"/>
</p:tagLst>
</file>

<file path=ppt/tags/tag258.xml><?xml version="1.0" encoding="utf-8"?>
<p:tagLst xmlns:p="http://schemas.openxmlformats.org/presentationml/2006/main">
  <p:tag name="KSO_WM_DIAGRAM_VIRTUALLY_FRAME" val="{&quot;height&quot;:240,&quot;left&quot;:80,&quot;top&quot;:175,&quot;width&quot;:800}"/>
</p:tagLst>
</file>

<file path=ppt/tags/tag259.xml><?xml version="1.0" encoding="utf-8"?>
<p:tagLst xmlns:p="http://schemas.openxmlformats.org/presentationml/2006/main">
  <p:tag name="KSO_WM_DIAGRAM_VIRTUALLY_FRAME" val="{&quot;height&quot;:240,&quot;left&quot;:80,&quot;top&quot;:175,&quot;width&quot;:800}"/>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DIAGRAM_VIRTUALLY_FRAME" val="{&quot;height&quot;:240,&quot;left&quot;:80,&quot;top&quot;:175,&quot;width&quot;:800}"/>
</p:tagLst>
</file>

<file path=ppt/tags/tag261.xml><?xml version="1.0" encoding="utf-8"?>
<p:tagLst xmlns:p="http://schemas.openxmlformats.org/presentationml/2006/main">
  <p:tag name="KSO_WM_DIAGRAM_VIRTUALLY_FRAME" val="{&quot;height&quot;:240,&quot;left&quot;:80,&quot;top&quot;:175,&quot;width&quot;:800}"/>
</p:tagLst>
</file>

<file path=ppt/tags/tag262.xml><?xml version="1.0" encoding="utf-8"?>
<p:tagLst xmlns:p="http://schemas.openxmlformats.org/presentationml/2006/main">
  <p:tag name="KSO_WM_DIAGRAM_VIRTUALLY_FRAME" val="{&quot;height&quot;:240,&quot;left&quot;:80,&quot;top&quot;:175,&quot;width&quot;:800}"/>
</p:tagLst>
</file>

<file path=ppt/tags/tag263.xml><?xml version="1.0" encoding="utf-8"?>
<p:tagLst xmlns:p="http://schemas.openxmlformats.org/presentationml/2006/main">
  <p:tag name="KSO_WM_DIAGRAM_VIRTUALLY_FRAME" val="{&quot;height&quot;:240,&quot;left&quot;:80,&quot;top&quot;:175,&quot;width&quot;:800}"/>
</p:tagLst>
</file>

<file path=ppt/tags/tag264.xml><?xml version="1.0" encoding="utf-8"?>
<p:tagLst xmlns:p="http://schemas.openxmlformats.org/presentationml/2006/main">
  <p:tag name="KSO_WM_DIAGRAM_VIRTUALLY_FRAME" val="{&quot;height&quot;:240,&quot;left&quot;:80,&quot;top&quot;:175,&quot;width&quot;:800}"/>
</p:tagLst>
</file>

<file path=ppt/tags/tag265.xml><?xml version="1.0" encoding="utf-8"?>
<p:tagLst xmlns:p="http://schemas.openxmlformats.org/presentationml/2006/main">
  <p:tag name="KSO_WM_DIAGRAM_VIRTUALLY_FRAME" val="{&quot;height&quot;:240,&quot;left&quot;:80,&quot;top&quot;:175,&quot;width&quot;:800}"/>
</p:tagLst>
</file>

<file path=ppt/tags/tag266.xml><?xml version="1.0" encoding="utf-8"?>
<p:tagLst xmlns:p="http://schemas.openxmlformats.org/presentationml/2006/main">
  <p:tag name="KSO_WM_DIAGRAM_VIRTUALLY_FRAME" val="{&quot;height&quot;:240,&quot;left&quot;:80,&quot;top&quot;:175,&quot;width&quot;:800}"/>
</p:tagLst>
</file>

<file path=ppt/tags/tag267.xml><?xml version="1.0" encoding="utf-8"?>
<p:tagLst xmlns:p="http://schemas.openxmlformats.org/presentationml/2006/main">
  <p:tag name="KSO_WM_DIAGRAM_VIRTUALLY_FRAME" val="{&quot;height&quot;:240,&quot;left&quot;:80,&quot;top&quot;:175,&quot;width&quot;:800}"/>
</p:tagLst>
</file>

<file path=ppt/tags/tag268.xml><?xml version="1.0" encoding="utf-8"?>
<p:tagLst xmlns:p="http://schemas.openxmlformats.org/presentationml/2006/main">
  <p:tag name="KSO_WM_DIAGRAM_VIRTUALLY_FRAME" val="{&quot;height&quot;:240,&quot;left&quot;:80,&quot;top&quot;:175,&quot;width&quot;:800}"/>
</p:tagLst>
</file>

<file path=ppt/tags/tag269.xml><?xml version="1.0" encoding="utf-8"?>
<p:tagLst xmlns:p="http://schemas.openxmlformats.org/presentationml/2006/main">
  <p:tag name="KSO_WM_DIAGRAM_VIRTUALLY_FRAME" val="{&quot;height&quot;:240,&quot;left&quot;:80,&quot;top&quot;:175,&quot;width&quot;:80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DIAGRAM_VIRTUALLY_FRAME" val="{&quot;height&quot;:240,&quot;left&quot;:80,&quot;top&quot;:175,&quot;width&quot;:800}"/>
</p:tagLst>
</file>

<file path=ppt/tags/tag271.xml><?xml version="1.0" encoding="utf-8"?>
<p:tagLst xmlns:p="http://schemas.openxmlformats.org/presentationml/2006/main">
  <p:tag name="KSO_WM_DIAGRAM_VIRTUALLY_FRAME" val="{&quot;height&quot;:240,&quot;left&quot;:80,&quot;top&quot;:175,&quot;width&quot;:800}"/>
</p:tagLst>
</file>

<file path=ppt/tags/tag272.xml><?xml version="1.0" encoding="utf-8"?>
<p:tagLst xmlns:p="http://schemas.openxmlformats.org/presentationml/2006/main">
  <p:tag name="KSO_WM_DIAGRAM_VIRTUALLY_FRAME" val="{&quot;height&quot;:240,&quot;left&quot;:80,&quot;top&quot;:175,&quot;width&quot;:800}"/>
</p:tagLst>
</file>

<file path=ppt/tags/tag273.xml><?xml version="1.0" encoding="utf-8"?>
<p:tagLst xmlns:p="http://schemas.openxmlformats.org/presentationml/2006/main">
  <p:tag name="KSO_WM_DIAGRAM_VIRTUALLY_FRAME" val="{&quot;height&quot;:240,&quot;left&quot;:80,&quot;top&quot;:175,&quot;width&quot;:800}"/>
</p:tagLst>
</file>

<file path=ppt/tags/tag274.xml><?xml version="1.0" encoding="utf-8"?>
<p:tagLst xmlns:p="http://schemas.openxmlformats.org/presentationml/2006/main">
  <p:tag name="KSO_WM_DIAGRAM_VIRTUALLY_FRAME" val="{&quot;height&quot;:240,&quot;left&quot;:80,&quot;top&quot;:175,&quot;width&quot;:800}"/>
</p:tagLst>
</file>

<file path=ppt/tags/tag275.xml><?xml version="1.0" encoding="utf-8"?>
<p:tagLst xmlns:p="http://schemas.openxmlformats.org/presentationml/2006/main">
  <p:tag name="KSO_WM_DIAGRAM_VIRTUALLY_FRAME" val="{&quot;height&quot;:240,&quot;left&quot;:80,&quot;top&quot;:175,&quot;width&quot;:800}"/>
</p:tagLst>
</file>

<file path=ppt/tags/tag276.xml><?xml version="1.0" encoding="utf-8"?>
<p:tagLst xmlns:p="http://schemas.openxmlformats.org/presentationml/2006/main">
  <p:tag name="KSO_WM_DIAGRAM_VIRTUALLY_FRAME" val="{&quot;height&quot;:240,&quot;left&quot;:80,&quot;top&quot;:175,&quot;width&quot;:800}"/>
</p:tagLst>
</file>

<file path=ppt/tags/tag277.xml><?xml version="1.0" encoding="utf-8"?>
<p:tagLst xmlns:p="http://schemas.openxmlformats.org/presentationml/2006/main">
  <p:tag name="KSO_WM_DIAGRAM_VIRTUALLY_FRAME" val="{&quot;height&quot;:240,&quot;left&quot;:80,&quot;top&quot;:175,&quot;width&quot;:800}"/>
</p:tagLst>
</file>

<file path=ppt/tags/tag278.xml><?xml version="1.0" encoding="utf-8"?>
<p:tagLst xmlns:p="http://schemas.openxmlformats.org/presentationml/2006/main">
  <p:tag name="KSO_WM_DIAGRAM_VIRTUALLY_FRAME" val="{&quot;height&quot;:240,&quot;left&quot;:80,&quot;top&quot;:175,&quot;width&quot;:80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290,&quot;left&quot;:80,&quot;top&quot;:190,&quot;width&quot;:83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290,&quot;left&quot;:80,&quot;top&quot;:190,&quot;width&quot;:830}"/>
</p:tagLst>
</file>

<file path=ppt/tags/tag91.xml><?xml version="1.0" encoding="utf-8"?>
<p:tagLst xmlns:p="http://schemas.openxmlformats.org/presentationml/2006/main">
  <p:tag name="KSO_WM_DIAGRAM_VIRTUALLY_FRAME" val="{&quot;height&quot;:290,&quot;left&quot;:80,&quot;top&quot;:190,&quot;width&quot;:830}"/>
</p:tagLst>
</file>

<file path=ppt/tags/tag92.xml><?xml version="1.0" encoding="utf-8"?>
<p:tagLst xmlns:p="http://schemas.openxmlformats.org/presentationml/2006/main">
  <p:tag name="KSO_WM_DIAGRAM_VIRTUALLY_FRAME" val="{&quot;height&quot;:290,&quot;left&quot;:80,&quot;top&quot;:190,&quot;width&quot;:830}"/>
</p:tagLst>
</file>

<file path=ppt/tags/tag93.xml><?xml version="1.0" encoding="utf-8"?>
<p:tagLst xmlns:p="http://schemas.openxmlformats.org/presentationml/2006/main">
  <p:tag name="KSO_WM_DIAGRAM_VIRTUALLY_FRAME" val="{&quot;height&quot;:290,&quot;left&quot;:80,&quot;top&quot;:190,&quot;width&quot;:830}"/>
</p:tagLst>
</file>

<file path=ppt/tags/tag94.xml><?xml version="1.0" encoding="utf-8"?>
<p:tagLst xmlns:p="http://schemas.openxmlformats.org/presentationml/2006/main">
  <p:tag name="KSO_WM_DIAGRAM_VIRTUALLY_FRAME" val="{&quot;height&quot;:290,&quot;left&quot;:80,&quot;top&quot;:190,&quot;width&quot;:830}"/>
</p:tagLst>
</file>

<file path=ppt/tags/tag95.xml><?xml version="1.0" encoding="utf-8"?>
<p:tagLst xmlns:p="http://schemas.openxmlformats.org/presentationml/2006/main">
  <p:tag name="KSO_WM_DIAGRAM_VIRTUALLY_FRAME" val="{&quot;height&quot;:290,&quot;left&quot;:80,&quot;top&quot;:190,&quot;width&quot;:830}"/>
</p:tagLst>
</file>

<file path=ppt/tags/tag96.xml><?xml version="1.0" encoding="utf-8"?>
<p:tagLst xmlns:p="http://schemas.openxmlformats.org/presentationml/2006/main">
  <p:tag name="KSO_WM_DIAGRAM_VIRTUALLY_FRAME" val="{&quot;height&quot;:290,&quot;left&quot;:80,&quot;top&quot;:190,&quot;width&quot;:830}"/>
</p:tagLst>
</file>

<file path=ppt/tags/tag97.xml><?xml version="1.0" encoding="utf-8"?>
<p:tagLst xmlns:p="http://schemas.openxmlformats.org/presentationml/2006/main">
  <p:tag name="KSO_WM_DIAGRAM_VIRTUALLY_FRAME" val="{&quot;height&quot;:290,&quot;left&quot;:80,&quot;top&quot;:190,&quot;width&quot;:830}"/>
</p:tagLst>
</file>

<file path=ppt/tags/tag98.xml><?xml version="1.0" encoding="utf-8"?>
<p:tagLst xmlns:p="http://schemas.openxmlformats.org/presentationml/2006/main">
  <p:tag name="KSO_WM_DIAGRAM_VIRTUALLY_FRAME" val="{&quot;height&quot;:290,&quot;left&quot;:80,&quot;top&quot;:190,&quot;width&quot;:830}"/>
</p:tagLst>
</file>

<file path=ppt/tags/tag99.xml><?xml version="1.0" encoding="utf-8"?>
<p:tagLst xmlns:p="http://schemas.openxmlformats.org/presentationml/2006/main">
  <p:tag name="KSO_WM_DIAGRAM_VIRTUALLY_FRAME" val="{&quot;height&quot;:290,&quot;left&quot;:80,&quot;top&quot;:190,&quot;width&quot;:83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7011</Words>
  <Application>WPS 演示</Application>
  <PresentationFormat>宽屏</PresentationFormat>
  <Paragraphs>378</Paragraphs>
  <Slides>35</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35</vt:i4>
      </vt:variant>
    </vt:vector>
  </HeadingPairs>
  <TitlesOfParts>
    <vt:vector size="49" baseType="lpstr">
      <vt:lpstr>Arial</vt:lpstr>
      <vt:lpstr>宋体</vt:lpstr>
      <vt:lpstr>Wingdings</vt:lpstr>
      <vt:lpstr>Wingdings</vt:lpstr>
      <vt:lpstr>微软雅黑</vt:lpstr>
      <vt:lpstr>Arial Unicode MS</vt:lpstr>
      <vt:lpstr>Calibri</vt:lpstr>
      <vt:lpstr>Noto Serif SC</vt:lpstr>
      <vt:lpstr>Noto Sans SC</vt:lpstr>
      <vt:lpstr>汉仪综艺体简</vt:lpstr>
      <vt:lpstr>汉仪书宋二简</vt:lpstr>
      <vt:lpstr>Times New Roman</vt:lpstr>
      <vt:lpstr>汉仪中宋简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2026-08-06T10:35:17Z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A31E896F2C9548B0A0AA838C122396DD_11</vt:lpwstr>
  </property>
</Properties>
</file>