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7.svg" ContentType="image/svg+xml"/>
  <Override PartName="/ppt/media/image38.svg" ContentType="image/svg+xml"/>
  <Override PartName="/ppt/media/image39.svg" ContentType="image/svg+xml"/>
  <Override PartName="/ppt/media/image4.svg" ContentType="image/svg+xml"/>
  <Override PartName="/ppt/media/image40.svg" ContentType="image/svg+xml"/>
  <Override PartName="/ppt/media/image41.svg" ContentType="image/svg+xml"/>
  <Override PartName="/ppt/media/image42.svg" ContentType="image/svg+xml"/>
  <Override PartName="/ppt/media/image43.svg" ContentType="image/svg+xml"/>
  <Override PartName="/ppt/media/image44.svg" ContentType="image/svg+xml"/>
  <Override PartName="/ppt/media/image45.svg" ContentType="image/svg+xml"/>
  <Override PartName="/ppt/media/image46.svg" ContentType="image/svg+xml"/>
  <Override PartName="/ppt/media/image47.svg" ContentType="image/svg+xml"/>
  <Override PartName="/ppt/media/image48.svg" ContentType="image/svg+xml"/>
  <Override PartName="/ppt/media/image49.svg" ContentType="image/svg+xml"/>
  <Override PartName="/ppt/media/image50.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5" r:id="rId3"/>
    <p:sldId id="258" r:id="rId5"/>
    <p:sldId id="259" r:id="rId6"/>
    <p:sldId id="260" r:id="rId7"/>
    <p:sldId id="261" r:id="rId8"/>
    <p:sldId id="276" r:id="rId9"/>
    <p:sldId id="263" r:id="rId10"/>
    <p:sldId id="264" r:id="rId11"/>
    <p:sldId id="266" r:id="rId12"/>
    <p:sldId id="274" r:id="rId13"/>
    <p:sldId id="277" r:id="rId14"/>
    <p:sldId id="278" r:id="rId15"/>
    <p:sldId id="279" r:id="rId16"/>
    <p:sldId id="280" r:id="rId17"/>
    <p:sldId id="281" r:id="rId18"/>
    <p:sldId id="282" r:id="rId19"/>
    <p:sldId id="283" r:id="rId20"/>
    <p:sldId id="284" r:id="rId21"/>
    <p:sldId id="285" r:id="rId22"/>
    <p:sldId id="286" r:id="rId23"/>
    <p:sldId id="287" r:id="rId24"/>
    <p:sldId id="288" r:id="rId25"/>
    <p:sldId id="289" r:id="rId26"/>
    <p:sldId id="290" r:id="rId27"/>
    <p:sldId id="291"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88"/>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image" Target="../media/image33.png"/><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image" Target="../media/image32.svg"/><Relationship Id="rId3" Type="http://schemas.openxmlformats.org/officeDocument/2006/relationships/image" Target="../media/image31.png"/><Relationship Id="rId2" Type="http://schemas.openxmlformats.org/officeDocument/2006/relationships/tags" Target="../tags/tag142.xml"/><Relationship Id="rId14" Type="http://schemas.openxmlformats.org/officeDocument/2006/relationships/notesSlide" Target="../notesSlides/notesSlide10.xml"/><Relationship Id="rId13" Type="http://schemas.openxmlformats.org/officeDocument/2006/relationships/slideLayout" Target="../slideLayouts/slideLayout1.xml"/><Relationship Id="rId12" Type="http://schemas.openxmlformats.org/officeDocument/2006/relationships/tags" Target="../tags/tag148.xml"/><Relationship Id="rId11" Type="http://schemas.openxmlformats.org/officeDocument/2006/relationships/tags" Target="../tags/tag147.xml"/><Relationship Id="rId10" Type="http://schemas.openxmlformats.org/officeDocument/2006/relationships/image" Target="../media/image34.svg"/><Relationship Id="rId1" Type="http://schemas.openxmlformats.org/officeDocument/2006/relationships/tags" Target="../tags/tag141.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tags" Target="../tags/tag150.xml"/><Relationship Id="rId1" Type="http://schemas.openxmlformats.org/officeDocument/2006/relationships/tags" Target="../tags/tag149.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1.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image" Target="../media/image37.svg"/><Relationship Id="rId3" Type="http://schemas.openxmlformats.org/officeDocument/2006/relationships/image" Target="../media/image35.png"/><Relationship Id="rId2" Type="http://schemas.openxmlformats.org/officeDocument/2006/relationships/tags" Target="../tags/tag154.xml"/><Relationship Id="rId1" Type="http://schemas.openxmlformats.org/officeDocument/2006/relationships/tags" Target="../tags/tag153.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image" Target="../media/image38.svg"/><Relationship Id="rId3" Type="http://schemas.openxmlformats.org/officeDocument/2006/relationships/image" Target="../media/image35.png"/><Relationship Id="rId2" Type="http://schemas.openxmlformats.org/officeDocument/2006/relationships/tags" Target="../tags/tag158.xml"/><Relationship Id="rId1" Type="http://schemas.openxmlformats.org/officeDocument/2006/relationships/tags" Target="../tags/tag157.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image" Target="../media/image39.svg"/><Relationship Id="rId3" Type="http://schemas.openxmlformats.org/officeDocument/2006/relationships/image" Target="../media/image35.png"/><Relationship Id="rId2" Type="http://schemas.openxmlformats.org/officeDocument/2006/relationships/tags" Target="../tags/tag162.xml"/><Relationship Id="rId1" Type="http://schemas.openxmlformats.org/officeDocument/2006/relationships/tags" Target="../tags/tag161.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image" Target="../media/image40.svg"/><Relationship Id="rId3" Type="http://schemas.openxmlformats.org/officeDocument/2006/relationships/image" Target="../media/image35.png"/><Relationship Id="rId2" Type="http://schemas.openxmlformats.org/officeDocument/2006/relationships/tags" Target="../tags/tag166.xml"/><Relationship Id="rId1" Type="http://schemas.openxmlformats.org/officeDocument/2006/relationships/tags" Target="../tags/tag165.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1.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image" Target="../media/image41.svg"/><Relationship Id="rId3" Type="http://schemas.openxmlformats.org/officeDocument/2006/relationships/image" Target="../media/image35.png"/><Relationship Id="rId2" Type="http://schemas.openxmlformats.org/officeDocument/2006/relationships/tags" Target="../tags/tag170.xml"/><Relationship Id="rId1" Type="http://schemas.openxmlformats.org/officeDocument/2006/relationships/tags" Target="../tags/tag169.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image" Target="../media/image42.svg"/><Relationship Id="rId3" Type="http://schemas.openxmlformats.org/officeDocument/2006/relationships/image" Target="../media/image35.png"/><Relationship Id="rId2" Type="http://schemas.openxmlformats.org/officeDocument/2006/relationships/tags" Target="../tags/tag174.xml"/><Relationship Id="rId1" Type="http://schemas.openxmlformats.org/officeDocument/2006/relationships/tags" Target="../tags/tag173.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image" Target="../media/image43.svg"/><Relationship Id="rId3" Type="http://schemas.openxmlformats.org/officeDocument/2006/relationships/image" Target="../media/image35.png"/><Relationship Id="rId2" Type="http://schemas.openxmlformats.org/officeDocument/2006/relationships/tags" Target="../tags/tag178.xml"/><Relationship Id="rId1" Type="http://schemas.openxmlformats.org/officeDocument/2006/relationships/tags" Target="../tags/tag177.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1.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image" Target="../media/image44.svg"/><Relationship Id="rId3" Type="http://schemas.openxmlformats.org/officeDocument/2006/relationships/image" Target="../media/image35.png"/><Relationship Id="rId2" Type="http://schemas.openxmlformats.org/officeDocument/2006/relationships/tags" Target="../tags/tag182.xml"/><Relationship Id="rId1" Type="http://schemas.openxmlformats.org/officeDocument/2006/relationships/tags" Target="../tags/tag18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sv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1.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image" Target="../media/image45.svg"/><Relationship Id="rId3" Type="http://schemas.openxmlformats.org/officeDocument/2006/relationships/image" Target="../media/image35.png"/><Relationship Id="rId2" Type="http://schemas.openxmlformats.org/officeDocument/2006/relationships/tags" Target="../tags/tag186.xml"/><Relationship Id="rId1" Type="http://schemas.openxmlformats.org/officeDocument/2006/relationships/tags" Target="../tags/tag185.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1.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image" Target="../media/image46.svg"/><Relationship Id="rId3" Type="http://schemas.openxmlformats.org/officeDocument/2006/relationships/image" Target="../media/image35.png"/><Relationship Id="rId2" Type="http://schemas.openxmlformats.org/officeDocument/2006/relationships/tags" Target="../tags/tag190.xml"/><Relationship Id="rId1" Type="http://schemas.openxmlformats.org/officeDocument/2006/relationships/tags" Target="../tags/tag189.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1.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image" Target="../media/image47.svg"/><Relationship Id="rId3" Type="http://schemas.openxmlformats.org/officeDocument/2006/relationships/image" Target="../media/image35.png"/><Relationship Id="rId2" Type="http://schemas.openxmlformats.org/officeDocument/2006/relationships/tags" Target="../tags/tag194.xml"/><Relationship Id="rId1" Type="http://schemas.openxmlformats.org/officeDocument/2006/relationships/tags" Target="../tags/tag193.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image" Target="../media/image48.svg"/><Relationship Id="rId3" Type="http://schemas.openxmlformats.org/officeDocument/2006/relationships/image" Target="../media/image35.png"/><Relationship Id="rId2" Type="http://schemas.openxmlformats.org/officeDocument/2006/relationships/tags" Target="../tags/tag198.xml"/><Relationship Id="rId1" Type="http://schemas.openxmlformats.org/officeDocument/2006/relationships/tags" Target="../tags/tag197.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1.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image" Target="../media/image49.svg"/><Relationship Id="rId3" Type="http://schemas.openxmlformats.org/officeDocument/2006/relationships/image" Target="../media/image35.png"/><Relationship Id="rId2" Type="http://schemas.openxmlformats.org/officeDocument/2006/relationships/tags" Target="../tags/tag202.xml"/><Relationship Id="rId1" Type="http://schemas.openxmlformats.org/officeDocument/2006/relationships/tags" Target="../tags/tag201.xml"/></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1.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image" Target="../media/image50.svg"/><Relationship Id="rId3" Type="http://schemas.openxmlformats.org/officeDocument/2006/relationships/image" Target="../media/image35.png"/><Relationship Id="rId2" Type="http://schemas.openxmlformats.org/officeDocument/2006/relationships/tags" Target="../tags/tag206.xml"/><Relationship Id="rId1" Type="http://schemas.openxmlformats.org/officeDocument/2006/relationships/tags" Target="../tags/tag205.xml"/></Relationships>
</file>

<file path=ppt/slides/_rels/slide3.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7.xml"/><Relationship Id="rId4" Type="http://schemas.openxmlformats.org/officeDocument/2006/relationships/tags" Target="../tags/tag66.xml"/><Relationship Id="rId34" Type="http://schemas.openxmlformats.org/officeDocument/2006/relationships/notesSlide" Target="../notesSlides/notesSlide3.xml"/><Relationship Id="rId33" Type="http://schemas.openxmlformats.org/officeDocument/2006/relationships/slideLayout" Target="../slideLayouts/slideLayout1.xml"/><Relationship Id="rId32" Type="http://schemas.openxmlformats.org/officeDocument/2006/relationships/tags" Target="../tags/tag88.xml"/><Relationship Id="rId31" Type="http://schemas.openxmlformats.org/officeDocument/2006/relationships/tags" Target="../tags/tag87.xml"/><Relationship Id="rId30" Type="http://schemas.openxmlformats.org/officeDocument/2006/relationships/tags" Target="../tags/tag86.xml"/><Relationship Id="rId3" Type="http://schemas.openxmlformats.org/officeDocument/2006/relationships/tags" Target="../tags/tag65.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image" Target="../media/image8.svg"/><Relationship Id="rId20" Type="http://schemas.openxmlformats.org/officeDocument/2006/relationships/image" Target="../media/image7.png"/><Relationship Id="rId2" Type="http://schemas.openxmlformats.org/officeDocument/2006/relationships/tags" Target="../tags/tag64.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image" Target="../media/image10.svg"/><Relationship Id="rId6" Type="http://schemas.openxmlformats.org/officeDocument/2006/relationships/image" Target="../media/image9.png"/><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3" Type="http://schemas.openxmlformats.org/officeDocument/2006/relationships/notesSlide" Target="../notesSlides/notesSlide5.xml"/><Relationship Id="rId22" Type="http://schemas.openxmlformats.org/officeDocument/2006/relationships/slideLayout" Target="../slideLayouts/slideLayout1.xml"/><Relationship Id="rId21" Type="http://schemas.openxmlformats.org/officeDocument/2006/relationships/tags" Target="../tags/tag103.xml"/><Relationship Id="rId20" Type="http://schemas.openxmlformats.org/officeDocument/2006/relationships/tags" Target="../tags/tag102.xml"/><Relationship Id="rId2" Type="http://schemas.openxmlformats.org/officeDocument/2006/relationships/tags" Target="../tags/tag90.xml"/><Relationship Id="rId19" Type="http://schemas.openxmlformats.org/officeDocument/2006/relationships/tags" Target="../tags/tag101.xml"/><Relationship Id="rId18" Type="http://schemas.openxmlformats.org/officeDocument/2006/relationships/tags" Target="../tags/tag100.xml"/><Relationship Id="rId17" Type="http://schemas.openxmlformats.org/officeDocument/2006/relationships/image" Target="../media/image14.svg"/><Relationship Id="rId16" Type="http://schemas.openxmlformats.org/officeDocument/2006/relationships/image" Target="../media/image13.png"/><Relationship Id="rId15" Type="http://schemas.openxmlformats.org/officeDocument/2006/relationships/tags" Target="../tags/tag99.xml"/><Relationship Id="rId14" Type="http://schemas.openxmlformats.org/officeDocument/2006/relationships/tags" Target="../tags/tag98.xml"/><Relationship Id="rId13" Type="http://schemas.openxmlformats.org/officeDocument/2006/relationships/tags" Target="../tags/tag97.xml"/><Relationship Id="rId12" Type="http://schemas.openxmlformats.org/officeDocument/2006/relationships/image" Target="../media/image12.svg"/><Relationship Id="rId11" Type="http://schemas.openxmlformats.org/officeDocument/2006/relationships/image" Target="../media/image11.png"/><Relationship Id="rId10" Type="http://schemas.openxmlformats.org/officeDocument/2006/relationships/tags" Target="../tags/tag96.xml"/><Relationship Id="rId1" Type="http://schemas.openxmlformats.org/officeDocument/2006/relationships/tags" Target="../tags/tag89.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2.svg"/><Relationship Id="rId7" Type="http://schemas.openxmlformats.org/officeDocument/2006/relationships/image" Target="../media/image21.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 Id="rId3" Type="http://schemas.openxmlformats.org/officeDocument/2006/relationships/image" Target="../media/image17.png"/><Relationship Id="rId2" Type="http://schemas.openxmlformats.org/officeDocument/2006/relationships/image" Target="../media/image16.svg"/><Relationship Id="rId10" Type="http://schemas.openxmlformats.org/officeDocument/2006/relationships/notesSlide" Target="../notesSlides/notesSlide6.xml"/><Relationship Id="rId1" Type="http://schemas.openxmlformats.org/officeDocument/2006/relationships/image" Target="../media/image15.png"/></Relationships>
</file>

<file path=ppt/slides/_rels/slide7.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image" Target="../media/image16.svg"/><Relationship Id="rId4" Type="http://schemas.openxmlformats.org/officeDocument/2006/relationships/image" Target="../media/image15.png"/><Relationship Id="rId30" Type="http://schemas.openxmlformats.org/officeDocument/2006/relationships/notesSlide" Target="../notesSlides/notesSlide7.xml"/><Relationship Id="rId3" Type="http://schemas.openxmlformats.org/officeDocument/2006/relationships/tags" Target="../tags/tag106.xml"/><Relationship Id="rId29" Type="http://schemas.openxmlformats.org/officeDocument/2006/relationships/slideLayout" Target="../slideLayouts/slideLayout1.xml"/><Relationship Id="rId28" Type="http://schemas.openxmlformats.org/officeDocument/2006/relationships/tags" Target="../tags/tag123.xml"/><Relationship Id="rId27" Type="http://schemas.openxmlformats.org/officeDocument/2006/relationships/tags" Target="../tags/tag122.xml"/><Relationship Id="rId26" Type="http://schemas.openxmlformats.org/officeDocument/2006/relationships/image" Target="../media/image22.svg"/><Relationship Id="rId25" Type="http://schemas.openxmlformats.org/officeDocument/2006/relationships/image" Target="../media/image21.png"/><Relationship Id="rId24" Type="http://schemas.openxmlformats.org/officeDocument/2006/relationships/tags" Target="../tags/tag121.xml"/><Relationship Id="rId23" Type="http://schemas.openxmlformats.org/officeDocument/2006/relationships/tags" Target="../tags/tag120.xml"/><Relationship Id="rId22" Type="http://schemas.openxmlformats.org/officeDocument/2006/relationships/tags" Target="../tags/tag119.xml"/><Relationship Id="rId21" Type="http://schemas.openxmlformats.org/officeDocument/2006/relationships/tags" Target="../tags/tag118.xml"/><Relationship Id="rId20" Type="http://schemas.openxmlformats.org/officeDocument/2006/relationships/tags" Target="../tags/tag117.xml"/><Relationship Id="rId2" Type="http://schemas.openxmlformats.org/officeDocument/2006/relationships/tags" Target="../tags/tag105.xml"/><Relationship Id="rId19" Type="http://schemas.openxmlformats.org/officeDocument/2006/relationships/image" Target="../media/image20.svg"/><Relationship Id="rId18" Type="http://schemas.openxmlformats.org/officeDocument/2006/relationships/image" Target="../media/image19.png"/><Relationship Id="rId17" Type="http://schemas.openxmlformats.org/officeDocument/2006/relationships/tags" Target="../tags/tag116.xml"/><Relationship Id="rId16" Type="http://schemas.openxmlformats.org/officeDocument/2006/relationships/tags" Target="../tags/tag115.xml"/><Relationship Id="rId15" Type="http://schemas.openxmlformats.org/officeDocument/2006/relationships/tags" Target="../tags/tag114.xml"/><Relationship Id="rId14" Type="http://schemas.openxmlformats.org/officeDocument/2006/relationships/tags" Target="../tags/tag113.xml"/><Relationship Id="rId13" Type="http://schemas.openxmlformats.org/officeDocument/2006/relationships/tags" Target="../tags/tag112.xml"/><Relationship Id="rId12" Type="http://schemas.openxmlformats.org/officeDocument/2006/relationships/image" Target="../media/image18.svg"/><Relationship Id="rId11" Type="http://schemas.openxmlformats.org/officeDocument/2006/relationships/image" Target="../media/image17.png"/><Relationship Id="rId10" Type="http://schemas.openxmlformats.org/officeDocument/2006/relationships/tags" Target="../tags/tag111.xml"/><Relationship Id="rId1" Type="http://schemas.openxmlformats.org/officeDocument/2006/relationships/tags" Target="../tags/tag104.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image" Target="../media/image24.svg"/><Relationship Id="rId3" Type="http://schemas.openxmlformats.org/officeDocument/2006/relationships/image" Target="../media/image23.png"/><Relationship Id="rId2" Type="http://schemas.openxmlformats.org/officeDocument/2006/relationships/tags" Target="../tags/tag125.xml"/><Relationship Id="rId1" Type="http://schemas.openxmlformats.org/officeDocument/2006/relationships/tags" Target="../tags/tag124.xml"/></Relationships>
</file>

<file path=ppt/slides/_rels/slide9.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image" Target="../media/image26.svg"/><Relationship Id="rId4" Type="http://schemas.openxmlformats.org/officeDocument/2006/relationships/image" Target="../media/image25.png"/><Relationship Id="rId3" Type="http://schemas.openxmlformats.org/officeDocument/2006/relationships/tags" Target="../tags/tag128.xml"/><Relationship Id="rId23" Type="http://schemas.openxmlformats.org/officeDocument/2006/relationships/notesSlide" Target="../notesSlides/notesSlide9.xml"/><Relationship Id="rId22" Type="http://schemas.openxmlformats.org/officeDocument/2006/relationships/slideLayout" Target="../slideLayouts/slideLayout1.xml"/><Relationship Id="rId21" Type="http://schemas.openxmlformats.org/officeDocument/2006/relationships/tags" Target="../tags/tag140.xml"/><Relationship Id="rId20" Type="http://schemas.openxmlformats.org/officeDocument/2006/relationships/tags" Target="../tags/tag139.xml"/><Relationship Id="rId2" Type="http://schemas.openxmlformats.org/officeDocument/2006/relationships/tags" Target="../tags/tag127.xml"/><Relationship Id="rId19" Type="http://schemas.openxmlformats.org/officeDocument/2006/relationships/image" Target="../media/image30.svg"/><Relationship Id="rId18" Type="http://schemas.openxmlformats.org/officeDocument/2006/relationships/image" Target="../media/image29.png"/><Relationship Id="rId17" Type="http://schemas.openxmlformats.org/officeDocument/2006/relationships/tags" Target="../tags/tag138.xml"/><Relationship Id="rId16" Type="http://schemas.openxmlformats.org/officeDocument/2006/relationships/tags" Target="../tags/tag137.xml"/><Relationship Id="rId15" Type="http://schemas.openxmlformats.org/officeDocument/2006/relationships/tags" Target="../tags/tag136.xml"/><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image" Target="../media/image28.svg"/><Relationship Id="rId11" Type="http://schemas.openxmlformats.org/officeDocument/2006/relationships/image" Target="../media/image27.png"/><Relationship Id="rId10" Type="http://schemas.openxmlformats.org/officeDocument/2006/relationships/tags" Target="../tags/tag133.xml"/><Relationship Id="rId1" Type="http://schemas.openxmlformats.org/officeDocument/2006/relationships/tags" Target="../tags/tag1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905000"/>
            <a:ext cx="5080000" cy="5080000"/>
          </a:xfrm>
          <a:prstGeom prst="ellipse">
            <a:avLst/>
          </a:prstGeom>
          <a:solidFill>
            <a:srgbClr val="94A38E">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524000" y="4826000"/>
            <a:ext cx="4445000" cy="4445000"/>
          </a:xfrm>
          <a:prstGeom prst="ellipse">
            <a:avLst/>
          </a:prstGeom>
          <a:solidFill>
            <a:srgbClr val="94A38E">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32000"/>
            <a:ext cx="10668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模块1　老年心理护理基础知识</a:t>
            </a:r>
            <a:endParaRPr lang="en-US" sz="1100"/>
          </a:p>
        </p:txBody>
      </p:sp>
      <p:sp>
        <p:nvSpPr>
          <p:cNvPr id="5" name="AutoShape 5"/>
          <p:cNvSpPr/>
          <p:nvPr/>
        </p:nvSpPr>
        <p:spPr>
          <a:xfrm>
            <a:off x="2286000" y="3429000"/>
            <a:ext cx="7620000" cy="25400"/>
          </a:xfrm>
          <a:prstGeom prst="roundRect">
            <a:avLst>
              <a:gd name="adj" fmla="val 0"/>
            </a:avLst>
          </a:prstGeom>
          <a:solidFill>
            <a:srgbClr val="94A38E">
              <a:alpha val="100000"/>
            </a:srgbClr>
          </a:solidFill>
          <a:ln w="25400" cap="flat" cmpd="sng">
            <a:noFill/>
            <a:prstDash val="solid"/>
            <a:round/>
          </a:ln>
        </p:spPr>
        <p:txBody>
          <a:bodyPr vert="horz" wrap="square" lIns="0" tIns="0" rIns="0" bIns="0" rtlCol="0" anchor="ctr" anchorCtr="0"/>
          <a:lstStyle/>
          <a:p>
            <a:pPr algn="ctr">
              <a:defRPr/>
            </a:pPr>
          </a:p>
        </p:txBody>
      </p:sp>
      <p:sp>
        <p:nvSpPr>
          <p:cNvPr id="6" name="AutoShape 6"/>
          <p:cNvSpPr/>
          <p:nvPr/>
        </p:nvSpPr>
        <p:spPr>
          <a:xfrm>
            <a:off x="1016000" y="4673600"/>
            <a:ext cx="10668000" cy="508000"/>
          </a:xfrm>
          <a:prstGeom prst="rect">
            <a:avLst/>
          </a:prstGeom>
          <a:noFill/>
          <a:ln w="12700" cap="flat" cmpd="sng">
            <a:noFill/>
            <a:prstDash val="solid"/>
            <a:round/>
          </a:ln>
        </p:spPr>
        <p:txBody>
          <a:bodyPr vert="horz" wrap="square" lIns="0" tIns="0" rIns="0" bIns="0" rtlCol="0" anchor="ctr" anchorCtr="0"/>
          <a:lstStyle/>
          <a:p>
            <a:pPr marL="0" algn="ctr">
              <a:lnSpc>
                <a:spcPct val="125000"/>
              </a:lnSpc>
              <a:buSzTx/>
              <a:defRPr/>
            </a:pPr>
            <a:r>
              <a:rPr lang="zh-CN" altLang="en-US" sz="2000" b="1">
                <a:solidFill>
                  <a:srgbClr val="768570"/>
                </a:solidFill>
                <a:latin typeface="Noto Sans SC" panose="020B0200000000000000" charset="-122"/>
                <a:ea typeface="Noto Sans SC" panose="020B0200000000000000" charset="-122"/>
                <a:cs typeface="Noto Sans SC" panose="020B0200000000000000" charset="-122"/>
              </a:rPr>
              <a:t>任务2　老年心理护理</a:t>
            </a:r>
            <a:endParaRPr lang="zh-CN" altLang="en-US" sz="2000" b="1">
              <a:solidFill>
                <a:srgbClr val="768570"/>
              </a:solidFill>
              <a:latin typeface="Noto Sans SC" panose="020B0200000000000000" charset="-122"/>
              <a:ea typeface="Noto Sans SC" panose="020B0200000000000000" charset="-122"/>
              <a:cs typeface="Noto Sans SC" panose="020B0200000000000000" charset="-122"/>
            </a:endParaRPr>
          </a:p>
        </p:txBody>
      </p:sp>
      <p:sp>
        <p:nvSpPr>
          <p:cNvPr id="7" name="文本框 6"/>
          <p:cNvSpPr txBox="1"/>
          <p:nvPr/>
        </p:nvSpPr>
        <p:spPr>
          <a:xfrm>
            <a:off x="2219325" y="3835400"/>
            <a:ext cx="8065770" cy="645160"/>
          </a:xfrm>
          <a:prstGeom prst="rect">
            <a:avLst/>
          </a:prstGeom>
        </p:spPr>
        <p:txBody>
          <a:bodyPr wrap="square">
            <a:spAutoFit/>
          </a:bodyPr>
          <a:p>
            <a:pPr algn="ctr"/>
            <a:r>
              <a:rPr lang="zh-CN" altLang="en-US" sz="3600">
                <a:solidFill>
                  <a:srgbClr val="231F20"/>
                </a:solidFill>
                <a:latin typeface="汉仪综艺体简" panose="02010600000101010101" charset="-122"/>
                <a:ea typeface="汉仪综艺体简" panose="02010600000101010101" charset="-122"/>
              </a:rPr>
              <a:t>项目2　老年心理咨询与心理护理</a:t>
            </a:r>
            <a:endParaRPr lang="zh-CN" altLang="en-US" sz="3600">
              <a:solidFill>
                <a:srgbClr val="231F20"/>
              </a:solidFill>
              <a:latin typeface="汉仪综艺体简" panose="02010600000101010101" charset="-122"/>
              <a:ea typeface="汉仪综艺体简" panose="0201060000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课后作业</a:t>
            </a:r>
            <a:endParaRPr lang="en-US" sz="1100"/>
          </a:p>
        </p:txBody>
      </p:sp>
      <p:sp>
        <p:nvSpPr>
          <p:cNvPr id="5" name="AutoShape 5"/>
          <p:cNvSpPr/>
          <p:nvPr>
            <p:custDataLst>
              <p:tags r:id="rId1"/>
            </p:custDataLst>
          </p:nvPr>
        </p:nvSpPr>
        <p:spPr>
          <a:xfrm>
            <a:off x="1016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476500"/>
            <a:ext cx="381000" cy="381000"/>
          </a:xfrm>
          <a:prstGeom prst="rect">
            <a:avLst/>
          </a:prstGeom>
        </p:spPr>
      </p:pic>
      <p:sp>
        <p:nvSpPr>
          <p:cNvPr id="7" name="AutoShape 7"/>
          <p:cNvSpPr/>
          <p:nvPr>
            <p:custDataLst>
              <p:tags r:id="rId5"/>
            </p:custDataLst>
          </p:nvPr>
        </p:nvSpPr>
        <p:spPr>
          <a:xfrm>
            <a:off x="1397000" y="3357245"/>
            <a:ext cx="412750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1.</a:t>
            </a: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本任务的案例中老人出现了什么心理问题？可能的原因有哪些</a:t>
            </a: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1100"/>
          </a:p>
          <a:p>
            <a:pPr marL="0" indent="0" algn="l">
              <a:lnSpc>
                <a:spcPct val="125000"/>
              </a:lnSpc>
              <a:defRPr/>
            </a:pPr>
            <a:endParaRPr lang="en-US" sz="1100"/>
          </a:p>
        </p:txBody>
      </p:sp>
      <p:cxnSp>
        <p:nvCxnSpPr>
          <p:cNvPr id="8" name="Connector 8"/>
          <p:cNvCxnSpPr/>
          <p:nvPr>
            <p:custDataLst>
              <p:tags r:id="rId6"/>
            </p:custDataLst>
          </p:nvPr>
        </p:nvCxnSpPr>
        <p:spPr>
          <a:xfrm rot="-9822">
            <a:off x="1270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0" name="AutoShape 10"/>
          <p:cNvSpPr/>
          <p:nvPr>
            <p:custDataLst>
              <p:tags r:id="rId7"/>
            </p:custDataLst>
          </p:nvPr>
        </p:nvSpPr>
        <p:spPr>
          <a:xfrm>
            <a:off x="6223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2476500"/>
            <a:ext cx="381000" cy="381000"/>
          </a:xfrm>
          <a:prstGeom prst="rect">
            <a:avLst/>
          </a:prstGeom>
        </p:spPr>
      </p:pic>
      <p:sp>
        <p:nvSpPr>
          <p:cNvPr id="12" name="AutoShape 12"/>
          <p:cNvSpPr/>
          <p:nvPr>
            <p:custDataLst>
              <p:tags r:id="rId11"/>
            </p:custDataLst>
          </p:nvPr>
        </p:nvSpPr>
        <p:spPr>
          <a:xfrm>
            <a:off x="6810375" y="3429000"/>
            <a:ext cx="4127500" cy="78486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2．针对本任务的案例，应如何对老人进行心理护理？写出具体做法</a:t>
            </a: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1100"/>
          </a:p>
          <a:p>
            <a:pPr marL="0" indent="0" algn="l">
              <a:lnSpc>
                <a:spcPct val="125000"/>
              </a:lnSpc>
              <a:defRPr/>
            </a:pPr>
            <a:endParaRPr lang="en-US" sz="1100"/>
          </a:p>
        </p:txBody>
      </p:sp>
      <p:cxnSp>
        <p:nvCxnSpPr>
          <p:cNvPr id="13" name="Connector 13"/>
          <p:cNvCxnSpPr/>
          <p:nvPr>
            <p:custDataLst>
              <p:tags r:id="rId12"/>
            </p:custDataLst>
          </p:nvPr>
        </p:nvCxnSpPr>
        <p:spPr>
          <a:xfrm rot="-9822">
            <a:off x="6477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416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56995"/>
            <a:ext cx="10159365" cy="5207635"/>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495425"/>
            <a:ext cx="381000" cy="381000"/>
          </a:xfrm>
          <a:prstGeom prst="rect">
            <a:avLst/>
          </a:prstGeom>
        </p:spPr>
      </p:pic>
      <p:sp>
        <p:nvSpPr>
          <p:cNvPr id="7" name="AutoShape 7"/>
          <p:cNvSpPr/>
          <p:nvPr>
            <p:custDataLst>
              <p:tags r:id="rId5"/>
            </p:custDataLst>
          </p:nvPr>
        </p:nvSpPr>
        <p:spPr>
          <a:xfrm>
            <a:off x="1795780" y="1357630"/>
            <a:ext cx="2199005" cy="8223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一、选择题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02946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651000" y="2135505"/>
            <a:ext cx="9370060" cy="3415030"/>
          </a:xfrm>
          <a:prstGeom prst="rect">
            <a:avLst/>
          </a:prstGeom>
        </p:spPr>
        <p:txBody>
          <a:bodyPr wrap="square">
            <a:spAutoFit/>
          </a:bodyPr>
          <a:p>
            <a:r>
              <a:rPr lang="zh-CN" sz="2400" b="1">
                <a:solidFill>
                  <a:srgbClr val="333333"/>
                </a:solidFill>
                <a:latin typeface="Noto Sans SC" panose="020B0200000000000000" charset="-122"/>
                <a:ea typeface="Noto Sans SC" panose="020B0200000000000000" charset="-122"/>
                <a:cs typeface="Noto Sans SC" panose="020B0200000000000000" charset="-122"/>
              </a:rPr>
              <a:t> 1.关于老年人记忆老化的特点，下列说法正确的是（　　）。（单选题）</a:t>
            </a:r>
            <a:endParaRPr lang="zh-CN" sz="2400" b="1">
              <a:solidFill>
                <a:srgbClr val="333333"/>
              </a:solidFill>
              <a:latin typeface="Noto Sans SC" panose="020B0200000000000000" charset="-122"/>
              <a:ea typeface="Noto Sans SC" panose="020B0200000000000000" charset="-122"/>
              <a:cs typeface="Noto Sans SC" panose="020B0200000000000000" charset="-122"/>
            </a:endParaRPr>
          </a:p>
          <a:p>
            <a:r>
              <a:rPr lang="zh-CN" sz="2400" b="1">
                <a:solidFill>
                  <a:srgbClr val="333333"/>
                </a:solidFill>
                <a:latin typeface="Noto Sans SC" panose="020B0200000000000000" charset="-122"/>
                <a:ea typeface="Noto Sans SC" panose="020B0200000000000000" charset="-122"/>
                <a:cs typeface="Noto Sans SC" panose="020B0200000000000000" charset="-122"/>
              </a:rPr>
              <a:t> A.老年人意义记忆衰退明显，但机械记忆衰退缓慢 </a:t>
            </a:r>
            <a:endParaRPr lang="zh-CN" sz="2400" b="1">
              <a:solidFill>
                <a:srgbClr val="333333"/>
              </a:solidFill>
              <a:latin typeface="Noto Sans SC" panose="020B0200000000000000" charset="-122"/>
              <a:ea typeface="Noto Sans SC" panose="020B0200000000000000" charset="-122"/>
              <a:cs typeface="Noto Sans SC" panose="020B0200000000000000" charset="-122"/>
            </a:endParaRPr>
          </a:p>
          <a:p>
            <a:r>
              <a:rPr lang="zh-CN" sz="2400" b="1">
                <a:solidFill>
                  <a:srgbClr val="333333"/>
                </a:solidFill>
                <a:latin typeface="Noto Sans SC" panose="020B0200000000000000" charset="-122"/>
                <a:ea typeface="Noto Sans SC" panose="020B0200000000000000" charset="-122"/>
                <a:cs typeface="Noto Sans SC" panose="020B0200000000000000" charset="-122"/>
              </a:rPr>
              <a:t> B.老年人回忆比再认记忆保持得要好 </a:t>
            </a:r>
            <a:endParaRPr lang="zh-CN" sz="2400" b="1">
              <a:solidFill>
                <a:srgbClr val="333333"/>
              </a:solidFill>
              <a:latin typeface="Noto Sans SC" panose="020B0200000000000000" charset="-122"/>
              <a:ea typeface="Noto Sans SC" panose="020B0200000000000000" charset="-122"/>
              <a:cs typeface="Noto Sans SC" panose="020B0200000000000000" charset="-122"/>
            </a:endParaRPr>
          </a:p>
          <a:p>
            <a:r>
              <a:rPr lang="zh-CN" sz="2400" b="1">
                <a:solidFill>
                  <a:srgbClr val="333333"/>
                </a:solidFill>
                <a:latin typeface="Noto Sans SC" panose="020B0200000000000000" charset="-122"/>
                <a:ea typeface="Noto Sans SC" panose="020B0200000000000000" charset="-122"/>
                <a:cs typeface="Noto Sans SC" panose="020B0200000000000000" charset="-122"/>
              </a:rPr>
              <a:t> C.老年人不容易受外界因素干扰 </a:t>
            </a:r>
            <a:endParaRPr lang="zh-CN" sz="2400" b="1">
              <a:solidFill>
                <a:srgbClr val="333333"/>
              </a:solidFill>
              <a:latin typeface="Noto Sans SC" panose="020B0200000000000000" charset="-122"/>
              <a:ea typeface="Noto Sans SC" panose="020B0200000000000000" charset="-122"/>
              <a:cs typeface="Noto Sans SC" panose="020B0200000000000000" charset="-122"/>
            </a:endParaRPr>
          </a:p>
          <a:p>
            <a:r>
              <a:rPr lang="zh-CN" sz="2400" b="1">
                <a:solidFill>
                  <a:srgbClr val="333333"/>
                </a:solidFill>
                <a:latin typeface="Noto Sans SC" panose="020B0200000000000000" charset="-122"/>
                <a:ea typeface="Noto Sans SC" panose="020B0200000000000000" charset="-122"/>
                <a:cs typeface="Noto Sans SC" panose="020B0200000000000000" charset="-122"/>
              </a:rPr>
              <a:t> D.老年人识记和回忆他人“姓名”比较困难</a:t>
            </a:r>
            <a:endParaRPr lang="zh-CN" sz="2400" b="1">
              <a:solidFill>
                <a:srgbClr val="333333"/>
              </a:solidFill>
              <a:latin typeface="Noto Sans SC" panose="020B0200000000000000" charset="-122"/>
              <a:ea typeface="Noto Sans SC" panose="020B0200000000000000" charset="-122"/>
              <a:cs typeface="Noto Sans SC" panose="020B0200000000000000" charset="-122"/>
            </a:endParaRPr>
          </a:p>
          <a:p>
            <a:endParaRPr lang="zh-CN"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2.老年人的人格变化特点包括（　　）。（多选题）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自我中心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敏感多疑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固执偏激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顽童心理</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416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56995"/>
            <a:ext cx="10159365" cy="5207635"/>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495425"/>
            <a:ext cx="381000" cy="381000"/>
          </a:xfrm>
          <a:prstGeom prst="rect">
            <a:avLst/>
          </a:prstGeom>
        </p:spPr>
      </p:pic>
      <p:sp>
        <p:nvSpPr>
          <p:cNvPr id="7" name="AutoShape 7"/>
          <p:cNvSpPr/>
          <p:nvPr>
            <p:custDataLst>
              <p:tags r:id="rId5"/>
            </p:custDataLst>
          </p:nvPr>
        </p:nvSpPr>
        <p:spPr>
          <a:xfrm>
            <a:off x="1795780" y="1357630"/>
            <a:ext cx="2199005" cy="8223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一、选择题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02946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651000" y="2135505"/>
            <a:ext cx="9370060" cy="4154170"/>
          </a:xfrm>
          <a:prstGeom prst="rect">
            <a:avLst/>
          </a:prstGeom>
        </p:spPr>
        <p:txBody>
          <a:bodyPr wrap="square">
            <a:spAutoFit/>
          </a:bodyPr>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3.广义的心理健康是指一种（　　）的心理状态。（单选题）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高效、满意、持续</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高效、开心、持续</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愉悦、知足、长久</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上进、积极、高效</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4.环境变化，特别是（　　）是影响老年人心理健康的重要因素之一。（单选题） </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工作环境 </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家庭环境 </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社会氛围 </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遗传环境</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416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56995"/>
            <a:ext cx="10159365" cy="5207635"/>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495425"/>
            <a:ext cx="381000" cy="381000"/>
          </a:xfrm>
          <a:prstGeom prst="rect">
            <a:avLst/>
          </a:prstGeom>
        </p:spPr>
      </p:pic>
      <p:sp>
        <p:nvSpPr>
          <p:cNvPr id="7" name="AutoShape 7"/>
          <p:cNvSpPr/>
          <p:nvPr>
            <p:custDataLst>
              <p:tags r:id="rId5"/>
            </p:custDataLst>
          </p:nvPr>
        </p:nvSpPr>
        <p:spPr>
          <a:xfrm>
            <a:off x="1795780" y="1357630"/>
            <a:ext cx="2199005" cy="8223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一、选择题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02946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651000" y="2135505"/>
            <a:ext cx="9370060" cy="4154170"/>
          </a:xfrm>
          <a:prstGeom prst="rect">
            <a:avLst/>
          </a:prstGeom>
        </p:spPr>
        <p:txBody>
          <a:bodyPr wrap="square">
            <a:spAutoFit/>
          </a:bodyPr>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5.老年心理咨询的对象首先要有一定的（　　）基础，能够叙述自己的困惑、诉求等，能够明白咨询师话里的意思，和咨询师进行良好沟通，否则咨询将难以继续。（单选题）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人格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智力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生理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文化</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6.在心理咨询期间由于来访者情绪过于不稳和动摇，应规劝其不要轻易作出如离开、放弃治疗等重大决定。这属于心理咨询中的（　　）原则。（单选题）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价值中立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保密性 </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重大决定延迟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专业能力限定</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416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56995"/>
            <a:ext cx="10159365" cy="5207635"/>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495425"/>
            <a:ext cx="381000" cy="381000"/>
          </a:xfrm>
          <a:prstGeom prst="rect">
            <a:avLst/>
          </a:prstGeom>
        </p:spPr>
      </p:pic>
      <p:sp>
        <p:nvSpPr>
          <p:cNvPr id="7" name="AutoShape 7"/>
          <p:cNvSpPr/>
          <p:nvPr>
            <p:custDataLst>
              <p:tags r:id="rId5"/>
            </p:custDataLst>
          </p:nvPr>
        </p:nvSpPr>
        <p:spPr>
          <a:xfrm>
            <a:off x="1795780" y="1357630"/>
            <a:ext cx="2199005" cy="8223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一、选择题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02946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651000" y="2135505"/>
            <a:ext cx="9370060" cy="4154170"/>
          </a:xfrm>
          <a:prstGeom prst="rect">
            <a:avLst/>
          </a:prstGeom>
        </p:spPr>
        <p:txBody>
          <a:bodyPr wrap="square">
            <a:spAutoFit/>
          </a:bodyPr>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7.关于倾听，下列说法正确的是（　　）。（多选题）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倾听是单纯的“听”</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倾听是积极地听、认真地听、关注地听</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在倾听的同时需要适度参与 </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倾听本身就具有一定的咨询效果</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8.咨询师在心理咨询过程中应保持客观立场，不能以咨询师自身的价值观来评判来访者的心理和行为，更不能对来访者进行批评或指责，这体现的是（　　）原则。（单选题）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价值中立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保密性 </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重大决定延迟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专业能力限定</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416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56995"/>
            <a:ext cx="10159365" cy="5207635"/>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495425"/>
            <a:ext cx="381000" cy="381000"/>
          </a:xfrm>
          <a:prstGeom prst="rect">
            <a:avLst/>
          </a:prstGeom>
        </p:spPr>
      </p:pic>
      <p:sp>
        <p:nvSpPr>
          <p:cNvPr id="7" name="AutoShape 7"/>
          <p:cNvSpPr/>
          <p:nvPr>
            <p:custDataLst>
              <p:tags r:id="rId5"/>
            </p:custDataLst>
          </p:nvPr>
        </p:nvSpPr>
        <p:spPr>
          <a:xfrm>
            <a:off x="1795780" y="1357630"/>
            <a:ext cx="2199005" cy="8223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一、选择题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02946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651000" y="2135505"/>
            <a:ext cx="9370060" cy="4154170"/>
          </a:xfrm>
          <a:prstGeom prst="rect">
            <a:avLst/>
          </a:prstGeom>
        </p:spPr>
        <p:txBody>
          <a:bodyPr wrap="square">
            <a:spAutoFit/>
          </a:bodyPr>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9.老年心理护理是以心理学理论为指导，以良好的（　　）为基础，运用心理学方法，通过语言和非语言的沟通，改变护理老人不良心理状态和行为，提高其社会适应能力，促进其康复或心理健康的护理过程。（单选题）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智力水平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思维发展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C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人际关系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心理状态</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10.老年心理护理的内容包括（　　）。（多选题）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心理评估</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情绪护理 </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信息支持</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心理支持</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416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56995"/>
            <a:ext cx="10159365" cy="5207635"/>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495425"/>
            <a:ext cx="381000" cy="381000"/>
          </a:xfrm>
          <a:prstGeom prst="rect">
            <a:avLst/>
          </a:prstGeom>
        </p:spPr>
      </p:pic>
      <p:sp>
        <p:nvSpPr>
          <p:cNvPr id="7" name="AutoShape 7"/>
          <p:cNvSpPr/>
          <p:nvPr>
            <p:custDataLst>
              <p:tags r:id="rId5"/>
            </p:custDataLst>
          </p:nvPr>
        </p:nvSpPr>
        <p:spPr>
          <a:xfrm>
            <a:off x="1795780" y="1357630"/>
            <a:ext cx="2199005" cy="8223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二、判断题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02946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651000" y="2135505"/>
            <a:ext cx="9370060" cy="4154170"/>
          </a:xfrm>
          <a:prstGeom prst="rect">
            <a:avLst/>
          </a:prstGeom>
        </p:spPr>
        <p:txBody>
          <a:bodyPr wrap="square">
            <a:spAutoFit/>
          </a:bodyPr>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1.老年人的记忆有一定的可塑性，且存在很大的个体差异（</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2.流体智力受到教育、经验及个体所处文化背景的影响，与年龄的关系较小，它在人的整个一生中都会增长，直到七八十岁之后才会减退且速度较慢。（</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3.老年人的社会角色转变、婚姻家庭状况以及社会环境因素等也会引起老年人的心理变化。（</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4.现如今人们谈健康，不单单指身体健康，还包括精神、心理、生理、社会、环境、道德等方面的完全健康，即是一种“大健康”理念。心理健康是现代人健康中不可分割的重要方面。（</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5.在不违背社会道德规范的情况下，老年人的基本需要应得到一定程度的满足。（</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416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56995"/>
            <a:ext cx="10159365" cy="5207635"/>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495425"/>
            <a:ext cx="381000" cy="381000"/>
          </a:xfrm>
          <a:prstGeom prst="rect">
            <a:avLst/>
          </a:prstGeom>
        </p:spPr>
      </p:pic>
      <p:sp>
        <p:nvSpPr>
          <p:cNvPr id="7" name="AutoShape 7"/>
          <p:cNvSpPr/>
          <p:nvPr>
            <p:custDataLst>
              <p:tags r:id="rId5"/>
            </p:custDataLst>
          </p:nvPr>
        </p:nvSpPr>
        <p:spPr>
          <a:xfrm>
            <a:off x="1795780" y="1357630"/>
            <a:ext cx="2199005" cy="8223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二、判断题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02946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651000" y="2135505"/>
            <a:ext cx="9370060" cy="4154170"/>
          </a:xfrm>
          <a:prstGeom prst="rect">
            <a:avLst/>
          </a:prstGeom>
        </p:spPr>
        <p:txBody>
          <a:bodyPr wrap="square">
            <a:spAutoFit/>
          </a:bodyPr>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6.老年心理咨询的对象只能是存在一定心理问题的老年群体。（</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7.人到老年都会面临离退休、空巢、丧偶、再婚等一系列社会适应问题，他们都能自行适应。（</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8.心理咨询的最终目的是帮助来访者发展自主解决问题的能力，即“助人自助”，而非依赖咨询师提供答案。（</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9.在老年心理咨询中双方互相交流，但并非漫无目的地聊天，咨询师应控制谈话的方向，适时提问是非常重要的。（</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10.心理问题的准确评估是优选心理护理对策的前提。（</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416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56995"/>
            <a:ext cx="10159365" cy="5207635"/>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495425"/>
            <a:ext cx="381000" cy="381000"/>
          </a:xfrm>
          <a:prstGeom prst="rect">
            <a:avLst/>
          </a:prstGeom>
        </p:spPr>
      </p:pic>
      <p:sp>
        <p:nvSpPr>
          <p:cNvPr id="7" name="AutoShape 7"/>
          <p:cNvSpPr/>
          <p:nvPr>
            <p:custDataLst>
              <p:tags r:id="rId5"/>
            </p:custDataLst>
          </p:nvPr>
        </p:nvSpPr>
        <p:spPr>
          <a:xfrm>
            <a:off x="1795780" y="1357630"/>
            <a:ext cx="2199005" cy="8223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三、简答题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02946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651000" y="2135505"/>
            <a:ext cx="9370060" cy="3784600"/>
          </a:xfrm>
          <a:prstGeom prst="rect">
            <a:avLst/>
          </a:prstGeom>
        </p:spPr>
        <p:txBody>
          <a:bodyPr wrap="square">
            <a:spAutoFit/>
          </a:bodyPr>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1.老年心理变化有哪些表现？</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2.老年心理变化的原因有哪些？</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3.老年心理健康的标准是什么？</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4.维护老年心理健康的措施有哪些？</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5.老年心理咨询对象有哪些？</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6.老年心理咨询的常用方法有哪些？</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7.老年心理咨询的原则是什么？</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8老年心理护理的内容有哪些？</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9.老年心理护理的原则是什么？</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10.老年心理护理的步骤包括哪些？</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416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56995"/>
            <a:ext cx="10159365" cy="5207635"/>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495425"/>
            <a:ext cx="381000" cy="381000"/>
          </a:xfrm>
          <a:prstGeom prst="rect">
            <a:avLst/>
          </a:prstGeom>
        </p:spPr>
      </p:pic>
      <p:sp>
        <p:nvSpPr>
          <p:cNvPr id="7" name="AutoShape 7"/>
          <p:cNvSpPr/>
          <p:nvPr>
            <p:custDataLst>
              <p:tags r:id="rId5"/>
            </p:custDataLst>
          </p:nvPr>
        </p:nvSpPr>
        <p:spPr>
          <a:xfrm>
            <a:off x="1795780" y="1357630"/>
            <a:ext cx="2199005" cy="8223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四、实训题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02946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651000" y="2135505"/>
            <a:ext cx="9370060" cy="1383665"/>
          </a:xfrm>
          <a:prstGeom prst="rect">
            <a:avLst/>
          </a:prstGeom>
        </p:spPr>
        <p:txBody>
          <a:bodyPr wrap="square">
            <a:spAutoFit/>
          </a:bodyPr>
          <a:p>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1.请观察周围老年人，对其心理健康进行初步评估。</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a:p>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2.走访养老机构，探索可行的老年心理护理具体措施。</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960120"/>
            <a:ext cx="10596245" cy="5262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根据情境案例，分析老人出现了哪些心理问题，分析可能的原因，并制订可行的心理护理方案。</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龚先生，82岁，入住某社区养老服务中心。因患病腿脚不太灵活，医生建议每天进行康复训练。龚先生是一位非常自律的人，自尊心也很强，他每天坚持训练，但一段时间后发现效果并不明显，因此，情绪出现大幅波动。有时会感慨康复训练没有用，变得失望、愤怒和自卑；有时又自我安慰说康复训练贵在坚持，或许下个月会有好转。有一天，他和来看望他的女儿因为康复训练的事情吵了起来，看得出来他在极力压抑怒火。现在他变得敏感、退缩，很少主动和服务中心的其他老人聊天，和工作人员的交往也很少，精神状态变得越来越差。社区养老服务中心的工作人员很着急，找来心理工作人员来帮助他。假如你是心理咨询师，你将如何帮助龚先生？</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416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56995"/>
            <a:ext cx="10159365" cy="5207635"/>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495425"/>
            <a:ext cx="381000" cy="381000"/>
          </a:xfrm>
          <a:prstGeom prst="rect">
            <a:avLst/>
          </a:prstGeom>
        </p:spPr>
      </p:pic>
      <p:sp>
        <p:nvSpPr>
          <p:cNvPr id="7" name="AutoShape 7"/>
          <p:cNvSpPr/>
          <p:nvPr>
            <p:custDataLst>
              <p:tags r:id="rId5"/>
            </p:custDataLst>
          </p:nvPr>
        </p:nvSpPr>
        <p:spPr>
          <a:xfrm>
            <a:off x="1795780" y="1357630"/>
            <a:ext cx="2199005" cy="8223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五、案例分析题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02946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651000" y="2135505"/>
            <a:ext cx="9370060" cy="3969385"/>
          </a:xfrm>
          <a:prstGeom prst="rect">
            <a:avLst/>
          </a:prstGeom>
        </p:spPr>
        <p:txBody>
          <a:bodyPr wrap="square">
            <a:spAutoFit/>
          </a:bodyPr>
          <a:p>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情境一】某企业退休老人孙某，身体硬朗，65岁时老伴去世，一直心情不好。随后几年中好几位亲友也相继去世，每走一位好友，他都会上网详细了解亲友死亡的疾病及原因，因此变得越来越害怕死亡，担心有一天死亡也会发生在自己身上。68岁时他生病住院了，医生说已经治好可以出院了，但他总认为没有治好，浑身上下到处都不舒服。虽然经过再三检查，没有发现相关疾病，但孙某仍是疑心重重。最后变得失眠、茶饭不思，不愿出门见人，家人建议他去找心理医生。</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416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56995"/>
            <a:ext cx="10159365" cy="5207635"/>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495425"/>
            <a:ext cx="381000" cy="381000"/>
          </a:xfrm>
          <a:prstGeom prst="rect">
            <a:avLst/>
          </a:prstGeom>
        </p:spPr>
      </p:pic>
      <p:sp>
        <p:nvSpPr>
          <p:cNvPr id="7" name="AutoShape 7"/>
          <p:cNvSpPr/>
          <p:nvPr>
            <p:custDataLst>
              <p:tags r:id="rId5"/>
            </p:custDataLst>
          </p:nvPr>
        </p:nvSpPr>
        <p:spPr>
          <a:xfrm>
            <a:off x="1795780" y="1357630"/>
            <a:ext cx="2199005" cy="8223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五、案例分析题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02946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651000" y="2135505"/>
            <a:ext cx="9370060" cy="2676525"/>
          </a:xfrm>
          <a:prstGeom prst="rect">
            <a:avLst/>
          </a:prstGeom>
        </p:spPr>
        <p:txBody>
          <a:bodyPr wrap="square">
            <a:spAutoFit/>
          </a:bodyPr>
          <a:p>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思考题：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1.孙某出现了哪些异常的心理行为？请对孙某的心理健康状况进行评估。</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a:p>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2.想一想还可以通过哪些方法对老人的心理健康状况进行评估？</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416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56995"/>
            <a:ext cx="10159365" cy="5207635"/>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495425"/>
            <a:ext cx="381000" cy="381000"/>
          </a:xfrm>
          <a:prstGeom prst="rect">
            <a:avLst/>
          </a:prstGeom>
        </p:spPr>
      </p:pic>
      <p:sp>
        <p:nvSpPr>
          <p:cNvPr id="7" name="AutoShape 7"/>
          <p:cNvSpPr/>
          <p:nvPr>
            <p:custDataLst>
              <p:tags r:id="rId5"/>
            </p:custDataLst>
          </p:nvPr>
        </p:nvSpPr>
        <p:spPr>
          <a:xfrm>
            <a:off x="1795780" y="1357630"/>
            <a:ext cx="2199005" cy="8223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五、案例分析题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02946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651000" y="2135505"/>
            <a:ext cx="9370060" cy="3538220"/>
          </a:xfrm>
          <a:prstGeom prst="rect">
            <a:avLst/>
          </a:prstGeom>
        </p:spPr>
        <p:txBody>
          <a:bodyPr wrap="square">
            <a:spAutoFit/>
          </a:bodyPr>
          <a:p>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情境二】李奶奶，88岁，退休前曾当过人大代表，育有四个儿女，均事业有成，身体状况良好。现在在一家社区养老服务中心进行日托护理。李奶奶每天都面带笑容地与工作人员交流，为人谦虚和善，热情大方，面对初来社区养老中心的人热情招待，亲切交谈。她发自内心地感激工作人员的陪伴与付出，经常说谢谢，逢人就说店长和工作人员很好，很负责。奶奶爱好广泛，记忆也不错，不论什么都懂一些，工作人员从她身上学到了很多。</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416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56995"/>
            <a:ext cx="10159365" cy="5207635"/>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495425"/>
            <a:ext cx="381000" cy="381000"/>
          </a:xfrm>
          <a:prstGeom prst="rect">
            <a:avLst/>
          </a:prstGeom>
        </p:spPr>
      </p:pic>
      <p:sp>
        <p:nvSpPr>
          <p:cNvPr id="7" name="AutoShape 7"/>
          <p:cNvSpPr/>
          <p:nvPr>
            <p:custDataLst>
              <p:tags r:id="rId5"/>
            </p:custDataLst>
          </p:nvPr>
        </p:nvSpPr>
        <p:spPr>
          <a:xfrm>
            <a:off x="1795780" y="1357630"/>
            <a:ext cx="2199005" cy="8223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五、案例分析题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02946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651000" y="2135505"/>
            <a:ext cx="9370060" cy="2245360"/>
          </a:xfrm>
          <a:prstGeom prst="rect">
            <a:avLst/>
          </a:prstGeom>
        </p:spPr>
        <p:txBody>
          <a:bodyPr wrap="square">
            <a:spAutoFit/>
          </a:bodyPr>
          <a:p>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思考题：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1.你认为李奶奶的心理健康状况如何？说明你的理由。</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a:p>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2.从李奶奶的故事中你学到了什么？对其他老人维持心理健康有哪些借鉴意义？</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416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56995"/>
            <a:ext cx="10159365" cy="5207635"/>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495425"/>
            <a:ext cx="381000" cy="381000"/>
          </a:xfrm>
          <a:prstGeom prst="rect">
            <a:avLst/>
          </a:prstGeom>
        </p:spPr>
      </p:pic>
      <p:sp>
        <p:nvSpPr>
          <p:cNvPr id="7" name="AutoShape 7"/>
          <p:cNvSpPr/>
          <p:nvPr>
            <p:custDataLst>
              <p:tags r:id="rId5"/>
            </p:custDataLst>
          </p:nvPr>
        </p:nvSpPr>
        <p:spPr>
          <a:xfrm>
            <a:off x="1795780" y="1357630"/>
            <a:ext cx="2199005" cy="8223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五、案例分析题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02946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651000" y="2135505"/>
            <a:ext cx="9370060" cy="3107690"/>
          </a:xfrm>
          <a:prstGeom prst="rect">
            <a:avLst/>
          </a:prstGeom>
        </p:spPr>
        <p:txBody>
          <a:bodyPr wrap="square">
            <a:spAutoFit/>
          </a:bodyPr>
          <a:p>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情境三】蔡爷爷，72岁，患有慢性哮喘症和糖尿病，独居。不愿去儿子家，不想成为儿子的负担。蔡爷爷虽有糖尿病但并未接受系统治疗，不忌口，平时喜爱甜食，有多年吸烟史。近期检查发现，他体重减轻了，血糖浓度也有所上升。生活中逐渐开始破罐破摔，态度消极，不按时吃药，不勤换衣服，也不打扫卫生，家里到处都乱糟糟的，和以往有很大不同。儿子曾劝过他，但依然如故。</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416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56995"/>
            <a:ext cx="10159365" cy="5207635"/>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495425"/>
            <a:ext cx="381000" cy="381000"/>
          </a:xfrm>
          <a:prstGeom prst="rect">
            <a:avLst/>
          </a:prstGeom>
        </p:spPr>
      </p:pic>
      <p:sp>
        <p:nvSpPr>
          <p:cNvPr id="7" name="AutoShape 7"/>
          <p:cNvSpPr/>
          <p:nvPr>
            <p:custDataLst>
              <p:tags r:id="rId5"/>
            </p:custDataLst>
          </p:nvPr>
        </p:nvSpPr>
        <p:spPr>
          <a:xfrm>
            <a:off x="1795780" y="1357630"/>
            <a:ext cx="2199005" cy="8223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五、案例分析题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02946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651000" y="2135505"/>
            <a:ext cx="9370060" cy="2676525"/>
          </a:xfrm>
          <a:prstGeom prst="rect">
            <a:avLst/>
          </a:prstGeom>
        </p:spPr>
        <p:txBody>
          <a:bodyPr wrap="square">
            <a:spAutoFit/>
          </a:bodyPr>
          <a:p>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思考题：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1.蔡爷爷可能出现了哪些心理问题，造成目前现状的可能原因有哪些？</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a:p>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a:p>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2.假如你是社区心理工作人员，面对其子的求助，你将如何帮助蔡爷爷？</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6637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学习目标</a:t>
            </a:r>
            <a:endParaRPr lang="en-US" sz="1100"/>
          </a:p>
        </p:txBody>
      </p:sp>
      <p:sp>
        <p:nvSpPr>
          <p:cNvPr id="5" name="AutoShape 5"/>
          <p:cNvSpPr/>
          <p:nvPr>
            <p:custDataLst>
              <p:tags r:id="rId1"/>
            </p:custDataLst>
          </p:nvPr>
        </p:nvSpPr>
        <p:spPr>
          <a:xfrm>
            <a:off x="4318000" y="1053465"/>
            <a:ext cx="6519545" cy="101663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9" name="AutoShape 9"/>
          <p:cNvSpPr/>
          <p:nvPr>
            <p:custDataLst>
              <p:tags r:id="rId2"/>
            </p:custDataLst>
          </p:nvPr>
        </p:nvSpPr>
        <p:spPr>
          <a:xfrm>
            <a:off x="4384675" y="1050925"/>
            <a:ext cx="6399530" cy="9810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掌握老年心理护理的内容</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掌握老年心理护理的原则</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custDataLst>
              <p:tags r:id="rId3"/>
            </p:custDataLst>
          </p:nvPr>
        </p:nvSpPr>
        <p:spPr>
          <a:xfrm>
            <a:off x="4323715" y="2311400"/>
            <a:ext cx="6514465" cy="98996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1" name="AutoShape 11"/>
          <p:cNvSpPr/>
          <p:nvPr>
            <p:custDataLst>
              <p:tags r:id="rId4"/>
            </p:custDataLst>
          </p:nvPr>
        </p:nvSpPr>
        <p:spPr>
          <a:xfrm>
            <a:off x="698500" y="22860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3600" y="2518410"/>
            <a:ext cx="406400" cy="406400"/>
          </a:xfrm>
          <a:prstGeom prst="rect">
            <a:avLst/>
          </a:prstGeom>
        </p:spPr>
      </p:pic>
      <p:sp>
        <p:nvSpPr>
          <p:cNvPr id="13" name="AutoShape 13"/>
          <p:cNvSpPr/>
          <p:nvPr>
            <p:custDataLst>
              <p:tags r:id="rId8"/>
            </p:custDataLst>
          </p:nvPr>
        </p:nvSpPr>
        <p:spPr>
          <a:xfrm>
            <a:off x="1524000" y="248031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能力目标</a:t>
            </a:r>
            <a:endParaRPr lang="en-US" sz="1100"/>
          </a:p>
        </p:txBody>
      </p:sp>
      <p:sp>
        <p:nvSpPr>
          <p:cNvPr id="14" name="AutoShape 14"/>
          <p:cNvSpPr/>
          <p:nvPr>
            <p:custDataLst>
              <p:tags r:id="rId9"/>
            </p:custDataLst>
          </p:nvPr>
        </p:nvSpPr>
        <p:spPr>
          <a:xfrm>
            <a:off x="4384675" y="2336800"/>
            <a:ext cx="6400165" cy="9055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能分析老年人的心理状态</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能实施老年心理护理过程</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5" name="AutoShape 15"/>
          <p:cNvSpPr/>
          <p:nvPr>
            <p:custDataLst>
              <p:tags r:id="rId10"/>
            </p:custDataLst>
          </p:nvPr>
        </p:nvSpPr>
        <p:spPr>
          <a:xfrm>
            <a:off x="659765" y="447675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6" name="AutoShape 16"/>
          <p:cNvSpPr/>
          <p:nvPr>
            <p:custDataLst>
              <p:tags r:id="rId11"/>
            </p:custDataLst>
          </p:nvPr>
        </p:nvSpPr>
        <p:spPr>
          <a:xfrm>
            <a:off x="698500" y="3494405"/>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73125" y="3810000"/>
            <a:ext cx="396875" cy="406400"/>
          </a:xfrm>
          <a:prstGeom prst="rect">
            <a:avLst/>
          </a:prstGeom>
        </p:spPr>
      </p:pic>
      <p:sp>
        <p:nvSpPr>
          <p:cNvPr id="18" name="AutoShape 18"/>
          <p:cNvSpPr/>
          <p:nvPr>
            <p:custDataLst>
              <p:tags r:id="rId15"/>
            </p:custDataLst>
          </p:nvPr>
        </p:nvSpPr>
        <p:spPr>
          <a:xfrm>
            <a:off x="1524000" y="3773805"/>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19" name="AutoShape 19"/>
          <p:cNvSpPr/>
          <p:nvPr>
            <p:custDataLst>
              <p:tags r:id="rId16"/>
            </p:custDataLst>
          </p:nvPr>
        </p:nvSpPr>
        <p:spPr>
          <a:xfrm>
            <a:off x="913765" y="4065905"/>
            <a:ext cx="401129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培养耐心细致、勤奋好学的意识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培养关爱老人、科学严谨的意识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培养善于观察、合理分析的意识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培养爱岗敬业、尊老助老的意识。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AutoShape 6"/>
          <p:cNvSpPr/>
          <p:nvPr>
            <p:custDataLst>
              <p:tags r:id="rId17"/>
            </p:custDataLst>
          </p:nvPr>
        </p:nvSpPr>
        <p:spPr>
          <a:xfrm>
            <a:off x="698500" y="10541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8"/>
          <p:cNvSpPr/>
          <p:nvPr>
            <p:custDataLst>
              <p:tags r:id="rId18"/>
            </p:custDataLst>
          </p:nvPr>
        </p:nvSpPr>
        <p:spPr>
          <a:xfrm>
            <a:off x="1524000" y="133350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 知识目标</a:t>
            </a:r>
            <a:endParaRPr lang="en-US" sz="1100"/>
          </a:p>
        </p:txBody>
      </p:sp>
      <p:pic>
        <p:nvPicPr>
          <p:cNvPr id="7" name="Picture 7"/>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63600" y="1342390"/>
            <a:ext cx="406400" cy="406400"/>
          </a:xfrm>
          <a:prstGeom prst="rect">
            <a:avLst/>
          </a:prstGeom>
        </p:spPr>
      </p:pic>
      <p:sp>
        <p:nvSpPr>
          <p:cNvPr id="22" name="AutoShape 16"/>
          <p:cNvSpPr/>
          <p:nvPr>
            <p:custDataLst>
              <p:tags r:id="rId22"/>
            </p:custDataLst>
          </p:nvPr>
        </p:nvSpPr>
        <p:spPr>
          <a:xfrm>
            <a:off x="6407150" y="354711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17"/>
          <p:cNvPicPr>
            <a:picLocks noChangeAspect="1"/>
          </p:cNvPicPr>
          <p:nvPr>
            <p:custDataLst>
              <p:tags r:id="rId23"/>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862705"/>
            <a:ext cx="396875" cy="406400"/>
          </a:xfrm>
          <a:prstGeom prst="rect">
            <a:avLst/>
          </a:prstGeom>
        </p:spPr>
      </p:pic>
      <p:sp>
        <p:nvSpPr>
          <p:cNvPr id="24" name="AutoShape 18"/>
          <p:cNvSpPr/>
          <p:nvPr>
            <p:custDataLst>
              <p:tags r:id="rId24"/>
            </p:custDataLst>
          </p:nvPr>
        </p:nvSpPr>
        <p:spPr>
          <a:xfrm>
            <a:off x="7232650" y="382651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5" name="AutoShape 16"/>
          <p:cNvSpPr/>
          <p:nvPr>
            <p:custDataLst>
              <p:tags r:id="rId25"/>
            </p:custDataLst>
          </p:nvPr>
        </p:nvSpPr>
        <p:spPr>
          <a:xfrm>
            <a:off x="6407150" y="346075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6" name="Picture 17"/>
          <p:cNvPicPr>
            <a:picLocks noChangeAspect="1"/>
          </p:cNvPicPr>
          <p:nvPr>
            <p:custDataLst>
              <p:tags r:id="rId26"/>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776345"/>
            <a:ext cx="396875" cy="406400"/>
          </a:xfrm>
          <a:prstGeom prst="rect">
            <a:avLst/>
          </a:prstGeom>
        </p:spPr>
      </p:pic>
      <p:sp>
        <p:nvSpPr>
          <p:cNvPr id="27" name="AutoShape 18"/>
          <p:cNvSpPr/>
          <p:nvPr>
            <p:custDataLst>
              <p:tags r:id="rId27"/>
            </p:custDataLst>
          </p:nvPr>
        </p:nvSpPr>
        <p:spPr>
          <a:xfrm>
            <a:off x="7232650" y="374015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8" name="AutoShape 16"/>
          <p:cNvSpPr/>
          <p:nvPr>
            <p:custDataLst>
              <p:tags r:id="rId28"/>
            </p:custDataLst>
          </p:nvPr>
        </p:nvSpPr>
        <p:spPr>
          <a:xfrm>
            <a:off x="6275705" y="349377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9" name="Picture 17"/>
          <p:cNvPicPr>
            <a:picLocks noChangeAspect="1"/>
          </p:cNvPicPr>
          <p:nvPr>
            <p:custDataLst>
              <p:tags r:id="rId29"/>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50330" y="3809365"/>
            <a:ext cx="396875" cy="406400"/>
          </a:xfrm>
          <a:prstGeom prst="rect">
            <a:avLst/>
          </a:prstGeom>
        </p:spPr>
      </p:pic>
      <p:sp>
        <p:nvSpPr>
          <p:cNvPr id="30" name="AutoShape 18"/>
          <p:cNvSpPr/>
          <p:nvPr>
            <p:custDataLst>
              <p:tags r:id="rId30"/>
            </p:custDataLst>
          </p:nvPr>
        </p:nvSpPr>
        <p:spPr>
          <a:xfrm>
            <a:off x="7101205" y="377317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en-US" sz="2200" b="1">
                <a:solidFill>
                  <a:srgbClr val="FFFFFF"/>
                </a:solidFill>
                <a:latin typeface="Noto Sans SC" panose="020B0200000000000000" charset="-122"/>
                <a:ea typeface="Noto Sans SC" panose="020B0200000000000000" charset="-122"/>
                <a:cs typeface="Noto Sans SC" panose="020B0200000000000000" charset="-122"/>
                <a:sym typeface="+mn-ea"/>
              </a:rPr>
              <a:t>任务分析</a:t>
            </a:r>
            <a:endParaRPr lang="en-US" sz="1100"/>
          </a:p>
        </p:txBody>
      </p:sp>
      <p:sp>
        <p:nvSpPr>
          <p:cNvPr id="31" name="AutoShape 15"/>
          <p:cNvSpPr/>
          <p:nvPr>
            <p:custDataLst>
              <p:tags r:id="rId31"/>
            </p:custDataLst>
          </p:nvPr>
        </p:nvSpPr>
        <p:spPr>
          <a:xfrm>
            <a:off x="6315710" y="456311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32" name="AutoShape 19"/>
          <p:cNvSpPr/>
          <p:nvPr>
            <p:custDataLst>
              <p:tags r:id="rId32"/>
            </p:custDataLst>
          </p:nvPr>
        </p:nvSpPr>
        <p:spPr>
          <a:xfrm>
            <a:off x="6450330" y="4065905"/>
            <a:ext cx="428180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重点：老年心理护理的内容</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难点：能实施老年心理护理过程</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715000"/>
            <a:ext cx="2540000" cy="254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2.1　老年心理护理概述</a:t>
            </a:r>
            <a:endParaRPr lang="en-US" sz="1100"/>
          </a:p>
        </p:txBody>
      </p:sp>
      <p:sp>
        <p:nvSpPr>
          <p:cNvPr id="5" name="AutoShape 5"/>
          <p:cNvSpPr/>
          <p:nvPr/>
        </p:nvSpPr>
        <p:spPr>
          <a:xfrm>
            <a:off x="1016000" y="1778000"/>
            <a:ext cx="10160000" cy="3819525"/>
          </a:xfrm>
          <a:prstGeom prst="roundRect">
            <a:avLst>
              <a:gd name="adj" fmla="val 0"/>
            </a:avLst>
          </a:prstGeom>
          <a:solidFill>
            <a:srgbClr val="94AC9F">
              <a:alpha val="15000"/>
            </a:srgbClr>
          </a:solidFill>
          <a:ln cap="flat" cmpd="sng">
            <a:solidFill>
              <a:srgbClr val="6F937F">
                <a:alpha val="15000"/>
              </a:srgbClr>
            </a:solidFill>
            <a:prstDash val="solid"/>
            <a:round/>
          </a:ln>
        </p:spPr>
        <p:txBody>
          <a:bodyPr vert="horz" wrap="square" lIns="0" tIns="0" rIns="0" bIns="0" rtlCol="0" anchor="ctr" anchorCtr="0"/>
          <a:lstStyle/>
          <a:p>
            <a:pPr algn="ctr">
              <a:defRPr/>
            </a:pPr>
          </a:p>
        </p:txBody>
      </p:sp>
      <p:sp>
        <p:nvSpPr>
          <p:cNvPr id="6" name="AutoShape 6"/>
          <p:cNvSpPr/>
          <p:nvPr/>
        </p:nvSpPr>
        <p:spPr>
          <a:xfrm>
            <a:off x="1016000" y="1778000"/>
            <a:ext cx="76200" cy="1143000"/>
          </a:xfrm>
          <a:prstGeom prst="roundRect">
            <a:avLst>
              <a:gd name="adj" fmla="val 0"/>
            </a:avLst>
          </a:prstGeom>
          <a:solidFill>
            <a:srgbClr val="94AC9F">
              <a:alpha val="100000"/>
            </a:srgbClr>
          </a:solidFill>
          <a:ln w="25400" cap="flat" cmpd="sng">
            <a:noFill/>
            <a:prstDash val="solid"/>
            <a:round/>
          </a:ln>
        </p:spPr>
        <p:txBody>
          <a:bodyPr vert="horz" wrap="square" lIns="0" tIns="0" rIns="0" bIns="0" rtlCol="0" anchor="ctr" anchorCtr="0"/>
          <a:lstStyle/>
          <a:p>
            <a:pPr algn="ctr">
              <a:defRPr/>
            </a:pPr>
          </a:p>
        </p:txBody>
      </p:sp>
      <p:sp>
        <p:nvSpPr>
          <p:cNvPr id="7" name="AutoShape 7"/>
          <p:cNvSpPr/>
          <p:nvPr/>
        </p:nvSpPr>
        <p:spPr>
          <a:xfrm>
            <a:off x="1270000" y="3175000"/>
            <a:ext cx="9652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b="1">
                <a:solidFill>
                  <a:srgbClr val="44403C"/>
                </a:solidFill>
                <a:latin typeface="Noto Sans SC" panose="020B0200000000000000" charset="-122"/>
                <a:ea typeface="Noto Sans SC" panose="020B0200000000000000" charset="-122"/>
                <a:cs typeface="Noto Sans SC" panose="020B0200000000000000" charset="-122"/>
                <a:sym typeface="+mn-ea"/>
              </a:rPr>
              <a:t>1．老年心理护理的概念</a:t>
            </a:r>
            <a:endParaRPr lang="zh-CN" altLang="en-US" sz="2400"/>
          </a:p>
          <a:p>
            <a:pPr marL="0" indent="0" algn="l">
              <a:lnSpc>
                <a:spcPct val="117000"/>
              </a:lnSpc>
              <a:defRPr/>
            </a:pPr>
            <a:r>
              <a:rPr lang="zh-CN" altLang="en-US" sz="2400"/>
              <a:t>心理护理作为一种护理方法，是伴随以患者为中心的现代护理理念变化和新型护理模式而产生的。老年心理护理是以心理学理论为指导，以良好的人际关系为基础，运用心理学方法，通过语言和非语言的沟通，改变护理老年人的不良心理状态和行为，提高其社会适应能力，促进其康复或心理健康的护理过程</a:t>
            </a:r>
            <a:r>
              <a:rPr lang="en-US" sz="2400">
                <a:solidFill>
                  <a:srgbClr val="57534E"/>
                </a:solidFill>
                <a:latin typeface="Noto Sans SC" panose="020B0200000000000000" charset="-122"/>
                <a:ea typeface="Noto Sans SC" panose="020B0200000000000000" charset="-122"/>
                <a:cs typeface="Noto Sans SC" panose="020B0200000000000000" charset="-122"/>
                <a:sym typeface="+mn-ea"/>
              </a:rPr>
              <a:t>。</a:t>
            </a:r>
            <a:endParaRPr lang="en-US" sz="2400">
              <a:solidFill>
                <a:srgbClr val="57534E"/>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AutoShape 5"/>
          <p:cNvSpPr/>
          <p:nvPr>
            <p:custDataLst>
              <p:tags r:id="rId1"/>
            </p:custDataLst>
          </p:nvPr>
        </p:nvSpPr>
        <p:spPr>
          <a:xfrm>
            <a:off x="8128000" y="1310640"/>
            <a:ext cx="3048000" cy="4710430"/>
          </a:xfrm>
          <a:prstGeom prst="roundRect">
            <a:avLst>
              <a:gd name="adj" fmla="val 0"/>
            </a:avLst>
          </a:prstGeom>
          <a:solidFill>
            <a:srgbClr val="FFFFFF">
              <a:alpha val="100000"/>
            </a:srgbClr>
          </a:solidFill>
          <a:ln w="25400" cap="flat" cmpd="sng">
            <a:noFill/>
            <a:prstDash val="solid"/>
            <a:round/>
          </a:ln>
          <a:effectLst>
            <a:outerShdw blurRad="1524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28" name="AutoShape 5"/>
          <p:cNvSpPr/>
          <p:nvPr>
            <p:custDataLst>
              <p:tags r:id="rId2"/>
            </p:custDataLst>
          </p:nvPr>
        </p:nvSpPr>
        <p:spPr>
          <a:xfrm>
            <a:off x="4470400" y="1310640"/>
            <a:ext cx="3048000" cy="4404360"/>
          </a:xfrm>
          <a:prstGeom prst="roundRect">
            <a:avLst>
              <a:gd name="adj" fmla="val 0"/>
            </a:avLst>
          </a:prstGeom>
          <a:solidFill>
            <a:srgbClr val="FFFFFF">
              <a:alpha val="100000"/>
            </a:srgbClr>
          </a:solidFill>
          <a:ln w="25400" cap="flat" cmpd="sng">
            <a:noFill/>
            <a:prstDash val="solid"/>
            <a:round/>
          </a:ln>
          <a:effectLst>
            <a:outerShdw blurRad="1524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2" name="AutoShape 2"/>
          <p:cNvSpPr/>
          <p:nvPr/>
        </p:nvSpPr>
        <p:spPr>
          <a:xfrm>
            <a:off x="9525000" y="-1270000"/>
            <a:ext cx="3810000" cy="381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952500" y="16129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600" b="1" i="0" u="none" strike="noStrike">
                <a:solidFill>
                  <a:srgbClr val="464641"/>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2．老年心理护理的目的</a:t>
            </a:r>
            <a:endParaRPr lang="en-US" sz="1100"/>
          </a:p>
        </p:txBody>
      </p:sp>
      <p:sp>
        <p:nvSpPr>
          <p:cNvPr id="5" name="AutoShape 5"/>
          <p:cNvSpPr/>
          <p:nvPr>
            <p:custDataLst>
              <p:tags r:id="rId3"/>
            </p:custDataLst>
          </p:nvPr>
        </p:nvSpPr>
        <p:spPr>
          <a:xfrm>
            <a:off x="1016000" y="1310640"/>
            <a:ext cx="3048000" cy="4404360"/>
          </a:xfrm>
          <a:prstGeom prst="roundRect">
            <a:avLst>
              <a:gd name="adj" fmla="val 0"/>
            </a:avLst>
          </a:prstGeom>
          <a:solidFill>
            <a:srgbClr val="FFFFFF">
              <a:alpha val="100000"/>
            </a:srgbClr>
          </a:solidFill>
          <a:ln w="25400" cap="flat" cmpd="sng">
            <a:noFill/>
            <a:prstDash val="solid"/>
            <a:round/>
          </a:ln>
          <a:effectLst>
            <a:outerShdw blurRad="1524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6" name="AutoShape 6"/>
          <p:cNvSpPr/>
          <p:nvPr>
            <p:custDataLst>
              <p:tags r:id="rId4"/>
            </p:custDataLst>
          </p:nvPr>
        </p:nvSpPr>
        <p:spPr>
          <a:xfrm>
            <a:off x="1059815" y="1234440"/>
            <a:ext cx="3048000" cy="76200"/>
          </a:xfrm>
          <a:prstGeom prst="roundRect">
            <a:avLst>
              <a:gd name="adj" fmla="val 0"/>
            </a:avLst>
          </a:prstGeom>
          <a:solidFill>
            <a:srgbClr val="8AA891">
              <a:alpha val="100000"/>
            </a:srgbClr>
          </a:solidFill>
          <a:ln w="25400" cap="flat" cmpd="sng">
            <a:no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68400" y="1440180"/>
            <a:ext cx="406400" cy="406400"/>
          </a:xfrm>
          <a:prstGeom prst="rect">
            <a:avLst/>
          </a:prstGeom>
        </p:spPr>
      </p:pic>
      <p:sp>
        <p:nvSpPr>
          <p:cNvPr id="8" name="AutoShape 8"/>
          <p:cNvSpPr/>
          <p:nvPr>
            <p:custDataLst>
              <p:tags r:id="rId8"/>
            </p:custDataLst>
          </p:nvPr>
        </p:nvSpPr>
        <p:spPr>
          <a:xfrm>
            <a:off x="1676400" y="1460500"/>
            <a:ext cx="2286000" cy="444500"/>
          </a:xfrm>
          <a:prstGeom prst="rect">
            <a:avLst/>
          </a:prstGeom>
          <a:noFill/>
          <a:ln w="12700" cap="flat" cmpd="sng">
            <a:noFill/>
            <a:prstDash val="solid"/>
            <a:round/>
          </a:ln>
        </p:spPr>
        <p:txBody>
          <a:bodyPr vert="horz" wrap="square" lIns="0" tIns="0" rIns="0" bIns="0" rtlCol="0" anchor="ctr" anchorCtr="0"/>
          <a:lstStyle/>
          <a:p>
            <a:pPr marL="0" algn="l">
              <a:lnSpc>
                <a:spcPct val="125000"/>
              </a:lnSpc>
              <a:buSzTx/>
              <a:defRPr/>
            </a:pPr>
            <a:r>
              <a:rPr lang="zh-CN" altLang="en-US" sz="2000" b="1">
                <a:solidFill>
                  <a:srgbClr val="464641"/>
                </a:solidFill>
                <a:latin typeface="Noto Sans SC" panose="020B0200000000000000" charset="-122"/>
                <a:ea typeface="Noto Sans SC" panose="020B0200000000000000" charset="-122"/>
                <a:cs typeface="Noto Sans SC" panose="020B0200000000000000" charset="-122"/>
                <a:sym typeface="+mn-ea"/>
              </a:rPr>
              <a:t>保障老年人身心健康</a:t>
            </a:r>
            <a:endParaRPr lang="en-US" sz="2000" b="1">
              <a:solidFill>
                <a:srgbClr val="464641"/>
              </a:solidFill>
              <a:latin typeface="Noto Sans SC" panose="020B0200000000000000" charset="-122"/>
              <a:ea typeface="Noto Sans SC" panose="020B0200000000000000" charset="-122"/>
              <a:cs typeface="Noto Sans SC" panose="020B0200000000000000" charset="-122"/>
            </a:endParaRPr>
          </a:p>
        </p:txBody>
      </p:sp>
      <p:sp>
        <p:nvSpPr>
          <p:cNvPr id="9" name="AutoShape 9"/>
          <p:cNvSpPr/>
          <p:nvPr>
            <p:custDataLst>
              <p:tags r:id="rId9"/>
            </p:custDataLst>
          </p:nvPr>
        </p:nvSpPr>
        <p:spPr>
          <a:xfrm>
            <a:off x="1270000" y="3023235"/>
            <a:ext cx="2540000" cy="1232535"/>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rPr>
              <a:t>老年心理护理有助于老年人缓解抑郁、焦虑等负面情绪，促进心理健康，提高免疫力，降低患病风险，亦可增强老年人战胜疾病的信心。</a:t>
            </a:r>
            <a:endPar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pic>
        <p:nvPicPr>
          <p:cNvPr id="13" name="Picture 13"/>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617720" y="1440180"/>
            <a:ext cx="406400" cy="406400"/>
          </a:xfrm>
          <a:prstGeom prst="rect">
            <a:avLst/>
          </a:prstGeom>
        </p:spPr>
      </p:pic>
      <p:sp>
        <p:nvSpPr>
          <p:cNvPr id="14" name="AutoShape 14"/>
          <p:cNvSpPr/>
          <p:nvPr>
            <p:custDataLst>
              <p:tags r:id="rId13"/>
            </p:custDataLst>
          </p:nvPr>
        </p:nvSpPr>
        <p:spPr>
          <a:xfrm>
            <a:off x="5062220" y="1460500"/>
            <a:ext cx="249428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64641"/>
                </a:solidFill>
                <a:latin typeface="Noto Sans SC" panose="020B0200000000000000" charset="-122"/>
                <a:ea typeface="Noto Sans SC" panose="020B0200000000000000" charset="-122"/>
                <a:cs typeface="Noto Sans SC" panose="020B0200000000000000" charset="-122"/>
                <a:sym typeface="+mn-ea"/>
              </a:rPr>
              <a:t>提升老年人生活质量</a:t>
            </a:r>
            <a:endParaRPr lang="en-US" sz="2000" b="1">
              <a:solidFill>
                <a:srgbClr val="464641"/>
              </a:solidFill>
              <a:latin typeface="Noto Sans SC" panose="020B0200000000000000" charset="-122"/>
              <a:ea typeface="Noto Sans SC" panose="020B0200000000000000" charset="-122"/>
              <a:cs typeface="Noto Sans SC" panose="020B0200000000000000" charset="-122"/>
            </a:endParaRPr>
          </a:p>
        </p:txBody>
      </p:sp>
      <p:sp>
        <p:nvSpPr>
          <p:cNvPr id="15" name="AutoShape 15"/>
          <p:cNvSpPr/>
          <p:nvPr>
            <p:custDataLst>
              <p:tags r:id="rId14"/>
            </p:custDataLst>
          </p:nvPr>
        </p:nvSpPr>
        <p:spPr>
          <a:xfrm>
            <a:off x="4704080" y="2606040"/>
            <a:ext cx="2674620" cy="216535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zh-CN" altLang="en-US" sz="2000">
                <a:solidFill>
                  <a:srgbClr val="595959"/>
                </a:solidFill>
                <a:latin typeface="Noto Sans SC" panose="020B0200000000000000" charset="-122"/>
                <a:ea typeface="Noto Sans SC" panose="020B0200000000000000" charset="-122"/>
                <a:cs typeface="Noto Sans SC" panose="020B0200000000000000" charset="-122"/>
              </a:rPr>
              <a:t>通过心理护理，老年人能够更好地适应生活变化，特别是离退休、空巢后的新角色变化，保持积极乐观的心态，享受晚年生活。</a:t>
            </a:r>
            <a:endParaRPr lang="zh-CN" altLang="en-US" sz="2000">
              <a:solidFill>
                <a:srgbClr val="595959"/>
              </a:solidFill>
              <a:latin typeface="Noto Sans SC" panose="020B0200000000000000" charset="-122"/>
              <a:ea typeface="Noto Sans SC" panose="020B0200000000000000" charset="-122"/>
              <a:cs typeface="Noto Sans SC" panose="020B0200000000000000" charset="-122"/>
            </a:endParaRPr>
          </a:p>
        </p:txBody>
      </p:sp>
      <p:pic>
        <p:nvPicPr>
          <p:cNvPr id="19" name="Picture 19"/>
          <p:cNvPicPr>
            <a:picLocks noChangeAspect="1"/>
          </p:cNvPicPr>
          <p:nvPr>
            <p:custDataLst>
              <p:tags r:id="rId15"/>
            </p:custDataLst>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8289290" y="1440180"/>
            <a:ext cx="406400" cy="406400"/>
          </a:xfrm>
          <a:prstGeom prst="rect">
            <a:avLst/>
          </a:prstGeom>
        </p:spPr>
      </p:pic>
      <p:sp>
        <p:nvSpPr>
          <p:cNvPr id="20" name="AutoShape 20"/>
          <p:cNvSpPr/>
          <p:nvPr>
            <p:custDataLst>
              <p:tags r:id="rId18"/>
            </p:custDataLst>
          </p:nvPr>
        </p:nvSpPr>
        <p:spPr>
          <a:xfrm>
            <a:off x="8775700" y="1460500"/>
            <a:ext cx="24003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64641"/>
                </a:solidFill>
                <a:latin typeface="Noto Sans SC" panose="020B0200000000000000" charset="-122"/>
                <a:ea typeface="Noto Sans SC" panose="020B0200000000000000" charset="-122"/>
                <a:cs typeface="Noto Sans SC" panose="020B0200000000000000" charset="-122"/>
                <a:sym typeface="+mn-ea"/>
              </a:rPr>
              <a:t>促进老年人社会融入</a:t>
            </a:r>
            <a:endParaRPr lang="en-US" sz="2000" b="1">
              <a:solidFill>
                <a:srgbClr val="464641"/>
              </a:solidFill>
              <a:latin typeface="Noto Sans SC" panose="020B0200000000000000" charset="-122"/>
              <a:ea typeface="Noto Sans SC" panose="020B0200000000000000" charset="-122"/>
              <a:cs typeface="Noto Sans SC" panose="020B0200000000000000" charset="-122"/>
            </a:endParaRPr>
          </a:p>
        </p:txBody>
      </p:sp>
      <p:sp>
        <p:nvSpPr>
          <p:cNvPr id="21" name="AutoShape 21"/>
          <p:cNvSpPr/>
          <p:nvPr>
            <p:custDataLst>
              <p:tags r:id="rId19"/>
            </p:custDataLst>
          </p:nvPr>
        </p:nvSpPr>
        <p:spPr>
          <a:xfrm>
            <a:off x="8382000" y="3493770"/>
            <a:ext cx="254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rPr>
              <a:t>心理健康的老年人更容易与他人建立良好关系，增强社会支持，减少孤独感。通过心理护理，可以帮助老年人尽快适应新的社会角色以及医院、养老院等新环境，打消“久病床前无孝子”“人老无用”等消极观念，尽快融入社会、适应社会发展</a:t>
            </a:r>
            <a:r>
              <a:rPr lang="zh-CN" altLang="en-US" sz="1600">
                <a:sym typeface="+mn-ea"/>
              </a:rPr>
              <a:t>。</a:t>
            </a:r>
            <a:endParaRPr lang="zh-CN" altLang="en-US" sz="1600">
              <a:sym typeface="+mn-ea"/>
            </a:endParaRPr>
          </a:p>
        </p:txBody>
      </p:sp>
      <p:sp>
        <p:nvSpPr>
          <p:cNvPr id="23" name="AutoShape 23"/>
          <p:cNvSpPr/>
          <p:nvPr/>
        </p:nvSpPr>
        <p:spPr>
          <a:xfrm>
            <a:off x="1016000" y="5969000"/>
            <a:ext cx="10160000" cy="508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2400" i="1">
                <a:solidFill>
                  <a:srgbClr val="767676"/>
                </a:solidFill>
                <a:latin typeface="Noto Sans SC" panose="020B0200000000000000" charset="-122"/>
                <a:ea typeface="Noto Sans SC" panose="020B0200000000000000" charset="-122"/>
                <a:cs typeface="Noto Sans SC" panose="020B0200000000000000" charset="-122"/>
              </a:rPr>
              <a:t>老年心理护理的目的主要有以上三点</a:t>
            </a:r>
            <a:endParaRPr lang="zh-CN" altLang="en-US" sz="2400" i="1">
              <a:solidFill>
                <a:srgbClr val="767676"/>
              </a:solidFill>
              <a:latin typeface="Noto Sans SC" panose="020B0200000000000000" charset="-122"/>
              <a:ea typeface="Noto Sans SC" panose="020B0200000000000000" charset="-122"/>
              <a:cs typeface="Noto Sans SC" panose="020B0200000000000000" charset="-122"/>
            </a:endParaRPr>
          </a:p>
        </p:txBody>
      </p:sp>
      <p:sp>
        <p:nvSpPr>
          <p:cNvPr id="29" name="AutoShape 6"/>
          <p:cNvSpPr/>
          <p:nvPr>
            <p:custDataLst>
              <p:tags r:id="rId20"/>
            </p:custDataLst>
          </p:nvPr>
        </p:nvSpPr>
        <p:spPr>
          <a:xfrm>
            <a:off x="4508500" y="1234440"/>
            <a:ext cx="3048000" cy="76200"/>
          </a:xfrm>
          <a:prstGeom prst="roundRect">
            <a:avLst>
              <a:gd name="adj" fmla="val 0"/>
            </a:avLst>
          </a:prstGeom>
          <a:solidFill>
            <a:srgbClr val="8AA891">
              <a:alpha val="100000"/>
            </a:srgbClr>
          </a:solidFill>
          <a:ln w="25400" cap="flat" cmpd="sng">
            <a:noFill/>
            <a:prstDash val="solid"/>
            <a:round/>
          </a:ln>
        </p:spPr>
        <p:txBody>
          <a:bodyPr vert="horz" wrap="square" lIns="0" tIns="0" rIns="0" bIns="0" rtlCol="0" anchor="ctr" anchorCtr="0"/>
          <a:lstStyle/>
          <a:p>
            <a:pPr algn="ctr">
              <a:defRPr/>
            </a:pPr>
          </a:p>
        </p:txBody>
      </p:sp>
      <p:sp>
        <p:nvSpPr>
          <p:cNvPr id="31" name="AutoShape 6"/>
          <p:cNvSpPr/>
          <p:nvPr>
            <p:custDataLst>
              <p:tags r:id="rId21"/>
            </p:custDataLst>
          </p:nvPr>
        </p:nvSpPr>
        <p:spPr>
          <a:xfrm>
            <a:off x="8128000" y="1234440"/>
            <a:ext cx="3048000" cy="76200"/>
          </a:xfrm>
          <a:prstGeom prst="roundRect">
            <a:avLst>
              <a:gd name="adj" fmla="val 0"/>
            </a:avLst>
          </a:prstGeom>
          <a:solidFill>
            <a:srgbClr val="8AA891">
              <a:alpha val="100000"/>
            </a:srgbClr>
          </a:solidFill>
          <a:ln w="25400" cap="flat" cmpd="sng">
            <a:noFill/>
            <a:prstDash val="solid"/>
            <a:round/>
          </a:ln>
        </p:spPr>
        <p:txBody>
          <a:bodyPr vert="horz" wrap="square" lIns="0" tIns="0" rIns="0" bIns="0" rtlCol="0" anchor="ctr" anchorCtr="0"/>
          <a:lstStyle/>
          <a:p>
            <a:pPr algn="ctr">
              <a:defRPr/>
            </a:p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8036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3．老年心理护理的内容</a:t>
            </a:r>
            <a:endParaRPr lang="en-US" sz="1100"/>
          </a:p>
        </p:txBody>
      </p:sp>
      <p:sp>
        <p:nvSpPr>
          <p:cNvPr id="25" name="AutoShape 3"/>
          <p:cNvSpPr/>
          <p:nvPr/>
        </p:nvSpPr>
        <p:spPr>
          <a:xfrm>
            <a:off x="951230" y="14859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26" name="AutoShape 4"/>
          <p:cNvSpPr/>
          <p:nvPr/>
        </p:nvSpPr>
        <p:spPr>
          <a:xfrm>
            <a:off x="951230" y="14859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27" name="Picture 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205230" y="1803400"/>
            <a:ext cx="304800" cy="304800"/>
          </a:xfrm>
          <a:prstGeom prst="rect">
            <a:avLst/>
          </a:prstGeom>
        </p:spPr>
      </p:pic>
      <p:sp>
        <p:nvSpPr>
          <p:cNvPr id="28" name="AutoShape 6"/>
          <p:cNvSpPr/>
          <p:nvPr/>
        </p:nvSpPr>
        <p:spPr>
          <a:xfrm>
            <a:off x="1637030" y="17780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心理评</a:t>
            </a: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估</a:t>
            </a:r>
            <a:endParaRPr lang="en-US" sz="1100"/>
          </a:p>
        </p:txBody>
      </p:sp>
      <p:sp>
        <p:nvSpPr>
          <p:cNvPr id="29" name="AutoShape 7"/>
          <p:cNvSpPr/>
          <p:nvPr/>
        </p:nvSpPr>
        <p:spPr>
          <a:xfrm>
            <a:off x="1205230" y="23114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2000">
                <a:solidFill>
                  <a:srgbClr val="60605A"/>
                </a:solidFill>
                <a:latin typeface="Noto Sans SC" panose="020B0200000000000000" charset="-122"/>
                <a:ea typeface="Noto Sans SC" panose="020B0200000000000000" charset="-122"/>
                <a:cs typeface="Noto Sans SC" panose="020B0200000000000000" charset="-122"/>
              </a:rPr>
              <a:t>对老年人出现的心理问题进行评估是老年心理护理的基本内容之一。心理问题的准确评估是优选心理护理对策的前提</a:t>
            </a:r>
            <a:endParaRPr lang="en-US" sz="2000">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30" name="AutoShape 8"/>
          <p:cNvSpPr/>
          <p:nvPr/>
        </p:nvSpPr>
        <p:spPr>
          <a:xfrm>
            <a:off x="6539230" y="14859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31" name="AutoShape 9"/>
          <p:cNvSpPr/>
          <p:nvPr/>
        </p:nvSpPr>
        <p:spPr>
          <a:xfrm>
            <a:off x="6539230" y="14859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32" name="Picture 10"/>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93230" y="1803400"/>
            <a:ext cx="304800" cy="304800"/>
          </a:xfrm>
          <a:prstGeom prst="rect">
            <a:avLst/>
          </a:prstGeom>
        </p:spPr>
      </p:pic>
      <p:sp>
        <p:nvSpPr>
          <p:cNvPr id="33" name="AutoShape 11"/>
          <p:cNvSpPr/>
          <p:nvPr/>
        </p:nvSpPr>
        <p:spPr>
          <a:xfrm>
            <a:off x="7225030" y="17780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情绪护理</a:t>
            </a:r>
            <a:endPar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4" name="AutoShape 12"/>
          <p:cNvSpPr/>
          <p:nvPr/>
        </p:nvSpPr>
        <p:spPr>
          <a:xfrm>
            <a:off x="6793230" y="23114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a:solidFill>
                  <a:srgbClr val="60605A"/>
                </a:solidFill>
                <a:latin typeface="Noto Sans SC" panose="020B0200000000000000" charset="-122"/>
                <a:ea typeface="Noto Sans SC" panose="020B0200000000000000" charset="-122"/>
                <a:cs typeface="Noto Sans SC" panose="020B0200000000000000" charset="-122"/>
              </a:rPr>
              <a:t>情绪护理是老年心理护理的重要组成部分，包括情绪表达、情绪宣泄与情绪调控等内容。护理人员通过与老年人建立良好的信任关系，促使老年人主动表达真实情绪，从而实现对其情绪状态的主观评价，以便及时进行情绪调控</a:t>
            </a:r>
            <a:endParaRPr lang="en-US">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35" name="AutoShape 13"/>
          <p:cNvSpPr/>
          <p:nvPr/>
        </p:nvSpPr>
        <p:spPr>
          <a:xfrm>
            <a:off x="951230" y="40259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36" name="AutoShape 14"/>
          <p:cNvSpPr/>
          <p:nvPr/>
        </p:nvSpPr>
        <p:spPr>
          <a:xfrm>
            <a:off x="951230" y="40259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37" name="Picture 1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05230" y="4343400"/>
            <a:ext cx="304800" cy="304800"/>
          </a:xfrm>
          <a:prstGeom prst="rect">
            <a:avLst/>
          </a:prstGeom>
        </p:spPr>
      </p:pic>
      <p:sp>
        <p:nvSpPr>
          <p:cNvPr id="38" name="AutoShape 16"/>
          <p:cNvSpPr/>
          <p:nvPr/>
        </p:nvSpPr>
        <p:spPr>
          <a:xfrm>
            <a:off x="1637030" y="43180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信息支持</a:t>
            </a:r>
            <a:endPar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9" name="AutoShape 17"/>
          <p:cNvSpPr/>
          <p:nvPr/>
        </p:nvSpPr>
        <p:spPr>
          <a:xfrm>
            <a:off x="1205230" y="48514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2000">
                <a:solidFill>
                  <a:srgbClr val="60605A"/>
                </a:solidFill>
                <a:latin typeface="Noto Sans SC" panose="020B0200000000000000" charset="-122"/>
                <a:ea typeface="Noto Sans SC" panose="020B0200000000000000" charset="-122"/>
                <a:cs typeface="Noto Sans SC" panose="020B0200000000000000" charset="-122"/>
              </a:rPr>
              <a:t>有时老年人之所以出现心理问题，是源于他们对新环境的陌生或是面对新问题时掌握信息不足而出现的恐慌，因此在老年心理护理中应给予老年人一定的信息支持</a:t>
            </a:r>
            <a:endParaRPr lang="en-US" sz="2000">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40" name="AutoShape 18"/>
          <p:cNvSpPr/>
          <p:nvPr/>
        </p:nvSpPr>
        <p:spPr>
          <a:xfrm>
            <a:off x="6539230" y="40259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41" name="AutoShape 19"/>
          <p:cNvSpPr/>
          <p:nvPr/>
        </p:nvSpPr>
        <p:spPr>
          <a:xfrm>
            <a:off x="6539230" y="40259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42" name="Picture 2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793230" y="4343400"/>
            <a:ext cx="304800" cy="304800"/>
          </a:xfrm>
          <a:prstGeom prst="rect">
            <a:avLst/>
          </a:prstGeom>
        </p:spPr>
      </p:pic>
      <p:sp>
        <p:nvSpPr>
          <p:cNvPr id="43" name="AutoShape 21"/>
          <p:cNvSpPr/>
          <p:nvPr/>
        </p:nvSpPr>
        <p:spPr>
          <a:xfrm>
            <a:off x="7225030" y="43180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提供心理支持和安全感</a:t>
            </a:r>
            <a:endParaRPr lang="en-US" sz="1100"/>
          </a:p>
        </p:txBody>
      </p:sp>
      <p:sp>
        <p:nvSpPr>
          <p:cNvPr id="44" name="AutoShape 22"/>
          <p:cNvSpPr/>
          <p:nvPr/>
        </p:nvSpPr>
        <p:spPr>
          <a:xfrm>
            <a:off x="6793230" y="48514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a:solidFill>
                  <a:srgbClr val="60605A"/>
                </a:solidFill>
                <a:latin typeface="Noto Sans SC" panose="020B0200000000000000" charset="-122"/>
                <a:ea typeface="Noto Sans SC" panose="020B0200000000000000" charset="-122"/>
                <a:cs typeface="Noto Sans SC" panose="020B0200000000000000" charset="-122"/>
              </a:rPr>
              <a:t>在老年心理护理中，应尽可能采用一切可行手段，为老年人提供心理支持，减轻其因疾病和治疗所产生的心理负担。这些支持可以是与老年人建立良好的护理关系，也可以是创造机会促使老年人之间友好交流</a:t>
            </a:r>
            <a:endParaRPr lang="en-US">
              <a:solidFill>
                <a:srgbClr val="60605A"/>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016000"/>
            <a:ext cx="3810000" cy="3810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4826000"/>
            <a:ext cx="3175000" cy="3175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3271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a:solidFill>
                  <a:srgbClr val="446B58"/>
                </a:solidFill>
                <a:latin typeface="Noto Serif SC" panose="02020200000000000000" charset="-122"/>
                <a:ea typeface="Noto Serif SC" panose="02020200000000000000" charset="-122"/>
                <a:cs typeface="Noto Serif SC" panose="02020200000000000000" charset="-122"/>
                <a:sym typeface="+mn-ea"/>
              </a:rPr>
              <a:t>2.2　老年心理护理的原则</a:t>
            </a:r>
            <a:endParaRPr lang="zh-CN" altLang="en-US" sz="3600" b="1">
              <a:solidFill>
                <a:srgbClr val="446B58"/>
              </a:solidFill>
              <a:latin typeface="Noto Serif SC" panose="02020200000000000000" charset="-122"/>
              <a:ea typeface="Noto Serif SC" panose="02020200000000000000" charset="-122"/>
              <a:cs typeface="Noto Serif SC" panose="02020200000000000000" charset="-122"/>
              <a:sym typeface="+mn-ea"/>
            </a:endParaRPr>
          </a:p>
        </p:txBody>
      </p:sp>
      <p:sp>
        <p:nvSpPr>
          <p:cNvPr id="8" name="AutoShape 3"/>
          <p:cNvSpPr/>
          <p:nvPr>
            <p:custDataLst>
              <p:tags r:id="rId1"/>
            </p:custDataLst>
          </p:nvPr>
        </p:nvSpPr>
        <p:spPr>
          <a:xfrm>
            <a:off x="1016000" y="12827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9" name="AutoShape 4"/>
          <p:cNvSpPr/>
          <p:nvPr>
            <p:custDataLst>
              <p:tags r:id="rId2"/>
            </p:custDataLst>
          </p:nvPr>
        </p:nvSpPr>
        <p:spPr>
          <a:xfrm>
            <a:off x="1016000" y="12827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13"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70000" y="1600200"/>
            <a:ext cx="304800" cy="304800"/>
          </a:xfrm>
          <a:prstGeom prst="rect">
            <a:avLst/>
          </a:prstGeom>
        </p:spPr>
      </p:pic>
      <p:sp>
        <p:nvSpPr>
          <p:cNvPr id="14" name="AutoShape 6"/>
          <p:cNvSpPr/>
          <p:nvPr>
            <p:custDataLst>
              <p:tags r:id="rId6"/>
            </p:custDataLst>
          </p:nvPr>
        </p:nvSpPr>
        <p:spPr>
          <a:xfrm>
            <a:off x="1701800" y="15748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交往性和服务性原则</a:t>
            </a:r>
            <a:endPar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7" name="AutoShape 7"/>
          <p:cNvSpPr/>
          <p:nvPr>
            <p:custDataLst>
              <p:tags r:id="rId7"/>
            </p:custDataLst>
          </p:nvPr>
        </p:nvSpPr>
        <p:spPr>
          <a:xfrm>
            <a:off x="1270000" y="21082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a:solidFill>
                  <a:srgbClr val="60605A"/>
                </a:solidFill>
                <a:latin typeface="Noto Sans SC" panose="020B0200000000000000" charset="-122"/>
                <a:ea typeface="Noto Sans SC" panose="020B0200000000000000" charset="-122"/>
                <a:cs typeface="Noto Sans SC" panose="020B0200000000000000" charset="-122"/>
              </a:rPr>
              <a:t>老年心理护理是以良好的人际关系为基础的，交往有利于护理工作的顺利进行，有助于老年人保持良好的心理状态</a:t>
            </a:r>
            <a:endParaRPr lang="zh-CN" altLang="en-US">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18" name="AutoShape 8"/>
          <p:cNvSpPr/>
          <p:nvPr>
            <p:custDataLst>
              <p:tags r:id="rId8"/>
            </p:custDataLst>
          </p:nvPr>
        </p:nvSpPr>
        <p:spPr>
          <a:xfrm>
            <a:off x="6604000" y="12827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22" name="AutoShape 9"/>
          <p:cNvSpPr/>
          <p:nvPr>
            <p:custDataLst>
              <p:tags r:id="rId9"/>
            </p:custDataLst>
          </p:nvPr>
        </p:nvSpPr>
        <p:spPr>
          <a:xfrm>
            <a:off x="6604000" y="12827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10"/>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858000" y="1600200"/>
            <a:ext cx="304800" cy="304800"/>
          </a:xfrm>
          <a:prstGeom prst="rect">
            <a:avLst/>
          </a:prstGeom>
        </p:spPr>
      </p:pic>
      <p:sp>
        <p:nvSpPr>
          <p:cNvPr id="24" name="AutoShape 11"/>
          <p:cNvSpPr/>
          <p:nvPr>
            <p:custDataLst>
              <p:tags r:id="rId13"/>
            </p:custDataLst>
          </p:nvPr>
        </p:nvSpPr>
        <p:spPr>
          <a:xfrm>
            <a:off x="7289800" y="15748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针对性和个性化原则</a:t>
            </a:r>
            <a:endPar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5" name="AutoShape 12"/>
          <p:cNvSpPr/>
          <p:nvPr>
            <p:custDataLst>
              <p:tags r:id="rId14"/>
            </p:custDataLst>
          </p:nvPr>
        </p:nvSpPr>
        <p:spPr>
          <a:xfrm>
            <a:off x="6858000" y="21082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1800">
                <a:solidFill>
                  <a:srgbClr val="60605A"/>
                </a:solidFill>
                <a:latin typeface="Noto Sans SC" panose="020B0200000000000000" charset="-122"/>
                <a:ea typeface="Noto Sans SC" panose="020B0200000000000000" charset="-122"/>
                <a:cs typeface="Noto Sans SC" panose="020B0200000000000000" charset="-122"/>
              </a:rPr>
              <a:t>护理人员应当根据老年人在年龄或疾病不同阶段所出现的不同心理状态，分别有针对性地采取各种解决措施，做到因人而异</a:t>
            </a:r>
            <a:endParaRPr lang="zh-CN" altLang="en-US" sz="1800">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26" name="AutoShape 13"/>
          <p:cNvSpPr/>
          <p:nvPr>
            <p:custDataLst>
              <p:tags r:id="rId15"/>
            </p:custDataLst>
          </p:nvPr>
        </p:nvSpPr>
        <p:spPr>
          <a:xfrm>
            <a:off x="1016000" y="38227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27" name="AutoShape 14"/>
          <p:cNvSpPr/>
          <p:nvPr>
            <p:custDataLst>
              <p:tags r:id="rId16"/>
            </p:custDataLst>
          </p:nvPr>
        </p:nvSpPr>
        <p:spPr>
          <a:xfrm>
            <a:off x="1016000" y="38227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28" name="Picture 15"/>
          <p:cNvPicPr>
            <a:picLocks noChangeAspect="1"/>
          </p:cNvPicPr>
          <p:nvPr>
            <p:custDataLst>
              <p:tags r:id="rId17"/>
            </p:custDataLst>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270000" y="4140200"/>
            <a:ext cx="304800" cy="304800"/>
          </a:xfrm>
          <a:prstGeom prst="rect">
            <a:avLst/>
          </a:prstGeom>
        </p:spPr>
      </p:pic>
      <p:sp>
        <p:nvSpPr>
          <p:cNvPr id="29" name="AutoShape 16"/>
          <p:cNvSpPr/>
          <p:nvPr>
            <p:custDataLst>
              <p:tags r:id="rId20"/>
            </p:custDataLst>
          </p:nvPr>
        </p:nvSpPr>
        <p:spPr>
          <a:xfrm>
            <a:off x="1701800" y="41148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03</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启发性和预防性原则</a:t>
            </a:r>
            <a:endPar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0" name="AutoShape 17"/>
          <p:cNvSpPr/>
          <p:nvPr>
            <p:custDataLst>
              <p:tags r:id="rId21"/>
            </p:custDataLst>
          </p:nvPr>
        </p:nvSpPr>
        <p:spPr>
          <a:xfrm>
            <a:off x="1270000" y="46482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1800">
                <a:solidFill>
                  <a:srgbClr val="60605A"/>
                </a:solidFill>
                <a:latin typeface="Noto Sans SC" panose="020B0200000000000000" charset="-122"/>
                <a:ea typeface="Noto Sans SC" panose="020B0200000000000000" charset="-122"/>
                <a:cs typeface="Noto Sans SC" panose="020B0200000000000000" charset="-122"/>
              </a:rPr>
              <a:t>护理人员在给老年人进行心理护理时，应当运用心理学知识向其进行健康教育，给以启迪，以改变其认知水平，消除他们对疾病、死亡和当前生活状况的错误观念，使他们的态度由消极变为积极</a:t>
            </a:r>
            <a:endParaRPr lang="zh-CN" altLang="en-US" sz="1800">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31" name="AutoShape 18"/>
          <p:cNvSpPr/>
          <p:nvPr>
            <p:custDataLst>
              <p:tags r:id="rId22"/>
            </p:custDataLst>
          </p:nvPr>
        </p:nvSpPr>
        <p:spPr>
          <a:xfrm>
            <a:off x="6604000" y="38227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32" name="AutoShape 19"/>
          <p:cNvSpPr/>
          <p:nvPr>
            <p:custDataLst>
              <p:tags r:id="rId23"/>
            </p:custDataLst>
          </p:nvPr>
        </p:nvSpPr>
        <p:spPr>
          <a:xfrm>
            <a:off x="6604000" y="38227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33" name="Picture 20"/>
          <p:cNvPicPr>
            <a:picLocks noChangeAspect="1"/>
          </p:cNvPicPr>
          <p:nvPr>
            <p:custDataLst>
              <p:tags r:id="rId24"/>
            </p:custDataLst>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6858000" y="4140200"/>
            <a:ext cx="304800" cy="304800"/>
          </a:xfrm>
          <a:prstGeom prst="rect">
            <a:avLst/>
          </a:prstGeom>
        </p:spPr>
      </p:pic>
      <p:sp>
        <p:nvSpPr>
          <p:cNvPr id="34" name="AutoShape 21"/>
          <p:cNvSpPr/>
          <p:nvPr>
            <p:custDataLst>
              <p:tags r:id="rId27"/>
            </p:custDataLst>
          </p:nvPr>
        </p:nvSpPr>
        <p:spPr>
          <a:xfrm>
            <a:off x="7289800" y="41148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持之以恒和全社会参与原则</a:t>
            </a:r>
            <a:endPar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5" name="AutoShape 22"/>
          <p:cNvSpPr/>
          <p:nvPr>
            <p:custDataLst>
              <p:tags r:id="rId28"/>
            </p:custDataLst>
          </p:nvPr>
        </p:nvSpPr>
        <p:spPr>
          <a:xfrm>
            <a:off x="6858000" y="46482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1800">
                <a:solidFill>
                  <a:srgbClr val="60605A"/>
                </a:solidFill>
                <a:latin typeface="Noto Sans SC" panose="020B0200000000000000" charset="-122"/>
                <a:ea typeface="Noto Sans SC" panose="020B0200000000000000" charset="-122"/>
                <a:cs typeface="Noto Sans SC" panose="020B0200000000000000" charset="-122"/>
              </a:rPr>
              <a:t>随着身体的衰老，老年人的生理和心理问题会加重，如感知觉的异常、记忆能力的下降、认知能力的退化、人格的改变等</a:t>
            </a:r>
            <a:endParaRPr lang="zh-CN" altLang="en-US" sz="1800">
              <a:solidFill>
                <a:srgbClr val="60605A"/>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16000" y="32702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3C5949"/>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2.3　老年心理护理实施</a:t>
            </a:r>
            <a:endParaRPr lang="en-US" sz="1100" b="1"/>
          </a:p>
        </p:txBody>
      </p:sp>
      <p:sp>
        <p:nvSpPr>
          <p:cNvPr id="3" name="AutoShape 3"/>
          <p:cNvSpPr/>
          <p:nvPr>
            <p:custDataLst>
              <p:tags r:id="rId1"/>
            </p:custDataLst>
          </p:nvPr>
        </p:nvSpPr>
        <p:spPr>
          <a:xfrm>
            <a:off x="996950" y="1504950"/>
            <a:ext cx="9896475" cy="1835785"/>
          </a:xfrm>
          <a:prstGeom prst="roundRect">
            <a:avLst>
              <a:gd name="adj" fmla="val 0"/>
            </a:avLst>
          </a:prstGeom>
          <a:solidFill>
            <a:srgbClr val="FFFFFF">
              <a:alpha val="100000"/>
            </a:srgbClr>
          </a:solidFill>
          <a:ln w="25400" cap="flat" cmpd="sng">
            <a:noFill/>
            <a:prstDash val="solid"/>
            <a:round/>
          </a:ln>
        </p:spPr>
        <p:txBody>
          <a:bodyPr vert="horz" wrap="square" lIns="0" tIns="0" rIns="0" bIns="0" rtlCol="0" anchor="ctr" anchorCtr="0"/>
          <a:lstStyle/>
          <a:p>
            <a:pPr algn="ctr">
              <a:defRPr/>
            </a:pPr>
          </a:p>
        </p:txBody>
      </p:sp>
      <p:pic>
        <p:nvPicPr>
          <p:cNvPr id="4" name="Picture 4"/>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50950" y="1822450"/>
            <a:ext cx="406400" cy="406400"/>
          </a:xfrm>
          <a:prstGeom prst="rect">
            <a:avLst/>
          </a:prstGeom>
        </p:spPr>
      </p:pic>
      <p:sp>
        <p:nvSpPr>
          <p:cNvPr id="6" name="文本框 5"/>
          <p:cNvSpPr txBox="1"/>
          <p:nvPr/>
        </p:nvSpPr>
        <p:spPr>
          <a:xfrm>
            <a:off x="1657350" y="1351915"/>
            <a:ext cx="9574530" cy="5262245"/>
          </a:xfrm>
          <a:prstGeom prst="rect">
            <a:avLst/>
          </a:prstGeom>
        </p:spPr>
        <p:txBody>
          <a:bodyPr wrap="square">
            <a:spAutoFit/>
          </a:bodyPr>
          <a:p>
            <a:r>
              <a:rPr lang="en-US" altLang="zh-CN" sz="3200" b="1">
                <a:solidFill>
                  <a:srgbClr val="231F20"/>
                </a:solidFill>
                <a:latin typeface="汉仪中宋简"/>
                <a:ea typeface="汉仪中宋简"/>
              </a:rPr>
              <a:t>1.</a:t>
            </a:r>
            <a:r>
              <a:rPr lang="zh-CN" altLang="en-US" sz="3200" b="1">
                <a:solidFill>
                  <a:srgbClr val="231F20"/>
                </a:solidFill>
                <a:latin typeface="汉仪中宋简"/>
                <a:ea typeface="汉仪中宋简"/>
              </a:rPr>
              <a:t>老年心理护理实施步骤</a:t>
            </a:r>
            <a:endParaRPr lang="zh-CN" altLang="en-US" sz="3200" b="1">
              <a:solidFill>
                <a:srgbClr val="231F20"/>
              </a:solidFill>
              <a:latin typeface="汉仪中宋简"/>
              <a:ea typeface="汉仪中宋简"/>
            </a:endParaRPr>
          </a:p>
          <a:p>
            <a:r>
              <a:rPr lang="en-US" sz="2800" b="1">
                <a:solidFill>
                  <a:srgbClr val="4A6252"/>
                </a:solidFill>
                <a:latin typeface="Noto Sans SC" panose="020B0200000000000000" charset="-122"/>
                <a:ea typeface="Noto Sans SC" panose="020B0200000000000000" charset="-122"/>
                <a:cs typeface="Noto Sans SC" panose="020B0200000000000000" charset="-122"/>
              </a:rPr>
              <a:t>（1）心理评估</a:t>
            </a:r>
            <a:endParaRPr lang="en-US" sz="2800" b="1">
              <a:solidFill>
                <a:srgbClr val="4A6252"/>
              </a:solidFill>
              <a:latin typeface="Noto Sans SC" panose="020B0200000000000000" charset="-122"/>
              <a:ea typeface="Noto Sans SC" panose="020B0200000000000000" charset="-122"/>
              <a:cs typeface="Noto Sans SC" panose="020B0200000000000000" charset="-122"/>
            </a:endParaRPr>
          </a:p>
          <a:p>
            <a:r>
              <a:rPr lang="zh-CN" altLang="en-US" sz="2400">
                <a:solidFill>
                  <a:srgbClr val="231F20"/>
                </a:solidFill>
                <a:latin typeface="汉仪中宋简"/>
                <a:ea typeface="汉仪中宋简"/>
              </a:rPr>
              <a:t>了解老年人的身体、心理和社会状况，了解老年人的需求，观察老年人的心理反应，并对老年人的心理状态作出判断和评估。</a:t>
            </a:r>
            <a:endParaRPr lang="zh-CN" altLang="en-US" sz="2400">
              <a:solidFill>
                <a:srgbClr val="231F20"/>
              </a:solidFill>
              <a:latin typeface="汉仪中宋简"/>
              <a:ea typeface="汉仪中宋简"/>
            </a:endParaRPr>
          </a:p>
          <a:p>
            <a:r>
              <a:rPr lang="en-US" sz="2800" b="1">
                <a:solidFill>
                  <a:srgbClr val="4A6252"/>
                </a:solidFill>
                <a:latin typeface="Noto Sans SC" panose="020B0200000000000000" charset="-122"/>
                <a:ea typeface="Noto Sans SC" panose="020B0200000000000000" charset="-122"/>
                <a:cs typeface="Noto Sans SC" panose="020B0200000000000000" charset="-122"/>
              </a:rPr>
              <a:t>（2）制订心理护理方案</a:t>
            </a:r>
            <a:endParaRPr lang="en-US" sz="2800" b="1">
              <a:solidFill>
                <a:srgbClr val="4A6252"/>
              </a:solidFill>
              <a:latin typeface="Noto Sans SC" panose="020B0200000000000000" charset="-122"/>
              <a:ea typeface="Noto Sans SC" panose="020B0200000000000000" charset="-122"/>
              <a:cs typeface="Noto Sans SC" panose="020B0200000000000000" charset="-122"/>
            </a:endParaRPr>
          </a:p>
          <a:p>
            <a:r>
              <a:rPr lang="zh-CN" altLang="en-US" sz="2400">
                <a:solidFill>
                  <a:srgbClr val="231F20"/>
                </a:solidFill>
                <a:latin typeface="汉仪中宋简"/>
                <a:ea typeface="汉仪中宋简"/>
              </a:rPr>
              <a:t>根据老年人的需求，对老年人的心理问题进行分析，明确首要问题及次要问题，和老年人一起协商心理护理的目标和方法等，制订出可行的老年心理护理方案。</a:t>
            </a:r>
            <a:endParaRPr lang="zh-CN" altLang="en-US" sz="2400">
              <a:solidFill>
                <a:srgbClr val="231F20"/>
              </a:solidFill>
              <a:latin typeface="汉仪中宋简"/>
              <a:ea typeface="汉仪中宋简"/>
            </a:endParaRPr>
          </a:p>
          <a:p>
            <a:r>
              <a:rPr lang="en-US" sz="2800" b="1">
                <a:solidFill>
                  <a:srgbClr val="4A6252"/>
                </a:solidFill>
                <a:latin typeface="Noto Sans SC" panose="020B0200000000000000" charset="-122"/>
                <a:ea typeface="Noto Sans SC" panose="020B0200000000000000" charset="-122"/>
                <a:cs typeface="Noto Sans SC" panose="020B0200000000000000" charset="-122"/>
              </a:rPr>
              <a:t>（3）实施心理护理方案</a:t>
            </a:r>
            <a:endParaRPr lang="en-US" sz="2800" b="1">
              <a:solidFill>
                <a:srgbClr val="4A6252"/>
              </a:solidFill>
              <a:latin typeface="Noto Sans SC" panose="020B0200000000000000" charset="-122"/>
              <a:ea typeface="Noto Sans SC" panose="020B0200000000000000" charset="-122"/>
              <a:cs typeface="Noto Sans SC" panose="020B0200000000000000" charset="-122"/>
            </a:endParaRPr>
          </a:p>
          <a:p>
            <a:r>
              <a:rPr lang="zh-CN" altLang="en-US" sz="2400">
                <a:solidFill>
                  <a:srgbClr val="231F20"/>
                </a:solidFill>
                <a:latin typeface="汉仪中宋简"/>
                <a:ea typeface="汉仪中宋简"/>
              </a:rPr>
              <a:t>根据老年心理护理方案实施，并灵活应对可能出现的问题或突发事件。</a:t>
            </a:r>
            <a:endParaRPr lang="zh-CN" altLang="en-US" sz="2400">
              <a:solidFill>
                <a:srgbClr val="231F20"/>
              </a:solidFill>
              <a:latin typeface="汉仪中宋简"/>
              <a:ea typeface="汉仪中宋简"/>
            </a:endParaRPr>
          </a:p>
          <a:p>
            <a:r>
              <a:rPr lang="en-US" sz="2800" b="1">
                <a:solidFill>
                  <a:srgbClr val="4A6252"/>
                </a:solidFill>
                <a:latin typeface="Noto Sans SC" panose="020B0200000000000000" charset="-122"/>
                <a:ea typeface="Noto Sans SC" panose="020B0200000000000000" charset="-122"/>
                <a:cs typeface="Noto Sans SC" panose="020B0200000000000000" charset="-122"/>
              </a:rPr>
              <a:t>（4）护理效果评价</a:t>
            </a:r>
            <a:endParaRPr lang="en-US" sz="2800" b="1">
              <a:solidFill>
                <a:srgbClr val="4A6252"/>
              </a:solidFill>
              <a:latin typeface="Noto Sans SC" panose="020B0200000000000000" charset="-122"/>
              <a:ea typeface="Noto Sans SC" panose="020B0200000000000000" charset="-122"/>
              <a:cs typeface="Noto Sans SC" panose="020B0200000000000000" charset="-122"/>
            </a:endParaRPr>
          </a:p>
          <a:p>
            <a:r>
              <a:rPr lang="zh-CN" altLang="en-US" sz="2400">
                <a:solidFill>
                  <a:srgbClr val="231F20"/>
                </a:solidFill>
                <a:latin typeface="汉仪中宋简"/>
                <a:ea typeface="汉仪中宋简"/>
              </a:rPr>
              <a:t>对心理护理的效果进行评价，可采用老年人的自我评价，也可采纳工作人员或家人的评价。</a:t>
            </a:r>
            <a:endParaRPr lang="zh-CN" altLang="en-US" sz="2400">
              <a:solidFill>
                <a:srgbClr val="231F20"/>
              </a:solidFill>
              <a:latin typeface="汉仪中宋简"/>
              <a:ea typeface="汉仪中宋简"/>
            </a:endParaRPr>
          </a:p>
        </p:txBody>
      </p:sp>
      <p:sp>
        <p:nvSpPr>
          <p:cNvPr id="23" name="AutoShape 23"/>
          <p:cNvSpPr/>
          <p:nvPr/>
        </p:nvSpPr>
        <p:spPr>
          <a:xfrm>
            <a:off x="762000" y="1216025"/>
            <a:ext cx="10414000" cy="5398135"/>
          </a:xfrm>
          <a:prstGeom prst="roundRect">
            <a:avLst>
              <a:gd name="adj" fmla="val 0"/>
            </a:avLst>
          </a:prstGeom>
          <a:solidFill>
            <a:srgbClr val="8A9A76">
              <a:alpha val="15000"/>
            </a:srgbClr>
          </a:solidFill>
          <a:ln w="25400" cap="flat" cmpd="sng">
            <a:noFill/>
            <a:prstDash val="solid"/>
            <a:round/>
          </a:ln>
        </p:spPr>
        <p:txBody>
          <a:bodyPr vert="horz" wrap="square" lIns="0" tIns="0" rIns="0" bIns="0" rtlCol="0" anchor="ctr" anchorCtr="0"/>
          <a:lstStyle/>
          <a:p>
            <a:pPr algn="ctr">
              <a:defRPr/>
            </a:p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4B5563"/>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2．老年心理护理的注意事项</a:t>
            </a:r>
            <a:endParaRPr lang="en-US" sz="1100"/>
          </a:p>
        </p:txBody>
      </p:sp>
      <p:sp>
        <p:nvSpPr>
          <p:cNvPr id="5" name="AutoShape 5"/>
          <p:cNvSpPr/>
          <p:nvPr>
            <p:custDataLst>
              <p:tags r:id="rId1"/>
            </p:custDataLst>
          </p:nvPr>
        </p:nvSpPr>
        <p:spPr>
          <a:xfrm>
            <a:off x="1016000" y="1603375"/>
            <a:ext cx="3251200" cy="4032250"/>
          </a:xfrm>
          <a:prstGeom prst="roundRect">
            <a:avLst>
              <a:gd name="adj" fmla="val 0"/>
            </a:avLst>
          </a:prstGeom>
          <a:solidFill>
            <a:srgbClr val="FFFFFF">
              <a:alpha val="100000"/>
            </a:srgbClr>
          </a:solidFill>
          <a:ln w="12700" cap="flat" cmpd="sng">
            <a:solidFill>
              <a:srgbClr val="86A691">
                <a:alpha val="60000"/>
              </a:srgbClr>
            </a:solidFill>
            <a:prstDash val="solid"/>
            <a:round/>
          </a:ln>
        </p:spPr>
        <p:txBody>
          <a:bodyPr vert="horz" wrap="square" lIns="0" tIns="0" rIns="0" bIns="0" rtlCol="0" anchor="ctr" anchorCtr="0"/>
          <a:lstStyle/>
          <a:p>
            <a:pPr algn="ctr">
              <a:defRPr/>
            </a:pPr>
          </a:p>
        </p:txBody>
      </p:sp>
      <p:sp>
        <p:nvSpPr>
          <p:cNvPr id="6" name="AutoShape 6"/>
          <p:cNvSpPr/>
          <p:nvPr>
            <p:custDataLst>
              <p:tags r:id="rId2"/>
            </p:custDataLst>
          </p:nvPr>
        </p:nvSpPr>
        <p:spPr>
          <a:xfrm>
            <a:off x="1016000" y="2032000"/>
            <a:ext cx="3251200" cy="7620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70000" y="2413000"/>
            <a:ext cx="457200" cy="457200"/>
          </a:xfrm>
          <a:prstGeom prst="rect">
            <a:avLst/>
          </a:prstGeom>
        </p:spPr>
      </p:pic>
      <p:sp>
        <p:nvSpPr>
          <p:cNvPr id="8" name="AutoShape 8"/>
          <p:cNvSpPr/>
          <p:nvPr>
            <p:custDataLst>
              <p:tags r:id="rId6"/>
            </p:custDataLst>
          </p:nvPr>
        </p:nvSpPr>
        <p:spPr>
          <a:xfrm>
            <a:off x="1828800" y="2298700"/>
            <a:ext cx="2286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01</a:t>
            </a:r>
            <a:r>
              <a:rPr lang="zh-CN" alt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发自内心地关心和尊重老年人</a:t>
            </a:r>
            <a:endParaRPr lang="zh-CN" alt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9" name="AutoShape 9"/>
          <p:cNvSpPr/>
          <p:nvPr>
            <p:custDataLst>
              <p:tags r:id="rId7"/>
            </p:custDataLst>
          </p:nvPr>
        </p:nvSpPr>
        <p:spPr>
          <a:xfrm>
            <a:off x="1270000" y="3175000"/>
            <a:ext cx="27432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rPr>
              <a:t>老年人一般都希望别人能够重视自己的疾病，能主动关心他们，因此在护理工作中要耐心细致，视老年人为亲人，说话时态度和蔼，服务热情周到</a:t>
            </a:r>
            <a:endPar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endParaRPr>
          </a:p>
        </p:txBody>
      </p:sp>
      <p:sp>
        <p:nvSpPr>
          <p:cNvPr id="10" name="AutoShape 10"/>
          <p:cNvSpPr/>
          <p:nvPr>
            <p:custDataLst>
              <p:tags r:id="rId8"/>
            </p:custDataLst>
          </p:nvPr>
        </p:nvSpPr>
        <p:spPr>
          <a:xfrm>
            <a:off x="4470400" y="1603375"/>
            <a:ext cx="3251200" cy="403225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sp>
        <p:nvSpPr>
          <p:cNvPr id="11" name="AutoShape 11"/>
          <p:cNvSpPr/>
          <p:nvPr>
            <p:custDataLst>
              <p:tags r:id="rId9"/>
            </p:custDataLst>
          </p:nvPr>
        </p:nvSpPr>
        <p:spPr>
          <a:xfrm>
            <a:off x="4470400" y="2032000"/>
            <a:ext cx="3251200" cy="76200"/>
          </a:xfrm>
          <a:prstGeom prst="roundRect">
            <a:avLst>
              <a:gd name="adj" fmla="val 0"/>
            </a:avLst>
          </a:prstGeom>
          <a:solidFill>
            <a:schemeClr val="bg1"/>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724400" y="2413000"/>
            <a:ext cx="457200" cy="457200"/>
          </a:xfrm>
          <a:prstGeom prst="rect">
            <a:avLst/>
          </a:prstGeom>
        </p:spPr>
      </p:pic>
      <p:sp>
        <p:nvSpPr>
          <p:cNvPr id="13" name="AutoShape 13"/>
          <p:cNvSpPr/>
          <p:nvPr>
            <p:custDataLst>
              <p:tags r:id="rId13"/>
            </p:custDataLst>
          </p:nvPr>
        </p:nvSpPr>
        <p:spPr>
          <a:xfrm>
            <a:off x="5283200" y="2298700"/>
            <a:ext cx="2286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主动帮助老年人解决问题</a:t>
            </a:r>
            <a:endParaRPr lang="zh-CN" alt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4" name="AutoShape 14"/>
          <p:cNvSpPr/>
          <p:nvPr>
            <p:custDataLst>
              <p:tags r:id="rId14"/>
            </p:custDataLst>
          </p:nvPr>
        </p:nvSpPr>
        <p:spPr>
          <a:xfrm>
            <a:off x="4724400" y="3304540"/>
            <a:ext cx="2743200" cy="177546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rPr>
              <a:t>很多老年人生活自理能力差、子女因工作不能常来陪伴，使得他们在精神上感到孤独寂寞，这就需要护理人员通过良好的语言、热情的态度及行为去影响他们，避免不良情绪对老年人身体的影响</a:t>
            </a:r>
            <a:endParaRPr lang="zh-CN" altLang="en-US"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endParaRPr>
          </a:p>
        </p:txBody>
      </p:sp>
      <p:sp>
        <p:nvSpPr>
          <p:cNvPr id="15" name="AutoShape 15"/>
          <p:cNvSpPr/>
          <p:nvPr>
            <p:custDataLst>
              <p:tags r:id="rId15"/>
            </p:custDataLst>
          </p:nvPr>
        </p:nvSpPr>
        <p:spPr>
          <a:xfrm>
            <a:off x="7924800" y="1603375"/>
            <a:ext cx="3251200" cy="4032250"/>
          </a:xfrm>
          <a:prstGeom prst="roundRect">
            <a:avLst>
              <a:gd name="adj" fmla="val 0"/>
            </a:avLst>
          </a:prstGeom>
          <a:solidFill>
            <a:srgbClr val="FFFFFF">
              <a:alpha val="100000"/>
            </a:srgbClr>
          </a:solidFill>
          <a:ln w="12700" cap="flat" cmpd="sng">
            <a:solidFill>
              <a:srgbClr val="86A691">
                <a:alpha val="60000"/>
              </a:srgbClr>
            </a:solidFill>
            <a:prstDash val="solid"/>
            <a:round/>
          </a:ln>
        </p:spPr>
        <p:txBody>
          <a:bodyPr vert="horz" wrap="square" lIns="0" tIns="0" rIns="0" bIns="0" rtlCol="0" anchor="ctr" anchorCtr="0"/>
          <a:lstStyle/>
          <a:p>
            <a:pPr algn="ctr">
              <a:defRPr/>
            </a:pPr>
          </a:p>
        </p:txBody>
      </p:sp>
      <p:sp>
        <p:nvSpPr>
          <p:cNvPr id="16" name="AutoShape 16"/>
          <p:cNvSpPr/>
          <p:nvPr>
            <p:custDataLst>
              <p:tags r:id="rId16"/>
            </p:custDataLst>
          </p:nvPr>
        </p:nvSpPr>
        <p:spPr>
          <a:xfrm>
            <a:off x="7924800" y="2032000"/>
            <a:ext cx="3251200" cy="7620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7"/>
            </p:custDataLst>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8178800" y="2413000"/>
            <a:ext cx="457200" cy="457200"/>
          </a:xfrm>
          <a:prstGeom prst="rect">
            <a:avLst/>
          </a:prstGeom>
        </p:spPr>
      </p:pic>
      <p:sp>
        <p:nvSpPr>
          <p:cNvPr id="18" name="AutoShape 18"/>
          <p:cNvSpPr/>
          <p:nvPr>
            <p:custDataLst>
              <p:tags r:id="rId20"/>
            </p:custDataLst>
          </p:nvPr>
        </p:nvSpPr>
        <p:spPr>
          <a:xfrm>
            <a:off x="8737600" y="2298700"/>
            <a:ext cx="2286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学会稳定老年人的情绪</a:t>
            </a:r>
            <a:endParaRPr lang="zh-CN" alt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9" name="AutoShape 19"/>
          <p:cNvSpPr/>
          <p:nvPr>
            <p:custDataLst>
              <p:tags r:id="rId21"/>
            </p:custDataLst>
          </p:nvPr>
        </p:nvSpPr>
        <p:spPr>
          <a:xfrm>
            <a:off x="8178800" y="3531235"/>
            <a:ext cx="2743200" cy="15487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rPr>
              <a:t>一般老年人对所患疾病都有一定的精神负担和心理压力，担心自己的病能否治愈，怀疑医生或家人对他隐瞒病情的严重程度，怕得不到满意治疗和护理，怕由此失去家人的关心，对恢复健康失去信心等</a:t>
            </a:r>
            <a:endPar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300,&quot;left&quot;:80,&quot;top&quot;:150,&quot;width&quot;:800}"/>
</p:tagLst>
</file>

<file path=ppt/tags/tag101.xml><?xml version="1.0" encoding="utf-8"?>
<p:tagLst xmlns:p="http://schemas.openxmlformats.org/presentationml/2006/main">
  <p:tag name="KSO_WM_DIAGRAM_VIRTUALLY_FRAME" val="{&quot;height&quot;:300,&quot;left&quot;:80,&quot;top&quot;:150,&quot;width&quot;:800}"/>
</p:tagLst>
</file>

<file path=ppt/tags/tag102.xml><?xml version="1.0" encoding="utf-8"?>
<p:tagLst xmlns:p="http://schemas.openxmlformats.org/presentationml/2006/main">
  <p:tag name="KSO_WM_DIAGRAM_VIRTUALLY_FRAME" val="{&quot;height&quot;:300,&quot;left&quot;:80,&quot;top&quot;:150,&quot;width&quot;:800}"/>
</p:tagLst>
</file>

<file path=ppt/tags/tag103.xml><?xml version="1.0" encoding="utf-8"?>
<p:tagLst xmlns:p="http://schemas.openxmlformats.org/presentationml/2006/main">
  <p:tag name="KSO_WM_DIAGRAM_VIRTUALLY_FRAME" val="{&quot;height&quot;:300,&quot;left&quot;:80,&quot;top&quot;:150,&quot;width&quot;:800}"/>
</p:tagLst>
</file>

<file path=ppt/tags/tag104.xml><?xml version="1.0" encoding="utf-8"?>
<p:tagLst xmlns:p="http://schemas.openxmlformats.org/presentationml/2006/main">
  <p:tag name="KSO_WM_DIAGRAM_VIRTUALLY_FRAME" val="{&quot;height&quot;:380,&quot;left&quot;:80,&quot;top&quot;:101,&quot;width&quot;:840}"/>
</p:tagLst>
</file>

<file path=ppt/tags/tag105.xml><?xml version="1.0" encoding="utf-8"?>
<p:tagLst xmlns:p="http://schemas.openxmlformats.org/presentationml/2006/main">
  <p:tag name="KSO_WM_DIAGRAM_VIRTUALLY_FRAME" val="{&quot;height&quot;:380,&quot;left&quot;:80,&quot;top&quot;:101,&quot;width&quot;:840}"/>
</p:tagLst>
</file>

<file path=ppt/tags/tag106.xml><?xml version="1.0" encoding="utf-8"?>
<p:tagLst xmlns:p="http://schemas.openxmlformats.org/presentationml/2006/main">
  <p:tag name="KSO_WM_DIAGRAM_VIRTUALLY_FRAME" val="{&quot;height&quot;:380,&quot;left&quot;:80,&quot;top&quot;:101,&quot;width&quot;:840}"/>
</p:tagLst>
</file>

<file path=ppt/tags/tag107.xml><?xml version="1.0" encoding="utf-8"?>
<p:tagLst xmlns:p="http://schemas.openxmlformats.org/presentationml/2006/main">
  <p:tag name="KSO_WM_DIAGRAM_VIRTUALLY_FRAME" val="{&quot;height&quot;:380,&quot;left&quot;:80,&quot;top&quot;:101,&quot;width&quot;:840}"/>
</p:tagLst>
</file>

<file path=ppt/tags/tag108.xml><?xml version="1.0" encoding="utf-8"?>
<p:tagLst xmlns:p="http://schemas.openxmlformats.org/presentationml/2006/main">
  <p:tag name="KSO_WM_DIAGRAM_VIRTUALLY_FRAME" val="{&quot;height&quot;:380,&quot;left&quot;:80,&quot;top&quot;:101,&quot;width&quot;:840}"/>
</p:tagLst>
</file>

<file path=ppt/tags/tag109.xml><?xml version="1.0" encoding="utf-8"?>
<p:tagLst xmlns:p="http://schemas.openxmlformats.org/presentationml/2006/main">
  <p:tag name="KSO_WM_DIAGRAM_VIRTUALLY_FRAME" val="{&quot;height&quot;:380,&quot;left&quot;:80,&quot;top&quot;:101,&quot;width&quot;:84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380,&quot;left&quot;:80,&quot;top&quot;:101,&quot;width&quot;:840}"/>
</p:tagLst>
</file>

<file path=ppt/tags/tag111.xml><?xml version="1.0" encoding="utf-8"?>
<p:tagLst xmlns:p="http://schemas.openxmlformats.org/presentationml/2006/main">
  <p:tag name="KSO_WM_DIAGRAM_VIRTUALLY_FRAME" val="{&quot;height&quot;:380,&quot;left&quot;:80,&quot;top&quot;:101,&quot;width&quot;:840}"/>
</p:tagLst>
</file>

<file path=ppt/tags/tag112.xml><?xml version="1.0" encoding="utf-8"?>
<p:tagLst xmlns:p="http://schemas.openxmlformats.org/presentationml/2006/main">
  <p:tag name="KSO_WM_DIAGRAM_VIRTUALLY_FRAME" val="{&quot;height&quot;:380,&quot;left&quot;:80,&quot;top&quot;:101,&quot;width&quot;:840}"/>
</p:tagLst>
</file>

<file path=ppt/tags/tag113.xml><?xml version="1.0" encoding="utf-8"?>
<p:tagLst xmlns:p="http://schemas.openxmlformats.org/presentationml/2006/main">
  <p:tag name="KSO_WM_DIAGRAM_VIRTUALLY_FRAME" val="{&quot;height&quot;:380,&quot;left&quot;:80,&quot;top&quot;:101,&quot;width&quot;:840}"/>
</p:tagLst>
</file>

<file path=ppt/tags/tag114.xml><?xml version="1.0" encoding="utf-8"?>
<p:tagLst xmlns:p="http://schemas.openxmlformats.org/presentationml/2006/main">
  <p:tag name="KSO_WM_DIAGRAM_VIRTUALLY_FRAME" val="{&quot;height&quot;:380,&quot;left&quot;:80,&quot;top&quot;:101,&quot;width&quot;:840}"/>
</p:tagLst>
</file>

<file path=ppt/tags/tag115.xml><?xml version="1.0" encoding="utf-8"?>
<p:tagLst xmlns:p="http://schemas.openxmlformats.org/presentationml/2006/main">
  <p:tag name="KSO_WM_DIAGRAM_VIRTUALLY_FRAME" val="{&quot;height&quot;:380,&quot;left&quot;:80,&quot;top&quot;:101,&quot;width&quot;:840}"/>
</p:tagLst>
</file>

<file path=ppt/tags/tag116.xml><?xml version="1.0" encoding="utf-8"?>
<p:tagLst xmlns:p="http://schemas.openxmlformats.org/presentationml/2006/main">
  <p:tag name="KSO_WM_DIAGRAM_VIRTUALLY_FRAME" val="{&quot;height&quot;:380,&quot;left&quot;:80,&quot;top&quot;:101,&quot;width&quot;:840}"/>
</p:tagLst>
</file>

<file path=ppt/tags/tag117.xml><?xml version="1.0" encoding="utf-8"?>
<p:tagLst xmlns:p="http://schemas.openxmlformats.org/presentationml/2006/main">
  <p:tag name="KSO_WM_DIAGRAM_VIRTUALLY_FRAME" val="{&quot;height&quot;:380,&quot;left&quot;:80,&quot;top&quot;:101,&quot;width&quot;:840}"/>
</p:tagLst>
</file>

<file path=ppt/tags/tag118.xml><?xml version="1.0" encoding="utf-8"?>
<p:tagLst xmlns:p="http://schemas.openxmlformats.org/presentationml/2006/main">
  <p:tag name="KSO_WM_DIAGRAM_VIRTUALLY_FRAME" val="{&quot;height&quot;:380,&quot;left&quot;:80,&quot;top&quot;:101,&quot;width&quot;:840}"/>
</p:tagLst>
</file>

<file path=ppt/tags/tag119.xml><?xml version="1.0" encoding="utf-8"?>
<p:tagLst xmlns:p="http://schemas.openxmlformats.org/presentationml/2006/main">
  <p:tag name="KSO_WM_DIAGRAM_VIRTUALLY_FRAME" val="{&quot;height&quot;:380,&quot;left&quot;:80,&quot;top&quot;:101,&quot;width&quot;:84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380,&quot;left&quot;:80,&quot;top&quot;:101,&quot;width&quot;:840}"/>
</p:tagLst>
</file>

<file path=ppt/tags/tag121.xml><?xml version="1.0" encoding="utf-8"?>
<p:tagLst xmlns:p="http://schemas.openxmlformats.org/presentationml/2006/main">
  <p:tag name="KSO_WM_DIAGRAM_VIRTUALLY_FRAME" val="{&quot;height&quot;:380,&quot;left&quot;:80,&quot;top&quot;:101,&quot;width&quot;:840}"/>
</p:tagLst>
</file>

<file path=ppt/tags/tag122.xml><?xml version="1.0" encoding="utf-8"?>
<p:tagLst xmlns:p="http://schemas.openxmlformats.org/presentationml/2006/main">
  <p:tag name="KSO_WM_DIAGRAM_VIRTUALLY_FRAME" val="{&quot;height&quot;:380,&quot;left&quot;:80,&quot;top&quot;:101,&quot;width&quot;:840}"/>
</p:tagLst>
</file>

<file path=ppt/tags/tag123.xml><?xml version="1.0" encoding="utf-8"?>
<p:tagLst xmlns:p="http://schemas.openxmlformats.org/presentationml/2006/main">
  <p:tag name="KSO_WM_DIAGRAM_VIRTUALLY_FRAME" val="{&quot;height&quot;:380,&quot;left&quot;:80,&quot;top&quot;:101,&quot;width&quot;:840}"/>
</p:tagLst>
</file>

<file path=ppt/tags/tag124.xml><?xml version="1.0" encoding="utf-8"?>
<p:tagLst xmlns:p="http://schemas.openxmlformats.org/presentationml/2006/main">
  <p:tag name="KSO_WM_DIAGRAM_VIRTUALLY_FRAME" val="{&quot;height&quot;:155.75,&quot;left&quot;:78.5,&quot;top&quot;:118.5,&quot;width&quot;:800}"/>
</p:tagLst>
</file>

<file path=ppt/tags/tag125.xml><?xml version="1.0" encoding="utf-8"?>
<p:tagLst xmlns:p="http://schemas.openxmlformats.org/presentationml/2006/main">
  <p:tag name="KSO_WM_DIAGRAM_VIRTUALLY_FRAME" val="{&quot;height&quot;:155.75,&quot;left&quot;:78.5,&quot;top&quot;:118.5,&quot;width&quot;:800}"/>
</p:tagLst>
</file>

<file path=ppt/tags/tag126.xml><?xml version="1.0" encoding="utf-8"?>
<p:tagLst xmlns:p="http://schemas.openxmlformats.org/presentationml/2006/main">
  <p:tag name="KSO_WM_DIAGRAM_VIRTUALLY_FRAME" val="{&quot;height&quot;:331.25,&quot;left&quot;:80,&quot;top&quot;:126.25,&quot;width&quot;:800}"/>
</p:tagLst>
</file>

<file path=ppt/tags/tag127.xml><?xml version="1.0" encoding="utf-8"?>
<p:tagLst xmlns:p="http://schemas.openxmlformats.org/presentationml/2006/main">
  <p:tag name="KSO_WM_DIAGRAM_VIRTUALLY_FRAME" val="{&quot;height&quot;:331.25,&quot;left&quot;:80,&quot;top&quot;:126.25,&quot;width&quot;:800}"/>
</p:tagLst>
</file>

<file path=ppt/tags/tag128.xml><?xml version="1.0" encoding="utf-8"?>
<p:tagLst xmlns:p="http://schemas.openxmlformats.org/presentationml/2006/main">
  <p:tag name="KSO_WM_DIAGRAM_VIRTUALLY_FRAME" val="{&quot;height&quot;:331.25,&quot;left&quot;:80,&quot;top&quot;:126.25,&quot;width&quot;:800}"/>
</p:tagLst>
</file>

<file path=ppt/tags/tag129.xml><?xml version="1.0" encoding="utf-8"?>
<p:tagLst xmlns:p="http://schemas.openxmlformats.org/presentationml/2006/main">
  <p:tag name="KSO_WM_DIAGRAM_VIRTUALLY_FRAME" val="{&quot;height&quot;:331.25,&quot;left&quot;:80,&quot;top&quot;:126.25,&quot;width&quot;:80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331.25,&quot;left&quot;:80,&quot;top&quot;:126.25,&quot;width&quot;:800}"/>
</p:tagLst>
</file>

<file path=ppt/tags/tag131.xml><?xml version="1.0" encoding="utf-8"?>
<p:tagLst xmlns:p="http://schemas.openxmlformats.org/presentationml/2006/main">
  <p:tag name="KSO_WM_DIAGRAM_VIRTUALLY_FRAME" val="{&quot;height&quot;:331.25,&quot;left&quot;:80,&quot;top&quot;:126.25,&quot;width&quot;:800}"/>
</p:tagLst>
</file>

<file path=ppt/tags/tag132.xml><?xml version="1.0" encoding="utf-8"?>
<p:tagLst xmlns:p="http://schemas.openxmlformats.org/presentationml/2006/main">
  <p:tag name="KSO_WM_DIAGRAM_VIRTUALLY_FRAME" val="{&quot;height&quot;:331.25,&quot;left&quot;:80,&quot;top&quot;:126.25,&quot;width&quot;:800}"/>
</p:tagLst>
</file>

<file path=ppt/tags/tag133.xml><?xml version="1.0" encoding="utf-8"?>
<p:tagLst xmlns:p="http://schemas.openxmlformats.org/presentationml/2006/main">
  <p:tag name="KSO_WM_DIAGRAM_VIRTUALLY_FRAME" val="{&quot;height&quot;:331.25,&quot;left&quot;:80,&quot;top&quot;:126.25,&quot;width&quot;:800}"/>
</p:tagLst>
</file>

<file path=ppt/tags/tag134.xml><?xml version="1.0" encoding="utf-8"?>
<p:tagLst xmlns:p="http://schemas.openxmlformats.org/presentationml/2006/main">
  <p:tag name="KSO_WM_DIAGRAM_VIRTUALLY_FRAME" val="{&quot;height&quot;:331.25,&quot;left&quot;:80,&quot;top&quot;:126.25,&quot;width&quot;:800}"/>
</p:tagLst>
</file>

<file path=ppt/tags/tag135.xml><?xml version="1.0" encoding="utf-8"?>
<p:tagLst xmlns:p="http://schemas.openxmlformats.org/presentationml/2006/main">
  <p:tag name="KSO_WM_DIAGRAM_VIRTUALLY_FRAME" val="{&quot;height&quot;:331.25,&quot;left&quot;:80,&quot;top&quot;:126.25,&quot;width&quot;:800}"/>
</p:tagLst>
</file>

<file path=ppt/tags/tag136.xml><?xml version="1.0" encoding="utf-8"?>
<p:tagLst xmlns:p="http://schemas.openxmlformats.org/presentationml/2006/main">
  <p:tag name="KSO_WM_DIAGRAM_VIRTUALLY_FRAME" val="{&quot;height&quot;:331.25,&quot;left&quot;:80,&quot;top&quot;:126.25,&quot;width&quot;:800}"/>
</p:tagLst>
</file>

<file path=ppt/tags/tag137.xml><?xml version="1.0" encoding="utf-8"?>
<p:tagLst xmlns:p="http://schemas.openxmlformats.org/presentationml/2006/main">
  <p:tag name="KSO_WM_DIAGRAM_VIRTUALLY_FRAME" val="{&quot;height&quot;:331.25,&quot;left&quot;:80,&quot;top&quot;:126.25,&quot;width&quot;:800}"/>
</p:tagLst>
</file>

<file path=ppt/tags/tag138.xml><?xml version="1.0" encoding="utf-8"?>
<p:tagLst xmlns:p="http://schemas.openxmlformats.org/presentationml/2006/main">
  <p:tag name="KSO_WM_DIAGRAM_VIRTUALLY_FRAME" val="{&quot;height&quot;:331.25,&quot;left&quot;:80,&quot;top&quot;:126.25,&quot;width&quot;:800}"/>
</p:tagLst>
</file>

<file path=ppt/tags/tag139.xml><?xml version="1.0" encoding="utf-8"?>
<p:tagLst xmlns:p="http://schemas.openxmlformats.org/presentationml/2006/main">
  <p:tag name="KSO_WM_DIAGRAM_VIRTUALLY_FRAME" val="{&quot;height&quot;:331.25,&quot;left&quot;:80,&quot;top&quot;:126.25,&quot;width&quot;:80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331.25,&quot;left&quot;:80,&quot;top&quot;:126.25,&quot;width&quot;:800}"/>
</p:tagLst>
</file>

<file path=ppt/tags/tag141.xml><?xml version="1.0" encoding="utf-8"?>
<p:tagLst xmlns:p="http://schemas.openxmlformats.org/presentationml/2006/main">
  <p:tag name="KSO_WM_DIAGRAM_VIRTUALLY_FRAME" val="{&quot;height&quot;:240,&quot;left&quot;:80,&quot;top&quot;:175,&quot;width&quot;:800}"/>
</p:tagLst>
</file>

<file path=ppt/tags/tag142.xml><?xml version="1.0" encoding="utf-8"?>
<p:tagLst xmlns:p="http://schemas.openxmlformats.org/presentationml/2006/main">
  <p:tag name="KSO_WM_DIAGRAM_VIRTUALLY_FRAME" val="{&quot;height&quot;:240,&quot;left&quot;:80,&quot;top&quot;:175,&quot;width&quot;:800}"/>
</p:tagLst>
</file>

<file path=ppt/tags/tag143.xml><?xml version="1.0" encoding="utf-8"?>
<p:tagLst xmlns:p="http://schemas.openxmlformats.org/presentationml/2006/main">
  <p:tag name="KSO_WM_DIAGRAM_VIRTUALLY_FRAME" val="{&quot;height&quot;:240,&quot;left&quot;:80,&quot;top&quot;:175,&quot;width&quot;:800}"/>
</p:tagLst>
</file>

<file path=ppt/tags/tag144.xml><?xml version="1.0" encoding="utf-8"?>
<p:tagLst xmlns:p="http://schemas.openxmlformats.org/presentationml/2006/main">
  <p:tag name="KSO_WM_DIAGRAM_VIRTUALLY_FRAME" val="{&quot;height&quot;:240,&quot;left&quot;:80,&quot;top&quot;:175,&quot;width&quot;:800}"/>
</p:tagLst>
</file>

<file path=ppt/tags/tag145.xml><?xml version="1.0" encoding="utf-8"?>
<p:tagLst xmlns:p="http://schemas.openxmlformats.org/presentationml/2006/main">
  <p:tag name="KSO_WM_DIAGRAM_VIRTUALLY_FRAME" val="{&quot;height&quot;:240,&quot;left&quot;:80,&quot;top&quot;:175,&quot;width&quot;:800}"/>
</p:tagLst>
</file>

<file path=ppt/tags/tag146.xml><?xml version="1.0" encoding="utf-8"?>
<p:tagLst xmlns:p="http://schemas.openxmlformats.org/presentationml/2006/main">
  <p:tag name="KSO_WM_DIAGRAM_VIRTUALLY_FRAME" val="{&quot;height&quot;:240,&quot;left&quot;:80,&quot;top&quot;:175,&quot;width&quot;:800}"/>
</p:tagLst>
</file>

<file path=ppt/tags/tag147.xml><?xml version="1.0" encoding="utf-8"?>
<p:tagLst xmlns:p="http://schemas.openxmlformats.org/presentationml/2006/main">
  <p:tag name="KSO_WM_DIAGRAM_VIRTUALLY_FRAME" val="{&quot;height&quot;:240,&quot;left&quot;:80,&quot;top&quot;:175,&quot;width&quot;:800}"/>
</p:tagLst>
</file>

<file path=ppt/tags/tag148.xml><?xml version="1.0" encoding="utf-8"?>
<p:tagLst xmlns:p="http://schemas.openxmlformats.org/presentationml/2006/main">
  <p:tag name="KSO_WM_DIAGRAM_VIRTUALLY_FRAME" val="{&quot;height&quot;:240,&quot;left&quot;:80,&quot;top&quot;:175,&quot;width&quot;:800}"/>
</p:tagLst>
</file>

<file path=ppt/tags/tag149.xml><?xml version="1.0" encoding="utf-8"?>
<p:tagLst xmlns:p="http://schemas.openxmlformats.org/presentationml/2006/main">
  <p:tag name="KSO_WM_DIAGRAM_VIRTUALLY_FRAME" val="{&quot;height&quot;:410.05,&quot;left&quot;:80,&quot;top&quot;:106.85,&quot;width&quot;:80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DIAGRAM_VIRTUALLY_FRAME" val="{&quot;height&quot;:410.05,&quot;left&quot;:80,&quot;top&quot;:106.85,&quot;width&quot;:800}"/>
</p:tagLst>
</file>

<file path=ppt/tags/tag151.xml><?xml version="1.0" encoding="utf-8"?>
<p:tagLst xmlns:p="http://schemas.openxmlformats.org/presentationml/2006/main">
  <p:tag name="KSO_WM_DIAGRAM_VIRTUALLY_FRAME" val="{&quot;height&quot;:410.05,&quot;left&quot;:80,&quot;top&quot;:106.85,&quot;width&quot;:800}"/>
</p:tagLst>
</file>

<file path=ppt/tags/tag152.xml><?xml version="1.0" encoding="utf-8"?>
<p:tagLst xmlns:p="http://schemas.openxmlformats.org/presentationml/2006/main">
  <p:tag name="KSO_WM_DIAGRAM_VIRTUALLY_FRAME" val="{&quot;height&quot;:410.05,&quot;left&quot;:80,&quot;top&quot;:106.85,&quot;width&quot;:800}"/>
</p:tagLst>
</file>

<file path=ppt/tags/tag153.xml><?xml version="1.0" encoding="utf-8"?>
<p:tagLst xmlns:p="http://schemas.openxmlformats.org/presentationml/2006/main">
  <p:tag name="KSO_WM_DIAGRAM_VIRTUALLY_FRAME" val="{&quot;height&quot;:410.05,&quot;left&quot;:80,&quot;top&quot;:106.85,&quot;width&quot;:800}"/>
</p:tagLst>
</file>

<file path=ppt/tags/tag154.xml><?xml version="1.0" encoding="utf-8"?>
<p:tagLst xmlns:p="http://schemas.openxmlformats.org/presentationml/2006/main">
  <p:tag name="KSO_WM_DIAGRAM_VIRTUALLY_FRAME" val="{&quot;height&quot;:410.05,&quot;left&quot;:80,&quot;top&quot;:106.85,&quot;width&quot;:800}"/>
</p:tagLst>
</file>

<file path=ppt/tags/tag155.xml><?xml version="1.0" encoding="utf-8"?>
<p:tagLst xmlns:p="http://schemas.openxmlformats.org/presentationml/2006/main">
  <p:tag name="KSO_WM_DIAGRAM_VIRTUALLY_FRAME" val="{&quot;height&quot;:410.05,&quot;left&quot;:80,&quot;top&quot;:106.85,&quot;width&quot;:800}"/>
</p:tagLst>
</file>

<file path=ppt/tags/tag156.xml><?xml version="1.0" encoding="utf-8"?>
<p:tagLst xmlns:p="http://schemas.openxmlformats.org/presentationml/2006/main">
  <p:tag name="KSO_WM_DIAGRAM_VIRTUALLY_FRAME" val="{&quot;height&quot;:410.05,&quot;left&quot;:80,&quot;top&quot;:106.85,&quot;width&quot;:800}"/>
</p:tagLst>
</file>

<file path=ppt/tags/tag157.xml><?xml version="1.0" encoding="utf-8"?>
<p:tagLst xmlns:p="http://schemas.openxmlformats.org/presentationml/2006/main">
  <p:tag name="KSO_WM_DIAGRAM_VIRTUALLY_FRAME" val="{&quot;height&quot;:410.05,&quot;left&quot;:80,&quot;top&quot;:106.85,&quot;width&quot;:800}"/>
</p:tagLst>
</file>

<file path=ppt/tags/tag158.xml><?xml version="1.0" encoding="utf-8"?>
<p:tagLst xmlns:p="http://schemas.openxmlformats.org/presentationml/2006/main">
  <p:tag name="KSO_WM_DIAGRAM_VIRTUALLY_FRAME" val="{&quot;height&quot;:410.05,&quot;left&quot;:80,&quot;top&quot;:106.85,&quot;width&quot;:800}"/>
</p:tagLst>
</file>

<file path=ppt/tags/tag159.xml><?xml version="1.0" encoding="utf-8"?>
<p:tagLst xmlns:p="http://schemas.openxmlformats.org/presentationml/2006/main">
  <p:tag name="KSO_WM_DIAGRAM_VIRTUALLY_FRAME" val="{&quot;height&quot;:410.05,&quot;left&quot;:80,&quot;top&quot;:106.85,&quot;width&quot;:80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DIAGRAM_VIRTUALLY_FRAME" val="{&quot;height&quot;:410.05,&quot;left&quot;:80,&quot;top&quot;:106.85,&quot;width&quot;:800}"/>
</p:tagLst>
</file>

<file path=ppt/tags/tag161.xml><?xml version="1.0" encoding="utf-8"?>
<p:tagLst xmlns:p="http://schemas.openxmlformats.org/presentationml/2006/main">
  <p:tag name="KSO_WM_DIAGRAM_VIRTUALLY_FRAME" val="{&quot;height&quot;:410.05,&quot;left&quot;:80,&quot;top&quot;:106.85,&quot;width&quot;:800}"/>
</p:tagLst>
</file>

<file path=ppt/tags/tag162.xml><?xml version="1.0" encoding="utf-8"?>
<p:tagLst xmlns:p="http://schemas.openxmlformats.org/presentationml/2006/main">
  <p:tag name="KSO_WM_DIAGRAM_VIRTUALLY_FRAME" val="{&quot;height&quot;:410.05,&quot;left&quot;:80,&quot;top&quot;:106.85,&quot;width&quot;:800}"/>
</p:tagLst>
</file>

<file path=ppt/tags/tag163.xml><?xml version="1.0" encoding="utf-8"?>
<p:tagLst xmlns:p="http://schemas.openxmlformats.org/presentationml/2006/main">
  <p:tag name="KSO_WM_DIAGRAM_VIRTUALLY_FRAME" val="{&quot;height&quot;:410.05,&quot;left&quot;:80,&quot;top&quot;:106.85,&quot;width&quot;:800}"/>
</p:tagLst>
</file>

<file path=ppt/tags/tag164.xml><?xml version="1.0" encoding="utf-8"?>
<p:tagLst xmlns:p="http://schemas.openxmlformats.org/presentationml/2006/main">
  <p:tag name="KSO_WM_DIAGRAM_VIRTUALLY_FRAME" val="{&quot;height&quot;:410.05,&quot;left&quot;:80,&quot;top&quot;:106.85,&quot;width&quot;:800}"/>
</p:tagLst>
</file>

<file path=ppt/tags/tag165.xml><?xml version="1.0" encoding="utf-8"?>
<p:tagLst xmlns:p="http://schemas.openxmlformats.org/presentationml/2006/main">
  <p:tag name="KSO_WM_DIAGRAM_VIRTUALLY_FRAME" val="{&quot;height&quot;:410.05,&quot;left&quot;:80,&quot;top&quot;:106.85,&quot;width&quot;:800}"/>
</p:tagLst>
</file>

<file path=ppt/tags/tag166.xml><?xml version="1.0" encoding="utf-8"?>
<p:tagLst xmlns:p="http://schemas.openxmlformats.org/presentationml/2006/main">
  <p:tag name="KSO_WM_DIAGRAM_VIRTUALLY_FRAME" val="{&quot;height&quot;:410.05,&quot;left&quot;:80,&quot;top&quot;:106.85,&quot;width&quot;:800}"/>
</p:tagLst>
</file>

<file path=ppt/tags/tag167.xml><?xml version="1.0" encoding="utf-8"?>
<p:tagLst xmlns:p="http://schemas.openxmlformats.org/presentationml/2006/main">
  <p:tag name="KSO_WM_DIAGRAM_VIRTUALLY_FRAME" val="{&quot;height&quot;:410.05,&quot;left&quot;:80,&quot;top&quot;:106.85,&quot;width&quot;:800}"/>
</p:tagLst>
</file>

<file path=ppt/tags/tag168.xml><?xml version="1.0" encoding="utf-8"?>
<p:tagLst xmlns:p="http://schemas.openxmlformats.org/presentationml/2006/main">
  <p:tag name="KSO_WM_DIAGRAM_VIRTUALLY_FRAME" val="{&quot;height&quot;:410.05,&quot;left&quot;:80,&quot;top&quot;:106.85,&quot;width&quot;:800}"/>
</p:tagLst>
</file>

<file path=ppt/tags/tag169.xml><?xml version="1.0" encoding="utf-8"?>
<p:tagLst xmlns:p="http://schemas.openxmlformats.org/presentationml/2006/main">
  <p:tag name="KSO_WM_DIAGRAM_VIRTUALLY_FRAME" val="{&quot;height&quot;:410.05,&quot;left&quot;:80,&quot;top&quot;:106.85,&quot;width&quot;:80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DIAGRAM_VIRTUALLY_FRAME" val="{&quot;height&quot;:410.05,&quot;left&quot;:80,&quot;top&quot;:106.85,&quot;width&quot;:800}"/>
</p:tagLst>
</file>

<file path=ppt/tags/tag171.xml><?xml version="1.0" encoding="utf-8"?>
<p:tagLst xmlns:p="http://schemas.openxmlformats.org/presentationml/2006/main">
  <p:tag name="KSO_WM_DIAGRAM_VIRTUALLY_FRAME" val="{&quot;height&quot;:410.05,&quot;left&quot;:80,&quot;top&quot;:106.85,&quot;width&quot;:800}"/>
</p:tagLst>
</file>

<file path=ppt/tags/tag172.xml><?xml version="1.0" encoding="utf-8"?>
<p:tagLst xmlns:p="http://schemas.openxmlformats.org/presentationml/2006/main">
  <p:tag name="KSO_WM_DIAGRAM_VIRTUALLY_FRAME" val="{&quot;height&quot;:410.05,&quot;left&quot;:80,&quot;top&quot;:106.85,&quot;width&quot;:800}"/>
</p:tagLst>
</file>

<file path=ppt/tags/tag173.xml><?xml version="1.0" encoding="utf-8"?>
<p:tagLst xmlns:p="http://schemas.openxmlformats.org/presentationml/2006/main">
  <p:tag name="KSO_WM_DIAGRAM_VIRTUALLY_FRAME" val="{&quot;height&quot;:410.05,&quot;left&quot;:80,&quot;top&quot;:106.85,&quot;width&quot;:800}"/>
</p:tagLst>
</file>

<file path=ppt/tags/tag174.xml><?xml version="1.0" encoding="utf-8"?>
<p:tagLst xmlns:p="http://schemas.openxmlformats.org/presentationml/2006/main">
  <p:tag name="KSO_WM_DIAGRAM_VIRTUALLY_FRAME" val="{&quot;height&quot;:410.05,&quot;left&quot;:80,&quot;top&quot;:106.85,&quot;width&quot;:800}"/>
</p:tagLst>
</file>

<file path=ppt/tags/tag175.xml><?xml version="1.0" encoding="utf-8"?>
<p:tagLst xmlns:p="http://schemas.openxmlformats.org/presentationml/2006/main">
  <p:tag name="KSO_WM_DIAGRAM_VIRTUALLY_FRAME" val="{&quot;height&quot;:410.05,&quot;left&quot;:80,&quot;top&quot;:106.85,&quot;width&quot;:800}"/>
</p:tagLst>
</file>

<file path=ppt/tags/tag176.xml><?xml version="1.0" encoding="utf-8"?>
<p:tagLst xmlns:p="http://schemas.openxmlformats.org/presentationml/2006/main">
  <p:tag name="KSO_WM_DIAGRAM_VIRTUALLY_FRAME" val="{&quot;height&quot;:410.05,&quot;left&quot;:80,&quot;top&quot;:106.85,&quot;width&quot;:800}"/>
</p:tagLst>
</file>

<file path=ppt/tags/tag177.xml><?xml version="1.0" encoding="utf-8"?>
<p:tagLst xmlns:p="http://schemas.openxmlformats.org/presentationml/2006/main">
  <p:tag name="KSO_WM_DIAGRAM_VIRTUALLY_FRAME" val="{&quot;height&quot;:410.05,&quot;left&quot;:80,&quot;top&quot;:106.85,&quot;width&quot;:800}"/>
</p:tagLst>
</file>

<file path=ppt/tags/tag178.xml><?xml version="1.0" encoding="utf-8"?>
<p:tagLst xmlns:p="http://schemas.openxmlformats.org/presentationml/2006/main">
  <p:tag name="KSO_WM_DIAGRAM_VIRTUALLY_FRAME" val="{&quot;height&quot;:410.05,&quot;left&quot;:80,&quot;top&quot;:106.85,&quot;width&quot;:800}"/>
</p:tagLst>
</file>

<file path=ppt/tags/tag179.xml><?xml version="1.0" encoding="utf-8"?>
<p:tagLst xmlns:p="http://schemas.openxmlformats.org/presentationml/2006/main">
  <p:tag name="KSO_WM_DIAGRAM_VIRTUALLY_FRAME" val="{&quot;height&quot;:410.05,&quot;left&quot;:80,&quot;top&quot;:106.85,&quot;width&quot;:80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DIAGRAM_VIRTUALLY_FRAME" val="{&quot;height&quot;:410.05,&quot;left&quot;:80,&quot;top&quot;:106.85,&quot;width&quot;:800}"/>
</p:tagLst>
</file>

<file path=ppt/tags/tag181.xml><?xml version="1.0" encoding="utf-8"?>
<p:tagLst xmlns:p="http://schemas.openxmlformats.org/presentationml/2006/main">
  <p:tag name="KSO_WM_DIAGRAM_VIRTUALLY_FRAME" val="{&quot;height&quot;:410.05,&quot;left&quot;:80,&quot;top&quot;:106.85,&quot;width&quot;:800}"/>
</p:tagLst>
</file>

<file path=ppt/tags/tag182.xml><?xml version="1.0" encoding="utf-8"?>
<p:tagLst xmlns:p="http://schemas.openxmlformats.org/presentationml/2006/main">
  <p:tag name="KSO_WM_DIAGRAM_VIRTUALLY_FRAME" val="{&quot;height&quot;:410.05,&quot;left&quot;:80,&quot;top&quot;:106.85,&quot;width&quot;:800}"/>
</p:tagLst>
</file>

<file path=ppt/tags/tag183.xml><?xml version="1.0" encoding="utf-8"?>
<p:tagLst xmlns:p="http://schemas.openxmlformats.org/presentationml/2006/main">
  <p:tag name="KSO_WM_DIAGRAM_VIRTUALLY_FRAME" val="{&quot;height&quot;:410.05,&quot;left&quot;:80,&quot;top&quot;:106.85,&quot;width&quot;:800}"/>
</p:tagLst>
</file>

<file path=ppt/tags/tag184.xml><?xml version="1.0" encoding="utf-8"?>
<p:tagLst xmlns:p="http://schemas.openxmlformats.org/presentationml/2006/main">
  <p:tag name="KSO_WM_DIAGRAM_VIRTUALLY_FRAME" val="{&quot;height&quot;:410.05,&quot;left&quot;:80,&quot;top&quot;:106.85,&quot;width&quot;:800}"/>
</p:tagLst>
</file>

<file path=ppt/tags/tag185.xml><?xml version="1.0" encoding="utf-8"?>
<p:tagLst xmlns:p="http://schemas.openxmlformats.org/presentationml/2006/main">
  <p:tag name="KSO_WM_DIAGRAM_VIRTUALLY_FRAME" val="{&quot;height&quot;:410.05,&quot;left&quot;:80,&quot;top&quot;:106.85,&quot;width&quot;:800}"/>
</p:tagLst>
</file>

<file path=ppt/tags/tag186.xml><?xml version="1.0" encoding="utf-8"?>
<p:tagLst xmlns:p="http://schemas.openxmlformats.org/presentationml/2006/main">
  <p:tag name="KSO_WM_DIAGRAM_VIRTUALLY_FRAME" val="{&quot;height&quot;:410.05,&quot;left&quot;:80,&quot;top&quot;:106.85,&quot;width&quot;:800}"/>
</p:tagLst>
</file>

<file path=ppt/tags/tag187.xml><?xml version="1.0" encoding="utf-8"?>
<p:tagLst xmlns:p="http://schemas.openxmlformats.org/presentationml/2006/main">
  <p:tag name="KSO_WM_DIAGRAM_VIRTUALLY_FRAME" val="{&quot;height&quot;:410.05,&quot;left&quot;:80,&quot;top&quot;:106.85,&quot;width&quot;:800}"/>
</p:tagLst>
</file>

<file path=ppt/tags/tag188.xml><?xml version="1.0" encoding="utf-8"?>
<p:tagLst xmlns:p="http://schemas.openxmlformats.org/presentationml/2006/main">
  <p:tag name="KSO_WM_DIAGRAM_VIRTUALLY_FRAME" val="{&quot;height&quot;:410.05,&quot;left&quot;:80,&quot;top&quot;:106.85,&quot;width&quot;:800}"/>
</p:tagLst>
</file>

<file path=ppt/tags/tag189.xml><?xml version="1.0" encoding="utf-8"?>
<p:tagLst xmlns:p="http://schemas.openxmlformats.org/presentationml/2006/main">
  <p:tag name="KSO_WM_DIAGRAM_VIRTUALLY_FRAME" val="{&quot;height&quot;:410.05,&quot;left&quot;:80,&quot;top&quot;:106.85,&quot;width&quot;:80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DIAGRAM_VIRTUALLY_FRAME" val="{&quot;height&quot;:410.05,&quot;left&quot;:80,&quot;top&quot;:106.85,&quot;width&quot;:800}"/>
</p:tagLst>
</file>

<file path=ppt/tags/tag191.xml><?xml version="1.0" encoding="utf-8"?>
<p:tagLst xmlns:p="http://schemas.openxmlformats.org/presentationml/2006/main">
  <p:tag name="KSO_WM_DIAGRAM_VIRTUALLY_FRAME" val="{&quot;height&quot;:410.05,&quot;left&quot;:80,&quot;top&quot;:106.85,&quot;width&quot;:800}"/>
</p:tagLst>
</file>

<file path=ppt/tags/tag192.xml><?xml version="1.0" encoding="utf-8"?>
<p:tagLst xmlns:p="http://schemas.openxmlformats.org/presentationml/2006/main">
  <p:tag name="KSO_WM_DIAGRAM_VIRTUALLY_FRAME" val="{&quot;height&quot;:410.05,&quot;left&quot;:80,&quot;top&quot;:106.85,&quot;width&quot;:800}"/>
</p:tagLst>
</file>

<file path=ppt/tags/tag193.xml><?xml version="1.0" encoding="utf-8"?>
<p:tagLst xmlns:p="http://schemas.openxmlformats.org/presentationml/2006/main">
  <p:tag name="KSO_WM_DIAGRAM_VIRTUALLY_FRAME" val="{&quot;height&quot;:410.05,&quot;left&quot;:80,&quot;top&quot;:106.85,&quot;width&quot;:800}"/>
</p:tagLst>
</file>

<file path=ppt/tags/tag194.xml><?xml version="1.0" encoding="utf-8"?>
<p:tagLst xmlns:p="http://schemas.openxmlformats.org/presentationml/2006/main">
  <p:tag name="KSO_WM_DIAGRAM_VIRTUALLY_FRAME" val="{&quot;height&quot;:410.05,&quot;left&quot;:80,&quot;top&quot;:106.85,&quot;width&quot;:800}"/>
</p:tagLst>
</file>

<file path=ppt/tags/tag195.xml><?xml version="1.0" encoding="utf-8"?>
<p:tagLst xmlns:p="http://schemas.openxmlformats.org/presentationml/2006/main">
  <p:tag name="KSO_WM_DIAGRAM_VIRTUALLY_FRAME" val="{&quot;height&quot;:410.05,&quot;left&quot;:80,&quot;top&quot;:106.85,&quot;width&quot;:800}"/>
</p:tagLst>
</file>

<file path=ppt/tags/tag196.xml><?xml version="1.0" encoding="utf-8"?>
<p:tagLst xmlns:p="http://schemas.openxmlformats.org/presentationml/2006/main">
  <p:tag name="KSO_WM_DIAGRAM_VIRTUALLY_FRAME" val="{&quot;height&quot;:410.05,&quot;left&quot;:80,&quot;top&quot;:106.85,&quot;width&quot;:800}"/>
</p:tagLst>
</file>

<file path=ppt/tags/tag197.xml><?xml version="1.0" encoding="utf-8"?>
<p:tagLst xmlns:p="http://schemas.openxmlformats.org/presentationml/2006/main">
  <p:tag name="KSO_WM_DIAGRAM_VIRTUALLY_FRAME" val="{&quot;height&quot;:410.05,&quot;left&quot;:80,&quot;top&quot;:106.85,&quot;width&quot;:800}"/>
</p:tagLst>
</file>

<file path=ppt/tags/tag198.xml><?xml version="1.0" encoding="utf-8"?>
<p:tagLst xmlns:p="http://schemas.openxmlformats.org/presentationml/2006/main">
  <p:tag name="KSO_WM_DIAGRAM_VIRTUALLY_FRAME" val="{&quot;height&quot;:410.05,&quot;left&quot;:80,&quot;top&quot;:106.85,&quot;width&quot;:800}"/>
</p:tagLst>
</file>

<file path=ppt/tags/tag199.xml><?xml version="1.0" encoding="utf-8"?>
<p:tagLst xmlns:p="http://schemas.openxmlformats.org/presentationml/2006/main">
  <p:tag name="KSO_WM_DIAGRAM_VIRTUALLY_FRAME" val="{&quot;height&quot;:410.05,&quot;left&quot;:80,&quot;top&quot;:106.85,&quot;width&quot;:800}"/>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DIAGRAM_VIRTUALLY_FRAME" val="{&quot;height&quot;:410.05,&quot;left&quot;:80,&quot;top&quot;:106.85,&quot;width&quot;:800}"/>
</p:tagLst>
</file>

<file path=ppt/tags/tag201.xml><?xml version="1.0" encoding="utf-8"?>
<p:tagLst xmlns:p="http://schemas.openxmlformats.org/presentationml/2006/main">
  <p:tag name="KSO_WM_DIAGRAM_VIRTUALLY_FRAME" val="{&quot;height&quot;:410.05,&quot;left&quot;:80,&quot;top&quot;:106.85,&quot;width&quot;:800}"/>
</p:tagLst>
</file>

<file path=ppt/tags/tag202.xml><?xml version="1.0" encoding="utf-8"?>
<p:tagLst xmlns:p="http://schemas.openxmlformats.org/presentationml/2006/main">
  <p:tag name="KSO_WM_DIAGRAM_VIRTUALLY_FRAME" val="{&quot;height&quot;:410.05,&quot;left&quot;:80,&quot;top&quot;:106.85,&quot;width&quot;:800}"/>
</p:tagLst>
</file>

<file path=ppt/tags/tag203.xml><?xml version="1.0" encoding="utf-8"?>
<p:tagLst xmlns:p="http://schemas.openxmlformats.org/presentationml/2006/main">
  <p:tag name="KSO_WM_DIAGRAM_VIRTUALLY_FRAME" val="{&quot;height&quot;:410.05,&quot;left&quot;:80,&quot;top&quot;:106.85,&quot;width&quot;:800}"/>
</p:tagLst>
</file>

<file path=ppt/tags/tag204.xml><?xml version="1.0" encoding="utf-8"?>
<p:tagLst xmlns:p="http://schemas.openxmlformats.org/presentationml/2006/main">
  <p:tag name="KSO_WM_DIAGRAM_VIRTUALLY_FRAME" val="{&quot;height&quot;:410.05,&quot;left&quot;:80,&quot;top&quot;:106.85,&quot;width&quot;:800}"/>
</p:tagLst>
</file>

<file path=ppt/tags/tag205.xml><?xml version="1.0" encoding="utf-8"?>
<p:tagLst xmlns:p="http://schemas.openxmlformats.org/presentationml/2006/main">
  <p:tag name="KSO_WM_DIAGRAM_VIRTUALLY_FRAME" val="{&quot;height&quot;:410.05,&quot;left&quot;:80,&quot;top&quot;:106.85,&quot;width&quot;:800}"/>
</p:tagLst>
</file>

<file path=ppt/tags/tag206.xml><?xml version="1.0" encoding="utf-8"?>
<p:tagLst xmlns:p="http://schemas.openxmlformats.org/presentationml/2006/main">
  <p:tag name="KSO_WM_DIAGRAM_VIRTUALLY_FRAME" val="{&quot;height&quot;:410.05,&quot;left&quot;:80,&quot;top&quot;:106.85,&quot;width&quot;:800}"/>
</p:tagLst>
</file>

<file path=ppt/tags/tag207.xml><?xml version="1.0" encoding="utf-8"?>
<p:tagLst xmlns:p="http://schemas.openxmlformats.org/presentationml/2006/main">
  <p:tag name="KSO_WM_DIAGRAM_VIRTUALLY_FRAME" val="{&quot;height&quot;:410.05,&quot;left&quot;:80,&quot;top&quot;:106.85,&quot;width&quot;:800}"/>
</p:tagLst>
</file>

<file path=ppt/tags/tag208.xml><?xml version="1.0" encoding="utf-8"?>
<p:tagLst xmlns:p="http://schemas.openxmlformats.org/presentationml/2006/main">
  <p:tag name="KSO_WM_DIAGRAM_VIRTUALLY_FRAME" val="{&quot;height&quot;:410.05,&quot;left&quot;:80,&quot;top&quot;:106.85,&quot;width&quot;:80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429.55,&quot;left&quot;:55,&quot;top&quot;:70.45,&quot;width&quot;:845}"/>
</p:tagLst>
</file>

<file path=ppt/tags/tag64.xml><?xml version="1.0" encoding="utf-8"?>
<p:tagLst xmlns:p="http://schemas.openxmlformats.org/presentationml/2006/main">
  <p:tag name="KSO_WM_DIAGRAM_VIRTUALLY_FRAME" val="{&quot;height&quot;:429.55,&quot;left&quot;:55,&quot;top&quot;:70.45,&quot;width&quot;:845}"/>
</p:tagLst>
</file>

<file path=ppt/tags/tag65.xml><?xml version="1.0" encoding="utf-8"?>
<p:tagLst xmlns:p="http://schemas.openxmlformats.org/presentationml/2006/main">
  <p:tag name="KSO_WM_DIAGRAM_VIRTUALLY_FRAME" val="{&quot;height&quot;:429.55,&quot;left&quot;:55,&quot;top&quot;:70.45,&quot;width&quot;:845}"/>
</p:tagLst>
</file>

<file path=ppt/tags/tag66.xml><?xml version="1.0" encoding="utf-8"?>
<p:tagLst xmlns:p="http://schemas.openxmlformats.org/presentationml/2006/main">
  <p:tag name="KSO_WM_DIAGRAM_VIRTUALLY_FRAME" val="{&quot;height&quot;:429.55,&quot;left&quot;:55,&quot;top&quot;:70.45,&quot;width&quot;:845}"/>
</p:tagLst>
</file>

<file path=ppt/tags/tag67.xml><?xml version="1.0" encoding="utf-8"?>
<p:tagLst xmlns:p="http://schemas.openxmlformats.org/presentationml/2006/main">
  <p:tag name="KSO_WM_DIAGRAM_VIRTUALLY_FRAME" val="{&quot;height&quot;:429.55,&quot;left&quot;:55,&quot;top&quot;:70.45,&quot;width&quot;:845}"/>
</p:tagLst>
</file>

<file path=ppt/tags/tag68.xml><?xml version="1.0" encoding="utf-8"?>
<p:tagLst xmlns:p="http://schemas.openxmlformats.org/presentationml/2006/main">
  <p:tag name="KSO_WM_DIAGRAM_VIRTUALLY_FRAME" val="{&quot;height&quot;:429.55,&quot;left&quot;:55,&quot;top&quot;:70.45,&quot;width&quot;:845}"/>
</p:tagLst>
</file>

<file path=ppt/tags/tag69.xml><?xml version="1.0" encoding="utf-8"?>
<p:tagLst xmlns:p="http://schemas.openxmlformats.org/presentationml/2006/main">
  <p:tag name="KSO_WM_DIAGRAM_VIRTUALLY_FRAME" val="{&quot;height&quot;:429.55,&quot;left&quot;:55,&quot;top&quot;:70.45,&quot;width&quot;:84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29.55,&quot;left&quot;:55,&quot;top&quot;:70.45,&quot;width&quot;:845}"/>
</p:tagLst>
</file>

<file path=ppt/tags/tag71.xml><?xml version="1.0" encoding="utf-8"?>
<p:tagLst xmlns:p="http://schemas.openxmlformats.org/presentationml/2006/main">
  <p:tag name="KSO_WM_DIAGRAM_VIRTUALLY_FRAME" val="{&quot;height&quot;:429.55,&quot;left&quot;:55,&quot;top&quot;:70.45,&quot;width&quot;:845}"/>
</p:tagLst>
</file>

<file path=ppt/tags/tag72.xml><?xml version="1.0" encoding="utf-8"?>
<p:tagLst xmlns:p="http://schemas.openxmlformats.org/presentationml/2006/main">
  <p:tag name="KSO_WM_DIAGRAM_VIRTUALLY_FRAME" val="{&quot;height&quot;:429.55,&quot;left&quot;:55,&quot;top&quot;:70.45,&quot;width&quot;:845}"/>
</p:tagLst>
</file>

<file path=ppt/tags/tag73.xml><?xml version="1.0" encoding="utf-8"?>
<p:tagLst xmlns:p="http://schemas.openxmlformats.org/presentationml/2006/main">
  <p:tag name="KSO_WM_DIAGRAM_VIRTUALLY_FRAME" val="{&quot;height&quot;:429.55,&quot;left&quot;:55,&quot;top&quot;:70.45,&quot;width&quot;:845}"/>
</p:tagLst>
</file>

<file path=ppt/tags/tag74.xml><?xml version="1.0" encoding="utf-8"?>
<p:tagLst xmlns:p="http://schemas.openxmlformats.org/presentationml/2006/main">
  <p:tag name="KSO_WM_DIAGRAM_VIRTUALLY_FRAME" val="{&quot;height&quot;:429.55,&quot;left&quot;:55,&quot;top&quot;:70.45,&quot;width&quot;:845}"/>
</p:tagLst>
</file>

<file path=ppt/tags/tag75.xml><?xml version="1.0" encoding="utf-8"?>
<p:tagLst xmlns:p="http://schemas.openxmlformats.org/presentationml/2006/main">
  <p:tag name="KSO_WM_DIAGRAM_VIRTUALLY_FRAME" val="{&quot;height&quot;:340,&quot;left&quot;:80,&quot;top&quot;:160,&quot;width&quot;:820}"/>
</p:tagLst>
</file>

<file path=ppt/tags/tag76.xml><?xml version="1.0" encoding="utf-8"?>
<p:tagLst xmlns:p="http://schemas.openxmlformats.org/presentationml/2006/main">
  <p:tag name="KSO_WM_DIAGRAM_VIRTUALLY_FRAME" val="{&quot;height&quot;:340,&quot;left&quot;:80,&quot;top&quot;:160,&quot;width&quot;:820}"/>
</p:tagLst>
</file>

<file path=ppt/tags/tag77.xml><?xml version="1.0" encoding="utf-8"?>
<p:tagLst xmlns:p="http://schemas.openxmlformats.org/presentationml/2006/main">
  <p:tag name="KSO_WM_DIAGRAM_VIRTUALLY_FRAME" val="{&quot;height&quot;:429.55,&quot;left&quot;:55,&quot;top&quot;:70.45,&quot;width&quot;:845}"/>
</p:tagLst>
</file>

<file path=ppt/tags/tag78.xml><?xml version="1.0" encoding="utf-8"?>
<p:tagLst xmlns:p="http://schemas.openxmlformats.org/presentationml/2006/main">
  <p:tag name="KSO_WM_DIAGRAM_VIRTUALLY_FRAME" val="{&quot;height&quot;:429.55,&quot;left&quot;:55,&quot;top&quot;:70.45,&quot;width&quot;:845}"/>
</p:tagLst>
</file>

<file path=ppt/tags/tag79.xml><?xml version="1.0" encoding="utf-8"?>
<p:tagLst xmlns:p="http://schemas.openxmlformats.org/presentationml/2006/main">
  <p:tag name="KSO_WM_DIAGRAM_VIRTUALLY_FRAME" val="{&quot;height&quot;:429.55,&quot;left&quot;:55,&quot;top&quot;:70.45,&quot;width&quot;:84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29.55,&quot;left&quot;:55,&quot;top&quot;:70.45,&quot;width&quot;:845}"/>
</p:tagLst>
</file>

<file path=ppt/tags/tag81.xml><?xml version="1.0" encoding="utf-8"?>
<p:tagLst xmlns:p="http://schemas.openxmlformats.org/presentationml/2006/main">
  <p:tag name="KSO_WM_DIAGRAM_VIRTUALLY_FRAME" val="{&quot;height&quot;:429.55,&quot;left&quot;:55,&quot;top&quot;:70.45,&quot;width&quot;:845}"/>
</p:tagLst>
</file>

<file path=ppt/tags/tag82.xml><?xml version="1.0" encoding="utf-8"?>
<p:tagLst xmlns:p="http://schemas.openxmlformats.org/presentationml/2006/main">
  <p:tag name="KSO_WM_DIAGRAM_VIRTUALLY_FRAME" val="{&quot;height&quot;:429.55,&quot;left&quot;:55,&quot;top&quot;:70.45,&quot;width&quot;:845}"/>
</p:tagLst>
</file>

<file path=ppt/tags/tag83.xml><?xml version="1.0" encoding="utf-8"?>
<p:tagLst xmlns:p="http://schemas.openxmlformats.org/presentationml/2006/main">
  <p:tag name="KSO_WM_DIAGRAM_VIRTUALLY_FRAME" val="{&quot;height&quot;:429.55,&quot;left&quot;:55,&quot;top&quot;:70.45,&quot;width&quot;:845}"/>
</p:tagLst>
</file>

<file path=ppt/tags/tag84.xml><?xml version="1.0" encoding="utf-8"?>
<p:tagLst xmlns:p="http://schemas.openxmlformats.org/presentationml/2006/main">
  <p:tag name="KSO_WM_DIAGRAM_VIRTUALLY_FRAME" val="{&quot;height&quot;:429.55,&quot;left&quot;:55,&quot;top&quot;:70.45,&quot;width&quot;:845}"/>
</p:tagLst>
</file>

<file path=ppt/tags/tag85.xml><?xml version="1.0" encoding="utf-8"?>
<p:tagLst xmlns:p="http://schemas.openxmlformats.org/presentationml/2006/main">
  <p:tag name="KSO_WM_DIAGRAM_VIRTUALLY_FRAME" val="{&quot;height&quot;:429.55,&quot;left&quot;:55,&quot;top&quot;:70.45,&quot;width&quot;:845}"/>
</p:tagLst>
</file>

<file path=ppt/tags/tag86.xml><?xml version="1.0" encoding="utf-8"?>
<p:tagLst xmlns:p="http://schemas.openxmlformats.org/presentationml/2006/main">
  <p:tag name="KSO_WM_DIAGRAM_VIRTUALLY_FRAME" val="{&quot;height&quot;:429.55,&quot;left&quot;:55,&quot;top&quot;:70.45,&quot;width&quot;:845}"/>
</p:tagLst>
</file>

<file path=ppt/tags/tag87.xml><?xml version="1.0" encoding="utf-8"?>
<p:tagLst xmlns:p="http://schemas.openxmlformats.org/presentationml/2006/main">
  <p:tag name="KSO_WM_DIAGRAM_VIRTUALLY_FRAME" val="{&quot;height&quot;:429.55,&quot;left&quot;:55,&quot;top&quot;:70.45,&quot;width&quot;:845}"/>
</p:tagLst>
</file>

<file path=ppt/tags/tag88.xml><?xml version="1.0" encoding="utf-8"?>
<p:tagLst xmlns:p="http://schemas.openxmlformats.org/presentationml/2006/main">
  <p:tag name="KSO_WM_DIAGRAM_VIRTUALLY_FRAME" val="{&quot;height&quot;:429.55,&quot;left&quot;:55,&quot;top&quot;:70.45,&quot;width&quot;:845}"/>
</p:tagLst>
</file>

<file path=ppt/tags/tag89.xml><?xml version="1.0" encoding="utf-8"?>
<p:tagLst xmlns:p="http://schemas.openxmlformats.org/presentationml/2006/main">
  <p:tag name="KSO_WM_DIAGRAM_VIRTUALLY_FRAME" val="{&quot;height&quot;:300,&quot;left&quot;:80,&quot;top&quot;:150,&quot;width&quot;:80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300,&quot;left&quot;:80,&quot;top&quot;:150,&quot;width&quot;:800}"/>
</p:tagLst>
</file>

<file path=ppt/tags/tag91.xml><?xml version="1.0" encoding="utf-8"?>
<p:tagLst xmlns:p="http://schemas.openxmlformats.org/presentationml/2006/main">
  <p:tag name="KSO_WM_DIAGRAM_VIRTUALLY_FRAME" val="{&quot;height&quot;:300,&quot;left&quot;:80,&quot;top&quot;:150,&quot;width&quot;:800}"/>
</p:tagLst>
</file>

<file path=ppt/tags/tag92.xml><?xml version="1.0" encoding="utf-8"?>
<p:tagLst xmlns:p="http://schemas.openxmlformats.org/presentationml/2006/main">
  <p:tag name="KSO_WM_DIAGRAM_VIRTUALLY_FRAME" val="{&quot;height&quot;:300,&quot;left&quot;:80,&quot;top&quot;:150,&quot;width&quot;:800}"/>
</p:tagLst>
</file>

<file path=ppt/tags/tag93.xml><?xml version="1.0" encoding="utf-8"?>
<p:tagLst xmlns:p="http://schemas.openxmlformats.org/presentationml/2006/main">
  <p:tag name="KSO_WM_DIAGRAM_VIRTUALLY_FRAME" val="{&quot;height&quot;:300,&quot;left&quot;:80,&quot;top&quot;:150,&quot;width&quot;:800}"/>
</p:tagLst>
</file>

<file path=ppt/tags/tag94.xml><?xml version="1.0" encoding="utf-8"?>
<p:tagLst xmlns:p="http://schemas.openxmlformats.org/presentationml/2006/main">
  <p:tag name="KSO_WM_DIAGRAM_VIRTUALLY_FRAME" val="{&quot;height&quot;:300,&quot;left&quot;:80,&quot;top&quot;:150,&quot;width&quot;:800}"/>
</p:tagLst>
</file>

<file path=ppt/tags/tag95.xml><?xml version="1.0" encoding="utf-8"?>
<p:tagLst xmlns:p="http://schemas.openxmlformats.org/presentationml/2006/main">
  <p:tag name="KSO_WM_DIAGRAM_VIRTUALLY_FRAME" val="{&quot;height&quot;:300,&quot;left&quot;:80,&quot;top&quot;:150,&quot;width&quot;:800}"/>
</p:tagLst>
</file>

<file path=ppt/tags/tag96.xml><?xml version="1.0" encoding="utf-8"?>
<p:tagLst xmlns:p="http://schemas.openxmlformats.org/presentationml/2006/main">
  <p:tag name="KSO_WM_DIAGRAM_VIRTUALLY_FRAME" val="{&quot;height&quot;:300,&quot;left&quot;:80,&quot;top&quot;:150,&quot;width&quot;:800}"/>
</p:tagLst>
</file>

<file path=ppt/tags/tag97.xml><?xml version="1.0" encoding="utf-8"?>
<p:tagLst xmlns:p="http://schemas.openxmlformats.org/presentationml/2006/main">
  <p:tag name="KSO_WM_DIAGRAM_VIRTUALLY_FRAME" val="{&quot;height&quot;:300,&quot;left&quot;:80,&quot;top&quot;:150,&quot;width&quot;:800}"/>
</p:tagLst>
</file>

<file path=ppt/tags/tag98.xml><?xml version="1.0" encoding="utf-8"?>
<p:tagLst xmlns:p="http://schemas.openxmlformats.org/presentationml/2006/main">
  <p:tag name="KSO_WM_DIAGRAM_VIRTUALLY_FRAME" val="{&quot;height&quot;:300,&quot;left&quot;:80,&quot;top&quot;:150,&quot;width&quot;:800}"/>
</p:tagLst>
</file>

<file path=ppt/tags/tag99.xml><?xml version="1.0" encoding="utf-8"?>
<p:tagLst xmlns:p="http://schemas.openxmlformats.org/presentationml/2006/main">
  <p:tag name="KSO_WM_DIAGRAM_VIRTUALLY_FRAME" val="{&quot;height&quot;:300,&quot;left&quot;:80,&quot;top&quot;:150,&quot;width&quot;:800}"/>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4906</Words>
  <Application>WPS 演示</Application>
  <PresentationFormat>宽屏</PresentationFormat>
  <Paragraphs>288</Paragraphs>
  <Slides>25</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Arial</vt:lpstr>
      <vt:lpstr>宋体</vt:lpstr>
      <vt:lpstr>Wingdings</vt:lpstr>
      <vt:lpstr>Wingdings</vt:lpstr>
      <vt:lpstr>微软雅黑</vt:lpstr>
      <vt:lpstr>Arial Unicode MS</vt:lpstr>
      <vt:lpstr>Calibri</vt:lpstr>
      <vt:lpstr>Noto Serif SC</vt:lpstr>
      <vt:lpstr>Noto Sans SC</vt:lpstr>
      <vt:lpstr>汉仪综艺体简</vt:lpstr>
      <vt:lpstr>汉仪中宋简</vt:lpstr>
      <vt:lpstr>Times New Roman</vt:lpstr>
      <vt:lpstr>汉仪书宋二简</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cp:lastModifiedBy>
  <cp:revision>157</cp:revision>
  <dcterms:created xsi:type="dcterms:W3CDTF">2019-06-19T02:08:00Z</dcterms:created>
  <dcterms:modified xsi:type="dcterms:W3CDTF">2026-08-05T15:07:29Z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2052-12.1.0.28043</vt:lpwstr>
  </property>
  <property fmtid="{D5CDD505-2E9C-101B-9397-08002B2CF9AE}" pid="3" name="ICV">
    <vt:lpwstr>44E2948C2D10462D864F3723C38C6F06_11</vt:lpwstr>
  </property>
</Properties>
</file>