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6" r:id="rId3"/>
    <p:sldId id="259" r:id="rId5"/>
    <p:sldId id="260" r:id="rId6"/>
    <p:sldId id="261" r:id="rId7"/>
    <p:sldId id="262" r:id="rId8"/>
    <p:sldId id="263" r:id="rId9"/>
    <p:sldId id="264" r:id="rId10"/>
    <p:sldId id="267" r:id="rId11"/>
    <p:sldId id="265" r:id="rId12"/>
    <p:sldId id="266" r:id="rId13"/>
    <p:sldId id="268" r:id="rId14"/>
    <p:sldId id="269" r:id="rId15"/>
    <p:sldId id="275"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6A691"/>
    <a:srgbClr val="D9DBD8"/>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8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image" Target="../media/image30.svg"/><Relationship Id="rId8" Type="http://schemas.openxmlformats.org/officeDocument/2006/relationships/image" Target="../media/image29.png"/><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image" Target="../media/image28.svg"/><Relationship Id="rId3" Type="http://schemas.openxmlformats.org/officeDocument/2006/relationships/image" Target="../media/image27.png"/><Relationship Id="rId24" Type="http://schemas.openxmlformats.org/officeDocument/2006/relationships/notesSlide" Target="../notesSlides/notesSlide10.xml"/><Relationship Id="rId23" Type="http://schemas.openxmlformats.org/officeDocument/2006/relationships/slideLayout" Target="../slideLayouts/slideLayout1.xml"/><Relationship Id="rId22" Type="http://schemas.openxmlformats.org/officeDocument/2006/relationships/tags" Target="../tags/tag145.xml"/><Relationship Id="rId21" Type="http://schemas.openxmlformats.org/officeDocument/2006/relationships/tags" Target="../tags/tag144.xml"/><Relationship Id="rId20" Type="http://schemas.openxmlformats.org/officeDocument/2006/relationships/image" Target="../media/image34.svg"/><Relationship Id="rId2" Type="http://schemas.openxmlformats.org/officeDocument/2006/relationships/tags" Target="../tags/tag133.xml"/><Relationship Id="rId19" Type="http://schemas.openxmlformats.org/officeDocument/2006/relationships/image" Target="../media/image33.png"/><Relationship Id="rId18" Type="http://schemas.openxmlformats.org/officeDocument/2006/relationships/tags" Target="../tags/tag143.xml"/><Relationship Id="rId17" Type="http://schemas.openxmlformats.org/officeDocument/2006/relationships/tags" Target="../tags/tag142.xml"/><Relationship Id="rId16" Type="http://schemas.openxmlformats.org/officeDocument/2006/relationships/image" Target="../media/image32.svg"/><Relationship Id="rId15" Type="http://schemas.openxmlformats.org/officeDocument/2006/relationships/image" Target="../media/image31.png"/><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tags" Target="../tags/tag1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image" Target="../media/image18.svg"/><Relationship Id="rId4" Type="http://schemas.openxmlformats.org/officeDocument/2006/relationships/image" Target="../media/image17.png"/><Relationship Id="rId3" Type="http://schemas.openxmlformats.org/officeDocument/2006/relationships/tags" Target="../tags/tag148.xml"/><Relationship Id="rId2" Type="http://schemas.openxmlformats.org/officeDocument/2006/relationships/tags" Target="../tags/tag147.xml"/><Relationship Id="rId16" Type="http://schemas.openxmlformats.org/officeDocument/2006/relationships/notesSlide" Target="../notesSlides/notesSlide12.xml"/><Relationship Id="rId15" Type="http://schemas.openxmlformats.org/officeDocument/2006/relationships/slideLayout" Target="../slideLayouts/slideLayout1.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image" Target="../media/image20.svg"/><Relationship Id="rId11" Type="http://schemas.openxmlformats.org/officeDocument/2006/relationships/image" Target="../media/image19.png"/><Relationship Id="rId10" Type="http://schemas.openxmlformats.org/officeDocument/2006/relationships/tags" Target="../tags/tag153.xml"/><Relationship Id="rId1" Type="http://schemas.openxmlformats.org/officeDocument/2006/relationships/tags" Target="../tags/tag146.xml"/></Relationships>
</file>

<file path=ppt/slides/_rels/slide13.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tags" Target="../tags/tag157.xml"/><Relationship Id="rId14" Type="http://schemas.openxmlformats.org/officeDocument/2006/relationships/notesSlide" Target="../notesSlides/notesSlide13.xml"/><Relationship Id="rId13" Type="http://schemas.openxmlformats.org/officeDocument/2006/relationships/slideLayout" Target="../slideLayouts/slideLayout1.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image" Target="../media/image38.svg"/><Relationship Id="rId1" Type="http://schemas.openxmlformats.org/officeDocument/2006/relationships/tags" Target="../tags/tag156.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image" Target="../media/image10.svg"/><Relationship Id="rId6" Type="http://schemas.openxmlformats.org/officeDocument/2006/relationships/image" Target="../media/image9.png"/><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5" Type="http://schemas.openxmlformats.org/officeDocument/2006/relationships/notesSlide" Target="../notesSlides/notesSlide5.xml"/><Relationship Id="rId24" Type="http://schemas.openxmlformats.org/officeDocument/2006/relationships/slideLayout" Target="../slideLayouts/slideLayout1.xml"/><Relationship Id="rId23" Type="http://schemas.openxmlformats.org/officeDocument/2006/relationships/tags" Target="../tags/tag103.xml"/><Relationship Id="rId22" Type="http://schemas.openxmlformats.org/officeDocument/2006/relationships/tags" Target="../tags/tag102.xml"/><Relationship Id="rId21" Type="http://schemas.openxmlformats.org/officeDocument/2006/relationships/tags" Target="../tags/tag101.xml"/><Relationship Id="rId20" Type="http://schemas.openxmlformats.org/officeDocument/2006/relationships/tags" Target="../tags/tag100.xml"/><Relationship Id="rId2" Type="http://schemas.openxmlformats.org/officeDocument/2006/relationships/tags" Target="../tags/tag90.xml"/><Relationship Id="rId19" Type="http://schemas.openxmlformats.org/officeDocument/2006/relationships/tags" Target="../tags/tag99.xml"/><Relationship Id="rId18" Type="http://schemas.openxmlformats.org/officeDocument/2006/relationships/tags" Target="../tags/tag98.xml"/><Relationship Id="rId17" Type="http://schemas.openxmlformats.org/officeDocument/2006/relationships/image" Target="../media/image16.svg"/><Relationship Id="rId16" Type="http://schemas.openxmlformats.org/officeDocument/2006/relationships/image" Target="../media/image15.png"/><Relationship Id="rId15" Type="http://schemas.openxmlformats.org/officeDocument/2006/relationships/tags" Target="../tags/tag97.xml"/><Relationship Id="rId14" Type="http://schemas.openxmlformats.org/officeDocument/2006/relationships/image" Target="../media/image14.svg"/><Relationship Id="rId13" Type="http://schemas.openxmlformats.org/officeDocument/2006/relationships/image" Target="../media/image13.png"/><Relationship Id="rId12" Type="http://schemas.openxmlformats.org/officeDocument/2006/relationships/tags" Target="../tags/tag96.xml"/><Relationship Id="rId11" Type="http://schemas.openxmlformats.org/officeDocument/2006/relationships/image" Target="../media/image12.svg"/><Relationship Id="rId10" Type="http://schemas.openxmlformats.org/officeDocument/2006/relationships/image" Target="../media/image11.png"/><Relationship Id="rId1" Type="http://schemas.openxmlformats.org/officeDocument/2006/relationships/tags" Target="../tags/tag8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image" Target="../media/image18.svg"/><Relationship Id="rId4" Type="http://schemas.openxmlformats.org/officeDocument/2006/relationships/image" Target="../media/image17.png"/><Relationship Id="rId3" Type="http://schemas.openxmlformats.org/officeDocument/2006/relationships/tags" Target="../tags/tag106.xml"/><Relationship Id="rId2" Type="http://schemas.openxmlformats.org/officeDocument/2006/relationships/tags" Target="../tags/tag105.xml"/><Relationship Id="rId16" Type="http://schemas.openxmlformats.org/officeDocument/2006/relationships/notesSlide" Target="../notesSlides/notesSlide7.xml"/><Relationship Id="rId15" Type="http://schemas.openxmlformats.org/officeDocument/2006/relationships/slideLayout" Target="../slideLayouts/slideLayout1.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image" Target="../media/image20.svg"/><Relationship Id="rId11" Type="http://schemas.openxmlformats.org/officeDocument/2006/relationships/image" Target="../media/image19.png"/><Relationship Id="rId10" Type="http://schemas.openxmlformats.org/officeDocument/2006/relationships/tags" Target="../tags/tag111.xml"/><Relationship Id="rId1" Type="http://schemas.openxmlformats.org/officeDocument/2006/relationships/tags" Target="../tags/tag104.xml"/></Relationships>
</file>

<file path=ppt/slides/_rels/slide8.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image" Target="../media/image22.svg"/><Relationship Id="rId4" Type="http://schemas.openxmlformats.org/officeDocument/2006/relationships/image" Target="../media/image21.png"/><Relationship Id="rId3" Type="http://schemas.openxmlformats.org/officeDocument/2006/relationships/tags" Target="../tags/tag116.xml"/><Relationship Id="rId23" Type="http://schemas.openxmlformats.org/officeDocument/2006/relationships/notesSlide" Target="../notesSlides/notesSlide8.xml"/><Relationship Id="rId22" Type="http://schemas.openxmlformats.org/officeDocument/2006/relationships/slideLayout" Target="../slideLayouts/slideLayout1.xml"/><Relationship Id="rId21" Type="http://schemas.openxmlformats.org/officeDocument/2006/relationships/tags" Target="../tags/tag128.xml"/><Relationship Id="rId20" Type="http://schemas.openxmlformats.org/officeDocument/2006/relationships/tags" Target="../tags/tag127.xml"/><Relationship Id="rId2" Type="http://schemas.openxmlformats.org/officeDocument/2006/relationships/tags" Target="../tags/tag115.xml"/><Relationship Id="rId19" Type="http://schemas.openxmlformats.org/officeDocument/2006/relationships/image" Target="../media/image26.svg"/><Relationship Id="rId18" Type="http://schemas.openxmlformats.org/officeDocument/2006/relationships/image" Target="../media/image25.png"/><Relationship Id="rId17" Type="http://schemas.openxmlformats.org/officeDocument/2006/relationships/tags" Target="../tags/tag126.xml"/><Relationship Id="rId16" Type="http://schemas.openxmlformats.org/officeDocument/2006/relationships/tags" Target="../tags/tag125.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image" Target="../media/image24.svg"/><Relationship Id="rId11" Type="http://schemas.openxmlformats.org/officeDocument/2006/relationships/image" Target="../media/image23.png"/><Relationship Id="rId10" Type="http://schemas.openxmlformats.org/officeDocument/2006/relationships/tags" Target="../tags/tag121.xml"/><Relationship Id="rId1" Type="http://schemas.openxmlformats.org/officeDocument/2006/relationships/tags" Target="../tags/tag114.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xml"/><Relationship Id="rId5" Type="http://schemas.openxmlformats.org/officeDocument/2006/relationships/tags" Target="../tags/tag131.xml"/><Relationship Id="rId4" Type="http://schemas.openxmlformats.org/officeDocument/2006/relationships/image" Target="../media/image16.svg"/><Relationship Id="rId3" Type="http://schemas.openxmlformats.org/officeDocument/2006/relationships/image" Target="../media/image15.png"/><Relationship Id="rId2" Type="http://schemas.openxmlformats.org/officeDocument/2006/relationships/tags" Target="../tags/tag130.xml"/><Relationship Id="rId1" Type="http://schemas.openxmlformats.org/officeDocument/2006/relationships/tags" Target="../tags/tag1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a:t>
            </a:r>
            <a:r>
              <a:rPr lang="en-US" altLang="zh-CN"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a:t>
            </a:r>
            <a:r>
              <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　老年心理护理技术与方法</a:t>
            </a:r>
            <a:endPar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任务1　老年心理评估常用技术</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2219325" y="3835400"/>
            <a:ext cx="8065770"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rPr>
              <a:t>项目</a:t>
            </a:r>
            <a:r>
              <a:rPr lang="en-US" altLang="zh-CN" sz="3600">
                <a:solidFill>
                  <a:srgbClr val="231F20"/>
                </a:solidFill>
                <a:latin typeface="汉仪综艺体简" panose="02010600000101010101" charset="-122"/>
                <a:ea typeface="汉仪综艺体简" panose="02010600000101010101" charset="-122"/>
              </a:rPr>
              <a:t>3</a:t>
            </a:r>
            <a:r>
              <a:rPr lang="zh-CN" altLang="en-US" sz="3600">
                <a:solidFill>
                  <a:srgbClr val="231F20"/>
                </a:solidFill>
                <a:latin typeface="汉仪综艺体简" panose="02010600000101010101" charset="-122"/>
                <a:ea typeface="汉仪综艺体简" panose="02010600000101010101" charset="-122"/>
              </a:rPr>
              <a:t>　老年心理护理技术</a:t>
            </a:r>
            <a:endParaRPr lang="zh-CN" altLang="en-US" sz="3600">
              <a:solidFill>
                <a:srgbClr val="231F20"/>
              </a:solidFill>
              <a:latin typeface="汉仪综艺体简" panose="02010600000101010101" charset="-122"/>
              <a:ea typeface="汉仪综艺体简" panose="0201060000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7465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1.4　老年心理评估的实施</a:t>
            </a:r>
            <a:endParaRPr lang="en-US" sz="1100"/>
          </a:p>
        </p:txBody>
      </p:sp>
      <p:sp>
        <p:nvSpPr>
          <p:cNvPr id="5" name="AutoShape 5"/>
          <p:cNvSpPr/>
          <p:nvPr/>
        </p:nvSpPr>
        <p:spPr>
          <a:xfrm>
            <a:off x="1016000" y="1295400"/>
            <a:ext cx="10160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zh-CN" altLang="en-US" sz="2800" b="1"/>
              <a:t>1．老年心理评估的实施步骤</a:t>
            </a:r>
            <a:endParaRPr lang="zh-CN" altLang="en-US" sz="2800" b="1"/>
          </a:p>
        </p:txBody>
      </p:sp>
      <p:sp>
        <p:nvSpPr>
          <p:cNvPr id="6" name="AutoShape 6"/>
          <p:cNvSpPr/>
          <p:nvPr>
            <p:custDataLst>
              <p:tags r:id="rId1"/>
            </p:custDataLst>
          </p:nvPr>
        </p:nvSpPr>
        <p:spPr>
          <a:xfrm>
            <a:off x="1016000" y="24130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641600"/>
            <a:ext cx="406400" cy="406400"/>
          </a:xfrm>
          <a:prstGeom prst="rect">
            <a:avLst/>
          </a:prstGeom>
        </p:spPr>
      </p:pic>
      <p:sp>
        <p:nvSpPr>
          <p:cNvPr id="8" name="AutoShape 8"/>
          <p:cNvSpPr/>
          <p:nvPr>
            <p:custDataLst>
              <p:tags r:id="rId5"/>
            </p:custDataLst>
          </p:nvPr>
        </p:nvSpPr>
        <p:spPr>
          <a:xfrm>
            <a:off x="1841500" y="26416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准备阶段</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6"/>
            </p:custDataLst>
          </p:nvPr>
        </p:nvSpPr>
        <p:spPr>
          <a:xfrm>
            <a:off x="6350000" y="24130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2641600"/>
            <a:ext cx="406400" cy="406400"/>
          </a:xfrm>
          <a:prstGeom prst="rect">
            <a:avLst/>
          </a:prstGeom>
        </p:spPr>
      </p:pic>
      <p:sp>
        <p:nvSpPr>
          <p:cNvPr id="12" name="AutoShape 12"/>
          <p:cNvSpPr/>
          <p:nvPr>
            <p:custDataLst>
              <p:tags r:id="rId10"/>
            </p:custDataLst>
          </p:nvPr>
        </p:nvSpPr>
        <p:spPr>
          <a:xfrm>
            <a:off x="7175500" y="26416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信息输入阶段</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custDataLst>
              <p:tags r:id="rId11"/>
            </p:custDataLst>
          </p:nvPr>
        </p:nvSpPr>
        <p:spPr>
          <a:xfrm>
            <a:off x="6350635" y="3200400"/>
            <a:ext cx="514223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800">
                <a:solidFill>
                  <a:srgbClr val="555555"/>
                </a:solidFill>
                <a:latin typeface="Noto Sans SC" panose="020B0200000000000000" charset="-122"/>
                <a:ea typeface="Noto Sans SC" panose="020B0200000000000000" charset="-122"/>
                <a:cs typeface="Noto Sans SC" panose="020B0200000000000000" charset="-122"/>
              </a:rPr>
              <a:t>信息输入是指通过调查、观察、会谈以及问卷、心理测验等收集有关信息。这一阶段，要采取各种方法尽可能多地收集与被评估老年人问题相关的信息</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custDataLst>
              <p:tags r:id="rId12"/>
            </p:custDataLst>
          </p:nvPr>
        </p:nvSpPr>
        <p:spPr>
          <a:xfrm>
            <a:off x="1016000" y="43815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18" name="AutoShape 18"/>
          <p:cNvSpPr/>
          <p:nvPr>
            <p:custDataLst>
              <p:tags r:id="rId13"/>
            </p:custDataLst>
          </p:nvPr>
        </p:nvSpPr>
        <p:spPr>
          <a:xfrm>
            <a:off x="6350000" y="43815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5" name="Picture 15"/>
          <p:cNvPicPr>
            <a:picLocks noChangeAspect="1"/>
          </p:cNvPicPr>
          <p:nvPr>
            <p:custDataLst>
              <p:tags r:id="rId14"/>
            </p:custDataLst>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69035" y="4527550"/>
            <a:ext cx="406400" cy="406400"/>
          </a:xfrm>
          <a:prstGeom prst="rect">
            <a:avLst/>
          </a:prstGeom>
        </p:spPr>
      </p:pic>
      <p:sp>
        <p:nvSpPr>
          <p:cNvPr id="16" name="AutoShape 16"/>
          <p:cNvSpPr/>
          <p:nvPr>
            <p:custDataLst>
              <p:tags r:id="rId17"/>
            </p:custDataLst>
          </p:nvPr>
        </p:nvSpPr>
        <p:spPr>
          <a:xfrm>
            <a:off x="7010400" y="455295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信息输出阶段</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9" name="Picture 19"/>
          <p:cNvPicPr>
            <a:picLocks noChangeAspect="1"/>
          </p:cNvPicPr>
          <p:nvPr>
            <p:custDataLst>
              <p:tags r:id="rId18"/>
            </p:custDataLst>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604000" y="4610100"/>
            <a:ext cx="406400" cy="406400"/>
          </a:xfrm>
          <a:prstGeom prst="rect">
            <a:avLst/>
          </a:prstGeom>
        </p:spPr>
      </p:pic>
      <p:sp>
        <p:nvSpPr>
          <p:cNvPr id="21" name="AutoShape 21"/>
          <p:cNvSpPr/>
          <p:nvPr>
            <p:custDataLst>
              <p:tags r:id="rId21"/>
            </p:custDataLst>
          </p:nvPr>
        </p:nvSpPr>
        <p:spPr>
          <a:xfrm>
            <a:off x="6350000" y="5080000"/>
            <a:ext cx="5142230" cy="889000"/>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en-US" sz="1800">
                <a:solidFill>
                  <a:srgbClr val="555555"/>
                </a:solidFill>
                <a:latin typeface="Noto Sans SC" panose="020B0200000000000000" charset="-122"/>
                <a:ea typeface="Noto Sans SC" panose="020B0200000000000000" charset="-122"/>
                <a:cs typeface="Noto Sans SC" panose="020B0200000000000000" charset="-122"/>
              </a:rPr>
              <a:t>在以上各阶段的基础上提出问题解决的建议，完成心理评估报告。建议要针对老年人的实际状况与需求。在评估中发现新问题时，对新问题的解决也应包含在这些建议之中</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2" name="AutoShape 12"/>
          <p:cNvSpPr/>
          <p:nvPr>
            <p:custDataLst>
              <p:tags r:id="rId22"/>
            </p:custDataLst>
          </p:nvPr>
        </p:nvSpPr>
        <p:spPr>
          <a:xfrm>
            <a:off x="1651000" y="447802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信息加工阶段</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文本框 19"/>
          <p:cNvSpPr txBox="1"/>
          <p:nvPr/>
        </p:nvSpPr>
        <p:spPr>
          <a:xfrm>
            <a:off x="1169035" y="3132772"/>
            <a:ext cx="5080000" cy="922020"/>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通过基本情况询问或表格填写，了解被评估老人的主要症状、表现，与老年人或其家属一起商定评估手段和步骤等</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3" name="文本框 22"/>
          <p:cNvSpPr txBox="1"/>
          <p:nvPr/>
        </p:nvSpPr>
        <p:spPr>
          <a:xfrm>
            <a:off x="1169035" y="4927600"/>
            <a:ext cx="5080000" cy="1198880"/>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这一阶段，要对收集到的各种信息进行处理，作出分析，然后进行解释。作出分析时，要注意大胆假设，小心求证，不可随意分析、下结论。向被评估老年人进行解释时，也要注意措辞</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55753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4000" b="1">
                <a:solidFill>
                  <a:srgbClr val="4B5563"/>
                </a:solidFill>
                <a:latin typeface="Noto Serif SC" panose="02020200000000000000" charset="-122"/>
                <a:ea typeface="Noto Serif SC" panose="02020200000000000000" charset="-122"/>
                <a:cs typeface="Noto Serif SC" panose="02020200000000000000" charset="-122"/>
                <a:sym typeface="+mn-ea"/>
              </a:rPr>
              <a:t>2．养老服务中老年心理评估的要点</a:t>
            </a:r>
            <a:endParaRPr lang="zh-CN" altLang="en-US" sz="1200" b="1"/>
          </a:p>
          <a:p>
            <a:pPr marL="0" indent="0" algn="l">
              <a:lnSpc>
                <a:spcPct val="125000"/>
              </a:lnSpc>
              <a:defRPr/>
            </a:pPr>
            <a:endParaRPr lang="zh-CN" altLang="en-US" sz="1200" b="1"/>
          </a:p>
        </p:txBody>
      </p:sp>
      <p:sp>
        <p:nvSpPr>
          <p:cNvPr id="20" name="文本框 19"/>
          <p:cNvSpPr txBox="1"/>
          <p:nvPr/>
        </p:nvSpPr>
        <p:spPr>
          <a:xfrm>
            <a:off x="951230" y="1424940"/>
            <a:ext cx="9812020" cy="4316095"/>
          </a:xfrm>
          <a:prstGeom prst="rect">
            <a:avLst/>
          </a:prstGeom>
        </p:spPr>
        <p:txBody>
          <a:bodyPr>
            <a:noAutofit/>
          </a:bodyPr>
          <a:p>
            <a:r>
              <a:rPr lang="en-US" sz="2800" b="1">
                <a:solidFill>
                  <a:srgbClr val="8A9A72"/>
                </a:solidFill>
                <a:latin typeface="Noto Sans SC" panose="020B0200000000000000" charset="-122"/>
                <a:ea typeface="Noto Sans SC" panose="020B0200000000000000" charset="-122"/>
                <a:cs typeface="Noto Sans SC" panose="020B0200000000000000" charset="-122"/>
              </a:rPr>
              <a:t>（1）与认知、心理活动有关的一般护理评估</a:t>
            </a:r>
            <a:endParaRPr lang="en-US" sz="2800" b="1">
              <a:solidFill>
                <a:srgbClr val="8A9A72"/>
              </a:solidFill>
              <a:latin typeface="Noto Sans SC" panose="020B0200000000000000" charset="-122"/>
              <a:ea typeface="Noto Sans SC" panose="020B0200000000000000" charset="-122"/>
              <a:cs typeface="Noto Sans SC" panose="020B0200000000000000" charset="-122"/>
            </a:endParaRPr>
          </a:p>
          <a:p>
            <a:endParaRPr lang="en-US" sz="28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书宋二简"/>
                <a:ea typeface="汉仪书宋二简"/>
              </a:rPr>
              <a:t>①生命体征测量：老年人心理上的变化（如生气、紧张、焦虑、害怕等）会引起血压升高、脉搏增快等表现</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②面容表情观察：注意观察老年人因情绪改变而引起的面容和表情上的变化，如高兴、激动、兴奋、紧张、焦虑、痛苦、愤怒等</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③情绪情感观察：注意观察老年人内在的情感反应，如自卑、自责、悔恨、内疚、自信、自尊、自豪等。</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④姿势步态观察：注意观察老年人是否有因情绪和情感活动所引起的身体姿势与步态的改变</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⑤精神睡眠观察：注意观察老年人的精神面貌与睡眠情况，有无萎靡不振、无精打采、长吁短叹、消极悲观的精神状况</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⑥动作行为观察：注意观察老年人的行为与动作，是否有举止不端、穿着不当、不修边幅、不爱整洁等现象</a:t>
            </a:r>
            <a:endParaRPr lang="zh-CN" altLang="en-US" sz="2400">
              <a:solidFill>
                <a:srgbClr val="231F20"/>
              </a:solidFill>
              <a:latin typeface="汉仪书宋二简"/>
              <a:ea typeface="汉仪书宋二简"/>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（2）与认知、心理活动有关能力的观察</a:t>
            </a:r>
            <a:endParaRPr lang="en-US" sz="1100"/>
          </a:p>
        </p:txBody>
      </p:sp>
      <p:sp>
        <p:nvSpPr>
          <p:cNvPr id="7" name="AutoShape 3"/>
          <p:cNvSpPr/>
          <p:nvPr>
            <p:custDataLst>
              <p:tags r:id="rId1"/>
            </p:custDataLst>
          </p:nvPr>
        </p:nvSpPr>
        <p:spPr>
          <a:xfrm>
            <a:off x="1016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8" name="AutoShape 4"/>
          <p:cNvSpPr/>
          <p:nvPr>
            <p:custDataLst>
              <p:tags r:id="rId2"/>
            </p:custDataLst>
          </p:nvPr>
        </p:nvSpPr>
        <p:spPr>
          <a:xfrm>
            <a:off x="1016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9"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4000" y="2133600"/>
            <a:ext cx="508000" cy="508000"/>
          </a:xfrm>
          <a:prstGeom prst="rect">
            <a:avLst/>
          </a:prstGeom>
        </p:spPr>
      </p:pic>
      <p:sp>
        <p:nvSpPr>
          <p:cNvPr id="10" name="AutoShape 6"/>
          <p:cNvSpPr/>
          <p:nvPr>
            <p:custDataLst>
              <p:tags r:id="rId6"/>
            </p:custDataLst>
          </p:nvPr>
        </p:nvSpPr>
        <p:spPr>
          <a:xfrm>
            <a:off x="2286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一般能力观察</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7"/>
          <p:cNvSpPr/>
          <p:nvPr>
            <p:custDataLst>
              <p:tags r:id="rId7"/>
            </p:custDataLst>
          </p:nvPr>
        </p:nvSpPr>
        <p:spPr>
          <a:xfrm>
            <a:off x="1270000" y="30480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一般能力是指从事任何活动都需要的能力，如记忆力、观察能力、思维能力、语言能力、计算能力、判断能力等。评估者应根据需要设计一些适合的情景与问题，便于观察、分析老年人的一般能力</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8"/>
          <p:cNvSpPr/>
          <p:nvPr>
            <p:custDataLst>
              <p:tags r:id="rId8"/>
            </p:custDataLst>
          </p:nvPr>
        </p:nvSpPr>
        <p:spPr>
          <a:xfrm>
            <a:off x="6223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13" name="AutoShape 9"/>
          <p:cNvSpPr/>
          <p:nvPr>
            <p:custDataLst>
              <p:tags r:id="rId9"/>
            </p:custDataLst>
          </p:nvPr>
        </p:nvSpPr>
        <p:spPr>
          <a:xfrm>
            <a:off x="6223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14"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731000" y="2133600"/>
            <a:ext cx="508000" cy="508000"/>
          </a:xfrm>
          <a:prstGeom prst="rect">
            <a:avLst/>
          </a:prstGeom>
        </p:spPr>
      </p:pic>
      <p:sp>
        <p:nvSpPr>
          <p:cNvPr id="15" name="AutoShape 11"/>
          <p:cNvSpPr/>
          <p:nvPr>
            <p:custDataLst>
              <p:tags r:id="rId13"/>
            </p:custDataLst>
          </p:nvPr>
        </p:nvSpPr>
        <p:spPr>
          <a:xfrm>
            <a:off x="7493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特殊能力观察</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6" name="AutoShape 12"/>
          <p:cNvSpPr/>
          <p:nvPr>
            <p:custDataLst>
              <p:tags r:id="rId14"/>
            </p:custDataLst>
          </p:nvPr>
        </p:nvSpPr>
        <p:spPr>
          <a:xfrm>
            <a:off x="6477000" y="30480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特殊能力是指从事某项专门活动所需要的能力。它只在特殊活动领域内发生作用，包括动作能力、美术能力、音乐能力、数学能力、体育能力和写作能力等</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1.针对本任务的案例中的老人，分析他出现了哪些心理问题，并说明有哪些原因</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2.请对本任务的案例中的老人进行心理评估，并完成心理评估报告？</a:t>
            </a:r>
            <a:endParaRPr lang="zh-CN" altLang="en-US" sz="1100"/>
          </a:p>
          <a:p>
            <a:pPr marL="0" indent="0" algn="l">
              <a:lnSpc>
                <a:spcPct val="125000"/>
              </a:lnSpc>
              <a:defRPr/>
            </a:pPr>
            <a:endParaRPr 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8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根据情境案例，明确老人的心理状态，并尽可能分析原因所在，完成心理评估报告。</a:t>
            </a:r>
            <a:endParaRPr lang="zh-CN" altLang="en-US" sz="28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8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李爷爷，是某养老中心近期新入住的一位老人，因老人身体不好，不能完全自理，被子女送到养老中心。李爷爷自入住以后一直情绪低落，每天都独自静坐，不思饮食。为此，护理员多次询问是否是饮食不合口味，告诉他可以点餐等，但是老人还是不愿吃，每天的饭菜都几乎未动。眼看老人日渐消瘦，身体状况一天比一天差，养老中心的领导和护理人员都很着急，希望可以对老人的心理状况进行评估，找到问题所在。假如你是养老中心的心理工作者，你将如何对其进行心理评估？</a:t>
            </a:r>
            <a:endParaRPr lang="zh-CN" altLang="en-US" sz="28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理解老年心理评估的概念</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掌握老年心理评估的原则</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能运用老年心理评估的常用方法</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能实施老年心理评估过程。</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树立正确的老年心理健康观</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培养关爱老人、勤奋好学的意识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培养善于观察、灵活变通的意识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培养高度的责任意识、严谨意识。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重点：老年心理评估的常用方法</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难点：能实施老年心理评估过程</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1.1　老年心理评估概</a:t>
            </a:r>
            <a:r>
              <a:rPr 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述</a:t>
            </a:r>
            <a:endParaRPr lang="en-US" sz="1100"/>
          </a:p>
        </p:txBody>
      </p:sp>
      <p:sp>
        <p:nvSpPr>
          <p:cNvPr id="5" name="AutoShape 5"/>
          <p:cNvSpPr/>
          <p:nvPr/>
        </p:nvSpPr>
        <p:spPr>
          <a:xfrm>
            <a:off x="1016000" y="1778000"/>
            <a:ext cx="10160000" cy="3819525"/>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3175000"/>
            <a:ext cx="9652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800" b="1">
                <a:solidFill>
                  <a:srgbClr val="44403C"/>
                </a:solidFill>
                <a:latin typeface="Noto Sans SC" panose="020B0200000000000000" charset="-122"/>
                <a:ea typeface="Noto Sans SC" panose="020B0200000000000000" charset="-122"/>
                <a:cs typeface="Noto Sans SC" panose="020B0200000000000000" charset="-122"/>
                <a:sym typeface="+mn-ea"/>
              </a:rPr>
              <a:t>1．老年心理评估的概念</a:t>
            </a:r>
            <a:endParaRPr lang="zh-CN" altLang="en-US" sz="2800"/>
          </a:p>
          <a:p>
            <a:pPr marL="0" indent="0" algn="l">
              <a:lnSpc>
                <a:spcPct val="117000"/>
              </a:lnSpc>
              <a:defRPr/>
            </a:pPr>
            <a:r>
              <a:rPr lang="zh-CN" altLang="en-US" sz="2400">
                <a:solidFill>
                  <a:srgbClr val="57534E"/>
                </a:solidFill>
                <a:latin typeface="Noto Sans SC" panose="020B0200000000000000" charset="-122"/>
                <a:ea typeface="Noto Sans SC" panose="020B0200000000000000" charset="-122"/>
                <a:cs typeface="Noto Sans SC" panose="020B0200000000000000" charset="-122"/>
              </a:rPr>
              <a:t>心理评估，即心理健康评估，是心理护理行为产生的前提条件。心理评估对老年心理护理具有重要意义。在对老人进行心理护理前，首先需要进行心理评估，明确问题所在，然后才能运用各种心理学知识、技术等进行有效的心理护理</a:t>
            </a:r>
            <a:r>
              <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rPr>
              <a:t>。</a:t>
            </a:r>
            <a:endPar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17000"/>
              </a:lnSpc>
              <a:defRPr/>
            </a:pPr>
            <a:r>
              <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rPr>
              <a:t>老年心理评估是指依据心理学知识、方法和技术获得相关资料，对老年人的人格特征、认知能力、情绪情感、适应能力等心理行为和心理健康状态进行判断、预测和决策的过程。</a:t>
            </a:r>
            <a:endPar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1" i="0" u="none" strike="noStrike">
                <a:solidFill>
                  <a:srgbClr val="464641"/>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2．老年心理评估的内容</a:t>
            </a:r>
            <a:endParaRPr lang="en-US" sz="1100"/>
          </a:p>
        </p:txBody>
      </p:sp>
      <p:sp>
        <p:nvSpPr>
          <p:cNvPr id="11" name="AutoShape 15"/>
          <p:cNvSpPr/>
          <p:nvPr>
            <p:custDataLst>
              <p:tags r:id="rId1"/>
            </p:custDataLst>
          </p:nvPr>
        </p:nvSpPr>
        <p:spPr>
          <a:xfrm>
            <a:off x="1166495" y="923290"/>
            <a:ext cx="9732645" cy="103822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2" name="AutoShape 15"/>
          <p:cNvSpPr/>
          <p:nvPr>
            <p:custDataLst>
              <p:tags r:id="rId2"/>
            </p:custDataLst>
          </p:nvPr>
        </p:nvSpPr>
        <p:spPr>
          <a:xfrm>
            <a:off x="1166495" y="3132455"/>
            <a:ext cx="9732645" cy="908050"/>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6" name="AutoShape 15"/>
          <p:cNvSpPr/>
          <p:nvPr>
            <p:custDataLst>
              <p:tags r:id="rId3"/>
            </p:custDataLst>
          </p:nvPr>
        </p:nvSpPr>
        <p:spPr>
          <a:xfrm>
            <a:off x="1166495" y="2148840"/>
            <a:ext cx="9732645" cy="916940"/>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7" name="AutoShape 15"/>
          <p:cNvSpPr/>
          <p:nvPr>
            <p:custDataLst>
              <p:tags r:id="rId4"/>
            </p:custDataLst>
          </p:nvPr>
        </p:nvSpPr>
        <p:spPr>
          <a:xfrm>
            <a:off x="1090930" y="4170680"/>
            <a:ext cx="9732645" cy="102425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18" name="Picture 6"/>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280160" y="1062355"/>
            <a:ext cx="711200" cy="664845"/>
          </a:xfrm>
          <a:prstGeom prst="rect">
            <a:avLst/>
          </a:prstGeom>
        </p:spPr>
      </p:pic>
      <p:sp>
        <p:nvSpPr>
          <p:cNvPr id="25" name="AutoShape 7"/>
          <p:cNvSpPr/>
          <p:nvPr>
            <p:custDataLst>
              <p:tags r:id="rId8"/>
            </p:custDataLst>
          </p:nvPr>
        </p:nvSpPr>
        <p:spPr>
          <a:xfrm>
            <a:off x="2109470" y="1165225"/>
            <a:ext cx="8504555" cy="5511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认知功能：</a:t>
            </a:r>
            <a:r>
              <a:rPr lang="en-US" sz="2000">
                <a:solidFill>
                  <a:srgbClr val="595959"/>
                </a:solidFill>
                <a:latin typeface="Noto Sans SC" panose="020B0200000000000000" charset="-122"/>
                <a:ea typeface="Noto Sans SC" panose="020B0200000000000000" charset="-122"/>
                <a:cs typeface="Noto Sans SC" panose="020B0200000000000000" charset="-122"/>
                <a:sym typeface="+mn-ea"/>
              </a:rPr>
              <a:t>老年人是否能保持基本的日常认知功能，如是否具有相对良好的注意力、记忆力、学习能力、思维能力等，是否能保持生活自理、完成日常任务，这是保证老年人生活质量的重要环节</a:t>
            </a:r>
            <a:endParaRPr 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pic>
        <p:nvPicPr>
          <p:cNvPr id="26" name="Picture 11"/>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373505" y="2283460"/>
            <a:ext cx="617855" cy="527050"/>
          </a:xfrm>
          <a:prstGeom prst="rect">
            <a:avLst/>
          </a:prstGeom>
        </p:spPr>
      </p:pic>
      <p:pic>
        <p:nvPicPr>
          <p:cNvPr id="32" name="Picture 16"/>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326515" y="4362450"/>
            <a:ext cx="623570" cy="623570"/>
          </a:xfrm>
          <a:prstGeom prst="rect">
            <a:avLst/>
          </a:prstGeom>
        </p:spPr>
      </p:pic>
      <p:pic>
        <p:nvPicPr>
          <p:cNvPr id="33" name="Picture 4"/>
          <p:cNvPicPr>
            <a:picLocks noChangeAspect="1"/>
          </p:cNvPicPr>
          <p:nvPr>
            <p:custDataLst>
              <p:tags r:id="rId15"/>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373505" y="3251200"/>
            <a:ext cx="669925" cy="669925"/>
          </a:xfrm>
          <a:prstGeom prst="rect">
            <a:avLst/>
          </a:prstGeom>
        </p:spPr>
      </p:pic>
      <p:sp>
        <p:nvSpPr>
          <p:cNvPr id="34" name="AutoShape 7"/>
          <p:cNvSpPr/>
          <p:nvPr>
            <p:custDataLst>
              <p:tags r:id="rId18"/>
            </p:custDataLst>
          </p:nvPr>
        </p:nvSpPr>
        <p:spPr>
          <a:xfrm>
            <a:off x="2109470" y="2282190"/>
            <a:ext cx="8504555" cy="5511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情绪体验：</a:t>
            </a:r>
            <a:r>
              <a:rPr lang="en-US" sz="2000">
                <a:solidFill>
                  <a:srgbClr val="595959"/>
                </a:solidFill>
                <a:latin typeface="Noto Sans SC" panose="020B0200000000000000" charset="-122"/>
                <a:ea typeface="Noto Sans SC" panose="020B0200000000000000" charset="-122"/>
                <a:cs typeface="Noto Sans SC" panose="020B0200000000000000" charset="-122"/>
                <a:sym typeface="+mn-ea"/>
              </a:rPr>
              <a:t>老年人是否拥有良好的情绪觉察、情绪调适能力，使情绪保持基本稳定，保持积极乐观的情绪状态</a:t>
            </a:r>
            <a:endParaRPr 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35" name="AutoShape 7"/>
          <p:cNvSpPr/>
          <p:nvPr>
            <p:custDataLst>
              <p:tags r:id="rId19"/>
            </p:custDataLst>
          </p:nvPr>
        </p:nvSpPr>
        <p:spPr>
          <a:xfrm>
            <a:off x="2200910" y="3487420"/>
            <a:ext cx="8504555" cy="16764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适应能力：</a:t>
            </a:r>
            <a:r>
              <a:rPr lang="en-US" sz="2000">
                <a:solidFill>
                  <a:srgbClr val="595959"/>
                </a:solidFill>
                <a:latin typeface="Noto Sans SC" panose="020B0200000000000000" charset="-122"/>
                <a:ea typeface="Noto Sans SC" panose="020B0200000000000000" charset="-122"/>
                <a:cs typeface="Noto Sans SC" panose="020B0200000000000000" charset="-122"/>
                <a:sym typeface="+mn-ea"/>
              </a:rPr>
              <a:t>老年人在与他人和环境的相互作用中能否不断调适自己，积极应对自身老化带来的各种困难和面临的生活事件，能够保持良好心态</a:t>
            </a:r>
            <a:endParaRPr 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36" name="AutoShape 7"/>
          <p:cNvSpPr/>
          <p:nvPr>
            <p:custDataLst>
              <p:tags r:id="rId20"/>
            </p:custDataLst>
          </p:nvPr>
        </p:nvSpPr>
        <p:spPr>
          <a:xfrm>
            <a:off x="2200910" y="4362450"/>
            <a:ext cx="8504555" cy="5511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自我认知：</a:t>
            </a:r>
            <a:r>
              <a:rPr lang="en-US" sz="2000">
                <a:solidFill>
                  <a:srgbClr val="595959"/>
                </a:solidFill>
                <a:latin typeface="Noto Sans SC" panose="020B0200000000000000" charset="-122"/>
                <a:ea typeface="Noto Sans SC" panose="020B0200000000000000" charset="-122"/>
                <a:cs typeface="Noto Sans SC" panose="020B0200000000000000" charset="-122"/>
                <a:sym typeface="+mn-ea"/>
              </a:rPr>
              <a:t>老年人是否具有良好的自我认知能力，能凭借自己丰富的生活阅历，不断认识自我，能够正确地了解和评价自己，有自知之明，具有完好的自我</a:t>
            </a:r>
            <a:endParaRPr 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39" name="AutoShape 15"/>
          <p:cNvSpPr/>
          <p:nvPr>
            <p:custDataLst>
              <p:tags r:id="rId21"/>
            </p:custDataLst>
          </p:nvPr>
        </p:nvSpPr>
        <p:spPr>
          <a:xfrm>
            <a:off x="1166495" y="5325110"/>
            <a:ext cx="9732645" cy="908050"/>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40" name="Picture 4"/>
          <p:cNvPicPr>
            <a:picLocks noChangeAspect="1"/>
          </p:cNvPicPr>
          <p:nvPr>
            <p:custDataLst>
              <p:tags r:id="rId22"/>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373505" y="5443855"/>
            <a:ext cx="669925" cy="669925"/>
          </a:xfrm>
          <a:prstGeom prst="rect">
            <a:avLst/>
          </a:prstGeom>
        </p:spPr>
      </p:pic>
      <p:sp>
        <p:nvSpPr>
          <p:cNvPr id="41" name="AutoShape 7"/>
          <p:cNvSpPr/>
          <p:nvPr>
            <p:custDataLst>
              <p:tags r:id="rId23"/>
            </p:custDataLst>
          </p:nvPr>
        </p:nvSpPr>
        <p:spPr>
          <a:xfrm>
            <a:off x="2200910" y="5680075"/>
            <a:ext cx="8504555" cy="16764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人际交往：</a:t>
            </a:r>
            <a:r>
              <a:rPr lang="en-US" sz="2000">
                <a:solidFill>
                  <a:srgbClr val="595959"/>
                </a:solidFill>
                <a:latin typeface="Noto Sans SC" panose="020B0200000000000000" charset="-122"/>
                <a:ea typeface="Noto Sans SC" panose="020B0200000000000000" charset="-122"/>
                <a:cs typeface="Noto Sans SC" panose="020B0200000000000000" charset="-122"/>
                <a:sym typeface="+mn-ea"/>
              </a:rPr>
              <a:t>老年人能否有一定的交往能力，能够主动与他人联系，尤其是能与家人经常沟通，理解他人，关爱和帮助他人</a:t>
            </a:r>
            <a:endParaRPr 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8036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1.2　老年心理评估的原则</a:t>
            </a:r>
            <a:endParaRPr lang="en-US" sz="1100"/>
          </a:p>
        </p:txBody>
      </p:sp>
      <p:sp>
        <p:nvSpPr>
          <p:cNvPr id="25" name="AutoShape 3"/>
          <p:cNvSpPr/>
          <p:nvPr/>
        </p:nvSpPr>
        <p:spPr>
          <a:xfrm>
            <a:off x="5080000" y="2413000"/>
            <a:ext cx="2032000" cy="2032000"/>
          </a:xfrm>
          <a:prstGeom prst="ellipse">
            <a:avLst/>
          </a:prstGeom>
          <a:solidFill>
            <a:srgbClr val="8A9A72">
              <a:alpha val="100000"/>
            </a:srgbClr>
          </a:solidFill>
          <a:ln cap="flat" cmpd="sng">
            <a:solidFill>
              <a:srgbClr val="FFFFFF">
                <a:alpha val="0"/>
              </a:srgbClr>
            </a:solidFill>
            <a:prstDash val="solid"/>
            <a:round/>
          </a:ln>
        </p:spPr>
        <p:txBody>
          <a:bodyPr vert="horz" wrap="square" lIns="0" tIns="0" rIns="0" bIns="0" rtlCol="0" anchor="ctr" anchorCtr="0"/>
          <a:lstStyle/>
          <a:p>
            <a:pPr marL="0" indent="0" algn="ctr">
              <a:lnSpc>
                <a:spcPct val="125000"/>
              </a:lnSpc>
              <a:defRPr/>
            </a:pPr>
            <a:r>
              <a:rPr 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评估原则</a:t>
            </a:r>
            <a:endParaRPr lang="en-US" sz="1100"/>
          </a:p>
        </p:txBody>
      </p:sp>
      <p:sp>
        <p:nvSpPr>
          <p:cNvPr id="26" name="AutoShape 4"/>
          <p:cNvSpPr/>
          <p:nvPr/>
        </p:nvSpPr>
        <p:spPr>
          <a:xfrm>
            <a:off x="1016000" y="1334135"/>
            <a:ext cx="406400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客观性原则</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老年心理评估的首要原则是客观性原则。所谓客观性原则，是指在对老人进行心理评估过程中要具备实事求是的态度，依据被评估者的实际心理表现，用科学的方法对其心理问题进行评估</a:t>
            </a:r>
            <a:r>
              <a:rPr lang="en-US" sz="1800" b="1">
                <a:solidFill>
                  <a:srgbClr val="8A9A72"/>
                </a:solidFill>
                <a:latin typeface="Noto Sans SC" panose="020B0200000000000000" charset="-122"/>
                <a:ea typeface="Noto Sans SC" panose="020B0200000000000000" charset="-122"/>
                <a:cs typeface="Noto Sans SC" panose="020B0200000000000000" charset="-122"/>
                <a:sym typeface="+mn-ea"/>
              </a:rPr>
              <a:t>。</a:t>
            </a:r>
            <a:endParaRPr lang="en-US" sz="1800" b="1">
              <a:solidFill>
                <a:srgbClr val="8A9A72"/>
              </a:solidFill>
              <a:latin typeface="Noto Sans SC" panose="020B0200000000000000" charset="-122"/>
              <a:ea typeface="Noto Sans SC" panose="020B0200000000000000" charset="-122"/>
              <a:cs typeface="Noto Sans SC" panose="020B0200000000000000" charset="-122"/>
            </a:endParaRPr>
          </a:p>
          <a:p>
            <a:pPr marL="0" indent="0" algn="l">
              <a:lnSpc>
                <a:spcPct val="108000"/>
              </a:lnSpc>
              <a:spcBef>
                <a:spcPts val="600"/>
              </a:spcBef>
            </a:pPr>
            <a:endParaRPr 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7" name="AutoShape 4"/>
          <p:cNvSpPr/>
          <p:nvPr/>
        </p:nvSpPr>
        <p:spPr>
          <a:xfrm>
            <a:off x="865505" y="3166745"/>
            <a:ext cx="406400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整体性原则</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b="1"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rPr>
              <a:t>老年心理评估的整体性原则，是指在心理评估过程中要运用系统观点对被评估的心理现象及其影响因素之间的相互关系进行整合研究，同时对被评估的心理现象进行多层次、多水平的系统分析</a:t>
            </a:r>
            <a:endParaRPr lang="en-US" sz="1800" b="1">
              <a:solidFill>
                <a:srgbClr val="8A9A72"/>
              </a:solidFill>
              <a:latin typeface="Noto Sans SC" panose="020B0200000000000000" charset="-122"/>
              <a:ea typeface="Noto Sans SC" panose="020B0200000000000000" charset="-122"/>
              <a:cs typeface="Noto Sans SC" panose="020B0200000000000000" charset="-122"/>
            </a:endParaRPr>
          </a:p>
          <a:p>
            <a:pPr marL="0" indent="0" algn="l">
              <a:lnSpc>
                <a:spcPct val="108000"/>
              </a:lnSpc>
              <a:spcBef>
                <a:spcPts val="600"/>
              </a:spcBef>
            </a:pPr>
            <a:endParaRPr 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8" name="AutoShape 4"/>
          <p:cNvSpPr/>
          <p:nvPr/>
        </p:nvSpPr>
        <p:spPr>
          <a:xfrm>
            <a:off x="865505" y="5080000"/>
            <a:ext cx="4752975"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动态性原则</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b="1"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rPr>
              <a:t>要以动态的观点来看待被评估老人的问题和整个心理评估的过程，明确心理评估只是对被评估老人当前问题的一种定性，而不是最终的结论，要看到或去挖掘被评估者的潜力以及自我治愈的能力</a:t>
            </a:r>
            <a:endParaRPr lang="zh-CN" altLang="en-US" sz="1800" b="1"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9" name="AutoShape 4"/>
          <p:cNvSpPr/>
          <p:nvPr/>
        </p:nvSpPr>
        <p:spPr>
          <a:xfrm>
            <a:off x="7112000" y="1016000"/>
            <a:ext cx="406400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综合性原则</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b="1"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rPr>
              <a:t>老年心理评估的综合性原则，是指在心理评估中除了运用心理学的方法和技术外，还要根据需要结合运用多种学科的方法和技术以取得最佳的评估结果</a:t>
            </a:r>
            <a:r>
              <a:rPr lang="zh-CN" altLang="en-US" sz="1800" b="1">
                <a:latin typeface="Noto Sans SC" panose="020B0200000000000000" charset="-122"/>
                <a:ea typeface="Noto Sans SC" panose="020B0200000000000000" charset="-122"/>
                <a:cs typeface="Noto Sans SC" panose="020B0200000000000000" charset="-122"/>
                <a:sym typeface="+mn-ea"/>
              </a:rPr>
              <a:t>。</a:t>
            </a:r>
            <a:endParaRPr lang="zh-CN" altLang="en-US" sz="1800" b="1">
              <a:latin typeface="Noto Sans SC" panose="020B0200000000000000" charset="-122"/>
              <a:ea typeface="Noto Sans SC" panose="020B0200000000000000" charset="-122"/>
              <a:cs typeface="Noto Sans SC" panose="020B0200000000000000" charset="-122"/>
            </a:endParaRPr>
          </a:p>
          <a:p>
            <a:pPr marL="0" indent="0" algn="l">
              <a:lnSpc>
                <a:spcPct val="108000"/>
              </a:lnSpc>
              <a:spcBef>
                <a:spcPts val="600"/>
              </a:spcBef>
            </a:pPr>
            <a:endParaRPr 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0" name="AutoShape 4"/>
          <p:cNvSpPr/>
          <p:nvPr/>
        </p:nvSpPr>
        <p:spPr>
          <a:xfrm>
            <a:off x="7112000" y="2858135"/>
            <a:ext cx="406400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05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保密性</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原则</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b="1"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rPr>
              <a:t>老年心理评估的保密性原则，是指护理人员不能在工作和生活中随意提及被评估者的姓名、家庭住址等重要的个人信息，以及涉及的心理问题、主要内容等</a:t>
            </a:r>
            <a:endParaRPr lang="zh-CN" altLang="en-US" sz="1800" b="1"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1" name="AutoShape 4"/>
          <p:cNvSpPr/>
          <p:nvPr/>
        </p:nvSpPr>
        <p:spPr>
          <a:xfrm>
            <a:off x="6315075" y="4529455"/>
            <a:ext cx="4860925"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06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指导性</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原则</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1800" b="1"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rPr>
              <a:t>老年心理评估的指导性原则，是指对被评估者的心理问题做出评估后，对其存在的心理问题给予有针对性的指导，从而更好地促进其心理问题的解决和心理的健康发展</a:t>
            </a:r>
            <a:endParaRPr lang="zh-CN" altLang="en-US" sz="1800" b="1"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016000"/>
            <a:ext cx="3810000" cy="3810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4826000"/>
            <a:ext cx="3175000" cy="3175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3271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a:solidFill>
                  <a:srgbClr val="446B58"/>
                </a:solidFill>
                <a:latin typeface="Noto Serif SC" panose="02020200000000000000" charset="-122"/>
                <a:ea typeface="Noto Serif SC" panose="02020200000000000000" charset="-122"/>
                <a:cs typeface="Noto Serif SC" panose="02020200000000000000" charset="-122"/>
                <a:sym typeface="+mn-ea"/>
              </a:rPr>
              <a:t>1.3　老年心理评估的常用方法</a:t>
            </a:r>
            <a:endParaRPr lang="zh-CN" altLang="en-US" sz="3600" b="1">
              <a:solidFill>
                <a:srgbClr val="446B58"/>
              </a:solidFill>
              <a:latin typeface="Noto Serif SC" panose="02020200000000000000" charset="-122"/>
              <a:ea typeface="Noto Serif SC" panose="02020200000000000000" charset="-122"/>
              <a:cs typeface="Noto Serif SC" panose="02020200000000000000" charset="-122"/>
              <a:sym typeface="+mn-ea"/>
            </a:endParaRPr>
          </a:p>
        </p:txBody>
      </p:sp>
      <p:sp>
        <p:nvSpPr>
          <p:cNvPr id="8" name="AutoShape 3"/>
          <p:cNvSpPr/>
          <p:nvPr>
            <p:custDataLst>
              <p:tags r:id="rId1"/>
            </p:custDataLst>
          </p:nvPr>
        </p:nvSpPr>
        <p:spPr>
          <a:xfrm>
            <a:off x="1016000" y="14224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9" name="AutoShape 4"/>
          <p:cNvSpPr/>
          <p:nvPr>
            <p:custDataLst>
              <p:tags r:id="rId2"/>
            </p:custDataLst>
          </p:nvPr>
        </p:nvSpPr>
        <p:spPr>
          <a:xfrm>
            <a:off x="1016000" y="14224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13"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4000" y="1778000"/>
            <a:ext cx="508000" cy="508000"/>
          </a:xfrm>
          <a:prstGeom prst="rect">
            <a:avLst/>
          </a:prstGeom>
        </p:spPr>
      </p:pic>
      <p:sp>
        <p:nvSpPr>
          <p:cNvPr id="14" name="AutoShape 6"/>
          <p:cNvSpPr/>
          <p:nvPr>
            <p:custDataLst>
              <p:tags r:id="rId6"/>
            </p:custDataLst>
          </p:nvPr>
        </p:nvSpPr>
        <p:spPr>
          <a:xfrm>
            <a:off x="2286000" y="18034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观察法具有以下优点</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7" name="AutoShape 7"/>
          <p:cNvSpPr/>
          <p:nvPr>
            <p:custDataLst>
              <p:tags r:id="rId7"/>
            </p:custDataLst>
          </p:nvPr>
        </p:nvSpPr>
        <p:spPr>
          <a:xfrm>
            <a:off x="1270000" y="2915285"/>
            <a:ext cx="4445000" cy="2825115"/>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（1）直接获取资料：观察法直接从实践中收集信息，能够避免中介环节，从而提高资料的真实性。</a:t>
            </a:r>
            <a:endPar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endPar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（2）生动资料的获取：在自然状态下进行观察，可以捕捉到丰富生动的信息。</a:t>
            </a:r>
            <a:endPar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endPar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（3）即时性：观察法能够实时捕捉信息及现象，记录下正在发生的事件。</a:t>
            </a:r>
            <a:endPar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endPar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（4）客观性：通过直接观察，研究者可以获得客观的数据，减少主观偏见的发生。</a:t>
            </a:r>
            <a:endPar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endPar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8" name="AutoShape 8"/>
          <p:cNvSpPr/>
          <p:nvPr>
            <p:custDataLst>
              <p:tags r:id="rId8"/>
            </p:custDataLst>
          </p:nvPr>
        </p:nvSpPr>
        <p:spPr>
          <a:xfrm>
            <a:off x="6223000" y="14224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2" name="AutoShape 9"/>
          <p:cNvSpPr/>
          <p:nvPr>
            <p:custDataLst>
              <p:tags r:id="rId9"/>
            </p:custDataLst>
          </p:nvPr>
        </p:nvSpPr>
        <p:spPr>
          <a:xfrm>
            <a:off x="6223000" y="14224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477000" y="1778000"/>
            <a:ext cx="508000" cy="508000"/>
          </a:xfrm>
          <a:prstGeom prst="rect">
            <a:avLst/>
          </a:prstGeom>
        </p:spPr>
      </p:pic>
      <p:sp>
        <p:nvSpPr>
          <p:cNvPr id="24" name="AutoShape 11"/>
          <p:cNvSpPr/>
          <p:nvPr>
            <p:custDataLst>
              <p:tags r:id="rId13"/>
            </p:custDataLst>
          </p:nvPr>
        </p:nvSpPr>
        <p:spPr>
          <a:xfrm>
            <a:off x="6985000" y="1803400"/>
            <a:ext cx="4318000" cy="48704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a:t>
            </a:r>
            <a:r>
              <a:rPr lang="zh-CN" alt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观察法存在如下一些缺点或不足</a:t>
            </a:r>
            <a:endParaRPr lang="zh-CN" alt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5" name="AutoShape 12"/>
          <p:cNvSpPr/>
          <p:nvPr>
            <p:custDataLst>
              <p:tags r:id="rId14"/>
            </p:custDataLst>
          </p:nvPr>
        </p:nvSpPr>
        <p:spPr>
          <a:xfrm>
            <a:off x="6477000" y="26924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（1）时间和资源消耗：观察法可能需要较长的时间和大量的资源来进行有效的观察，容易造成时间和资源消耗。</a:t>
            </a:r>
            <a:endPar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（2）容易出现观察者偏差：在观察过程中观察者的主观判断可能影响观察结果的客观性。</a:t>
            </a:r>
            <a:endPar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（3）无法控制变量：在自然环境中进行观察时，研究者无法控制所有变量，可能影响结果的准确性。</a:t>
            </a:r>
            <a:endPar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（4）样本代表性问题：观察法无法做到对所有相关样本进行观察，因此可能会导致观察结果的代表性不足。</a:t>
            </a:r>
            <a:endParaRPr lang="zh-CN" altLang="en-US" sz="16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altLang="zh-CN" sz="3600" b="0" i="0" u="none" strike="noStrike">
                <a:solidFill>
                  <a:srgbClr val="4B5563"/>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a:t>
            </a:r>
            <a:r>
              <a:rPr lang="zh-CN" altLang="en-US" sz="3600" b="0" i="0" u="none" strike="noStrike">
                <a:solidFill>
                  <a:srgbClr val="4B5563"/>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调查法</a:t>
            </a:r>
            <a:endParaRPr lang="en-US" sz="1100"/>
          </a:p>
        </p:txBody>
      </p:sp>
      <p:sp>
        <p:nvSpPr>
          <p:cNvPr id="5" name="AutoShape 5"/>
          <p:cNvSpPr/>
          <p:nvPr>
            <p:custDataLst>
              <p:tags r:id="rId1"/>
            </p:custDataLst>
          </p:nvPr>
        </p:nvSpPr>
        <p:spPr>
          <a:xfrm>
            <a:off x="1016000" y="1603375"/>
            <a:ext cx="3251200" cy="4032250"/>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16000" y="20320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2413000"/>
            <a:ext cx="457200" cy="457200"/>
          </a:xfrm>
          <a:prstGeom prst="rect">
            <a:avLst/>
          </a:prstGeom>
        </p:spPr>
      </p:pic>
      <p:sp>
        <p:nvSpPr>
          <p:cNvPr id="8" name="AutoShape 8"/>
          <p:cNvSpPr/>
          <p:nvPr>
            <p:custDataLst>
              <p:tags r:id="rId6"/>
            </p:custDataLst>
          </p:nvPr>
        </p:nvSpPr>
        <p:spPr>
          <a:xfrm>
            <a:off x="1828800" y="24384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访谈法</a:t>
            </a:r>
            <a:endPar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9"/>
          <p:cNvSpPr/>
          <p:nvPr>
            <p:custDataLst>
              <p:tags r:id="rId7"/>
            </p:custDataLst>
          </p:nvPr>
        </p:nvSpPr>
        <p:spPr>
          <a:xfrm>
            <a:off x="1270000" y="317500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rPr>
              <a:t>访谈法是研究人员通过与被调查者直接交谈来探索被调查者心理状态的一种研究方法。访谈时，研究者与被调查对象面对面地交流，针对性强、操作灵活，得到的数据真实可靠</a:t>
            </a:r>
            <a:endPar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8"/>
            </p:custDataLst>
          </p:nvPr>
        </p:nvSpPr>
        <p:spPr>
          <a:xfrm>
            <a:off x="4470400" y="1603375"/>
            <a:ext cx="3251200" cy="4032250"/>
          </a:xfrm>
          <a:prstGeom prst="roundRect">
            <a:avLst>
              <a:gd name="adj" fmla="val 0"/>
            </a:avLst>
          </a:prstGeom>
          <a:solidFill>
            <a:srgbClr val="86A691"/>
          </a:solidFill>
          <a:ln w="25400" cap="flat" cmpd="sng">
            <a:noFill/>
            <a:prstDash val="solid"/>
            <a:round/>
          </a:ln>
        </p:spPr>
        <p:txBody>
          <a:bodyPr vert="horz" wrap="square" lIns="0" tIns="0" rIns="0" bIns="0" rtlCol="0" anchor="ctr" anchorCtr="0"/>
          <a:lstStyle/>
          <a:p>
            <a:pPr algn="ctr">
              <a:defRPr/>
            </a:pPr>
          </a:p>
        </p:txBody>
      </p:sp>
      <p:sp>
        <p:nvSpPr>
          <p:cNvPr id="11" name="AutoShape 11"/>
          <p:cNvSpPr/>
          <p:nvPr>
            <p:custDataLst>
              <p:tags r:id="rId9"/>
            </p:custDataLst>
          </p:nvPr>
        </p:nvSpPr>
        <p:spPr>
          <a:xfrm>
            <a:off x="4470400" y="2032000"/>
            <a:ext cx="3251200" cy="76200"/>
          </a:xfrm>
          <a:prstGeom prst="roundRect">
            <a:avLst>
              <a:gd name="adj" fmla="val 0"/>
            </a:avLst>
          </a:prstGeom>
          <a:solidFill>
            <a:schemeClr val="bg1"/>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724400" y="2413000"/>
            <a:ext cx="457200" cy="457200"/>
          </a:xfrm>
          <a:prstGeom prst="rect">
            <a:avLst/>
          </a:prstGeom>
        </p:spPr>
      </p:pic>
      <p:sp>
        <p:nvSpPr>
          <p:cNvPr id="13" name="AutoShape 13"/>
          <p:cNvSpPr/>
          <p:nvPr>
            <p:custDataLst>
              <p:tags r:id="rId13"/>
            </p:custDataLst>
          </p:nvPr>
        </p:nvSpPr>
        <p:spPr>
          <a:xfrm>
            <a:off x="5283200" y="24384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问卷调查法</a:t>
            </a:r>
            <a:endParaRPr lang="zh-CN" alt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4" name="AutoShape 14"/>
          <p:cNvSpPr/>
          <p:nvPr>
            <p:custDataLst>
              <p:tags r:id="rId14"/>
            </p:custDataLst>
          </p:nvPr>
        </p:nvSpPr>
        <p:spPr>
          <a:xfrm>
            <a:off x="4724400" y="317500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rPr>
              <a:t>问卷调查法也是老年心理评估常用方法之一，通过收集资料，然后做定量和定性的研究分析，归纳出调查结论。</a:t>
            </a:r>
            <a:endParaRPr lang="zh-CN" alt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endParaRPr>
          </a:p>
        </p:txBody>
      </p:sp>
      <p:sp>
        <p:nvSpPr>
          <p:cNvPr id="15" name="AutoShape 15"/>
          <p:cNvSpPr/>
          <p:nvPr>
            <p:custDataLst>
              <p:tags r:id="rId15"/>
            </p:custDataLst>
          </p:nvPr>
        </p:nvSpPr>
        <p:spPr>
          <a:xfrm>
            <a:off x="7924800" y="1603375"/>
            <a:ext cx="3251200" cy="4032250"/>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16" name="AutoShape 16"/>
          <p:cNvSpPr/>
          <p:nvPr>
            <p:custDataLst>
              <p:tags r:id="rId16"/>
            </p:custDataLst>
          </p:nvPr>
        </p:nvSpPr>
        <p:spPr>
          <a:xfrm>
            <a:off x="7924800" y="20320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178800" y="2413000"/>
            <a:ext cx="457200" cy="457200"/>
          </a:xfrm>
          <a:prstGeom prst="rect">
            <a:avLst/>
          </a:prstGeom>
        </p:spPr>
      </p:pic>
      <p:sp>
        <p:nvSpPr>
          <p:cNvPr id="18" name="AutoShape 18"/>
          <p:cNvSpPr/>
          <p:nvPr>
            <p:custDataLst>
              <p:tags r:id="rId20"/>
            </p:custDataLst>
          </p:nvPr>
        </p:nvSpPr>
        <p:spPr>
          <a:xfrm>
            <a:off x="8737600" y="24384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电话调查法</a:t>
            </a:r>
            <a:endPar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9"/>
          <p:cNvSpPr/>
          <p:nvPr>
            <p:custDataLst>
              <p:tags r:id="rId21"/>
            </p:custDataLst>
          </p:nvPr>
        </p:nvSpPr>
        <p:spPr>
          <a:xfrm>
            <a:off x="8178800" y="317500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rPr>
              <a:t>电话调查法是指研究人员通过电话向被调查者进行问询，了解所需情况的一种调查方法。由于彼此不直接接触，而是借助于电话这一中介工具进行，因而是一种间接的调查方法</a:t>
            </a:r>
            <a:endPar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32702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5949"/>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3．心理测验法</a:t>
            </a:r>
            <a:endParaRPr lang="en-US" sz="1100"/>
          </a:p>
        </p:txBody>
      </p:sp>
      <p:sp>
        <p:nvSpPr>
          <p:cNvPr id="3" name="AutoShape 3"/>
          <p:cNvSpPr/>
          <p:nvPr>
            <p:custDataLst>
              <p:tags r:id="rId1"/>
            </p:custDataLst>
          </p:nvPr>
        </p:nvSpPr>
        <p:spPr>
          <a:xfrm>
            <a:off x="996950" y="1504950"/>
            <a:ext cx="9896475" cy="1835785"/>
          </a:xfrm>
          <a:prstGeom prst="roundRect">
            <a:avLst>
              <a:gd name="adj" fmla="val 0"/>
            </a:avLst>
          </a:prstGeom>
          <a:solidFill>
            <a:srgbClr val="FFFFFF">
              <a:alpha val="100000"/>
            </a:srgbClr>
          </a:solidFill>
          <a:ln w="25400" cap="flat" cmpd="sng">
            <a:noFill/>
            <a:prstDash val="solid"/>
            <a:round/>
          </a:ln>
        </p:spPr>
        <p:txBody>
          <a:bodyPr vert="horz" wrap="square" lIns="0" tIns="0" rIns="0" bIns="0" rtlCol="0" anchor="ctr" anchorCtr="0"/>
          <a:lstStyle/>
          <a:p>
            <a:pPr algn="ctr">
              <a:defRPr/>
            </a:pPr>
          </a:p>
        </p:txBody>
      </p:sp>
      <p:pic>
        <p:nvPicPr>
          <p:cNvPr id="4" name="Picture 4"/>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06500" y="1416050"/>
            <a:ext cx="406400" cy="406400"/>
          </a:xfrm>
          <a:prstGeom prst="rect">
            <a:avLst/>
          </a:prstGeom>
        </p:spPr>
      </p:pic>
      <p:sp>
        <p:nvSpPr>
          <p:cNvPr id="5" name="AutoShape 5"/>
          <p:cNvSpPr/>
          <p:nvPr>
            <p:custDataLst>
              <p:tags r:id="rId5"/>
            </p:custDataLst>
          </p:nvPr>
        </p:nvSpPr>
        <p:spPr>
          <a:xfrm>
            <a:off x="1758950" y="1306195"/>
            <a:ext cx="8864600" cy="11906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a:solidFill>
                  <a:srgbClr val="595959"/>
                </a:solidFill>
                <a:latin typeface="Noto Sans SC" panose="020B0200000000000000" charset="-122"/>
                <a:ea typeface="Noto Sans SC" panose="020B0200000000000000" charset="-122"/>
                <a:cs typeface="Noto Sans SC" panose="020B0200000000000000" charset="-122"/>
              </a:rPr>
              <a:t>心理测验法是用标准化量表对个体心理特征进行量化研究的方法，通常用来确定被测试者某些心理品质的存在水平。测验法是个体心理特征和行为表现的量化研究的主要方法，应用范围很广</a:t>
            </a:r>
            <a:endParaRPr lang="zh-CN" altLang="en-US" sz="2400">
              <a:solidFill>
                <a:srgbClr val="595959"/>
              </a:solidFill>
              <a:latin typeface="Noto Sans SC" panose="020B0200000000000000" charset="-122"/>
              <a:ea typeface="Noto Sans SC" panose="020B0200000000000000" charset="-122"/>
              <a:cs typeface="Noto Sans SC" panose="020B0200000000000000" charset="-122"/>
            </a:endParaRPr>
          </a:p>
        </p:txBody>
      </p:sp>
      <p:sp>
        <p:nvSpPr>
          <p:cNvPr id="15" name="AutoShape 15"/>
          <p:cNvSpPr/>
          <p:nvPr/>
        </p:nvSpPr>
        <p:spPr>
          <a:xfrm>
            <a:off x="996950" y="3629660"/>
            <a:ext cx="9895840" cy="2562225"/>
          </a:xfrm>
          <a:prstGeom prst="roundRect">
            <a:avLst>
              <a:gd name="adj" fmla="val 0"/>
            </a:avLst>
          </a:prstGeom>
          <a:solidFill>
            <a:srgbClr val="EBF1EE">
              <a:alpha val="100000"/>
            </a:srgbClr>
          </a:solidFill>
          <a:ln w="25400" cap="flat" cmpd="sng">
            <a:noFill/>
            <a:prstDash val="solid"/>
            <a:round/>
          </a:ln>
        </p:spPr>
        <p:txBody>
          <a:bodyPr vert="horz" wrap="square" lIns="0" tIns="0" rIns="0" bIns="0" rtlCol="0" anchor="ctr" anchorCtr="0"/>
          <a:lstStyle/>
          <a:p>
            <a:pPr algn="ctr">
              <a:defRPr/>
            </a:pPr>
          </a:p>
        </p:txBody>
      </p:sp>
      <p:sp>
        <p:nvSpPr>
          <p:cNvPr id="16" name="AutoShape 16"/>
          <p:cNvSpPr/>
          <p:nvPr/>
        </p:nvSpPr>
        <p:spPr>
          <a:xfrm>
            <a:off x="1206500" y="4499610"/>
            <a:ext cx="9779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3C594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作品分析法也称产品分析法。所谓“作品”，是指被评估者所做的日记、书信、图画、工艺等文化性的创作，也包括他（她）生活和劳动过程中所做的事和东西</a:t>
            </a:r>
            <a:endParaRPr lang="zh-CN" altLang="en-US" sz="240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2"/>
          <p:cNvSpPr/>
          <p:nvPr/>
        </p:nvSpPr>
        <p:spPr>
          <a:xfrm>
            <a:off x="1016000" y="2618740"/>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5949"/>
                </a:solidFill>
                <a:latin typeface="Noto Serif SC" panose="02020200000000000000" charset="-122"/>
                <a:ea typeface="Noto Serif SC" panose="02020200000000000000" charset="-122"/>
                <a:cs typeface="Noto Serif SC" panose="02020200000000000000" charset="-122"/>
                <a:sym typeface="Noto Serif SC" panose="02020200000000000000" charset="-122"/>
              </a:rPr>
              <a:t>4．作品分析法</a:t>
            </a:r>
            <a:endParaRPr lang="en-US" sz="1100"/>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338.2,&quot;left&quot;:41,&quot;top&quot;:167.05,&quot;width&quot;:875.65}"/>
</p:tagLst>
</file>

<file path=ppt/tags/tag101.xml><?xml version="1.0" encoding="utf-8"?>
<p:tagLst xmlns:p="http://schemas.openxmlformats.org/presentationml/2006/main">
  <p:tag name="KSO_WM_DIAGRAM_VIRTUALLY_FRAME" val="{&quot;height&quot;:335.25,&quot;left&quot;:80,&quot;top&quot;:170,&quot;width&quot;:820}"/>
</p:tagLst>
</file>

<file path=ppt/tags/tag102.xml><?xml version="1.0" encoding="utf-8"?>
<p:tagLst xmlns:p="http://schemas.openxmlformats.org/presentationml/2006/main">
  <p:tag name="KSO_WM_DIAGRAM_VIRTUALLY_FRAME" val="{&quot;height&quot;:155.75,&quot;left&quot;:78.5,&quot;top&quot;:118.5,&quot;width&quot;:800}"/>
</p:tagLst>
</file>

<file path=ppt/tags/tag103.xml><?xml version="1.0" encoding="utf-8"?>
<p:tagLst xmlns:p="http://schemas.openxmlformats.org/presentationml/2006/main">
  <p:tag name="KSO_WM_DIAGRAM_VIRTUALLY_FRAME" val="{&quot;height&quot;:338.2,&quot;left&quot;:41,&quot;top&quot;:167.05,&quot;width&quot;:875.65}"/>
</p:tagLst>
</file>

<file path=ppt/tags/tag104.xml><?xml version="1.0" encoding="utf-8"?>
<p:tagLst xmlns:p="http://schemas.openxmlformats.org/presentationml/2006/main">
  <p:tag name="KSO_WM_DIAGRAM_VIRTUALLY_FRAME" val="{&quot;height&quot;:360,&quot;left&quot;:80,&quot;top&quot;:140,&quot;width&quot;:810}"/>
</p:tagLst>
</file>

<file path=ppt/tags/tag105.xml><?xml version="1.0" encoding="utf-8"?>
<p:tagLst xmlns:p="http://schemas.openxmlformats.org/presentationml/2006/main">
  <p:tag name="KSO_WM_DIAGRAM_VIRTUALLY_FRAME" val="{&quot;height&quot;:360,&quot;left&quot;:80,&quot;top&quot;:140,&quot;width&quot;:810}"/>
</p:tagLst>
</file>

<file path=ppt/tags/tag106.xml><?xml version="1.0" encoding="utf-8"?>
<p:tagLst xmlns:p="http://schemas.openxmlformats.org/presentationml/2006/main">
  <p:tag name="KSO_WM_DIAGRAM_VIRTUALLY_FRAME" val="{&quot;height&quot;:360,&quot;left&quot;:80,&quot;top&quot;:140,&quot;width&quot;:810}"/>
</p:tagLst>
</file>

<file path=ppt/tags/tag107.xml><?xml version="1.0" encoding="utf-8"?>
<p:tagLst xmlns:p="http://schemas.openxmlformats.org/presentationml/2006/main">
  <p:tag name="KSO_WM_DIAGRAM_VIRTUALLY_FRAME" val="{&quot;height&quot;:360,&quot;left&quot;:80,&quot;top&quot;:140,&quot;width&quot;:810}"/>
</p:tagLst>
</file>

<file path=ppt/tags/tag108.xml><?xml version="1.0" encoding="utf-8"?>
<p:tagLst xmlns:p="http://schemas.openxmlformats.org/presentationml/2006/main">
  <p:tag name="KSO_WM_DIAGRAM_VIRTUALLY_FRAME" val="{&quot;height&quot;:360,&quot;left&quot;:80,&quot;top&quot;:140,&quot;width&quot;:810}"/>
</p:tagLst>
</file>

<file path=ppt/tags/tag109.xml><?xml version="1.0" encoding="utf-8"?>
<p:tagLst xmlns:p="http://schemas.openxmlformats.org/presentationml/2006/main">
  <p:tag name="KSO_WM_DIAGRAM_VIRTUALLY_FRAME" val="{&quot;height&quot;:360,&quot;left&quot;:80,&quot;top&quot;:140,&quot;width&quot;:81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360,&quot;left&quot;:80,&quot;top&quot;:140,&quot;width&quot;:810}"/>
</p:tagLst>
</file>

<file path=ppt/tags/tag111.xml><?xml version="1.0" encoding="utf-8"?>
<p:tagLst xmlns:p="http://schemas.openxmlformats.org/presentationml/2006/main">
  <p:tag name="KSO_WM_DIAGRAM_VIRTUALLY_FRAME" val="{&quot;height&quot;:360,&quot;left&quot;:80,&quot;top&quot;:140,&quot;width&quot;:810}"/>
</p:tagLst>
</file>

<file path=ppt/tags/tag112.xml><?xml version="1.0" encoding="utf-8"?>
<p:tagLst xmlns:p="http://schemas.openxmlformats.org/presentationml/2006/main">
  <p:tag name="KSO_WM_DIAGRAM_VIRTUALLY_FRAME" val="{&quot;height&quot;:360,&quot;left&quot;:80,&quot;top&quot;:140,&quot;width&quot;:810}"/>
</p:tagLst>
</file>

<file path=ppt/tags/tag113.xml><?xml version="1.0" encoding="utf-8"?>
<p:tagLst xmlns:p="http://schemas.openxmlformats.org/presentationml/2006/main">
  <p:tag name="KSO_WM_DIAGRAM_VIRTUALLY_FRAME" val="{&quot;height&quot;:360,&quot;left&quot;:80,&quot;top&quot;:140,&quot;width&quot;:810}"/>
</p:tagLst>
</file>

<file path=ppt/tags/tag114.xml><?xml version="1.0" encoding="utf-8"?>
<p:tagLst xmlns:p="http://schemas.openxmlformats.org/presentationml/2006/main">
  <p:tag name="KSO_WM_DIAGRAM_VIRTUALLY_FRAME" val="{&quot;height&quot;:331.25,&quot;left&quot;:80,&quot;top&quot;:126.25,&quot;width&quot;:800}"/>
</p:tagLst>
</file>

<file path=ppt/tags/tag115.xml><?xml version="1.0" encoding="utf-8"?>
<p:tagLst xmlns:p="http://schemas.openxmlformats.org/presentationml/2006/main">
  <p:tag name="KSO_WM_DIAGRAM_VIRTUALLY_FRAME" val="{&quot;height&quot;:331.25,&quot;left&quot;:80,&quot;top&quot;:126.25,&quot;width&quot;:800}"/>
</p:tagLst>
</file>

<file path=ppt/tags/tag116.xml><?xml version="1.0" encoding="utf-8"?>
<p:tagLst xmlns:p="http://schemas.openxmlformats.org/presentationml/2006/main">
  <p:tag name="KSO_WM_DIAGRAM_VIRTUALLY_FRAME" val="{&quot;height&quot;:331.25,&quot;left&quot;:80,&quot;top&quot;:126.25,&quot;width&quot;:800}"/>
</p:tagLst>
</file>

<file path=ppt/tags/tag117.xml><?xml version="1.0" encoding="utf-8"?>
<p:tagLst xmlns:p="http://schemas.openxmlformats.org/presentationml/2006/main">
  <p:tag name="KSO_WM_DIAGRAM_VIRTUALLY_FRAME" val="{&quot;height&quot;:331.25,&quot;left&quot;:80,&quot;top&quot;:126.25,&quot;width&quot;:800}"/>
</p:tagLst>
</file>

<file path=ppt/tags/tag118.xml><?xml version="1.0" encoding="utf-8"?>
<p:tagLst xmlns:p="http://schemas.openxmlformats.org/presentationml/2006/main">
  <p:tag name="KSO_WM_DIAGRAM_VIRTUALLY_FRAME" val="{&quot;height&quot;:331.25,&quot;left&quot;:80,&quot;top&quot;:126.25,&quot;width&quot;:800}"/>
</p:tagLst>
</file>

<file path=ppt/tags/tag119.xml><?xml version="1.0" encoding="utf-8"?>
<p:tagLst xmlns:p="http://schemas.openxmlformats.org/presentationml/2006/main">
  <p:tag name="KSO_WM_DIAGRAM_VIRTUALLY_FRAME" val="{&quot;height&quot;:331.25,&quot;left&quot;:80,&quot;top&quot;:126.25,&quot;width&quot;:80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331.25,&quot;left&quot;:80,&quot;top&quot;:126.25,&quot;width&quot;:800}"/>
</p:tagLst>
</file>

<file path=ppt/tags/tag121.xml><?xml version="1.0" encoding="utf-8"?>
<p:tagLst xmlns:p="http://schemas.openxmlformats.org/presentationml/2006/main">
  <p:tag name="KSO_WM_DIAGRAM_VIRTUALLY_FRAME" val="{&quot;height&quot;:331.25,&quot;left&quot;:80,&quot;top&quot;:126.25,&quot;width&quot;:800}"/>
</p:tagLst>
</file>

<file path=ppt/tags/tag122.xml><?xml version="1.0" encoding="utf-8"?>
<p:tagLst xmlns:p="http://schemas.openxmlformats.org/presentationml/2006/main">
  <p:tag name="KSO_WM_DIAGRAM_VIRTUALLY_FRAME" val="{&quot;height&quot;:331.25,&quot;left&quot;:80,&quot;top&quot;:126.25,&quot;width&quot;:800}"/>
</p:tagLst>
</file>

<file path=ppt/tags/tag123.xml><?xml version="1.0" encoding="utf-8"?>
<p:tagLst xmlns:p="http://schemas.openxmlformats.org/presentationml/2006/main">
  <p:tag name="KSO_WM_DIAGRAM_VIRTUALLY_FRAME" val="{&quot;height&quot;:331.25,&quot;left&quot;:80,&quot;top&quot;:126.25,&quot;width&quot;:800}"/>
</p:tagLst>
</file>

<file path=ppt/tags/tag124.xml><?xml version="1.0" encoding="utf-8"?>
<p:tagLst xmlns:p="http://schemas.openxmlformats.org/presentationml/2006/main">
  <p:tag name="KSO_WM_DIAGRAM_VIRTUALLY_FRAME" val="{&quot;height&quot;:331.25,&quot;left&quot;:80,&quot;top&quot;:126.25,&quot;width&quot;:800}"/>
</p:tagLst>
</file>

<file path=ppt/tags/tag125.xml><?xml version="1.0" encoding="utf-8"?>
<p:tagLst xmlns:p="http://schemas.openxmlformats.org/presentationml/2006/main">
  <p:tag name="KSO_WM_DIAGRAM_VIRTUALLY_FRAME" val="{&quot;height&quot;:331.25,&quot;left&quot;:80,&quot;top&quot;:126.25,&quot;width&quot;:800}"/>
</p:tagLst>
</file>

<file path=ppt/tags/tag126.xml><?xml version="1.0" encoding="utf-8"?>
<p:tagLst xmlns:p="http://schemas.openxmlformats.org/presentationml/2006/main">
  <p:tag name="KSO_WM_DIAGRAM_VIRTUALLY_FRAME" val="{&quot;height&quot;:331.25,&quot;left&quot;:80,&quot;top&quot;:126.25,&quot;width&quot;:800}"/>
</p:tagLst>
</file>

<file path=ppt/tags/tag127.xml><?xml version="1.0" encoding="utf-8"?>
<p:tagLst xmlns:p="http://schemas.openxmlformats.org/presentationml/2006/main">
  <p:tag name="KSO_WM_DIAGRAM_VIRTUALLY_FRAME" val="{&quot;height&quot;:331.25,&quot;left&quot;:80,&quot;top&quot;:126.25,&quot;width&quot;:800}"/>
</p:tagLst>
</file>

<file path=ppt/tags/tag128.xml><?xml version="1.0" encoding="utf-8"?>
<p:tagLst xmlns:p="http://schemas.openxmlformats.org/presentationml/2006/main">
  <p:tag name="KSO_WM_DIAGRAM_VIRTUALLY_FRAME" val="{&quot;height&quot;:331.25,&quot;left&quot;:80,&quot;top&quot;:126.25,&quot;width&quot;:800}"/>
</p:tagLst>
</file>

<file path=ppt/tags/tag129.xml><?xml version="1.0" encoding="utf-8"?>
<p:tagLst xmlns:p="http://schemas.openxmlformats.org/presentationml/2006/main">
  <p:tag name="KSO_WM_DIAGRAM_VIRTUALLY_FRAME" val="{&quot;height&quot;:155.75,&quot;left&quot;:78.5,&quot;top&quot;:118.5,&quot;width&quot;:80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155.75,&quot;left&quot;:78.5,&quot;top&quot;:118.5,&quot;width&quot;:800}"/>
</p:tagLst>
</file>

<file path=ppt/tags/tag131.xml><?xml version="1.0" encoding="utf-8"?>
<p:tagLst xmlns:p="http://schemas.openxmlformats.org/presentationml/2006/main">
  <p:tag name="KSO_WM_DIAGRAM_VIRTUALLY_FRAME" val="{&quot;height&quot;:155.75,&quot;left&quot;:78.5,&quot;top&quot;:118.5,&quot;width&quot;:800}"/>
</p:tagLst>
</file>

<file path=ppt/tags/tag132.xml><?xml version="1.0" encoding="utf-8"?>
<p:tagLst xmlns:p="http://schemas.openxmlformats.org/presentationml/2006/main">
  <p:tag name="KSO_WM_DIAGRAM_VIRTUALLY_FRAME" val="{&quot;height&quot;:290,&quot;left&quot;:80,&quot;top&quot;:190,&quot;width&quot;:830}"/>
</p:tagLst>
</file>

<file path=ppt/tags/tag133.xml><?xml version="1.0" encoding="utf-8"?>
<p:tagLst xmlns:p="http://schemas.openxmlformats.org/presentationml/2006/main">
  <p:tag name="KSO_WM_DIAGRAM_VIRTUALLY_FRAME" val="{&quot;height&quot;:290,&quot;left&quot;:80,&quot;top&quot;:190,&quot;width&quot;:830}"/>
</p:tagLst>
</file>

<file path=ppt/tags/tag134.xml><?xml version="1.0" encoding="utf-8"?>
<p:tagLst xmlns:p="http://schemas.openxmlformats.org/presentationml/2006/main">
  <p:tag name="KSO_WM_DIAGRAM_VIRTUALLY_FRAME" val="{&quot;height&quot;:290,&quot;left&quot;:80,&quot;top&quot;:190,&quot;width&quot;:830}"/>
</p:tagLst>
</file>

<file path=ppt/tags/tag135.xml><?xml version="1.0" encoding="utf-8"?>
<p:tagLst xmlns:p="http://schemas.openxmlformats.org/presentationml/2006/main">
  <p:tag name="KSO_WM_DIAGRAM_VIRTUALLY_FRAME" val="{&quot;height&quot;:290,&quot;left&quot;:80,&quot;top&quot;:190,&quot;width&quot;:830}"/>
</p:tagLst>
</file>

<file path=ppt/tags/tag136.xml><?xml version="1.0" encoding="utf-8"?>
<p:tagLst xmlns:p="http://schemas.openxmlformats.org/presentationml/2006/main">
  <p:tag name="KSO_WM_DIAGRAM_VIRTUALLY_FRAME" val="{&quot;height&quot;:290,&quot;left&quot;:80,&quot;top&quot;:190,&quot;width&quot;:830}"/>
</p:tagLst>
</file>

<file path=ppt/tags/tag137.xml><?xml version="1.0" encoding="utf-8"?>
<p:tagLst xmlns:p="http://schemas.openxmlformats.org/presentationml/2006/main">
  <p:tag name="KSO_WM_DIAGRAM_VIRTUALLY_FRAME" val="{&quot;height&quot;:290,&quot;left&quot;:80,&quot;top&quot;:190,&quot;width&quot;:830}"/>
</p:tagLst>
</file>

<file path=ppt/tags/tag138.xml><?xml version="1.0" encoding="utf-8"?>
<p:tagLst xmlns:p="http://schemas.openxmlformats.org/presentationml/2006/main">
  <p:tag name="KSO_WM_DIAGRAM_VIRTUALLY_FRAME" val="{&quot;height&quot;:290,&quot;left&quot;:80,&quot;top&quot;:190,&quot;width&quot;:830}"/>
</p:tagLst>
</file>

<file path=ppt/tags/tag139.xml><?xml version="1.0" encoding="utf-8"?>
<p:tagLst xmlns:p="http://schemas.openxmlformats.org/presentationml/2006/main">
  <p:tag name="KSO_WM_DIAGRAM_VIRTUALLY_FRAME" val="{&quot;height&quot;:290,&quot;left&quot;:80,&quot;top&quot;:190,&quot;width&quot;:83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290,&quot;left&quot;:80,&quot;top&quot;:190,&quot;width&quot;:830}"/>
</p:tagLst>
</file>

<file path=ppt/tags/tag141.xml><?xml version="1.0" encoding="utf-8"?>
<p:tagLst xmlns:p="http://schemas.openxmlformats.org/presentationml/2006/main">
  <p:tag name="KSO_WM_DIAGRAM_VIRTUALLY_FRAME" val="{&quot;height&quot;:290,&quot;left&quot;:80,&quot;top&quot;:190,&quot;width&quot;:830}"/>
</p:tagLst>
</file>

<file path=ppt/tags/tag142.xml><?xml version="1.0" encoding="utf-8"?>
<p:tagLst xmlns:p="http://schemas.openxmlformats.org/presentationml/2006/main">
  <p:tag name="KSO_WM_DIAGRAM_VIRTUALLY_FRAME" val="{&quot;height&quot;:290,&quot;left&quot;:80,&quot;top&quot;:190,&quot;width&quot;:830}"/>
</p:tagLst>
</file>

<file path=ppt/tags/tag143.xml><?xml version="1.0" encoding="utf-8"?>
<p:tagLst xmlns:p="http://schemas.openxmlformats.org/presentationml/2006/main">
  <p:tag name="KSO_WM_DIAGRAM_VIRTUALLY_FRAME" val="{&quot;height&quot;:290,&quot;left&quot;:80,&quot;top&quot;:190,&quot;width&quot;:830}"/>
</p:tagLst>
</file>

<file path=ppt/tags/tag144.xml><?xml version="1.0" encoding="utf-8"?>
<p:tagLst xmlns:p="http://schemas.openxmlformats.org/presentationml/2006/main">
  <p:tag name="KSO_WM_DIAGRAM_VIRTUALLY_FRAME" val="{&quot;height&quot;:290,&quot;left&quot;:80,&quot;top&quot;:190,&quot;width&quot;:830}"/>
</p:tagLst>
</file>

<file path=ppt/tags/tag145.xml><?xml version="1.0" encoding="utf-8"?>
<p:tagLst xmlns:p="http://schemas.openxmlformats.org/presentationml/2006/main">
  <p:tag name="KSO_WM_DIAGRAM_VIRTUALLY_FRAME" val="{&quot;height&quot;:290,&quot;left&quot;:80,&quot;top&quot;:190,&quot;width&quot;:830}"/>
</p:tagLst>
</file>

<file path=ppt/tags/tag146.xml><?xml version="1.0" encoding="utf-8"?>
<p:tagLst xmlns:p="http://schemas.openxmlformats.org/presentationml/2006/main">
  <p:tag name="KSO_WM_DIAGRAM_VIRTUALLY_FRAME" val="{&quot;height&quot;:360,&quot;left&quot;:80,&quot;top&quot;:140,&quot;width&quot;:810}"/>
</p:tagLst>
</file>

<file path=ppt/tags/tag147.xml><?xml version="1.0" encoding="utf-8"?>
<p:tagLst xmlns:p="http://schemas.openxmlformats.org/presentationml/2006/main">
  <p:tag name="KSO_WM_DIAGRAM_VIRTUALLY_FRAME" val="{&quot;height&quot;:360,&quot;left&quot;:80,&quot;top&quot;:140,&quot;width&quot;:810}"/>
</p:tagLst>
</file>

<file path=ppt/tags/tag148.xml><?xml version="1.0" encoding="utf-8"?>
<p:tagLst xmlns:p="http://schemas.openxmlformats.org/presentationml/2006/main">
  <p:tag name="KSO_WM_DIAGRAM_VIRTUALLY_FRAME" val="{&quot;height&quot;:360,&quot;left&quot;:80,&quot;top&quot;:140,&quot;width&quot;:810}"/>
</p:tagLst>
</file>

<file path=ppt/tags/tag149.xml><?xml version="1.0" encoding="utf-8"?>
<p:tagLst xmlns:p="http://schemas.openxmlformats.org/presentationml/2006/main">
  <p:tag name="KSO_WM_DIAGRAM_VIRTUALLY_FRAME" val="{&quot;height&quot;:360,&quot;left&quot;:80,&quot;top&quot;:140,&quot;width&quot;:81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360,&quot;left&quot;:80,&quot;top&quot;:140,&quot;width&quot;:810}"/>
</p:tagLst>
</file>

<file path=ppt/tags/tag151.xml><?xml version="1.0" encoding="utf-8"?>
<p:tagLst xmlns:p="http://schemas.openxmlformats.org/presentationml/2006/main">
  <p:tag name="KSO_WM_DIAGRAM_VIRTUALLY_FRAME" val="{&quot;height&quot;:360,&quot;left&quot;:80,&quot;top&quot;:140,&quot;width&quot;:810}"/>
</p:tagLst>
</file>

<file path=ppt/tags/tag152.xml><?xml version="1.0" encoding="utf-8"?>
<p:tagLst xmlns:p="http://schemas.openxmlformats.org/presentationml/2006/main">
  <p:tag name="KSO_WM_DIAGRAM_VIRTUALLY_FRAME" val="{&quot;height&quot;:360,&quot;left&quot;:80,&quot;top&quot;:140,&quot;width&quot;:810}"/>
</p:tagLst>
</file>

<file path=ppt/tags/tag153.xml><?xml version="1.0" encoding="utf-8"?>
<p:tagLst xmlns:p="http://schemas.openxmlformats.org/presentationml/2006/main">
  <p:tag name="KSO_WM_DIAGRAM_VIRTUALLY_FRAME" val="{&quot;height&quot;:360,&quot;left&quot;:80,&quot;top&quot;:140,&quot;width&quot;:810}"/>
</p:tagLst>
</file>

<file path=ppt/tags/tag154.xml><?xml version="1.0" encoding="utf-8"?>
<p:tagLst xmlns:p="http://schemas.openxmlformats.org/presentationml/2006/main">
  <p:tag name="KSO_WM_DIAGRAM_VIRTUALLY_FRAME" val="{&quot;height&quot;:360,&quot;left&quot;:80,&quot;top&quot;:140,&quot;width&quot;:810}"/>
</p:tagLst>
</file>

<file path=ppt/tags/tag155.xml><?xml version="1.0" encoding="utf-8"?>
<p:tagLst xmlns:p="http://schemas.openxmlformats.org/presentationml/2006/main">
  <p:tag name="KSO_WM_DIAGRAM_VIRTUALLY_FRAME" val="{&quot;height&quot;:360,&quot;left&quot;:80,&quot;top&quot;:140,&quot;width&quot;:810}"/>
</p:tagLst>
</file>

<file path=ppt/tags/tag156.xml><?xml version="1.0" encoding="utf-8"?>
<p:tagLst xmlns:p="http://schemas.openxmlformats.org/presentationml/2006/main">
  <p:tag name="KSO_WM_DIAGRAM_VIRTUALLY_FRAME" val="{&quot;height&quot;:240,&quot;left&quot;:80,&quot;top&quot;:175,&quot;width&quot;:800}"/>
</p:tagLst>
</file>

<file path=ppt/tags/tag157.xml><?xml version="1.0" encoding="utf-8"?>
<p:tagLst xmlns:p="http://schemas.openxmlformats.org/presentationml/2006/main">
  <p:tag name="KSO_WM_DIAGRAM_VIRTUALLY_FRAME" val="{&quot;height&quot;:240,&quot;left&quot;:80,&quot;top&quot;:175,&quot;width&quot;:800}"/>
</p:tagLst>
</file>

<file path=ppt/tags/tag158.xml><?xml version="1.0" encoding="utf-8"?>
<p:tagLst xmlns:p="http://schemas.openxmlformats.org/presentationml/2006/main">
  <p:tag name="KSO_WM_DIAGRAM_VIRTUALLY_FRAME" val="{&quot;height&quot;:240,&quot;left&quot;:80,&quot;top&quot;:175,&quot;width&quot;:800}"/>
</p:tagLst>
</file>

<file path=ppt/tags/tag159.xml><?xml version="1.0" encoding="utf-8"?>
<p:tagLst xmlns:p="http://schemas.openxmlformats.org/presentationml/2006/main">
  <p:tag name="KSO_WM_DIAGRAM_VIRTUALLY_FRAME" val="{&quot;height&quot;:240,&quot;left&quot;:80,&quot;top&quot;:175,&quot;width&quot;:80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240,&quot;left&quot;:80,&quot;top&quot;:175,&quot;width&quot;:800}"/>
</p:tagLst>
</file>

<file path=ppt/tags/tag161.xml><?xml version="1.0" encoding="utf-8"?>
<p:tagLst xmlns:p="http://schemas.openxmlformats.org/presentationml/2006/main">
  <p:tag name="KSO_WM_DIAGRAM_VIRTUALLY_FRAME" val="{&quot;height&quot;:240,&quot;left&quot;:80,&quot;top&quot;:175,&quot;width&quot;:800}"/>
</p:tagLst>
</file>

<file path=ppt/tags/tag162.xml><?xml version="1.0" encoding="utf-8"?>
<p:tagLst xmlns:p="http://schemas.openxmlformats.org/presentationml/2006/main">
  <p:tag name="KSO_WM_DIAGRAM_VIRTUALLY_FRAME" val="{&quot;height&quot;:240,&quot;left&quot;:80,&quot;top&quot;:175,&quot;width&quot;:800}"/>
</p:tagLst>
</file>

<file path=ppt/tags/tag163.xml><?xml version="1.0" encoding="utf-8"?>
<p:tagLst xmlns:p="http://schemas.openxmlformats.org/presentationml/2006/main">
  <p:tag name="KSO_WM_DIAGRAM_VIRTUALLY_FRAME" val="{&quot;height&quot;:240,&quot;left&quot;:80,&quot;top&quot;:175,&quot;width&quot;:80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335.25,&quot;left&quot;:80,&quot;top&quot;:170,&quot;width&quot;:82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335.25,&quot;left&quot;:80,&quot;top&quot;:170,&quot;width&quot;:820}"/>
</p:tagLst>
</file>

<file path=ppt/tags/tag91.xml><?xml version="1.0" encoding="utf-8"?>
<p:tagLst xmlns:p="http://schemas.openxmlformats.org/presentationml/2006/main">
  <p:tag name="KSO_WM_DIAGRAM_VIRTUALLY_FRAME" val="{&quot;height&quot;:335.25,&quot;left&quot;:80,&quot;top&quot;:170,&quot;width&quot;:820}"/>
</p:tagLst>
</file>

<file path=ppt/tags/tag92.xml><?xml version="1.0" encoding="utf-8"?>
<p:tagLst xmlns:p="http://schemas.openxmlformats.org/presentationml/2006/main">
  <p:tag name="KSO_WM_DIAGRAM_VIRTUALLY_FRAME" val="{&quot;height&quot;:335.25,&quot;left&quot;:80,&quot;top&quot;:170,&quot;width&quot;:820}"/>
</p:tagLst>
</file>

<file path=ppt/tags/tag93.xml><?xml version="1.0" encoding="utf-8"?>
<p:tagLst xmlns:p="http://schemas.openxmlformats.org/presentationml/2006/main">
  <p:tag name="KSO_WM_DIAGRAM_VIRTUALLY_FRAME" val="{&quot;height&quot;:338.2,&quot;left&quot;:41,&quot;top&quot;:167.05,&quot;width&quot;:875.65}"/>
</p:tagLst>
</file>

<file path=ppt/tags/tag94.xml><?xml version="1.0" encoding="utf-8"?>
<p:tagLst xmlns:p="http://schemas.openxmlformats.org/presentationml/2006/main">
  <p:tag name="KSO_WM_DIAGRAM_VIRTUALLY_FRAME" val="{&quot;height&quot;:338.2,&quot;left&quot;:41,&quot;top&quot;:167.05,&quot;width&quot;:875.65}"/>
</p:tagLst>
</file>

<file path=ppt/tags/tag95.xml><?xml version="1.0" encoding="utf-8"?>
<p:tagLst xmlns:p="http://schemas.openxmlformats.org/presentationml/2006/main">
  <p:tag name="KSO_WM_DIAGRAM_VIRTUALLY_FRAME" val="{&quot;height&quot;:338.2,&quot;left&quot;:41,&quot;top&quot;:167.05,&quot;width&quot;:875.65}"/>
</p:tagLst>
</file>

<file path=ppt/tags/tag96.xml><?xml version="1.0" encoding="utf-8"?>
<p:tagLst xmlns:p="http://schemas.openxmlformats.org/presentationml/2006/main">
  <p:tag name="KSO_WM_DIAGRAM_VIRTUALLY_FRAME" val="{&quot;height&quot;:335.25,&quot;left&quot;:80,&quot;top&quot;:170,&quot;width&quot;:820}"/>
</p:tagLst>
</file>

<file path=ppt/tags/tag97.xml><?xml version="1.0" encoding="utf-8"?>
<p:tagLst xmlns:p="http://schemas.openxmlformats.org/presentationml/2006/main">
  <p:tag name="KSO_WM_DIAGRAM_VIRTUALLY_FRAME" val="{&quot;height&quot;:155.75,&quot;left&quot;:78.5,&quot;top&quot;:118.5,&quot;width&quot;:800}"/>
</p:tagLst>
</file>

<file path=ppt/tags/tag98.xml><?xml version="1.0" encoding="utf-8"?>
<p:tagLst xmlns:p="http://schemas.openxmlformats.org/presentationml/2006/main">
  <p:tag name="KSO_WM_DIAGRAM_VIRTUALLY_FRAME" val="{&quot;height&quot;:338.2,&quot;left&quot;:41,&quot;top&quot;:167.05,&quot;width&quot;:875.65}"/>
</p:tagLst>
</file>

<file path=ppt/tags/tag99.xml><?xml version="1.0" encoding="utf-8"?>
<p:tagLst xmlns:p="http://schemas.openxmlformats.org/presentationml/2006/main">
  <p:tag name="KSO_WM_DIAGRAM_VIRTUALLY_FRAME" val="{&quot;height&quot;:338.2,&quot;left&quot;:41,&quot;top&quot;:167.05,&quot;width&quot;:875.65}"/>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3238</Words>
  <Application>WPS 演示</Application>
  <PresentationFormat>宽屏</PresentationFormat>
  <Paragraphs>174</Paragraphs>
  <Slides>13</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13</vt:i4>
      </vt:variant>
    </vt:vector>
  </HeadingPairs>
  <TitlesOfParts>
    <vt:vector size="26" baseType="lpstr">
      <vt:lpstr>Arial</vt:lpstr>
      <vt:lpstr>宋体</vt:lpstr>
      <vt:lpstr>Wingdings</vt:lpstr>
      <vt:lpstr>Wingdings</vt:lpstr>
      <vt:lpstr>微软雅黑</vt:lpstr>
      <vt:lpstr>Arial Unicode MS</vt:lpstr>
      <vt:lpstr>Calibri</vt:lpstr>
      <vt:lpstr>Noto Serif SC</vt:lpstr>
      <vt:lpstr>Noto Sans SC</vt:lpstr>
      <vt:lpstr>汉仪综艺体简</vt:lpstr>
      <vt:lpstr>汉仪书宋二简</vt:lpstr>
      <vt:lpstr>Times New Roman</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157</cp:revision>
  <dcterms:created xsi:type="dcterms:W3CDTF">2019-06-19T02:08:00Z</dcterms:created>
  <dcterms:modified xsi:type="dcterms:W3CDTF">2026-08-06T04:55:57Z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2052-12.1.0.28043</vt:lpwstr>
  </property>
  <property fmtid="{D5CDD505-2E9C-101B-9397-08002B2CF9AE}" pid="3" name="ICV">
    <vt:lpwstr>9D090B530B68483CA9B3E9CAECDC7653_11</vt:lpwstr>
  </property>
</Properties>
</file>