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1" r:id="rId8"/>
    <p:sldId id="262" r:id="rId9"/>
    <p:sldId id="263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svg"/><Relationship Id="rId7" Type="http://schemas.openxmlformats.org/officeDocument/2006/relationships/image" Target="../media/image17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image" Target="../media/image20.svg"/><Relationship Id="rId3" Type="http://schemas.openxmlformats.org/officeDocument/2006/relationships/image" Target="../media/image19.png"/><Relationship Id="rId2" Type="http://schemas.openxmlformats.org/officeDocument/2006/relationships/tags" Target="../tags/tag107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image" Target="../media/image22.svg"/><Relationship Id="rId1" Type="http://schemas.openxmlformats.org/officeDocument/2006/relationships/tags" Target="../tags/tag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临终老人身心特点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</a:t>
            </a:r>
            <a:r>
              <a:rPr lang="en-US" altLang="zh-CN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1</a:t>
            </a:r>
            <a:r>
              <a:rPr 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2 </a:t>
            </a:r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临终关怀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根据情境案例，分析临终老人的身心特点，并分享交流护理的措施。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马爷爷，78岁，吸烟、饮酒50余年。之前身体还算不错，但自从3年前发现肺癌晚期并多处转移之后，虽积极配合治疗但效果甚微。老人情绪低落，常常哀声叹气、暗自哭泣。目前老人身高180厘米，体重62千克，检查发现体温36.0℃，呼吸27次/分钟，血压80/50毫米汞柱，且出现神志模糊、烦躁不安，喉头有痰声，触摸老人手指湿冷的症状；老人已两日未进食，吞咽困难，夜间老人经常呻吟并伴有痛苦面容，医生预测其剩余生命不足3个月，随时有可能离开，要求家属做好相应准备。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理解临终老人的界定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掌握临终老人的身心特点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能分析具体临终老人的身体状态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能分析具体临终老人的心理特点。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培养关爱老人、爱岗敬业的意识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培养敏锐观察、科学严谨的意识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培养崇德向善、自我提升的意识。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重点：能分析具体临终老人的身体特点</a:t>
            </a: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难点：能分析具体临终老人的心理特点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481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1.1　临终老人及其躯体症状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1314450"/>
            <a:ext cx="10160000" cy="5307330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562985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1．临终老人的界定</a:t>
            </a:r>
            <a:endParaRPr lang="zh-CN" altLang="en-US" sz="2400"/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（1）临终的概念。临终，即濒死，指由于衰老或疾病、严重创伤而造成主要器官功能衰竭，生命活动即将终结的一种状态。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（2）临终老人的界定。临终老人，是指医学上已经判定在当前医学技术水平条件下治愈无望、估计6个月（有的更短）内将要死亡的老年人。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临终患者具体包括：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①恶性肿瘤晚期患者；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②脑卒中并危及生命的患者；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③衰老并伴有多种慢性疾病、极度衰竭即将死亡者；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④严重心肺疾病失代偿期病情危重者；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⑤多器官功能衰竭病情危重者；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⑥其他处于濒死状态者。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774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2．临终老人的躯体症状</a:t>
            </a:r>
            <a:endParaRPr lang="en-US" sz="1100"/>
          </a:p>
        </p:txBody>
      </p:sp>
      <p:sp>
        <p:nvSpPr>
          <p:cNvPr id="11" name="AutoShape 15"/>
          <p:cNvSpPr/>
          <p:nvPr>
            <p:custDataLst>
              <p:tags r:id="rId1"/>
            </p:custDataLst>
          </p:nvPr>
        </p:nvSpPr>
        <p:spPr>
          <a:xfrm>
            <a:off x="782955" y="934720"/>
            <a:ext cx="9732645" cy="53975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5" name="AutoShape 7"/>
          <p:cNvSpPr/>
          <p:nvPr>
            <p:custDataLst>
              <p:tags r:id="rId2"/>
            </p:custDataLst>
          </p:nvPr>
        </p:nvSpPr>
        <p:spPr>
          <a:xfrm>
            <a:off x="1617980" y="90043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疼痛：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疼痛是临终老人最常见的症状之一，尤其是癌症晚期的老年人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6" name="AutoShape 15"/>
          <p:cNvSpPr/>
          <p:nvPr>
            <p:custDataLst>
              <p:tags r:id="rId3"/>
            </p:custDataLst>
          </p:nvPr>
        </p:nvSpPr>
        <p:spPr>
          <a:xfrm>
            <a:off x="880745" y="254000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410" y="2679065"/>
            <a:ext cx="711200" cy="664845"/>
          </a:xfrm>
          <a:prstGeom prst="rect">
            <a:avLst/>
          </a:prstGeom>
        </p:spPr>
      </p:pic>
      <p:sp>
        <p:nvSpPr>
          <p:cNvPr id="18" name="AutoShape 7"/>
          <p:cNvSpPr/>
          <p:nvPr>
            <p:custDataLst>
              <p:tags r:id="rId7"/>
            </p:custDataLst>
          </p:nvPr>
        </p:nvSpPr>
        <p:spPr>
          <a:xfrm>
            <a:off x="1823720" y="2713355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3.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进食困难：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因咀嚼和吞咽能力减弱，对食物的感知觉也下降，加上胃肠蠕动减慢和消化吸收能力下降，因此往往临终老人的食欲较差、不愿意进食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15"/>
          <p:cNvSpPr/>
          <p:nvPr>
            <p:custDataLst>
              <p:tags r:id="rId8"/>
            </p:custDataLst>
          </p:nvPr>
        </p:nvSpPr>
        <p:spPr>
          <a:xfrm>
            <a:off x="880745" y="154686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2" name="Picture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410" y="1685925"/>
            <a:ext cx="711200" cy="664845"/>
          </a:xfrm>
          <a:prstGeom prst="rect">
            <a:avLst/>
          </a:prstGeom>
        </p:spPr>
      </p:pic>
      <p:sp>
        <p:nvSpPr>
          <p:cNvPr id="33" name="AutoShape 7"/>
          <p:cNvSpPr/>
          <p:nvPr>
            <p:custDataLst>
              <p:tags r:id="rId10"/>
            </p:custDataLst>
          </p:nvPr>
        </p:nvSpPr>
        <p:spPr>
          <a:xfrm>
            <a:off x="1823720" y="1720215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生命体征不平稳：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临终老人的生命体征不稳定，处于濒死状态，可能出现呼吸困难、血压下降、体温下降、脉搏减弱等症状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4" name="AutoShape 15"/>
          <p:cNvSpPr/>
          <p:nvPr>
            <p:custDataLst>
              <p:tags r:id="rId11"/>
            </p:custDataLst>
          </p:nvPr>
        </p:nvSpPr>
        <p:spPr>
          <a:xfrm>
            <a:off x="880745" y="353314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5" name="Picture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410" y="3672205"/>
            <a:ext cx="711200" cy="664845"/>
          </a:xfrm>
          <a:prstGeom prst="rect">
            <a:avLst/>
          </a:prstGeom>
        </p:spPr>
      </p:pic>
      <p:sp>
        <p:nvSpPr>
          <p:cNvPr id="36" name="AutoShape 7"/>
          <p:cNvSpPr/>
          <p:nvPr>
            <p:custDataLst>
              <p:tags r:id="rId13"/>
            </p:custDataLst>
          </p:nvPr>
        </p:nvSpPr>
        <p:spPr>
          <a:xfrm>
            <a:off x="1823720" y="3706495"/>
            <a:ext cx="866584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4.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肌无力：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由于新陈代谢减弱、肌肉大量流失，肌力大幅下降，表现为全身软弱、吞咽困难，甚至无法维持良好、舒适的正常功能体位、无法控制大小便等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9" name="AutoShape 15"/>
          <p:cNvSpPr/>
          <p:nvPr>
            <p:custDataLst>
              <p:tags r:id="rId14"/>
            </p:custDataLst>
          </p:nvPr>
        </p:nvSpPr>
        <p:spPr>
          <a:xfrm>
            <a:off x="880745" y="452628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0" name="Picture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410" y="4665345"/>
            <a:ext cx="711200" cy="664845"/>
          </a:xfrm>
          <a:prstGeom prst="rect">
            <a:avLst/>
          </a:prstGeom>
        </p:spPr>
      </p:pic>
      <p:sp>
        <p:nvSpPr>
          <p:cNvPr id="41" name="AutoShape 7"/>
          <p:cNvSpPr/>
          <p:nvPr>
            <p:custDataLst>
              <p:tags r:id="rId16"/>
            </p:custDataLst>
          </p:nvPr>
        </p:nvSpPr>
        <p:spPr>
          <a:xfrm>
            <a:off x="1823720" y="4699635"/>
            <a:ext cx="866584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5.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感知觉功能减弱：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临终老人的视力、嗅觉、听觉、感觉等大幅度减退，表现为神志淡漠，不愿意与人沟通或者难以与人进行有效沟通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42" name="AutoShape 15"/>
          <p:cNvSpPr/>
          <p:nvPr>
            <p:custDataLst>
              <p:tags r:id="rId17"/>
            </p:custDataLst>
          </p:nvPr>
        </p:nvSpPr>
        <p:spPr>
          <a:xfrm>
            <a:off x="880745" y="553847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3" name="Picture 6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410" y="5677535"/>
            <a:ext cx="711200" cy="664845"/>
          </a:xfrm>
          <a:prstGeom prst="rect">
            <a:avLst/>
          </a:prstGeom>
        </p:spPr>
      </p:pic>
      <p:sp>
        <p:nvSpPr>
          <p:cNvPr id="44" name="AutoShape 7"/>
          <p:cNvSpPr/>
          <p:nvPr>
            <p:custDataLst>
              <p:tags r:id="rId19"/>
            </p:custDataLst>
          </p:nvPr>
        </p:nvSpPr>
        <p:spPr>
          <a:xfrm>
            <a:off x="1823720" y="5711825"/>
            <a:ext cx="866584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6.</a:t>
            </a: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睡眠紊乱：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临终老人可能出现昼夜节律改变，入睡困难或嗜睡，甚至出现进行性意识障碍、昏睡、昏迷等情况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041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4000" b="1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1.2　临终老人的心理特点</a:t>
            </a:r>
            <a:endParaRPr lang="zh-CN" altLang="en-US" sz="4000" b="1" i="0" u="none" strike="noStrike">
              <a:solidFill>
                <a:srgbClr val="3C373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25" name="AutoShape 3"/>
          <p:cNvSpPr/>
          <p:nvPr/>
        </p:nvSpPr>
        <p:spPr>
          <a:xfrm>
            <a:off x="5080000" y="2413000"/>
            <a:ext cx="2032000" cy="2032000"/>
          </a:xfrm>
          <a:prstGeom prst="ellipse">
            <a:avLst/>
          </a:prstGeom>
          <a:solidFill>
            <a:srgbClr val="8A9A72">
              <a:alpha val="100000"/>
            </a:srgbClr>
          </a:solidFill>
          <a:ln cap="flat" cmpd="sng">
            <a:solidFill>
              <a:srgbClr val="FFFFFF">
                <a:alpha val="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FFFFFF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心理阶段</a:t>
            </a:r>
            <a:endParaRPr lang="zh-CN" altLang="en-US" sz="2400" b="1" i="0" u="none" strike="noStrike">
              <a:solidFill>
                <a:srgbClr val="FFFFFF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26" name="AutoShape 4"/>
          <p:cNvSpPr/>
          <p:nvPr/>
        </p:nvSpPr>
        <p:spPr>
          <a:xfrm>
            <a:off x="843280" y="1193165"/>
            <a:ext cx="500507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否认期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一时期老年人会否认疾病无法治愈、生命即将走到尽头，老年人认为现在医疗技术这么发达，如果家属或者医生竭力救治，自己积极配合，生命就应该得到继续，这时候的老年人往往期待或要求去医院寻求更好、更先进的治疗与护理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4"/>
          <p:cNvSpPr/>
          <p:nvPr/>
        </p:nvSpPr>
        <p:spPr>
          <a:xfrm>
            <a:off x="282575" y="3302000"/>
            <a:ext cx="500507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愤怒期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当明确救治无望、死亡即将到来时，这一时期老年人会出现愤怒等情绪，认为社会对自己不公，凭什么是自己，可能会仇视家人、医生及其他周围的人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4"/>
          <p:cNvSpPr/>
          <p:nvPr/>
        </p:nvSpPr>
        <p:spPr>
          <a:xfrm>
            <a:off x="2179320" y="4886325"/>
            <a:ext cx="500507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协议期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这一阶段，临终老人变得冷静、沉默，进入既绝望又希望出现奇迹的矛盾心理，有些老年人一方面积极配合治疗，一方面去各大寺院求神拜佛、许愿、做好事等，希望以此延长生命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9" name="AutoShape 4"/>
          <p:cNvSpPr/>
          <p:nvPr/>
        </p:nvSpPr>
        <p:spPr>
          <a:xfrm>
            <a:off x="7112000" y="1438275"/>
            <a:ext cx="484759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忧郁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期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过几番努力，老年人已经充分意识到生命不可逆，自己最终会走向死亡。这时有的老年人可能会为以前没有做过的事情而遗憾、郁郁寡欢，也有的老年人可能会出现早点死亡甚至轻生的念头，希望能早日摆脱痛苦，减少家属的负担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4"/>
          <p:cNvSpPr/>
          <p:nvPr/>
        </p:nvSpPr>
        <p:spPr>
          <a:xfrm>
            <a:off x="7294880" y="3777615"/>
            <a:ext cx="466471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接受</a:t>
            </a: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期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1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到最后，老年人的身体开始处于极度疲劳、衰弱的阶段，他们对死亡有了较多的心理准备，也周全考虑了自己死后的安排。此时的老年人表情淡漠，显得比较平静，开始接受死亡的到来</a:t>
            </a:r>
            <a:endParaRPr lang="zh-CN" altLang="en-US" sz="18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4000" b="1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2．临终老人的心理特点</a:t>
            </a:r>
            <a:endParaRPr lang="zh-CN" altLang="en-US" sz="4000" b="1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940435" y="1325245"/>
            <a:ext cx="5080000" cy="19443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4"/>
          <p:cNvSpPr/>
          <p:nvPr/>
        </p:nvSpPr>
        <p:spPr>
          <a:xfrm>
            <a:off x="940435" y="1325245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94435" y="1642745"/>
            <a:ext cx="304800" cy="304800"/>
          </a:xfrm>
          <a:prstGeom prst="rect">
            <a:avLst/>
          </a:prstGeom>
        </p:spPr>
      </p:pic>
      <p:sp>
        <p:nvSpPr>
          <p:cNvPr id="14" name="AutoShape 6"/>
          <p:cNvSpPr/>
          <p:nvPr/>
        </p:nvSpPr>
        <p:spPr>
          <a:xfrm>
            <a:off x="1626235" y="1617345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求生心理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7"/>
          <p:cNvSpPr/>
          <p:nvPr/>
        </p:nvSpPr>
        <p:spPr>
          <a:xfrm>
            <a:off x="1245235" y="2154555"/>
            <a:ext cx="4572000" cy="9359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由于多数临终老人家庭相当稳定、衣食不愁，因此人越老，求生的心理就越强，越希望能长命百岁、安享晚年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AutoShape 8"/>
          <p:cNvSpPr/>
          <p:nvPr/>
        </p:nvSpPr>
        <p:spPr>
          <a:xfrm>
            <a:off x="6528435" y="1325245"/>
            <a:ext cx="5080000" cy="19443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9"/>
          <p:cNvSpPr/>
          <p:nvPr/>
        </p:nvSpPr>
        <p:spPr>
          <a:xfrm>
            <a:off x="6528435" y="1325245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82435" y="1642745"/>
            <a:ext cx="304800" cy="304800"/>
          </a:xfrm>
          <a:prstGeom prst="rect">
            <a:avLst/>
          </a:prstGeom>
        </p:spPr>
      </p:pic>
      <p:sp>
        <p:nvSpPr>
          <p:cNvPr id="24" name="AutoShape 11"/>
          <p:cNvSpPr/>
          <p:nvPr/>
        </p:nvSpPr>
        <p:spPr>
          <a:xfrm>
            <a:off x="7214235" y="1617345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绝望心理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12"/>
          <p:cNvSpPr/>
          <p:nvPr/>
        </p:nvSpPr>
        <p:spPr>
          <a:xfrm>
            <a:off x="6782435" y="1999615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绝望心理的患者比较少见，但他们却给医护人员带来不少麻烦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13"/>
          <p:cNvSpPr/>
          <p:nvPr/>
        </p:nvSpPr>
        <p:spPr>
          <a:xfrm>
            <a:off x="940435" y="3446145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7" name="AutoShape 14"/>
          <p:cNvSpPr/>
          <p:nvPr/>
        </p:nvSpPr>
        <p:spPr>
          <a:xfrm>
            <a:off x="940435" y="3446145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8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4435" y="3763645"/>
            <a:ext cx="304800" cy="304800"/>
          </a:xfrm>
          <a:prstGeom prst="rect">
            <a:avLst/>
          </a:prstGeom>
        </p:spPr>
      </p:pic>
      <p:sp>
        <p:nvSpPr>
          <p:cNvPr id="29" name="AutoShape 16"/>
          <p:cNvSpPr/>
          <p:nvPr/>
        </p:nvSpPr>
        <p:spPr>
          <a:xfrm>
            <a:off x="1626235" y="3738245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无奈转而积极对待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17"/>
          <p:cNvSpPr/>
          <p:nvPr/>
        </p:nvSpPr>
        <p:spPr>
          <a:xfrm>
            <a:off x="1194435" y="4271645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有些临终老人性格外向、开朗，认识事物比较客观，对自己的病情有一定的认识，在无可奈何的情况下，积极投身于其他事情，从而转移面对疾病而产生的不良心理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1" name="AutoShape 18"/>
          <p:cNvSpPr/>
          <p:nvPr/>
        </p:nvSpPr>
        <p:spPr>
          <a:xfrm>
            <a:off x="6528435" y="3446145"/>
            <a:ext cx="5080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/>
        </p:nvSpPr>
        <p:spPr>
          <a:xfrm>
            <a:off x="6528435" y="3446145"/>
            <a:ext cx="5080000" cy="508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3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82435" y="3763645"/>
            <a:ext cx="304800" cy="304800"/>
          </a:xfrm>
          <a:prstGeom prst="rect">
            <a:avLst/>
          </a:prstGeom>
        </p:spPr>
      </p:pic>
      <p:sp>
        <p:nvSpPr>
          <p:cNvPr id="34" name="AutoShape 21"/>
          <p:cNvSpPr/>
          <p:nvPr/>
        </p:nvSpPr>
        <p:spPr>
          <a:xfrm>
            <a:off x="7214235" y="3738245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障碍心理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5" name="AutoShape 22"/>
          <p:cNvSpPr/>
          <p:nvPr/>
        </p:nvSpPr>
        <p:spPr>
          <a:xfrm>
            <a:off x="6782435" y="4271645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随着病情加重，一些老人的情绪、性格等会出现障碍，如暴躁、孤僻、抑郁、意志薄弱、依赖性增强、自我调节和控制能力差等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6" name="AutoShape 13"/>
          <p:cNvSpPr/>
          <p:nvPr/>
        </p:nvSpPr>
        <p:spPr>
          <a:xfrm>
            <a:off x="940435" y="5859145"/>
            <a:ext cx="10668000" cy="88519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3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8AAC93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7" name="AutoShape 14"/>
          <p:cNvSpPr/>
          <p:nvPr/>
        </p:nvSpPr>
        <p:spPr>
          <a:xfrm>
            <a:off x="940435" y="5859145"/>
            <a:ext cx="10668000" cy="76200"/>
          </a:xfrm>
          <a:prstGeom prst="roundRect">
            <a:avLst>
              <a:gd name="adj" fmla="val 0"/>
            </a:avLst>
          </a:prstGeom>
          <a:solidFill>
            <a:srgbClr val="8AAC9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9" name="AutoShape 16"/>
          <p:cNvSpPr/>
          <p:nvPr/>
        </p:nvSpPr>
        <p:spPr>
          <a:xfrm>
            <a:off x="1090295" y="5935345"/>
            <a:ext cx="2580640" cy="3854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忧虑后事心理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19145" y="5908675"/>
            <a:ext cx="828929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6060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大多数临终老人倾向于思考个人死亡问题，比较关心死后的遗体处理是土葬还是火葬，是否被用于尸体解剖和器官捐献移植</a:t>
            </a:r>
            <a:endParaRPr lang="en-US" sz="2000">
              <a:solidFill>
                <a:srgbClr val="6060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1.请结合本任务的案例，分析临终老人的身体特点有哪些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</a:t>
            </a: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.请结合本任务的案例，分析临终老人的心理特点有哪些？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1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2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4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5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0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0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0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2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3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4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5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6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7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8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9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1929</Words>
  <Application>WPS 演示</Application>
  <PresentationFormat>宽屏</PresentationFormat>
  <Paragraphs>114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汉仪书宋二简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2026-08-04T12:40:04Z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B6BC8B0BA6254F8394AB5AE35795DAF5_11</vt:lpwstr>
  </property>
</Properties>
</file>