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75" r:id="rId6"/>
    <p:sldId id="259" r:id="rId7"/>
    <p:sldId id="260" r:id="rId8"/>
    <p:sldId id="261" r:id="rId9"/>
    <p:sldId id="262" r:id="rId10"/>
    <p:sldId id="276" r:id="rId11"/>
    <p:sldId id="263" r:id="rId12"/>
    <p:sldId id="264" r:id="rId13"/>
    <p:sldId id="265" r:id="rId14"/>
    <p:sldId id="266" r:id="rId15"/>
    <p:sldId id="267" r:id="rId16"/>
    <p:sldId id="268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4.xml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image" Target="../media/image28.svg"/><Relationship Id="rId3" Type="http://schemas.openxmlformats.org/officeDocument/2006/relationships/image" Target="../media/image27.png"/><Relationship Id="rId26" Type="http://schemas.openxmlformats.org/officeDocument/2006/relationships/notesSlide" Target="../notesSlides/notesSlide11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image" Target="../media/image34.svg"/><Relationship Id="rId2" Type="http://schemas.openxmlformats.org/officeDocument/2006/relationships/tags" Target="../tags/tag136.xml"/><Relationship Id="rId19" Type="http://schemas.openxmlformats.org/officeDocument/2006/relationships/image" Target="../media/image33.png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image" Target="../media/image32.svg"/><Relationship Id="rId15" Type="http://schemas.openxmlformats.org/officeDocument/2006/relationships/image" Target="../media/image31.png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image" Target="../media/image30.svg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5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3" Type="http://schemas.openxmlformats.org/officeDocument/2006/relationships/notesSlide" Target="../notesSlides/notesSlide13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38.svg"/><Relationship Id="rId20" Type="http://schemas.openxmlformats.org/officeDocument/2006/relationships/image" Target="../media/image37.png"/><Relationship Id="rId2" Type="http://schemas.openxmlformats.org/officeDocument/2006/relationships/tags" Target="../tags/tag162.xml"/><Relationship Id="rId19" Type="http://schemas.openxmlformats.org/officeDocument/2006/relationships/tags" Target="../tags/tag175.xml"/><Relationship Id="rId18" Type="http://schemas.openxmlformats.org/officeDocument/2006/relationships/image" Target="../media/image36.svg"/><Relationship Id="rId17" Type="http://schemas.openxmlformats.org/officeDocument/2006/relationships/image" Target="../media/image35.png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6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image" Target="../media/image40.svg"/><Relationship Id="rId3" Type="http://schemas.openxmlformats.org/officeDocument/2006/relationships/image" Target="../media/image39.png"/><Relationship Id="rId2" Type="http://schemas.openxmlformats.org/officeDocument/2006/relationships/tags" Target="../tags/tag177.xml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image" Target="../media/image42.svg"/><Relationship Id="rId1" Type="http://schemas.openxmlformats.org/officeDocument/2006/relationships/tags" Target="../tags/tag17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6.svg"/><Relationship Id="rId6" Type="http://schemas.openxmlformats.org/officeDocument/2006/relationships/image" Target="../media/image5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4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10.svg"/><Relationship Id="rId20" Type="http://schemas.openxmlformats.org/officeDocument/2006/relationships/image" Target="../media/image9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8.svg"/><Relationship Id="rId13" Type="http://schemas.openxmlformats.org/officeDocument/2006/relationships/image" Target="../media/image7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png"/><Relationship Id="rId7" Type="http://schemas.openxmlformats.org/officeDocument/2006/relationships/tags" Target="../tags/tag10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9" Type="http://schemas.openxmlformats.org/officeDocument/2006/relationships/notesSlide" Target="../notesSlides/notesSlide8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19.xml"/><Relationship Id="rId26" Type="http://schemas.openxmlformats.org/officeDocument/2006/relationships/tags" Target="../tags/tag118.xml"/><Relationship Id="rId25" Type="http://schemas.openxmlformats.org/officeDocument/2006/relationships/tags" Target="../tags/tag117.xml"/><Relationship Id="rId24" Type="http://schemas.openxmlformats.org/officeDocument/2006/relationships/tags" Target="../tags/tag116.xml"/><Relationship Id="rId23" Type="http://schemas.openxmlformats.org/officeDocument/2006/relationships/tags" Target="../tags/tag115.xml"/><Relationship Id="rId22" Type="http://schemas.openxmlformats.org/officeDocument/2006/relationships/image" Target="../media/image20.svg"/><Relationship Id="rId21" Type="http://schemas.openxmlformats.org/officeDocument/2006/relationships/image" Target="../media/image19.png"/><Relationship Id="rId20" Type="http://schemas.openxmlformats.org/officeDocument/2006/relationships/tags" Target="../tags/tag114.xml"/><Relationship Id="rId2" Type="http://schemas.openxmlformats.org/officeDocument/2006/relationships/tags" Target="../tags/tag104.xml"/><Relationship Id="rId19" Type="http://schemas.openxmlformats.org/officeDocument/2006/relationships/tags" Target="../tags/tag113.xml"/><Relationship Id="rId18" Type="http://schemas.openxmlformats.org/officeDocument/2006/relationships/tags" Target="../tags/tag112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image" Target="../media/image16.svg"/><Relationship Id="rId14" Type="http://schemas.openxmlformats.org/officeDocument/2006/relationships/image" Target="../media/image15.png"/><Relationship Id="rId13" Type="http://schemas.openxmlformats.org/officeDocument/2006/relationships/tags" Target="../tags/tag109.xml"/><Relationship Id="rId12" Type="http://schemas.openxmlformats.org/officeDocument/2006/relationships/image" Target="../media/image14.svg"/><Relationship Id="rId11" Type="http://schemas.openxmlformats.org/officeDocument/2006/relationships/image" Target="../media/image13.png"/><Relationship Id="rId10" Type="http://schemas.openxmlformats.org/officeDocument/2006/relationships/tags" Target="../tags/tag108.xml"/><Relationship Id="rId1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22.svg"/><Relationship Id="rId6" Type="http://schemas.openxmlformats.org/officeDocument/2006/relationships/image" Target="../media/image21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2" Type="http://schemas.openxmlformats.org/officeDocument/2006/relationships/notesSlide" Target="../notesSlides/notesSlide9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31.xml"/><Relationship Id="rId2" Type="http://schemas.openxmlformats.org/officeDocument/2006/relationships/tags" Target="../tags/tag121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image" Target="../media/image26.svg"/><Relationship Id="rId16" Type="http://schemas.openxmlformats.org/officeDocument/2006/relationships/image" Target="../media/image25.png"/><Relationship Id="rId15" Type="http://schemas.openxmlformats.org/officeDocument/2006/relationships/tags" Target="../tags/tag128.xml"/><Relationship Id="rId14" Type="http://schemas.openxmlformats.org/officeDocument/2006/relationships/image" Target="../media/image24.svg"/><Relationship Id="rId13" Type="http://schemas.openxmlformats.org/officeDocument/2006/relationships/image" Target="../media/image23.png"/><Relationship Id="rId12" Type="http://schemas.openxmlformats.org/officeDocument/2006/relationships/tags" Target="../tags/tag127.xml"/><Relationship Id="rId11" Type="http://schemas.openxmlformats.org/officeDocument/2006/relationships/image" Target="../media/image20.svg"/><Relationship Id="rId10" Type="http://schemas.openxmlformats.org/officeDocument/2006/relationships/image" Target="../media/image19.png"/><Relationship Id="rId1" Type="http://schemas.openxmlformats.org/officeDocument/2006/relationships/tags" Target="../tags/tag1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3810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任务2　老年焦虑症心理护理</a:t>
            </a:r>
            <a:endParaRPr lang="zh-CN" altLang="en-US" sz="2000"/>
          </a:p>
          <a:p>
            <a:pPr marL="0" algn="ctr">
              <a:lnSpc>
                <a:spcPct val="125000"/>
              </a:lnSpc>
              <a:buSzTx/>
              <a:defRPr/>
            </a:pPr>
            <a:endParaRPr 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7589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2.3　老年焦虑症的诊断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996950" y="1504950"/>
            <a:ext cx="9896475" cy="18357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155" y="1098550"/>
            <a:ext cx="664845" cy="664845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72770" y="1504950"/>
            <a:ext cx="10833735" cy="2562225"/>
          </a:xfrm>
          <a:prstGeom prst="roundRect">
            <a:avLst>
              <a:gd name="adj" fmla="val 50000"/>
            </a:avLst>
          </a:prstGeom>
          <a:solidFill>
            <a:srgbClr val="EBF1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206500" y="1504315"/>
            <a:ext cx="10200005" cy="16859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</a:t>
            </a: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）</a:t>
            </a: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惊恐障碍症状标准  </a:t>
            </a:r>
            <a:endParaRPr lang="en-US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 b="1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发作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无明显诱因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、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无相关的特定情境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，发作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不可预测;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 b="1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在发作间歇期，除害怕再发作外，无明显症状;</a:t>
            </a:r>
            <a:endParaRPr lang="en-US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 b="1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3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发作时表现为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强烈的恐惧、焦虑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及明显的自主神经症状，并常有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人格解体、现实解体、濒死恐惧或失控感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等痛苦体验;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 b="1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4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发作突然开始，迅速达到高峰，发作时</a:t>
            </a:r>
            <a:r>
              <a:rPr lang="en-US" sz="20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意识清晰，事后能回忆</a:t>
            </a: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</a:t>
            </a:r>
            <a:endParaRPr lang="en-US" sz="1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1207135" y="3968750"/>
            <a:ext cx="9968865" cy="24288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(2)严重程度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:病人因难以忍受又无法解脱，而感到痛苦。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(3)病程标准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:在1个月内至少有</a:t>
            </a:r>
            <a:r>
              <a:rPr lang="en-US" sz="2000">
                <a:solidFill>
                  <a:srgbClr val="595959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3次惊恐发作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，或在首次发作后继发害怕再发作的焦虑持续1个月。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</a:t>
            </a: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</a:t>
            </a: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4)排除标准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:排除其他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精神障碍，如恐惧症、抑郁症或躯体形式障碍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等继发的惊恐发作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660" y="4219575"/>
            <a:ext cx="9652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44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</a:t>
            </a:r>
            <a:endParaRPr lang="en-US" altLang="en-US" sz="4400" b="1">
              <a:solidFill>
                <a:srgbClr val="3C594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141095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 </a:t>
            </a: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2.广泛性焦虑的症状标准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1"/>
            </p:custDataLst>
          </p:nvPr>
        </p:nvSpPr>
        <p:spPr>
          <a:xfrm>
            <a:off x="1016000" y="1903095"/>
            <a:ext cx="4183380" cy="4468495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7600" y="2770505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1524000" y="2640965"/>
            <a:ext cx="3674745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(1)以持续的原发性焦虑症状为主</a:t>
            </a:r>
            <a:endParaRPr 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5390515" y="1902460"/>
            <a:ext cx="6166485" cy="1330325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0" name="AutoShape 10"/>
          <p:cNvSpPr/>
          <p:nvPr>
            <p:custDataLst>
              <p:tags r:id="rId7"/>
            </p:custDataLst>
          </p:nvPr>
        </p:nvSpPr>
        <p:spPr>
          <a:xfrm>
            <a:off x="5390515" y="3322320"/>
            <a:ext cx="6166485" cy="92456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18455" y="2007235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5824855" y="200723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>
                <a:sym typeface="+mn-ea"/>
              </a:rPr>
              <a:t>(</a:t>
            </a:r>
            <a:r>
              <a:rPr 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2)严重标准</a:t>
            </a:r>
            <a:endParaRPr 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2"/>
            </p:custDataLst>
          </p:nvPr>
        </p:nvSpPr>
        <p:spPr>
          <a:xfrm>
            <a:off x="1270000" y="3656330"/>
            <a:ext cx="3772535" cy="18884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1.经常或持续的无明确对象和固定内容的恐惧或提心吊胆;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2.伴有自主神经症状或运动性不安。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10"/>
          <p:cNvSpPr/>
          <p:nvPr>
            <p:custDataLst>
              <p:tags r:id="rId13"/>
            </p:custDataLst>
          </p:nvPr>
        </p:nvSpPr>
        <p:spPr>
          <a:xfrm>
            <a:off x="5390515" y="4336415"/>
            <a:ext cx="6166485" cy="205867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96865" y="453136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7"/>
            </p:custDataLst>
          </p:nvPr>
        </p:nvSpPr>
        <p:spPr>
          <a:xfrm>
            <a:off x="5824855" y="338455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(3)病程标准</a:t>
            </a:r>
            <a:endParaRPr 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40045" y="3424555"/>
            <a:ext cx="406400" cy="406400"/>
          </a:xfrm>
          <a:prstGeom prst="rect">
            <a:avLst/>
          </a:prstGeom>
        </p:spPr>
      </p:pic>
      <p:sp>
        <p:nvSpPr>
          <p:cNvPr id="22" name="AutoShape 12"/>
          <p:cNvSpPr/>
          <p:nvPr>
            <p:custDataLst>
              <p:tags r:id="rId21"/>
            </p:custDataLst>
          </p:nvPr>
        </p:nvSpPr>
        <p:spPr>
          <a:xfrm>
            <a:off x="5824855" y="445833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(4)排除标准</a:t>
            </a:r>
            <a:endParaRPr 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4" name="AutoShape 21"/>
          <p:cNvSpPr/>
          <p:nvPr>
            <p:custDataLst>
              <p:tags r:id="rId22"/>
            </p:custDataLst>
          </p:nvPr>
        </p:nvSpPr>
        <p:spPr>
          <a:xfrm>
            <a:off x="5824855" y="3767455"/>
            <a:ext cx="565785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08000"/>
              </a:lnSpc>
              <a:buSzTx/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符合症状标准至少6个月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21"/>
          <p:cNvSpPr/>
          <p:nvPr>
            <p:custDataLst>
              <p:tags r:id="rId23"/>
            </p:custDataLst>
          </p:nvPr>
        </p:nvSpPr>
        <p:spPr>
          <a:xfrm>
            <a:off x="5824855" y="2529205"/>
            <a:ext cx="565785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08000"/>
              </a:lnSpc>
              <a:buSzTx/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社会功能受损，病人因难以忍受却又无法解脱而感到痛苦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21"/>
          <p:cNvSpPr/>
          <p:nvPr>
            <p:custDataLst>
              <p:tags r:id="rId24"/>
            </p:custDataLst>
          </p:nvPr>
        </p:nvSpPr>
        <p:spPr>
          <a:xfrm>
            <a:off x="5439410" y="5352415"/>
            <a:ext cx="6043295" cy="55308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08000"/>
              </a:lnSpc>
              <a:buSzTx/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甲状腺功能亢进、高血压、冠心病等躯体疾病继发的焦虑;兴奋药物过量和药物依赖戒断后伴发的焦虑;其他类型精神疾病或神经症伴发的焦虑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3．老年焦虑症的常用诊断量表</a:t>
            </a:r>
            <a:endParaRPr lang="en-US" sz="3600">
              <a:solidFill>
                <a:srgbClr val="4B5563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09625" y="5080000"/>
            <a:ext cx="10414000" cy="1602740"/>
          </a:xfrm>
          <a:prstGeom prst="roundRect">
            <a:avLst>
              <a:gd name="adj" fmla="val 10000"/>
            </a:avLst>
          </a:prstGeom>
          <a:solidFill>
            <a:srgbClr val="ECF2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1060450" y="5250815"/>
            <a:ext cx="9909175" cy="10648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关键启示：</a:t>
            </a: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评分标准及注意事项:总分≤7分，表明没有焦虑症状;7分≤总分≤14分，表明可能存在焦虑症状;14分〈总分≤21分，表明肯定有焦虑;21分〈总分≤29分，表明肯定有明显的焦虑;总分&gt;29分，可能为严重焦虑。测试应该由经过严格训练的两名评定员同时检查，采取交谈和观察的方式，并各自独立给分，测试时强调受测者的主观体验</a:t>
            </a:r>
            <a:endParaRPr lang="en-US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2" name="AutoShape 5"/>
          <p:cNvSpPr/>
          <p:nvPr>
            <p:custDataLst>
              <p:tags r:id="rId1"/>
            </p:custDataLst>
          </p:nvPr>
        </p:nvSpPr>
        <p:spPr>
          <a:xfrm>
            <a:off x="6040120" y="1445260"/>
            <a:ext cx="4592955" cy="347726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6"/>
          <p:cNvSpPr/>
          <p:nvPr>
            <p:custDataLst>
              <p:tags r:id="rId2"/>
            </p:custDataLst>
          </p:nvPr>
        </p:nvSpPr>
        <p:spPr>
          <a:xfrm>
            <a:off x="6147435" y="1369060"/>
            <a:ext cx="4486275" cy="12827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4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47435" y="1729740"/>
            <a:ext cx="633095" cy="633095"/>
          </a:xfrm>
          <a:prstGeom prst="rect">
            <a:avLst/>
          </a:prstGeom>
        </p:spPr>
      </p:pic>
      <p:sp>
        <p:nvSpPr>
          <p:cNvPr id="25" name="AutoShape 8"/>
          <p:cNvSpPr/>
          <p:nvPr>
            <p:custDataLst>
              <p:tags r:id="rId6"/>
            </p:custDataLst>
          </p:nvPr>
        </p:nvSpPr>
        <p:spPr>
          <a:xfrm>
            <a:off x="6764020" y="1595120"/>
            <a:ext cx="3589020" cy="7677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SzTx/>
              <a:defRPr/>
            </a:pPr>
            <a:r>
              <a:rPr lang="en-US" sz="2400" b="1">
                <a:solidFill>
                  <a:srgbClr val="46464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汉密尔顿焦虑量表（HAMA）</a:t>
            </a:r>
            <a:endParaRPr lang="zh-CN" altLang="en-US" sz="2400" b="1">
              <a:solidFill>
                <a:srgbClr val="46464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9"/>
          <p:cNvSpPr/>
          <p:nvPr>
            <p:custDataLst>
              <p:tags r:id="rId7"/>
            </p:custDataLst>
          </p:nvPr>
        </p:nvSpPr>
        <p:spPr>
          <a:xfrm>
            <a:off x="6357620" y="2223770"/>
            <a:ext cx="3811905" cy="247142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这是一个他评量表，是焦虑症的重要诊断工具，临床上常用来作为焦虑症的诊断及程度划分依据，见表7-2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7" name="AutoShape 5"/>
          <p:cNvSpPr/>
          <p:nvPr>
            <p:custDataLst>
              <p:tags r:id="rId8"/>
            </p:custDataLst>
          </p:nvPr>
        </p:nvSpPr>
        <p:spPr>
          <a:xfrm>
            <a:off x="952500" y="1445260"/>
            <a:ext cx="4313555" cy="347726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8" name="AutoShape 6"/>
          <p:cNvSpPr/>
          <p:nvPr>
            <p:custDataLst>
              <p:tags r:id="rId9"/>
            </p:custDataLst>
          </p:nvPr>
        </p:nvSpPr>
        <p:spPr>
          <a:xfrm>
            <a:off x="1059815" y="1369060"/>
            <a:ext cx="4205605" cy="12827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815" y="1729740"/>
            <a:ext cx="633095" cy="633095"/>
          </a:xfrm>
          <a:prstGeom prst="rect">
            <a:avLst/>
          </a:prstGeom>
        </p:spPr>
      </p:pic>
      <p:sp>
        <p:nvSpPr>
          <p:cNvPr id="30" name="AutoShape 8"/>
          <p:cNvSpPr/>
          <p:nvPr>
            <p:custDataLst>
              <p:tags r:id="rId11"/>
            </p:custDataLst>
          </p:nvPr>
        </p:nvSpPr>
        <p:spPr>
          <a:xfrm>
            <a:off x="1676400" y="1595120"/>
            <a:ext cx="3589020" cy="7677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SzTx/>
              <a:defRPr/>
            </a:pPr>
            <a:r>
              <a:rPr lang="en-US" sz="2400" b="1">
                <a:solidFill>
                  <a:srgbClr val="46464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焦虑自评量表（SAS）</a:t>
            </a:r>
            <a:endParaRPr lang="en-US" sz="2400" b="1">
              <a:solidFill>
                <a:srgbClr val="46464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1" name="AutoShape 9"/>
          <p:cNvSpPr/>
          <p:nvPr>
            <p:custDataLst>
              <p:tags r:id="rId12"/>
            </p:custDataLst>
          </p:nvPr>
        </p:nvSpPr>
        <p:spPr>
          <a:xfrm>
            <a:off x="1270000" y="2223770"/>
            <a:ext cx="3811905" cy="247142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这是一个自评量表，由患者自己来完成问卷的填写工作，此量表包括20个项目，由正向计分题和反向计分题组成，见表7-1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2.4　老年焦虑症的预防与治疗</a:t>
            </a:r>
            <a:endParaRPr lang="en-US" sz="3600">
              <a:solidFill>
                <a:srgbClr val="4B5563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20" name="AutoShape 15"/>
          <p:cNvSpPr/>
          <p:nvPr>
            <p:custDataLst>
              <p:tags r:id="rId1"/>
            </p:custDataLst>
          </p:nvPr>
        </p:nvSpPr>
        <p:spPr>
          <a:xfrm>
            <a:off x="809625" y="236283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7"/>
          <p:cNvSpPr/>
          <p:nvPr>
            <p:custDataLst>
              <p:tags r:id="rId2"/>
            </p:custDataLst>
          </p:nvPr>
        </p:nvSpPr>
        <p:spPr>
          <a:xfrm>
            <a:off x="1752600" y="253619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2.注意自我疏导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轻微焦虑的消除主要依靠个人，因此应学会自我疏导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15"/>
          <p:cNvSpPr/>
          <p:nvPr>
            <p:custDataLst>
              <p:tags r:id="rId3"/>
            </p:custDataLst>
          </p:nvPr>
        </p:nvSpPr>
        <p:spPr>
          <a:xfrm>
            <a:off x="809625" y="131254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4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3290" y="1451610"/>
            <a:ext cx="711200" cy="664845"/>
          </a:xfrm>
          <a:prstGeom prst="rect">
            <a:avLst/>
          </a:prstGeom>
        </p:spPr>
      </p:pic>
      <p:sp>
        <p:nvSpPr>
          <p:cNvPr id="25" name="AutoShape 7"/>
          <p:cNvSpPr/>
          <p:nvPr>
            <p:custDataLst>
              <p:tags r:id="rId7"/>
            </p:custDataLst>
          </p:nvPr>
        </p:nvSpPr>
        <p:spPr>
          <a:xfrm>
            <a:off x="1752600" y="148590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1.拥有积极乐观的良好心态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俗话说知足者常乐，理智的老年人不会总是追悔过去、悔恨当初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的决定与行为，而忽视当下拥有的幸福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15"/>
          <p:cNvSpPr/>
          <p:nvPr>
            <p:custDataLst>
              <p:tags r:id="rId8"/>
            </p:custDataLst>
          </p:nvPr>
        </p:nvSpPr>
        <p:spPr>
          <a:xfrm>
            <a:off x="805180" y="339407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7" name="Picture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8845" y="3533140"/>
            <a:ext cx="711200" cy="664845"/>
          </a:xfrm>
          <a:prstGeom prst="rect">
            <a:avLst/>
          </a:prstGeom>
        </p:spPr>
      </p:pic>
      <p:sp>
        <p:nvSpPr>
          <p:cNvPr id="28" name="AutoShape 7"/>
          <p:cNvSpPr/>
          <p:nvPr>
            <p:custDataLst>
              <p:tags r:id="rId10"/>
            </p:custDataLst>
          </p:nvPr>
        </p:nvSpPr>
        <p:spPr>
          <a:xfrm>
            <a:off x="1748155" y="356743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3.学会自我放松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当老年人感到焦虑不安时，可以运用自我放松的方法来进行调节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9" name="AutoShape 15"/>
          <p:cNvSpPr/>
          <p:nvPr>
            <p:custDataLst>
              <p:tags r:id="rId11"/>
            </p:custDataLst>
          </p:nvPr>
        </p:nvSpPr>
        <p:spPr>
          <a:xfrm>
            <a:off x="809625" y="440436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1" name="AutoShape 7"/>
          <p:cNvSpPr/>
          <p:nvPr>
            <p:custDataLst>
              <p:tags r:id="rId12"/>
            </p:custDataLst>
          </p:nvPr>
        </p:nvSpPr>
        <p:spPr>
          <a:xfrm>
            <a:off x="1752600" y="4577715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4.接受心理咨询与心理治疗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当老年人感到紧张焦虑，用以上方法如自我放松、自我疏导等方法都无法缓解时，应主动寻求专业人员帮助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2" name="AutoShape 15"/>
          <p:cNvSpPr/>
          <p:nvPr>
            <p:custDataLst>
              <p:tags r:id="rId13"/>
            </p:custDataLst>
          </p:nvPr>
        </p:nvSpPr>
        <p:spPr>
          <a:xfrm>
            <a:off x="809625" y="549084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3" name="Picture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3290" y="5629910"/>
            <a:ext cx="711200" cy="664845"/>
          </a:xfrm>
          <a:prstGeom prst="rect">
            <a:avLst/>
          </a:prstGeom>
        </p:spPr>
      </p:pic>
      <p:sp>
        <p:nvSpPr>
          <p:cNvPr id="34" name="AutoShape 7"/>
          <p:cNvSpPr/>
          <p:nvPr>
            <p:custDataLst>
              <p:tags r:id="rId15"/>
            </p:custDataLst>
          </p:nvPr>
        </p:nvSpPr>
        <p:spPr>
          <a:xfrm>
            <a:off x="1752600" y="566420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5.配合药物治疗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如果焦虑症过于严重，则需要去医院进行系统治疗，并遵照医嘱选服一些抗焦虑的药物，如利眠宁、多虑平等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35" name="Picture 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20445" y="2513330"/>
            <a:ext cx="614045" cy="614045"/>
          </a:xfrm>
          <a:prstGeom prst="rect">
            <a:avLst/>
          </a:prstGeom>
        </p:spPr>
      </p:pic>
      <p:pic>
        <p:nvPicPr>
          <p:cNvPr id="36" name="Picture 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1230" y="4502785"/>
            <a:ext cx="683260" cy="6832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2.</a:t>
            </a: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5　老年焦虑症的心理护理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5150485" y="3063875"/>
            <a:ext cx="2032000" cy="2032000"/>
          </a:xfrm>
          <a:prstGeom prst="ellipse">
            <a:avLst/>
          </a:prstGeom>
          <a:solidFill>
            <a:srgbClr val="8A9A72">
              <a:alpha val="100000"/>
            </a:srgbClr>
          </a:solidFill>
          <a:ln cap="flat" cmpd="sng">
            <a:solidFill>
              <a:srgbClr val="FFFFFF">
                <a:alpha val="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评估原则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2667000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加强沟通交流</a:t>
            </a: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endParaRPr 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针对老年患者的个性特点，采取相应措施，应积极与老年患者沟通，耐心听取其倾诉，了解其内心想法和需求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endParaRPr 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87945" y="2667000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algn="l">
              <a:lnSpc>
                <a:spcPct val="100000"/>
              </a:lnSpc>
              <a:buClrTx/>
              <a:buSzTx/>
              <a:buFontTx/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转移注意力</a:t>
            </a:r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根据老年患者的实际情况、兴趣爱好和生活习惯等，鼓励他们做力所能及的事，如家务劳动、社区活动、旅游等，转移其注意力</a:t>
            </a:r>
            <a:endParaRPr lang="en-US" sz="200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134110" y="4587875"/>
            <a:ext cx="435356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健康宣教</a:t>
            </a: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对老年患者进行健康宣教，使老年人了解有关疾病预防、治疗和保健知识，认识疾病的性质、特点，保持良好心态，减少焦虑情绪</a:t>
            </a:r>
            <a:endParaRPr 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6"/>
          <p:cNvSpPr/>
          <p:nvPr/>
        </p:nvSpPr>
        <p:spPr>
          <a:xfrm>
            <a:off x="7062470" y="4717415"/>
            <a:ext cx="4515485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学会放松</a:t>
            </a:r>
            <a:endParaRPr 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algn="l">
              <a:lnSpc>
                <a:spcPct val="108000"/>
              </a:lnSpc>
              <a:spcBef>
                <a:spcPts val="600"/>
              </a:spcBef>
              <a:buClrTx/>
              <a:buSzTx/>
              <a:buFontTx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对老年患者的情绪进行评估，给予老人情感上的支持、鼓励，稳定其烦躁情绪。同时，还应教会老年患者自我放松的技巧，可采用深呼吸放松法、肌肉放松法、音乐放松法、自我暗示放松法等</a:t>
            </a:r>
            <a:endParaRPr lang="en-US" sz="200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1264920" y="1291590"/>
            <a:ext cx="10170795" cy="1226185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1601470" y="1599565"/>
            <a:ext cx="8989695" cy="660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当老年人确诊为焦虑症后，需要及时治疗，对老年焦虑症的治疗是综合性的。除药物治疗外，更要考虑到老年焦虑症的心理因素，如生活单调、寂寞，若无子女在身旁孤独感更甚，都可能成为诱发因素。</a:t>
            </a:r>
            <a:endParaRPr lang="zh-CN" altLang="en-US" sz="16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1.说明本任务的案例中两位老人有哪些焦虑症状，并判断属于哪一类型。</a:t>
            </a:r>
            <a:endParaRPr 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2.请针对任务的案例中老人的实际症状提出可行的心理护理方案。</a:t>
            </a:r>
            <a:endParaRPr 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ym typeface="+mn-ea"/>
              </a:rPr>
              <a:t>根据情境案例，分析两位老人的心理状况，制订科学可行的心理护理方案。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ym typeface="+mn-ea"/>
              </a:rPr>
              <a:t>【情境一】陈奶奶，65岁，退休前为单位后勤主管。虽性格内向、有点刻板保守，但由于身处“重要”岗位，和同事关系不错，很受欢迎和尊重。退休之后，一直在家照顾孩子，生活还可以。近几年来由于和社会接触较少，变得更加内向了，但和家人交流尚可。近半年来，由于一次不好的经历，她越来越喜欢待在家中，不愿出门和他人交流，慢慢发展成见到陌生人就紧张，不知如何说话，手足无措，浑身难受。如今她不敢上街，不敢坐车，不敢和陌生人说话，有时家里来人会手脚发抖，紧张到不行。家人带她去医院就诊，被诊断为社交焦虑，医生建议住院治疗并口服抗焦虑药物，经过一段时间的治疗，陈奶奶的症状有所缓解。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ym typeface="+mn-ea"/>
              </a:rPr>
              <a:t>【情境二】穆奶奶，62岁，有一子一女，退休后和身患疾病的老伴一起生活。一天，她一个人去附近的小超市购物，突然间产生了不明原因的恐惧、焦虑，手脚发抖，同时胸闷、心慌、头晕目眩，感觉心跳加快，就好像要跳出来一样，感觉自己要不行了，快死了。于是她跌跌撞撞地离开超市回家，想一会儿去医院看病，但到家之后，这些症状都消失了，前后时间也就10分钟左右。她也不清楚为什么会这样，以后这样的事情经常发生，发作频繁时一周一次，少时也会一月一次，但每次时间都不长，她很担心会再次发作，变得失眠、敏感、精神不佳。她曾多次去医院就诊，服用过一些安眠类药物，但病情仍然时有发生。她现在最怕发作时无人发现，怕自己死了家人不知道，经常说一些还不如死了的话。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掌握老年焦虑症的特点</a:t>
            </a:r>
            <a:endParaRPr lang="en-US" sz="1600"/>
          </a:p>
          <a:p>
            <a:pPr marL="0" indent="0" algn="l">
              <a:lnSpc>
                <a:spcPct val="125000"/>
              </a:lnSpc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掌握老年焦虑症产生的原因</a:t>
            </a:r>
            <a:endParaRPr 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能对老年焦虑症进行预防和初步诊断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能对患有焦虑症的老年人进行心理护理</a:t>
            </a:r>
            <a:endParaRPr 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培养勤奋好学、耐心细致的态度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培养细心观察、合理分析的意识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培养爱岗敬业、科学严谨的意识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培养尊老敬老、崇德向善的意识</a:t>
            </a:r>
            <a:endParaRPr 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重点:老年焦虑症的预防和初步诊断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难点:能对患有焦虑症的老年人进行心理护理</a:t>
            </a:r>
            <a:endParaRPr 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2.1　焦虑症的概念和分类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381952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焦虑症的概念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焦虑是个体由于</a:t>
            </a:r>
            <a:r>
              <a:rPr lang="en-US" sz="24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达不到目标</a:t>
            </a:r>
            <a:r>
              <a:rPr 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或</a:t>
            </a:r>
            <a:r>
              <a:rPr lang="en-US" sz="24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不能克服障碍的威胁</a:t>
            </a:r>
            <a:r>
              <a:rPr 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，致使自尊心或自信心受挫，或使失败感、内疚感增加所形成的一种紧张不安，带有恐惧性的情绪状态。生活中，我们经常看到有些人心烦意乱、坐卧不安，有的人为一点小事而提心吊胆、紧张恐惧。这种现象在心理学上就叫作焦虑。焦虑心理如果得不到及时缓解，达到较严重的程度，就成了焦虑症，又称焦虑性神经官能症。</a:t>
            </a:r>
            <a:endParaRPr 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5"/>
          <p:cNvSpPr/>
          <p:nvPr>
            <p:custDataLst>
              <p:tags r:id="rId1"/>
            </p:custDataLst>
          </p:nvPr>
        </p:nvSpPr>
        <p:spPr>
          <a:xfrm>
            <a:off x="6459220" y="1440180"/>
            <a:ext cx="4653280" cy="440436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 </a:t>
            </a:r>
            <a:r>
              <a:rPr lang="en-US" sz="3600" b="1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焦虑症的分类</a:t>
            </a:r>
            <a:endParaRPr lang="en-US" sz="3600" b="1">
              <a:solidFill>
                <a:srgbClr val="464641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952500" y="1310640"/>
            <a:ext cx="4313555" cy="440436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3"/>
            </p:custDataLst>
          </p:nvPr>
        </p:nvSpPr>
        <p:spPr>
          <a:xfrm>
            <a:off x="1059815" y="1234440"/>
            <a:ext cx="4205605" cy="12827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9815" y="1595120"/>
            <a:ext cx="633095" cy="633095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1676400" y="1460500"/>
            <a:ext cx="3589020" cy="7677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SzTx/>
              <a:defRPr/>
            </a:pPr>
            <a:r>
              <a:rPr lang="en-US" sz="2400" b="1">
                <a:solidFill>
                  <a:srgbClr val="46464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急性发作焦虑（惊恐障碍</a:t>
            </a:r>
            <a:r>
              <a:rPr lang="zh-CN" altLang="en-US" sz="2400">
                <a:sym typeface="+mn-ea"/>
              </a:rPr>
              <a:t>）</a:t>
            </a:r>
            <a:endParaRPr lang="zh-CN" altLang="en-US" sz="2400" b="1">
              <a:solidFill>
                <a:srgbClr val="46464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1270000" y="2089150"/>
            <a:ext cx="3811905" cy="339852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急性发作焦虑也称惊恐障碍，发作时常使病人感到濒临灾难性结局的极端恐惧和害怕，常常伴有濒死感或严重的失控感，以及严重的自主神经功能紊乱症状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13" name="Picture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24625" y="1585595"/>
            <a:ext cx="621665" cy="621665"/>
          </a:xfrm>
          <a:prstGeom prst="rect">
            <a:avLst/>
          </a:prstGeom>
        </p:spPr>
      </p:pic>
      <p:sp>
        <p:nvSpPr>
          <p:cNvPr id="29" name="AutoShape 6"/>
          <p:cNvSpPr/>
          <p:nvPr>
            <p:custDataLst>
              <p:tags r:id="rId12"/>
            </p:custDataLst>
          </p:nvPr>
        </p:nvSpPr>
        <p:spPr>
          <a:xfrm>
            <a:off x="6459855" y="1234440"/>
            <a:ext cx="4652645" cy="7620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8"/>
          <p:cNvSpPr/>
          <p:nvPr>
            <p:custDataLst>
              <p:tags r:id="rId13"/>
            </p:custDataLst>
          </p:nvPr>
        </p:nvSpPr>
        <p:spPr>
          <a:xfrm>
            <a:off x="7146290" y="1460500"/>
            <a:ext cx="3977005" cy="7677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25000"/>
              </a:lnSpc>
              <a:buSzTx/>
              <a:defRPr/>
            </a:pPr>
            <a:r>
              <a:rPr lang="en-US" sz="2400" b="1">
                <a:solidFill>
                  <a:srgbClr val="46464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慢性持续焦虑（广泛性焦虑）</a:t>
            </a:r>
            <a:endParaRPr lang="zh-CN" altLang="en-US" sz="2400" b="1">
              <a:solidFill>
                <a:srgbClr val="46464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2" name="AutoShape 9"/>
          <p:cNvSpPr/>
          <p:nvPr>
            <p:custDataLst>
              <p:tags r:id="rId14"/>
            </p:custDataLst>
          </p:nvPr>
        </p:nvSpPr>
        <p:spPr>
          <a:xfrm>
            <a:off x="6879590" y="2089150"/>
            <a:ext cx="3811905" cy="339852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慢性持续焦虑症又称广泛性焦虑，是焦虑症最常见的表现形式。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2.2　老年焦虑症的特点与产生原因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761365" y="3888105"/>
            <a:ext cx="10287635" cy="181292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762000" y="3210560"/>
            <a:ext cx="10287000" cy="66167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932815" y="3278505"/>
            <a:ext cx="4173220" cy="5257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2.老年焦虑症的特点</a:t>
            </a:r>
            <a:endParaRPr lang="en-US" sz="2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762000" y="1084580"/>
            <a:ext cx="10287635" cy="1812925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932815" y="1736725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8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1．老年焦虑症及其特点</a:t>
            </a:r>
            <a:endParaRPr lang="zh-CN" altLang="en-US" sz="28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老年焦虑症的概念：老年焦虑症指发生在60岁以上人群的焦虑症。老年焦虑症起初只表现为突出的焦虑情绪，长期累积便会引发焦虑症。</a:t>
            </a:r>
            <a:endParaRPr 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25" name="Picture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97240" y="-1814830"/>
            <a:ext cx="406400" cy="406400"/>
          </a:xfrm>
          <a:prstGeom prst="rect">
            <a:avLst/>
          </a:prstGeom>
        </p:spPr>
      </p:pic>
      <p:sp>
        <p:nvSpPr>
          <p:cNvPr id="26" name="AutoShape 24"/>
          <p:cNvSpPr/>
          <p:nvPr/>
        </p:nvSpPr>
        <p:spPr>
          <a:xfrm>
            <a:off x="762000" y="4469130"/>
            <a:ext cx="1007681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焦虑症容易与其他精神疾病相混淆，容易发展为其他严重的精神类疾病，以至于治疗困难，还可能由此引发高概率的自杀行为。</a:t>
            </a:r>
            <a:endParaRPr 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2.2　老年焦虑症的特点与产生原因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600075" y="1818005"/>
            <a:ext cx="10514330" cy="452882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601345" y="1140460"/>
            <a:ext cx="10513060" cy="66167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906780" y="1208405"/>
            <a:ext cx="4264660" cy="5257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>
                <a:solidFill>
                  <a:srgbClr val="3C3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2.老年焦虑症的特点</a:t>
            </a:r>
            <a:endParaRPr lang="en-US" sz="2800" b="1">
              <a:solidFill>
                <a:srgbClr val="3C37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25" name="Picture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97240" y="-1814830"/>
            <a:ext cx="406400" cy="4064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9600" y="2133600"/>
            <a:ext cx="406400" cy="4064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76800" y="2017395"/>
            <a:ext cx="406400" cy="4064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72355" y="3619500"/>
            <a:ext cx="406400" cy="406400"/>
          </a:xfrm>
          <a:prstGeom prst="rect">
            <a:avLst/>
          </a:prstGeom>
        </p:spPr>
      </p:pic>
      <p:pic>
        <p:nvPicPr>
          <p:cNvPr id="27" name="Picture 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9600" y="435102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7"/>
            </p:custDataLst>
          </p:nvPr>
        </p:nvSpPr>
        <p:spPr>
          <a:xfrm>
            <a:off x="1154430" y="2182495"/>
            <a:ext cx="3293110" cy="14738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一是有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躯体症状</a:t>
            </a: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，本人痛苦，但查不出疾病。老年病人常因全身难受、不能躺、不能坐、不愿吃、不能睡、不能干活等症状奔走于各大医院。</a:t>
            </a:r>
            <a:endParaRPr lang="en-US" sz="20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9"/>
          <p:cNvSpPr/>
          <p:nvPr>
            <p:custDataLst>
              <p:tags r:id="rId18"/>
            </p:custDataLst>
          </p:nvPr>
        </p:nvSpPr>
        <p:spPr>
          <a:xfrm>
            <a:off x="1155065" y="4351020"/>
            <a:ext cx="3462655" cy="13506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二是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过度依赖</a:t>
            </a: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，依赖医院，依赖亲人。老年焦虑症患者常在儿女陪同下去各大医院就诊，但病人的病情并不见好转，有时甚至越发厉害</a:t>
            </a:r>
            <a:endParaRPr lang="en-US" sz="20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11" name="Connector 9"/>
          <p:cNvCxnSpPr/>
          <p:nvPr>
            <p:custDataLst>
              <p:tags r:id="rId19"/>
            </p:custDataLst>
          </p:nvPr>
        </p:nvCxnSpPr>
        <p:spPr>
          <a:xfrm rot="-15625">
            <a:off x="1270014" y="40068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872355" y="5221605"/>
            <a:ext cx="476250" cy="406400"/>
          </a:xfrm>
          <a:prstGeom prst="rect">
            <a:avLst/>
          </a:prstGeom>
        </p:spPr>
      </p:pic>
      <p:sp>
        <p:nvSpPr>
          <p:cNvPr id="14" name="AutoShape 9"/>
          <p:cNvSpPr/>
          <p:nvPr>
            <p:custDataLst>
              <p:tags r:id="rId23"/>
            </p:custDataLst>
          </p:nvPr>
        </p:nvSpPr>
        <p:spPr>
          <a:xfrm>
            <a:off x="5509895" y="2133600"/>
            <a:ext cx="5101590" cy="12325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三是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产生与现实不符的过分担忧</a:t>
            </a: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。老年焦虑症患者可能身体本无疾病，或只是小毛病，却总是担忧自己的病治不好，反复去医院看病，并不断询问医生</a:t>
            </a:r>
            <a:endParaRPr lang="en-US" sz="20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9"/>
          <p:cNvSpPr/>
          <p:nvPr>
            <p:custDataLst>
              <p:tags r:id="rId24"/>
            </p:custDataLst>
          </p:nvPr>
        </p:nvSpPr>
        <p:spPr>
          <a:xfrm>
            <a:off x="5509895" y="3619500"/>
            <a:ext cx="5101590" cy="12325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四是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用药成瘾，不能自拔</a:t>
            </a: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。为了降低老年焦虑症患者的负性情绪或改善其生理症状，医生会开药给老年人，如苯二氮卓类药物，此类药物可使老年人保持内心的平静、有益睡眠。</a:t>
            </a:r>
            <a:endParaRPr lang="en-US" sz="20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6" name="AutoShape 9"/>
          <p:cNvSpPr/>
          <p:nvPr>
            <p:custDataLst>
              <p:tags r:id="rId25"/>
            </p:custDataLst>
          </p:nvPr>
        </p:nvSpPr>
        <p:spPr>
          <a:xfrm>
            <a:off x="5542280" y="5085715"/>
            <a:ext cx="5101590" cy="12325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五是</a:t>
            </a:r>
            <a:r>
              <a:rPr lang="en-US" sz="20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不隐瞒自杀想法</a:t>
            </a:r>
            <a:r>
              <a:rPr lang="en-US" sz="20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。许多老年焦虑症患者认为焦虑症真是让人痛苦至极，宁可断胳膊断腿，也不想得此病</a:t>
            </a:r>
            <a:endParaRPr lang="en-US" sz="20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17" name="Connector 9"/>
          <p:cNvCxnSpPr/>
          <p:nvPr>
            <p:custDataLst>
              <p:tags r:id="rId26"/>
            </p:custDataLst>
          </p:nvPr>
        </p:nvCxnSpPr>
        <p:spPr>
          <a:xfrm flipV="1">
            <a:off x="5509895" y="3457660"/>
            <a:ext cx="5010676" cy="35474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Connector 9"/>
          <p:cNvCxnSpPr/>
          <p:nvPr>
            <p:custDataLst>
              <p:tags r:id="rId27"/>
            </p:custDataLst>
          </p:nvPr>
        </p:nvCxnSpPr>
        <p:spPr>
          <a:xfrm flipV="1">
            <a:off x="5600700" y="5075005"/>
            <a:ext cx="5010676" cy="35474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5"/>
          <p:cNvSpPr/>
          <p:nvPr>
            <p:custDataLst>
              <p:tags r:id="rId1"/>
            </p:custDataLst>
          </p:nvPr>
        </p:nvSpPr>
        <p:spPr>
          <a:xfrm>
            <a:off x="809625" y="207581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3" name="AutoShape 15"/>
          <p:cNvSpPr/>
          <p:nvPr>
            <p:custDataLst>
              <p:tags r:id="rId2"/>
            </p:custDataLst>
          </p:nvPr>
        </p:nvSpPr>
        <p:spPr>
          <a:xfrm>
            <a:off x="809625" y="4405630"/>
            <a:ext cx="9732645" cy="116649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5"/>
          <p:cNvSpPr/>
          <p:nvPr>
            <p:custDataLst>
              <p:tags r:id="rId3"/>
            </p:custDataLst>
          </p:nvPr>
        </p:nvSpPr>
        <p:spPr>
          <a:xfrm>
            <a:off x="809625" y="330136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7" name="AutoShape 15"/>
          <p:cNvSpPr/>
          <p:nvPr>
            <p:custDataLst>
              <p:tags r:id="rId4"/>
            </p:custDataLst>
          </p:nvPr>
        </p:nvSpPr>
        <p:spPr>
          <a:xfrm>
            <a:off x="809625" y="575246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2．老年焦虑症产生的原因</a:t>
            </a:r>
            <a:endParaRPr lang="en-US" sz="3600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" y="2214880"/>
            <a:ext cx="711200" cy="664845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8"/>
            </p:custDataLst>
          </p:nvPr>
        </p:nvSpPr>
        <p:spPr>
          <a:xfrm>
            <a:off x="1752600" y="224917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遗传因素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有研究发现，焦虑症患者一级亲属的同病率明显高于一般人群，血缘关系越近，焦虑症的患病率越高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635" y="3435985"/>
            <a:ext cx="617855" cy="52705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920" y="5899150"/>
            <a:ext cx="623570" cy="62357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09625" y="1094105"/>
            <a:ext cx="9733280" cy="762000"/>
          </a:xfrm>
          <a:prstGeom prst="roundRect">
            <a:avLst>
              <a:gd name="adj" fmla="val 10000"/>
            </a:avLst>
          </a:prstGeom>
          <a:solidFill>
            <a:srgbClr val="ECF2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809625" y="1221105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关键启示：</a:t>
            </a: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导致老年人患上焦虑症的主要因素有以下几种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18" name="Picture 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3290" y="4650740"/>
            <a:ext cx="669925" cy="669925"/>
          </a:xfrm>
          <a:prstGeom prst="rect">
            <a:avLst/>
          </a:prstGeom>
        </p:spPr>
      </p:pic>
      <p:sp>
        <p:nvSpPr>
          <p:cNvPr id="25" name="AutoShape 7"/>
          <p:cNvSpPr/>
          <p:nvPr>
            <p:custDataLst>
              <p:tags r:id="rId18"/>
            </p:custDataLst>
          </p:nvPr>
        </p:nvSpPr>
        <p:spPr>
          <a:xfrm>
            <a:off x="1752600" y="3434715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生物学因素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焦虑反应的生理学基础是交感和副交感神经系统活动的普遍亢进，常有肾上腺素和去甲肾上腺素的过度释放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7"/>
          <p:cNvSpPr/>
          <p:nvPr>
            <p:custDataLst>
              <p:tags r:id="rId19"/>
            </p:custDataLst>
          </p:nvPr>
        </p:nvSpPr>
        <p:spPr>
          <a:xfrm>
            <a:off x="1844040" y="4909185"/>
            <a:ext cx="8504555" cy="167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人格因素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有人认为人在进入老年期后，生命的动力开始衰退，意志及进取心也逐渐减弱，灵活性也开始下降，人格特征失去柔韧性，因此不容易适应外界环境的变化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7" name="AutoShape 7"/>
          <p:cNvSpPr/>
          <p:nvPr>
            <p:custDataLst>
              <p:tags r:id="rId20"/>
            </p:custDataLst>
          </p:nvPr>
        </p:nvSpPr>
        <p:spPr>
          <a:xfrm>
            <a:off x="1844040" y="589915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环境因素：轻微的挫折和不满等精神因素可成为老年焦虑症的诱发因素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01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02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03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04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05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ags/tag106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07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08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09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1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2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3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114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15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6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7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18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119.xml><?xml version="1.0" encoding="utf-8"?>
<p:tagLst xmlns:p="http://schemas.openxmlformats.org/presentationml/2006/main">
  <p:tag name="KSO_WM_DIAGRAM_VIRTUALLY_FRAME" val="{&quot;height&quot;:336.1,&quot;left&quot;:78.5,&quot;top&quot;:113.9,&quot;width&quot;:801.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4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25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26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27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8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29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31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32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33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34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3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36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37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38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3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3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4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6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7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8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4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51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2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3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4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5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6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7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8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59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6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62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6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64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65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66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67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68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69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7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72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73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74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75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7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8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8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8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1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2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3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4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5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6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7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8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9.xml><?xml version="1.0" encoding="utf-8"?>
<p:tagLst xmlns:p="http://schemas.openxmlformats.org/presentationml/2006/main">
  <p:tag name="KSO_WM_DIAGRAM_VIRTUALLY_FRAME" val="{&quot;height&quot;:396.9,&quot;left&quot;:59.95,&quot;top&quot;:113.9,&quot;width&quot;:820.0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3416</Words>
  <Application>WPS 演示</Application>
  <PresentationFormat>宽屏</PresentationFormat>
  <Paragraphs>183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2026-08-02T06:56:05Z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2601012D8C9E4E988AE4EE9F208AD92B_11</vt:lpwstr>
  </property>
</Properties>
</file>