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7.svg" ContentType="image/svg+xml"/>
  <Override PartName="/ppt/media/image38.svg" ContentType="image/svg+xml"/>
  <Override PartName="/ppt/media/image39.svg" ContentType="image/svg+xml"/>
  <Override PartName="/ppt/media/image4.svg" ContentType="image/svg+xml"/>
  <Override PartName="/ppt/media/image40.svg" ContentType="image/svg+xml"/>
  <Override PartName="/ppt/media/image41.svg" ContentType="image/svg+xml"/>
  <Override PartName="/ppt/media/image42.svg" ContentType="image/svg+xml"/>
  <Override PartName="/ppt/media/image43.svg" ContentType="image/svg+xml"/>
  <Override PartName="/ppt/media/image44.svg" ContentType="image/svg+xml"/>
  <Override PartName="/ppt/media/image45.svg" ContentType="image/svg+xml"/>
  <Override PartName="/ppt/media/image46.svg" ContentType="image/svg+xml"/>
  <Override PartName="/ppt/media/image47.svg" ContentType="image/svg+xml"/>
  <Override PartName="/ppt/media/image48.svg" ContentType="image/svg+xml"/>
  <Override PartName="/ppt/media/image49.svg" ContentType="image/svg+xml"/>
  <Override PartName="/ppt/media/image50.svg" ContentType="image/svg+xml"/>
  <Override PartName="/ppt/media/image51.svg" ContentType="image/svg+xml"/>
  <Override PartName="/ppt/media/image52.svg" ContentType="image/svg+xml"/>
  <Override PartName="/ppt/media/image53.svg" ContentType="image/svg+xml"/>
  <Override PartName="/ppt/media/image5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62" r:id="rId9"/>
    <p:sldId id="263" r:id="rId10"/>
    <p:sldId id="264" r:id="rId11"/>
    <p:sldId id="265" r:id="rId12"/>
    <p:sldId id="266" r:id="rId13"/>
    <p:sldId id="267" r:id="rId14"/>
    <p:sldId id="274" r:id="rId15"/>
    <p:sldId id="276" r:id="rId16"/>
    <p:sldId id="277" r:id="rId17"/>
    <p:sldId id="278" r:id="rId18"/>
    <p:sldId id="279" r:id="rId19"/>
    <p:sldId id="280" r:id="rId20"/>
    <p:sldId id="281" r:id="rId21"/>
    <p:sldId id="282" r:id="rId22"/>
    <p:sldId id="283" r:id="rId23"/>
    <p:sldId id="284" r:id="rId24"/>
    <p:sldId id="286" r:id="rId25"/>
    <p:sldId id="287" r:id="rId26"/>
    <p:sldId id="288" r:id="rId27"/>
    <p:sldId id="289" r:id="rId28"/>
    <p:sldId id="290" r:id="rId29"/>
    <p:sldId id="291" r:id="rId30"/>
    <p:sldId id="292" r:id="rId31"/>
    <p:sldId id="293" r:id="rId32"/>
    <p:sldId id="294" r:id="rId33"/>
    <p:sldId id="295"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9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0.svg"/><Relationship Id="rId7" Type="http://schemas.openxmlformats.org/officeDocument/2006/relationships/image" Target="../media/image29.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 Id="rId3" Type="http://schemas.openxmlformats.org/officeDocument/2006/relationships/image" Target="../media/image25.png"/><Relationship Id="rId2" Type="http://schemas.openxmlformats.org/officeDocument/2006/relationships/image" Target="../media/image24.svg"/><Relationship Id="rId10" Type="http://schemas.openxmlformats.org/officeDocument/2006/relationships/notesSlide" Target="../notesSlides/notesSlide11.xml"/><Relationship Id="rId1" Type="http://schemas.openxmlformats.org/officeDocument/2006/relationships/image" Target="../media/image23.png"/></Relationships>
</file>

<file path=ppt/slides/_rels/slide12.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media/image32.svg"/><Relationship Id="rId3" Type="http://schemas.openxmlformats.org/officeDocument/2006/relationships/image" Target="../media/image31.png"/><Relationship Id="rId2" Type="http://schemas.openxmlformats.org/officeDocument/2006/relationships/tags" Target="../tags/tag135.xml"/><Relationship Id="rId14" Type="http://schemas.openxmlformats.org/officeDocument/2006/relationships/notesSlide" Target="../notesSlides/notesSlide12.xml"/><Relationship Id="rId13" Type="http://schemas.openxmlformats.org/officeDocument/2006/relationships/slideLayout" Target="../slideLayouts/slideLayout1.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image" Target="../media/image34.svg"/><Relationship Id="rId1" Type="http://schemas.openxmlformats.org/officeDocument/2006/relationships/tags" Target="../tags/tag134.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tags" Target="../tags/tag143.xml"/><Relationship Id="rId1" Type="http://schemas.openxmlformats.org/officeDocument/2006/relationships/tags" Target="../tags/tag142.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image" Target="../media/image37.svg"/><Relationship Id="rId3" Type="http://schemas.openxmlformats.org/officeDocument/2006/relationships/image" Target="../media/image35.png"/><Relationship Id="rId2" Type="http://schemas.openxmlformats.org/officeDocument/2006/relationships/tags" Target="../tags/tag147.xml"/><Relationship Id="rId1" Type="http://schemas.openxmlformats.org/officeDocument/2006/relationships/tags" Target="../tags/tag146.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image" Target="../media/image38.svg"/><Relationship Id="rId3" Type="http://schemas.openxmlformats.org/officeDocument/2006/relationships/image" Target="../media/image35.png"/><Relationship Id="rId2" Type="http://schemas.openxmlformats.org/officeDocument/2006/relationships/tags" Target="../tags/tag151.xml"/><Relationship Id="rId1" Type="http://schemas.openxmlformats.org/officeDocument/2006/relationships/tags" Target="../tags/tag150.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image" Target="../media/image39.svg"/><Relationship Id="rId3" Type="http://schemas.openxmlformats.org/officeDocument/2006/relationships/image" Target="../media/image35.png"/><Relationship Id="rId2" Type="http://schemas.openxmlformats.org/officeDocument/2006/relationships/tags" Target="../tags/tag155.xml"/><Relationship Id="rId1" Type="http://schemas.openxmlformats.org/officeDocument/2006/relationships/tags" Target="../tags/tag154.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image" Target="../media/image40.svg"/><Relationship Id="rId3" Type="http://schemas.openxmlformats.org/officeDocument/2006/relationships/image" Target="../media/image35.png"/><Relationship Id="rId2" Type="http://schemas.openxmlformats.org/officeDocument/2006/relationships/tags" Target="../tags/tag159.xml"/><Relationship Id="rId1" Type="http://schemas.openxmlformats.org/officeDocument/2006/relationships/tags" Target="../tags/tag158.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41.svg"/><Relationship Id="rId3" Type="http://schemas.openxmlformats.org/officeDocument/2006/relationships/image" Target="../media/image35.png"/><Relationship Id="rId2" Type="http://schemas.openxmlformats.org/officeDocument/2006/relationships/tags" Target="../tags/tag163.xml"/><Relationship Id="rId1" Type="http://schemas.openxmlformats.org/officeDocument/2006/relationships/tags" Target="../tags/tag162.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image" Target="../media/image42.svg"/><Relationship Id="rId3" Type="http://schemas.openxmlformats.org/officeDocument/2006/relationships/image" Target="../media/image35.png"/><Relationship Id="rId2" Type="http://schemas.openxmlformats.org/officeDocument/2006/relationships/tags" Target="../tags/tag167.xml"/><Relationship Id="rId1" Type="http://schemas.openxmlformats.org/officeDocument/2006/relationships/tags" Target="../tags/tag16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image" Target="../media/image43.svg"/><Relationship Id="rId3" Type="http://schemas.openxmlformats.org/officeDocument/2006/relationships/image" Target="../media/image35.png"/><Relationship Id="rId2" Type="http://schemas.openxmlformats.org/officeDocument/2006/relationships/tags" Target="../tags/tag171.xml"/><Relationship Id="rId1" Type="http://schemas.openxmlformats.org/officeDocument/2006/relationships/tags" Target="../tags/tag170.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image" Target="../media/image44.svg"/><Relationship Id="rId3" Type="http://schemas.openxmlformats.org/officeDocument/2006/relationships/image" Target="../media/image35.png"/><Relationship Id="rId2" Type="http://schemas.openxmlformats.org/officeDocument/2006/relationships/tags" Target="../tags/tag175.xml"/><Relationship Id="rId1" Type="http://schemas.openxmlformats.org/officeDocument/2006/relationships/tags" Target="../tags/tag174.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image" Target="../media/image45.svg"/><Relationship Id="rId3" Type="http://schemas.openxmlformats.org/officeDocument/2006/relationships/image" Target="../media/image35.png"/><Relationship Id="rId2" Type="http://schemas.openxmlformats.org/officeDocument/2006/relationships/tags" Target="../tags/tag179.xml"/><Relationship Id="rId1" Type="http://schemas.openxmlformats.org/officeDocument/2006/relationships/tags" Target="../tags/tag178.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image" Target="../media/image46.svg"/><Relationship Id="rId3" Type="http://schemas.openxmlformats.org/officeDocument/2006/relationships/image" Target="../media/image35.png"/><Relationship Id="rId2" Type="http://schemas.openxmlformats.org/officeDocument/2006/relationships/tags" Target="../tags/tag183.xml"/><Relationship Id="rId1" Type="http://schemas.openxmlformats.org/officeDocument/2006/relationships/tags" Target="../tags/tag182.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image" Target="../media/image47.svg"/><Relationship Id="rId3" Type="http://schemas.openxmlformats.org/officeDocument/2006/relationships/image" Target="../media/image35.png"/><Relationship Id="rId2" Type="http://schemas.openxmlformats.org/officeDocument/2006/relationships/tags" Target="../tags/tag187.xml"/><Relationship Id="rId1" Type="http://schemas.openxmlformats.org/officeDocument/2006/relationships/tags" Target="../tags/tag186.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image" Target="../media/image48.svg"/><Relationship Id="rId3" Type="http://schemas.openxmlformats.org/officeDocument/2006/relationships/image" Target="../media/image35.png"/><Relationship Id="rId2" Type="http://schemas.openxmlformats.org/officeDocument/2006/relationships/tags" Target="../tags/tag191.xml"/><Relationship Id="rId1" Type="http://schemas.openxmlformats.org/officeDocument/2006/relationships/tags" Target="../tags/tag190.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1.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image" Target="../media/image49.svg"/><Relationship Id="rId3" Type="http://schemas.openxmlformats.org/officeDocument/2006/relationships/image" Target="../media/image35.png"/><Relationship Id="rId2" Type="http://schemas.openxmlformats.org/officeDocument/2006/relationships/tags" Target="../tags/tag195.xml"/><Relationship Id="rId1" Type="http://schemas.openxmlformats.org/officeDocument/2006/relationships/tags" Target="../tags/tag194.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image" Target="../media/image50.svg"/><Relationship Id="rId3" Type="http://schemas.openxmlformats.org/officeDocument/2006/relationships/image" Target="../media/image35.png"/><Relationship Id="rId2" Type="http://schemas.openxmlformats.org/officeDocument/2006/relationships/tags" Target="../tags/tag199.xml"/><Relationship Id="rId1" Type="http://schemas.openxmlformats.org/officeDocument/2006/relationships/tags" Target="../tags/tag198.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1.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image" Target="../media/image51.svg"/><Relationship Id="rId3" Type="http://schemas.openxmlformats.org/officeDocument/2006/relationships/image" Target="../media/image35.png"/><Relationship Id="rId2" Type="http://schemas.openxmlformats.org/officeDocument/2006/relationships/tags" Target="../tags/tag203.xml"/><Relationship Id="rId1" Type="http://schemas.openxmlformats.org/officeDocument/2006/relationships/tags" Target="../tags/tag202.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image" Target="../media/image52.svg"/><Relationship Id="rId3" Type="http://schemas.openxmlformats.org/officeDocument/2006/relationships/image" Target="../media/image35.png"/><Relationship Id="rId2" Type="http://schemas.openxmlformats.org/officeDocument/2006/relationships/tags" Target="../tags/tag207.xml"/><Relationship Id="rId1" Type="http://schemas.openxmlformats.org/officeDocument/2006/relationships/tags" Target="../tags/tag206.xml"/></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image" Target="../media/image53.svg"/><Relationship Id="rId3" Type="http://schemas.openxmlformats.org/officeDocument/2006/relationships/image" Target="../media/image35.png"/><Relationship Id="rId2" Type="http://schemas.openxmlformats.org/officeDocument/2006/relationships/tags" Target="../tags/tag211.xml"/><Relationship Id="rId1" Type="http://schemas.openxmlformats.org/officeDocument/2006/relationships/tags" Target="../tags/tag210.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1.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image" Target="../media/image54.svg"/><Relationship Id="rId3" Type="http://schemas.openxmlformats.org/officeDocument/2006/relationships/image" Target="../media/image35.png"/><Relationship Id="rId2" Type="http://schemas.openxmlformats.org/officeDocument/2006/relationships/tags" Target="../tags/tag215.xml"/><Relationship Id="rId1" Type="http://schemas.openxmlformats.org/officeDocument/2006/relationships/tags" Target="../tags/tag2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media/image10.svg"/><Relationship Id="rId3" Type="http://schemas.openxmlformats.org/officeDocument/2006/relationships/image" Target="../media/image9.png"/><Relationship Id="rId24" Type="http://schemas.openxmlformats.org/officeDocument/2006/relationships/notesSlide" Target="../notesSlides/notesSlide5.xml"/><Relationship Id="rId23" Type="http://schemas.openxmlformats.org/officeDocument/2006/relationships/slideLayout" Target="../slideLayouts/slideLayout1.xml"/><Relationship Id="rId22" Type="http://schemas.openxmlformats.org/officeDocument/2006/relationships/tags" Target="../tags/tag102.xml"/><Relationship Id="rId21" Type="http://schemas.openxmlformats.org/officeDocument/2006/relationships/tags" Target="../tags/tag101.xml"/><Relationship Id="rId20" Type="http://schemas.openxmlformats.org/officeDocument/2006/relationships/tags" Target="../tags/tag100.xml"/><Relationship Id="rId2" Type="http://schemas.openxmlformats.org/officeDocument/2006/relationships/tags" Target="../tags/tag90.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99.xml"/><Relationship Id="rId16" Type="http://schemas.openxmlformats.org/officeDocument/2006/relationships/tags" Target="../tags/tag98.xml"/><Relationship Id="rId15" Type="http://schemas.openxmlformats.org/officeDocument/2006/relationships/image" Target="../media/image14.svg"/><Relationship Id="rId14" Type="http://schemas.openxmlformats.org/officeDocument/2006/relationships/image" Target="../media/image13.png"/><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8.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image" Target="../media/image18.svg"/><Relationship Id="rId6" Type="http://schemas.openxmlformats.org/officeDocument/2006/relationships/image" Target="../media/image17.png"/><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8" Type="http://schemas.openxmlformats.org/officeDocument/2006/relationships/notesSlide" Target="../notesSlides/notesSlide8.xml"/><Relationship Id="rId17" Type="http://schemas.openxmlformats.org/officeDocument/2006/relationships/slideLayout" Target="../slideLayouts/slideLayout1.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image" Target="../media/image22.svg"/><Relationship Id="rId13" Type="http://schemas.openxmlformats.org/officeDocument/2006/relationships/image" Target="../media/image21.png"/><Relationship Id="rId12" Type="http://schemas.openxmlformats.org/officeDocument/2006/relationships/tags" Target="../tags/tag113.xml"/><Relationship Id="rId11" Type="http://schemas.openxmlformats.org/officeDocument/2006/relationships/image" Target="../media/image20.svg"/><Relationship Id="rId10" Type="http://schemas.openxmlformats.org/officeDocument/2006/relationships/image" Target="../media/image19.png"/><Relationship Id="rId1" Type="http://schemas.openxmlformats.org/officeDocument/2006/relationships/tags" Target="../tags/tag106.xml"/></Relationships>
</file>

<file path=ppt/slides/_rels/slide9.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image" Target="../media/image10.svg"/><Relationship Id="rId3" Type="http://schemas.openxmlformats.org/officeDocument/2006/relationships/image" Target="../media/image9.png"/><Relationship Id="rId21" Type="http://schemas.openxmlformats.org/officeDocument/2006/relationships/notesSlide" Target="../notesSlides/notesSlide9.xml"/><Relationship Id="rId20" Type="http://schemas.openxmlformats.org/officeDocument/2006/relationships/slideLayout" Target="../slideLayouts/slideLayout1.xml"/><Relationship Id="rId2" Type="http://schemas.openxmlformats.org/officeDocument/2006/relationships/tags" Target="../tags/tag117.xml"/><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image" Target="../media/image16.svg"/><Relationship Id="rId13" Type="http://schemas.openxmlformats.org/officeDocument/2006/relationships/image" Target="../media/image15.png"/><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image" Target="../media/image14.svg"/><Relationship Id="rId1" Type="http://schemas.openxmlformats.org/officeDocument/2006/relationships/tags" Target="../tags/tag1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模块4 老年心理障碍护理与特殊老人护理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任务4　老年癌症心理护理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项目10　老年人常见心身疾病心理护理</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54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4.4　老年癌症的对症护理和健康指导</a:t>
            </a:r>
            <a:endParaRPr lang="en-US" sz="1100" b="1"/>
          </a:p>
        </p:txBody>
      </p:sp>
      <p:sp>
        <p:nvSpPr>
          <p:cNvPr id="21" name="AutoShape 3"/>
          <p:cNvSpPr/>
          <p:nvPr>
            <p:custDataLst>
              <p:tags r:id="rId1"/>
            </p:custDataLst>
          </p:nvPr>
        </p:nvSpPr>
        <p:spPr>
          <a:xfrm>
            <a:off x="681990" y="1015365"/>
            <a:ext cx="4953000" cy="5357495"/>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0" name="文本框 19"/>
          <p:cNvSpPr txBox="1"/>
          <p:nvPr/>
        </p:nvSpPr>
        <p:spPr>
          <a:xfrm>
            <a:off x="875665" y="1211580"/>
            <a:ext cx="5005705" cy="4954270"/>
          </a:xfrm>
          <a:prstGeom prst="rect">
            <a:avLst/>
          </a:prstGeom>
        </p:spPr>
        <p:txBody>
          <a:bodyPr wrap="square">
            <a:spAutoFit/>
          </a:bodyPr>
          <a:p>
            <a:r>
              <a:rPr lang="en-US" sz="2800" b="1">
                <a:solidFill>
                  <a:srgbClr val="44403C"/>
                </a:solidFill>
                <a:latin typeface="Noto Sans SC" panose="020B0200000000000000" charset="-122"/>
                <a:ea typeface="Noto Sans SC" panose="020B0200000000000000" charset="-122"/>
                <a:cs typeface="Noto Sans SC" panose="020B0200000000000000" charset="-122"/>
              </a:rPr>
              <a:t>1．老年癌症的对症护理</a:t>
            </a:r>
            <a:endParaRPr lang="en-US" sz="2800" b="1">
              <a:solidFill>
                <a:srgbClr val="44403C"/>
              </a:solidFill>
              <a:latin typeface="Noto Sans SC" panose="020B0200000000000000" charset="-122"/>
              <a:ea typeface="Noto Sans SC" panose="020B0200000000000000" charset="-122"/>
              <a:cs typeface="Noto Sans SC" panose="020B0200000000000000" charset="-122"/>
            </a:endParaRPr>
          </a:p>
          <a:p>
            <a:r>
              <a:rPr lang="en-US" sz="2800" b="1">
                <a:solidFill>
                  <a:srgbClr val="8A9A72"/>
                </a:solidFill>
                <a:latin typeface="Noto Sans SC" panose="020B0200000000000000" charset="-122"/>
                <a:ea typeface="Noto Sans SC" panose="020B0200000000000000" charset="-122"/>
                <a:cs typeface="Noto Sans SC" panose="020B0200000000000000" charset="-122"/>
              </a:rPr>
              <a:t>（1）疼痛护理</a:t>
            </a:r>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r>
              <a:rPr lang="en-US" altLang="zh-CN" sz="2000">
                <a:solidFill>
                  <a:srgbClr val="231F20"/>
                </a:solidFill>
                <a:latin typeface="汉仪中宋简"/>
                <a:ea typeface="汉仪中宋简"/>
              </a:rPr>
              <a:t>WHO</a:t>
            </a:r>
            <a:r>
              <a:rPr lang="zh-CN" altLang="en-US" sz="2000">
                <a:solidFill>
                  <a:srgbClr val="231F20"/>
                </a:solidFill>
                <a:latin typeface="汉仪中宋简"/>
                <a:ea typeface="汉仪中宋简"/>
              </a:rPr>
              <a:t>提出的癌症疼痛治疗有五个给药原则。</a:t>
            </a:r>
            <a:endParaRPr lang="zh-CN" altLang="en-US" sz="2000">
              <a:solidFill>
                <a:srgbClr val="231F20"/>
              </a:solidFill>
              <a:latin typeface="汉仪中宋简"/>
              <a:ea typeface="汉仪中宋简"/>
            </a:endParaRPr>
          </a:p>
          <a:p>
            <a:r>
              <a:rPr lang="zh-CN" altLang="en-US" sz="2000">
                <a:solidFill>
                  <a:srgbClr val="231F20"/>
                </a:solidFill>
                <a:latin typeface="汉仪中宋简"/>
                <a:ea typeface="汉仪中宋简"/>
              </a:rPr>
              <a:t>①口服给药：简便、无创，便于患者长期服用，对大多数患者适用。</a:t>
            </a:r>
            <a:endParaRPr lang="zh-CN" altLang="en-US" sz="2000">
              <a:solidFill>
                <a:srgbClr val="231F20"/>
              </a:solidFill>
              <a:latin typeface="汉仪中宋简"/>
              <a:ea typeface="汉仪中宋简"/>
            </a:endParaRPr>
          </a:p>
          <a:p>
            <a:r>
              <a:rPr lang="zh-CN" altLang="en-US" sz="2000">
                <a:solidFill>
                  <a:srgbClr val="231F20"/>
                </a:solidFill>
                <a:latin typeface="汉仪中宋简"/>
                <a:ea typeface="汉仪中宋简"/>
              </a:rPr>
              <a:t>②按时给药：注意是按时给药，而不是按需给药。</a:t>
            </a:r>
            <a:endParaRPr lang="zh-CN" altLang="en-US" sz="2000">
              <a:solidFill>
                <a:srgbClr val="231F20"/>
              </a:solidFill>
              <a:latin typeface="汉仪中宋简"/>
              <a:ea typeface="汉仪中宋简"/>
            </a:endParaRPr>
          </a:p>
          <a:p>
            <a:r>
              <a:rPr lang="zh-CN" altLang="en-US" sz="2000">
                <a:solidFill>
                  <a:srgbClr val="231F20"/>
                </a:solidFill>
                <a:latin typeface="汉仪中宋简"/>
                <a:ea typeface="汉仪中宋简"/>
              </a:rPr>
              <a:t>③按照三阶梯原则给药：根据患者疼痛的轻中重程度，按顺序选择不同强度的止痛药</a:t>
            </a:r>
            <a:endParaRPr lang="zh-CN" altLang="en-US" sz="2000">
              <a:solidFill>
                <a:srgbClr val="231F20"/>
              </a:solidFill>
              <a:latin typeface="汉仪中宋简"/>
              <a:ea typeface="汉仪中宋简"/>
            </a:endParaRPr>
          </a:p>
          <a:p>
            <a:r>
              <a:rPr lang="zh-CN" altLang="en-US" sz="2000">
                <a:solidFill>
                  <a:srgbClr val="231F20"/>
                </a:solidFill>
                <a:latin typeface="汉仪中宋简"/>
                <a:ea typeface="汉仪中宋简"/>
              </a:rPr>
              <a:t>④用药个性化：用药剂量需根据患者个人情况而定，以无痛为目的，不应因为对药量限制过于严格而导致用药不足。</a:t>
            </a:r>
            <a:endParaRPr lang="zh-CN" altLang="en-US" sz="2000">
              <a:solidFill>
                <a:srgbClr val="231F20"/>
              </a:solidFill>
              <a:latin typeface="汉仪中宋简"/>
              <a:ea typeface="汉仪中宋简"/>
            </a:endParaRPr>
          </a:p>
          <a:p>
            <a:r>
              <a:rPr lang="zh-CN" altLang="en-US" sz="2000">
                <a:solidFill>
                  <a:srgbClr val="231F20"/>
                </a:solidFill>
                <a:latin typeface="汉仪中宋简"/>
                <a:ea typeface="汉仪中宋简"/>
              </a:rPr>
              <a:t>⑤严密观察用药后的变化，熟悉掌握各类药物的不良反应，及时处理。</a:t>
            </a:r>
            <a:endParaRPr lang="zh-CN" altLang="en-US" sz="2000">
              <a:solidFill>
                <a:srgbClr val="231F20"/>
              </a:solidFill>
              <a:latin typeface="汉仪中宋简"/>
              <a:ea typeface="汉仪中宋简"/>
            </a:endParaRPr>
          </a:p>
        </p:txBody>
      </p:sp>
      <p:sp>
        <p:nvSpPr>
          <p:cNvPr id="22" name="AutoShape 3"/>
          <p:cNvSpPr/>
          <p:nvPr>
            <p:custDataLst>
              <p:tags r:id="rId2"/>
            </p:custDataLst>
          </p:nvPr>
        </p:nvSpPr>
        <p:spPr>
          <a:xfrm>
            <a:off x="6104255" y="4481830"/>
            <a:ext cx="5071745" cy="1628775"/>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6" name="AutoShape 3"/>
          <p:cNvSpPr/>
          <p:nvPr>
            <p:custDataLst>
              <p:tags r:id="rId3"/>
            </p:custDataLst>
          </p:nvPr>
        </p:nvSpPr>
        <p:spPr>
          <a:xfrm>
            <a:off x="5962650" y="1268095"/>
            <a:ext cx="5071745" cy="14224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8" name="AutoShape 3"/>
          <p:cNvSpPr/>
          <p:nvPr>
            <p:custDataLst>
              <p:tags r:id="rId4"/>
            </p:custDataLst>
          </p:nvPr>
        </p:nvSpPr>
        <p:spPr>
          <a:xfrm>
            <a:off x="5896610" y="4212590"/>
            <a:ext cx="5071745" cy="214249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3" name="文本框 22"/>
          <p:cNvSpPr txBox="1"/>
          <p:nvPr/>
        </p:nvSpPr>
        <p:spPr>
          <a:xfrm>
            <a:off x="6028690" y="1351280"/>
            <a:ext cx="5005705" cy="1113155"/>
          </a:xfrm>
          <a:prstGeom prst="rect">
            <a:avLst/>
          </a:prstGeom>
        </p:spPr>
        <p:txBody>
          <a:bodyPr wrap="square">
            <a:noAutofit/>
          </a:bodyPr>
          <a:p>
            <a:r>
              <a:rPr lang="en-US" sz="2800" b="1">
                <a:solidFill>
                  <a:srgbClr val="8A9A72"/>
                </a:solidFill>
                <a:latin typeface="Noto Sans SC" panose="020B0200000000000000" charset="-122"/>
                <a:ea typeface="Noto Sans SC" panose="020B0200000000000000" charset="-122"/>
                <a:cs typeface="Noto Sans SC" panose="020B0200000000000000" charset="-122"/>
              </a:rPr>
              <a:t>（2）</a:t>
            </a:r>
            <a:r>
              <a:rPr lang="en-US" sz="2800" b="1">
                <a:solidFill>
                  <a:srgbClr val="8A9A72"/>
                </a:solidFill>
                <a:latin typeface="Noto Sans SC" panose="020B0200000000000000" charset="-122"/>
                <a:ea typeface="Noto Sans SC" panose="020B0200000000000000" charset="-122"/>
                <a:cs typeface="Noto Sans SC" panose="020B0200000000000000" charset="-122"/>
                <a:sym typeface="+mn-ea"/>
              </a:rPr>
              <a:t>病情观察</a:t>
            </a:r>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中宋简"/>
                <a:ea typeface="汉仪中宋简"/>
              </a:rPr>
              <a:t>严密观察老年癌症患者的病情，定时测量其生命体征，并做好详细记录，准确记录</a:t>
            </a:r>
            <a:r>
              <a:rPr lang="en-US" altLang="zh-CN" sz="2000">
                <a:solidFill>
                  <a:srgbClr val="231F20"/>
                </a:solidFill>
                <a:latin typeface="汉仪中宋简"/>
                <a:ea typeface="汉仪中宋简"/>
              </a:rPr>
              <a:t>24</a:t>
            </a:r>
            <a:r>
              <a:rPr lang="zh-CN" altLang="en-US" sz="2000">
                <a:solidFill>
                  <a:srgbClr val="231F20"/>
                </a:solidFill>
                <a:latin typeface="汉仪中宋简"/>
                <a:ea typeface="汉仪中宋简"/>
              </a:rPr>
              <a:t>小时的出入量。</a:t>
            </a:r>
            <a:endParaRPr lang="zh-CN" altLang="en-US" sz="2000">
              <a:solidFill>
                <a:srgbClr val="231F20"/>
              </a:solidFill>
              <a:latin typeface="汉仪中宋简"/>
              <a:ea typeface="汉仪中宋简"/>
            </a:endParaRPr>
          </a:p>
        </p:txBody>
      </p:sp>
      <p:sp>
        <p:nvSpPr>
          <p:cNvPr id="29" name="AutoShape 3"/>
          <p:cNvSpPr/>
          <p:nvPr>
            <p:custDataLst>
              <p:tags r:id="rId5"/>
            </p:custDataLst>
          </p:nvPr>
        </p:nvSpPr>
        <p:spPr>
          <a:xfrm>
            <a:off x="5962650" y="2799715"/>
            <a:ext cx="5071745" cy="14224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4" name="文本框 23"/>
          <p:cNvSpPr txBox="1"/>
          <p:nvPr/>
        </p:nvSpPr>
        <p:spPr>
          <a:xfrm>
            <a:off x="6170295" y="2942590"/>
            <a:ext cx="5005705" cy="1137285"/>
          </a:xfrm>
          <a:prstGeom prst="rect">
            <a:avLst/>
          </a:prstGeom>
        </p:spPr>
        <p:txBody>
          <a:bodyPr wrap="square">
            <a:spAutoFit/>
          </a:bodyPr>
          <a:p>
            <a:r>
              <a:rPr lang="en-US" sz="2800" b="1">
                <a:solidFill>
                  <a:srgbClr val="8A9A72"/>
                </a:solidFill>
                <a:latin typeface="Noto Sans SC" panose="020B0200000000000000" charset="-122"/>
                <a:ea typeface="Noto Sans SC" panose="020B0200000000000000" charset="-122"/>
                <a:cs typeface="Noto Sans SC" panose="020B0200000000000000" charset="-122"/>
              </a:rPr>
              <a:t>（3）</a:t>
            </a:r>
            <a:r>
              <a:rPr lang="zh-CN" altLang="en-US" sz="2800" b="1">
                <a:solidFill>
                  <a:srgbClr val="8A9A72"/>
                </a:solidFill>
                <a:latin typeface="Noto Sans SC" panose="020B0200000000000000" charset="-122"/>
                <a:ea typeface="Noto Sans SC" panose="020B0200000000000000" charset="-122"/>
                <a:cs typeface="Noto Sans SC" panose="020B0200000000000000" charset="-122"/>
                <a:sym typeface="+mn-ea"/>
              </a:rPr>
              <a:t>饮食护理</a:t>
            </a:r>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中宋简"/>
                <a:ea typeface="汉仪中宋简"/>
              </a:rPr>
              <a:t>合理饮食不仅对预防癌症发生具有重要意义，对癌症患者的治疗和康复也非常重要。</a:t>
            </a:r>
            <a:endParaRPr lang="zh-CN" altLang="en-US" sz="2000">
              <a:solidFill>
                <a:srgbClr val="231F20"/>
              </a:solidFill>
              <a:latin typeface="汉仪中宋简"/>
              <a:ea typeface="汉仪中宋简"/>
            </a:endParaRPr>
          </a:p>
        </p:txBody>
      </p:sp>
      <p:sp>
        <p:nvSpPr>
          <p:cNvPr id="27" name="文本框 26"/>
          <p:cNvSpPr txBox="1"/>
          <p:nvPr/>
        </p:nvSpPr>
        <p:spPr>
          <a:xfrm>
            <a:off x="6170295" y="4293870"/>
            <a:ext cx="5005705" cy="2061210"/>
          </a:xfrm>
          <a:prstGeom prst="rect">
            <a:avLst/>
          </a:prstGeom>
        </p:spPr>
        <p:txBody>
          <a:bodyPr wrap="square">
            <a:spAutoFit/>
          </a:bodyPr>
          <a:p>
            <a:r>
              <a:rPr lang="en-US" sz="2800" b="1">
                <a:solidFill>
                  <a:srgbClr val="8A9A72"/>
                </a:solidFill>
                <a:latin typeface="Noto Sans SC" panose="020B0200000000000000" charset="-122"/>
                <a:ea typeface="Noto Sans SC" panose="020B0200000000000000" charset="-122"/>
                <a:cs typeface="Noto Sans SC" panose="020B0200000000000000" charset="-122"/>
              </a:rPr>
              <a:t>（4）</a:t>
            </a:r>
            <a:r>
              <a:rPr lang="zh-CN" altLang="en-US" sz="2800" b="1">
                <a:solidFill>
                  <a:srgbClr val="8A9A72"/>
                </a:solidFill>
                <a:latin typeface="Noto Sans SC" panose="020B0200000000000000" charset="-122"/>
                <a:ea typeface="Noto Sans SC" panose="020B0200000000000000" charset="-122"/>
                <a:cs typeface="Noto Sans SC" panose="020B0200000000000000" charset="-122"/>
                <a:sym typeface="+mn-ea"/>
              </a:rPr>
              <a:t>临终关怀</a:t>
            </a:r>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中宋简"/>
                <a:ea typeface="汉仪中宋简"/>
              </a:rPr>
              <a:t>向癌症晚期患者及其家属提供全面的照料，包括生理、心理、社会等方面，尊重老年人的合法权益，关心患者的生活质量，减轻因临终末期症状引起的疼痛和不适，满足临终老人在物质或精神方面的需求。</a:t>
            </a:r>
            <a:endParaRPr lang="zh-CN" altLang="en-US" sz="2000">
              <a:solidFill>
                <a:srgbClr val="231F20"/>
              </a:solidFill>
              <a:latin typeface="汉仪中宋简"/>
              <a:ea typeface="汉仪中宋简"/>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a:solidFill>
                  <a:srgbClr val="4B5563"/>
                </a:solidFill>
                <a:latin typeface="Noto Serif SC" panose="02020200000000000000" charset="-122"/>
                <a:ea typeface="Noto Serif SC" panose="02020200000000000000" charset="-122"/>
                <a:cs typeface="Noto Serif SC" panose="02020200000000000000" charset="-122"/>
                <a:sym typeface="+mn-ea"/>
              </a:rPr>
              <a:t>2．老年癌症的健康指导</a:t>
            </a:r>
            <a:endParaRPr lang="zh-CN" altLang="en-US" sz="1100"/>
          </a:p>
          <a:p>
            <a:pPr marL="0" indent="0" algn="l">
              <a:lnSpc>
                <a:spcPct val="125000"/>
              </a:lnSpc>
              <a:defRPr/>
            </a:pPr>
            <a:endParaRPr lang="en-US" sz="1100"/>
          </a:p>
        </p:txBody>
      </p:sp>
      <p:sp>
        <p:nvSpPr>
          <p:cNvPr id="20" name="AutoShape 3"/>
          <p:cNvSpPr/>
          <p:nvPr/>
        </p:nvSpPr>
        <p:spPr>
          <a:xfrm>
            <a:off x="1016000" y="177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1" name="AutoShape 4"/>
          <p:cNvSpPr/>
          <p:nvPr/>
        </p:nvSpPr>
        <p:spPr>
          <a:xfrm>
            <a:off x="1016000" y="177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2"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270000" y="2095500"/>
            <a:ext cx="304800" cy="304800"/>
          </a:xfrm>
          <a:prstGeom prst="rect">
            <a:avLst/>
          </a:prstGeom>
        </p:spPr>
      </p:pic>
      <p:sp>
        <p:nvSpPr>
          <p:cNvPr id="23" name="AutoShape 6"/>
          <p:cNvSpPr/>
          <p:nvPr/>
        </p:nvSpPr>
        <p:spPr>
          <a:xfrm>
            <a:off x="1701800" y="207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宣教普及癌症相关知识</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4" name="AutoShape 7"/>
          <p:cNvSpPr/>
          <p:nvPr/>
        </p:nvSpPr>
        <p:spPr>
          <a:xfrm>
            <a:off x="1270000" y="260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a:solidFill>
                  <a:srgbClr val="60605A"/>
                </a:solidFill>
                <a:latin typeface="Noto Sans SC" panose="020B0200000000000000" charset="-122"/>
                <a:ea typeface="Noto Sans SC" panose="020B0200000000000000" charset="-122"/>
                <a:cs typeface="Noto Sans SC" panose="020B0200000000000000" charset="-122"/>
              </a:rPr>
              <a:t>在护理工作中，应根据老年癌症患者及其家属的文化程度、社会背景、理解能力等因素，有针对性地向他们提供正确的、有价值的疾病相关信息</a:t>
            </a:r>
            <a:endParaRPr lang="en-US">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25" name="AutoShape 8"/>
          <p:cNvSpPr/>
          <p:nvPr/>
        </p:nvSpPr>
        <p:spPr>
          <a:xfrm>
            <a:off x="6604000" y="177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6" name="AutoShape 9"/>
          <p:cNvSpPr/>
          <p:nvPr/>
        </p:nvSpPr>
        <p:spPr>
          <a:xfrm>
            <a:off x="6604000" y="177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7"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58000" y="2095500"/>
            <a:ext cx="304800" cy="304800"/>
          </a:xfrm>
          <a:prstGeom prst="rect">
            <a:avLst/>
          </a:prstGeom>
        </p:spPr>
      </p:pic>
      <p:sp>
        <p:nvSpPr>
          <p:cNvPr id="28" name="AutoShape 11"/>
          <p:cNvSpPr/>
          <p:nvPr/>
        </p:nvSpPr>
        <p:spPr>
          <a:xfrm>
            <a:off x="7289800" y="207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保持愉悦情绪和积极心态</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AutoShape 12"/>
          <p:cNvSpPr/>
          <p:nvPr/>
        </p:nvSpPr>
        <p:spPr>
          <a:xfrm>
            <a:off x="6858000" y="260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a:solidFill>
                  <a:srgbClr val="60605A"/>
                </a:solidFill>
                <a:latin typeface="Noto Sans SC" panose="020B0200000000000000" charset="-122"/>
                <a:ea typeface="Noto Sans SC" panose="020B0200000000000000" charset="-122"/>
                <a:cs typeface="Noto Sans SC" panose="020B0200000000000000" charset="-122"/>
              </a:rPr>
              <a:t>众所周知，负面情绪对机体免疫系统有抑制作用，可促进肿瘤的发展。鼓励老年癌症患者多与周围的人们进行交流，放松心情</a:t>
            </a:r>
            <a:endParaRPr lang="en-US" sz="18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30" name="AutoShape 13"/>
          <p:cNvSpPr/>
          <p:nvPr/>
        </p:nvSpPr>
        <p:spPr>
          <a:xfrm>
            <a:off x="1016000" y="431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1" name="AutoShape 14"/>
          <p:cNvSpPr/>
          <p:nvPr/>
        </p:nvSpPr>
        <p:spPr>
          <a:xfrm>
            <a:off x="1016000" y="431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2"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0000" y="4635500"/>
            <a:ext cx="304800" cy="304800"/>
          </a:xfrm>
          <a:prstGeom prst="rect">
            <a:avLst/>
          </a:prstGeom>
        </p:spPr>
      </p:pic>
      <p:sp>
        <p:nvSpPr>
          <p:cNvPr id="33" name="AutoShape 16"/>
          <p:cNvSpPr/>
          <p:nvPr/>
        </p:nvSpPr>
        <p:spPr>
          <a:xfrm>
            <a:off x="1701800" y="461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警惕生活中常见的癌症信号</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4" name="AutoShape 17"/>
          <p:cNvSpPr/>
          <p:nvPr/>
        </p:nvSpPr>
        <p:spPr>
          <a:xfrm>
            <a:off x="1270000" y="514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应警惕生活中的危险信号，如不明原因的发烧、出血、体表存在包块等症状可能是癌症的早期信号，应及时进行检查治疗。老年人如果发现有突然出现的老年斑，要注意恶性肿瘤的可能性</a:t>
            </a:r>
            <a:r>
              <a:rPr lang="en-US"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5" name="AutoShape 18"/>
          <p:cNvSpPr/>
          <p:nvPr/>
        </p:nvSpPr>
        <p:spPr>
          <a:xfrm>
            <a:off x="6604000" y="431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6" name="AutoShape 19"/>
          <p:cNvSpPr/>
          <p:nvPr/>
        </p:nvSpPr>
        <p:spPr>
          <a:xfrm>
            <a:off x="6604000" y="431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7" name="Picture 2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58000" y="4635500"/>
            <a:ext cx="304800" cy="304800"/>
          </a:xfrm>
          <a:prstGeom prst="rect">
            <a:avLst/>
          </a:prstGeom>
        </p:spPr>
      </p:pic>
      <p:sp>
        <p:nvSpPr>
          <p:cNvPr id="38" name="AutoShape 21"/>
          <p:cNvSpPr/>
          <p:nvPr/>
        </p:nvSpPr>
        <p:spPr>
          <a:xfrm>
            <a:off x="7289800" y="461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对老年人进行生活指导</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9" name="AutoShape 22"/>
          <p:cNvSpPr/>
          <p:nvPr/>
        </p:nvSpPr>
        <p:spPr>
          <a:xfrm>
            <a:off x="6858000" y="514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应积极劝诫老年人戒烟戒酒，根据医生建议选择适合自己的饮食菜谱，养成良好的饮食习惯，保证营养摄入和营养均衡</a:t>
            </a:r>
            <a:r>
              <a:rPr lang="en-US"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1.请结合本任务的案例分析老人患癌的影响因素有哪些</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2.假如你是本任务的案例中老人的护理员，你会如何对其进行心理护理？</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20382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0365" y="2133600"/>
            <a:ext cx="9103360" cy="3965575"/>
          </a:xfrm>
          <a:prstGeom prst="rect">
            <a:avLst/>
          </a:prstGeom>
          <a:noFill/>
        </p:spPr>
        <p:txBody>
          <a:bodyPr wrap="square" rtlCol="0" anchor="t">
            <a:noAutofit/>
          </a:bodyPr>
          <a:p>
            <a:r>
              <a:rPr lang="zh-CN" altLang="en-US" sz="2800"/>
              <a:t>1.关于心身疾病，专家认为，(</a:t>
            </a:r>
            <a:r>
              <a:rPr lang="en-US" altLang="zh-CN" sz="2800"/>
              <a:t>     </a:t>
            </a:r>
            <a:r>
              <a:rPr lang="zh-CN" altLang="en-US" sz="2800"/>
              <a:t>）因素是心身疾病发生发展的基础，(</a:t>
            </a:r>
            <a:r>
              <a:rPr lang="en-US" altLang="zh-CN" sz="2800"/>
              <a:t>      </a:t>
            </a:r>
            <a:r>
              <a:rPr lang="zh-CN" altLang="en-US" sz="2800"/>
              <a:t>)因素往往起到“扳机”作用。(单选题）</a:t>
            </a:r>
            <a:endParaRPr lang="zh-CN" altLang="en-US" sz="2800"/>
          </a:p>
          <a:p>
            <a:r>
              <a:rPr lang="en-US" altLang="zh-CN" sz="2800"/>
              <a:t>A.</a:t>
            </a:r>
            <a:r>
              <a:rPr lang="zh-CN" altLang="en-US" sz="2800"/>
              <a:t>生理或躯体、心理社会</a:t>
            </a:r>
            <a:r>
              <a:rPr lang="en-US" altLang="zh-CN" sz="2800"/>
              <a:t>     B.</a:t>
            </a:r>
            <a:r>
              <a:rPr lang="zh-CN" altLang="en-US" sz="2800"/>
              <a:t>生理、心理</a:t>
            </a:r>
            <a:endParaRPr lang="zh-CN" altLang="en-US" sz="2800"/>
          </a:p>
          <a:p>
            <a:r>
              <a:rPr lang="en-US" altLang="zh-CN" sz="2800"/>
              <a:t>C.</a:t>
            </a:r>
            <a:r>
              <a:rPr lang="zh-CN" altLang="en-US" sz="2800"/>
              <a:t>遗传、心理</a:t>
            </a:r>
            <a:r>
              <a:rPr lang="en-US" altLang="zh-CN" sz="2800"/>
              <a:t>                       D.</a:t>
            </a:r>
            <a:r>
              <a:rPr lang="zh-CN" altLang="en-US" sz="2800"/>
              <a:t>遗传、环境</a:t>
            </a:r>
            <a:endParaRPr lang="zh-CN" altLang="en-US" sz="2800"/>
          </a:p>
          <a:p>
            <a:endParaRPr lang="zh-CN" altLang="en-US" sz="2800"/>
          </a:p>
          <a:p>
            <a:r>
              <a:rPr lang="zh-CN" altLang="en-US" sz="2800"/>
              <a:t>2.在患心身疾病老人的心理护理中，(</a:t>
            </a:r>
            <a:r>
              <a:rPr lang="en-US" altLang="zh-CN" sz="2800"/>
              <a:t>     </a:t>
            </a:r>
            <a:r>
              <a:rPr lang="zh-CN" altLang="en-US" sz="2800"/>
              <a:t>)训练是一种通过训练有意识地控制自身的心理生理活动，降低唤醒水平，改善机体紊乱功能的心理治疗方法。(单选题）</a:t>
            </a:r>
            <a:endParaRPr lang="zh-CN" altLang="en-US" sz="2800"/>
          </a:p>
          <a:p>
            <a:r>
              <a:rPr lang="en-US" altLang="zh-CN" sz="2800"/>
              <a:t>A.</a:t>
            </a:r>
            <a:r>
              <a:rPr lang="zh-CN" altLang="en-US" sz="2800"/>
              <a:t>人际关系</a:t>
            </a:r>
            <a:r>
              <a:rPr lang="en-US" altLang="zh-CN" sz="2800"/>
              <a:t>         B.</a:t>
            </a:r>
            <a:r>
              <a:rPr lang="zh-CN" altLang="en-US" sz="2800"/>
              <a:t>康复</a:t>
            </a:r>
            <a:r>
              <a:rPr lang="en-US" altLang="zh-CN" sz="2800"/>
              <a:t>       C.</a:t>
            </a:r>
            <a:r>
              <a:rPr lang="zh-CN" altLang="en-US" sz="2800"/>
              <a:t>自我放松</a:t>
            </a:r>
            <a:r>
              <a:rPr lang="en-US" altLang="zh-CN" sz="2800"/>
              <a:t>          D.</a:t>
            </a:r>
            <a:r>
              <a:rPr lang="zh-CN" altLang="en-US" sz="2800"/>
              <a:t>认知</a:t>
            </a:r>
            <a:endParaRPr lang="zh-CN" altLang="en-US" sz="2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0365" y="2133600"/>
            <a:ext cx="9103360" cy="3965575"/>
          </a:xfrm>
          <a:prstGeom prst="rect">
            <a:avLst/>
          </a:prstGeom>
          <a:noFill/>
        </p:spPr>
        <p:txBody>
          <a:bodyPr wrap="square" rtlCol="0" anchor="t">
            <a:noAutofit/>
          </a:bodyPr>
          <a:p>
            <a:r>
              <a:rPr lang="zh-CN" altLang="en-US" sz="2800"/>
              <a:t>3.下列人群中，容易得老年高血压的是(</a:t>
            </a:r>
            <a:r>
              <a:rPr lang="en-US" altLang="zh-CN" sz="2800"/>
              <a:t>      </a:t>
            </a:r>
            <a:r>
              <a:rPr lang="zh-CN" altLang="en-US" sz="2800"/>
              <a:t>)。(多选题)</a:t>
            </a:r>
            <a:endParaRPr lang="zh-CN" altLang="en-US" sz="2800"/>
          </a:p>
          <a:p>
            <a:r>
              <a:rPr lang="en-US" altLang="zh-CN" sz="2800"/>
              <a:t>A.</a:t>
            </a:r>
            <a:r>
              <a:rPr lang="zh-CN" altLang="en-US" sz="2800"/>
              <a:t>父母双方或一方患有高血压</a:t>
            </a:r>
            <a:endParaRPr lang="zh-CN" altLang="en-US" sz="2800"/>
          </a:p>
          <a:p>
            <a:r>
              <a:rPr lang="en-US" altLang="zh-CN" sz="2800"/>
              <a:t>B.</a:t>
            </a:r>
            <a:r>
              <a:rPr lang="zh-CN" altLang="en-US" sz="2800"/>
              <a:t>喜欢吃腌制食品、红烧肉的人</a:t>
            </a:r>
            <a:endParaRPr lang="zh-CN" altLang="en-US" sz="2800"/>
          </a:p>
          <a:p>
            <a:r>
              <a:rPr lang="en-US" altLang="zh-CN" sz="2800"/>
              <a:t>C.</a:t>
            </a:r>
            <a:r>
              <a:rPr lang="zh-CN" altLang="en-US" sz="2800"/>
              <a:t>个性活泼、稳重，不爱斤斤计较的人</a:t>
            </a:r>
            <a:endParaRPr lang="zh-CN" altLang="en-US" sz="2800"/>
          </a:p>
          <a:p>
            <a:r>
              <a:rPr lang="en-US" altLang="zh-CN" sz="2800"/>
              <a:t>D.</a:t>
            </a:r>
            <a:r>
              <a:rPr lang="zh-CN" altLang="en-US" sz="2800"/>
              <a:t>平时生活压力大，遭受多重打击的人</a:t>
            </a:r>
            <a:endParaRPr lang="zh-CN" altLang="en-US" sz="2800"/>
          </a:p>
          <a:p>
            <a:endParaRPr lang="zh-CN" altLang="en-US" sz="2800"/>
          </a:p>
          <a:p>
            <a:r>
              <a:rPr lang="zh-CN" altLang="en-US" sz="2800"/>
              <a:t>4.在老年高血压患者的饮食宜忌中，(</a:t>
            </a:r>
            <a:r>
              <a:rPr lang="en-US" altLang="zh-CN" sz="2800"/>
              <a:t>     </a:t>
            </a:r>
            <a:r>
              <a:rPr lang="zh-CN" altLang="en-US" sz="2800"/>
              <a:t>)是不适合老人食用的。(单选题</a:t>
            </a:r>
            <a:r>
              <a:rPr lang="en-US" altLang="zh-CN" sz="2800"/>
              <a:t>)</a:t>
            </a:r>
            <a:endParaRPr lang="en-US" altLang="zh-CN" sz="2800"/>
          </a:p>
          <a:p>
            <a:r>
              <a:rPr lang="en-US" altLang="zh-CN" sz="2800"/>
              <a:t>A.</a:t>
            </a:r>
            <a:r>
              <a:rPr lang="zh-CN" altLang="en-US" sz="2800"/>
              <a:t>动物肝脏</a:t>
            </a:r>
            <a:r>
              <a:rPr lang="en-US" altLang="zh-CN" sz="2800"/>
              <a:t>                     B.</a:t>
            </a:r>
            <a:r>
              <a:rPr lang="zh-CN" altLang="en-US" sz="2800"/>
              <a:t>黄豆、绿豆、红豆等各种豆类</a:t>
            </a:r>
            <a:endParaRPr lang="zh-CN" altLang="en-US" sz="2800"/>
          </a:p>
          <a:p>
            <a:r>
              <a:rPr lang="en-US" altLang="zh-CN" sz="2800"/>
              <a:t>C.</a:t>
            </a:r>
            <a:r>
              <a:rPr lang="zh-CN" altLang="en-US" sz="2800"/>
              <a:t>适量的水果</a:t>
            </a:r>
            <a:r>
              <a:rPr lang="en-US" altLang="zh-CN" sz="2800"/>
              <a:t>                 D.</a:t>
            </a:r>
            <a:r>
              <a:rPr lang="zh-CN" altLang="en-US" sz="2800"/>
              <a:t>黑木耳、芹菜、葫芦等</a:t>
            </a:r>
            <a:endParaRPr lang="zh-CN" altLang="en-US" sz="2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0365" y="2133600"/>
            <a:ext cx="9103360" cy="3965575"/>
          </a:xfrm>
          <a:prstGeom prst="rect">
            <a:avLst/>
          </a:prstGeom>
          <a:noFill/>
        </p:spPr>
        <p:txBody>
          <a:bodyPr wrap="square" rtlCol="0" anchor="t">
            <a:noAutofit/>
          </a:bodyPr>
          <a:p>
            <a:r>
              <a:rPr lang="zh-CN" altLang="en-US" sz="2800"/>
              <a:t>5.当前(</a:t>
            </a:r>
            <a:r>
              <a:rPr lang="en-US" altLang="zh-CN" sz="2800"/>
              <a:t>      </a:t>
            </a:r>
            <a:r>
              <a:rPr lang="zh-CN" altLang="en-US" sz="2800"/>
              <a:t>)疾病以其发病率第一、致残率第一、死亡率第一的特点，成为威胁人类健康的“头号杀手”。(单选题</a:t>
            </a:r>
            <a:r>
              <a:rPr lang="en-US" altLang="zh-CN" sz="2800"/>
              <a:t>)</a:t>
            </a:r>
            <a:endParaRPr lang="zh-CN" altLang="en-US" sz="2800"/>
          </a:p>
          <a:p>
            <a:r>
              <a:rPr lang="en-US" altLang="zh-CN" sz="2800"/>
              <a:t>A.</a:t>
            </a:r>
            <a:r>
              <a:rPr lang="zh-CN" altLang="en-US" sz="2800"/>
              <a:t>癌症</a:t>
            </a:r>
            <a:r>
              <a:rPr lang="en-US" altLang="zh-CN" sz="2800"/>
              <a:t>    B.</a:t>
            </a:r>
            <a:r>
              <a:rPr lang="zh-CN" altLang="en-US" sz="2800"/>
              <a:t>糖尿病</a:t>
            </a:r>
            <a:r>
              <a:rPr lang="en-US" altLang="zh-CN" sz="2800"/>
              <a:t>    C.</a:t>
            </a:r>
            <a:r>
              <a:rPr lang="zh-CN" altLang="en-US" sz="2800"/>
              <a:t>精神</a:t>
            </a:r>
            <a:r>
              <a:rPr lang="en-US" altLang="zh-CN" sz="2800"/>
              <a:t>     D.</a:t>
            </a:r>
            <a:r>
              <a:rPr lang="zh-CN" altLang="en-US" sz="2800"/>
              <a:t>心血管</a:t>
            </a:r>
            <a:endParaRPr lang="zh-CN" altLang="en-US" sz="2800"/>
          </a:p>
          <a:p>
            <a:endParaRPr lang="zh-CN" altLang="en-US" sz="2800"/>
          </a:p>
          <a:p>
            <a:r>
              <a:rPr lang="zh-CN" altLang="en-US" sz="2800"/>
              <a:t>6.下列属于容易引起冠心病发生发展的应激事件是(多选题）</a:t>
            </a:r>
            <a:endParaRPr lang="zh-CN" altLang="en-US" sz="2800"/>
          </a:p>
          <a:p>
            <a:r>
              <a:rPr lang="en-US" altLang="zh-CN" sz="2800"/>
              <a:t>A.</a:t>
            </a:r>
            <a:r>
              <a:rPr lang="zh-CN" altLang="en-US" sz="2800"/>
              <a:t>重大社会经济条件改变</a:t>
            </a:r>
            <a:r>
              <a:rPr lang="en-US" altLang="zh-CN" sz="2800"/>
              <a:t>         B.</a:t>
            </a:r>
            <a:r>
              <a:rPr lang="zh-CN" altLang="en-US" sz="2800"/>
              <a:t>婚姻家庭变故</a:t>
            </a:r>
            <a:endParaRPr lang="zh-CN" altLang="en-US" sz="2800"/>
          </a:p>
          <a:p>
            <a:r>
              <a:rPr lang="en-US" altLang="zh-CN" sz="2800"/>
              <a:t>C.</a:t>
            </a:r>
            <a:r>
              <a:rPr lang="zh-CN" altLang="en-US" sz="2800"/>
              <a:t>亲友突然离世</a:t>
            </a:r>
            <a:r>
              <a:rPr lang="en-US" altLang="zh-CN" sz="2800"/>
              <a:t>                       D.</a:t>
            </a:r>
            <a:r>
              <a:rPr lang="zh-CN" altLang="en-US" sz="2800"/>
              <a:t>平时家庭聚会</a:t>
            </a:r>
            <a:endParaRPr lang="zh-CN" altLang="en-US" sz="28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397000" y="2133600"/>
            <a:ext cx="9356725" cy="3965575"/>
          </a:xfrm>
          <a:prstGeom prst="rect">
            <a:avLst/>
          </a:prstGeom>
          <a:noFill/>
        </p:spPr>
        <p:txBody>
          <a:bodyPr wrap="square" rtlCol="0" anchor="t">
            <a:noAutofit/>
          </a:bodyPr>
          <a:p>
            <a:r>
              <a:rPr lang="zh-CN" altLang="en-US" sz="2800"/>
              <a:t>7.大多1型糖尿病患者会出现多饮、多尿、多食、(</a:t>
            </a:r>
            <a:r>
              <a:rPr lang="en-US" altLang="zh-CN" sz="2800"/>
              <a:t>      </a:t>
            </a:r>
            <a:r>
              <a:rPr lang="zh-CN" altLang="en-US" sz="2800"/>
              <a:t>)症状。(单选题）</a:t>
            </a:r>
            <a:endParaRPr lang="zh-CN" altLang="en-US" sz="2800"/>
          </a:p>
          <a:p>
            <a:r>
              <a:rPr lang="en-US" altLang="zh-CN" sz="2800"/>
              <a:t>A.</a:t>
            </a:r>
            <a:r>
              <a:rPr lang="zh-CN" altLang="en-US" sz="2800"/>
              <a:t>乏力</a:t>
            </a:r>
            <a:r>
              <a:rPr lang="en-US" altLang="zh-CN" sz="2800"/>
              <a:t>            B.</a:t>
            </a:r>
            <a:r>
              <a:rPr lang="zh-CN" altLang="en-US" sz="2800"/>
              <a:t>消瘦</a:t>
            </a:r>
            <a:r>
              <a:rPr lang="en-US" altLang="zh-CN" sz="2800"/>
              <a:t>             C.</a:t>
            </a:r>
            <a:r>
              <a:rPr lang="zh-CN" altLang="en-US" sz="2800"/>
              <a:t>皮肤瘙痒</a:t>
            </a:r>
            <a:r>
              <a:rPr lang="en-US" altLang="zh-CN" sz="2800"/>
              <a:t>         D.</a:t>
            </a:r>
            <a:r>
              <a:rPr lang="zh-CN" altLang="en-US" sz="2800"/>
              <a:t>肥胖</a:t>
            </a:r>
            <a:endParaRPr lang="zh-CN" altLang="en-US" sz="2800"/>
          </a:p>
          <a:p>
            <a:endParaRPr lang="zh-CN" altLang="en-US" sz="2800"/>
          </a:p>
          <a:p>
            <a:r>
              <a:rPr lang="zh-CN" altLang="en-US" sz="2800"/>
              <a:t>8.老年糖尿病患者在(</a:t>
            </a:r>
            <a:r>
              <a:rPr lang="en-US" altLang="zh-CN" sz="2800"/>
              <a:t>          </a:t>
            </a:r>
            <a:r>
              <a:rPr lang="zh-CN" altLang="en-US" sz="2800"/>
              <a:t>)进行运动为宜，应避免空腹运动。(单选题）</a:t>
            </a:r>
            <a:endParaRPr lang="zh-CN" altLang="en-US" sz="2800"/>
          </a:p>
          <a:p>
            <a:r>
              <a:rPr lang="en-US" altLang="zh-CN" sz="2800"/>
              <a:t>A.</a:t>
            </a:r>
            <a:r>
              <a:rPr lang="zh-CN" altLang="en-US" sz="2800"/>
              <a:t>餐后一小时</a:t>
            </a:r>
            <a:r>
              <a:rPr lang="en-US" altLang="zh-CN" sz="2800"/>
              <a:t>                B.</a:t>
            </a:r>
            <a:r>
              <a:rPr lang="zh-CN" altLang="en-US" sz="2800"/>
              <a:t>餐前一小时 </a:t>
            </a:r>
            <a:endParaRPr lang="zh-CN" altLang="en-US" sz="2800"/>
          </a:p>
          <a:p>
            <a:r>
              <a:rPr lang="en-US" altLang="zh-CN" sz="2800"/>
              <a:t>C.</a:t>
            </a:r>
            <a:r>
              <a:rPr lang="zh-CN" altLang="en-US" sz="2800"/>
              <a:t>餐后可立即 </a:t>
            </a:r>
            <a:r>
              <a:rPr lang="en-US" altLang="zh-CN" sz="2800"/>
              <a:t>               D.</a:t>
            </a:r>
            <a:r>
              <a:rPr lang="zh-CN" altLang="en-US" sz="2800"/>
              <a:t>餐后半小时</a:t>
            </a:r>
            <a:endParaRPr lang="zh-CN" altLang="en-US" sz="2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0365" y="2133600"/>
            <a:ext cx="9103360" cy="3965575"/>
          </a:xfrm>
          <a:prstGeom prst="rect">
            <a:avLst/>
          </a:prstGeom>
          <a:noFill/>
        </p:spPr>
        <p:txBody>
          <a:bodyPr wrap="square" rtlCol="0" anchor="t">
            <a:noAutofit/>
          </a:bodyPr>
          <a:p>
            <a:r>
              <a:rPr lang="zh-CN" altLang="en-US" sz="2800"/>
              <a:t>9.有研究发现(</a:t>
            </a:r>
            <a:r>
              <a:rPr lang="en-US" altLang="zh-CN" sz="2800"/>
              <a:t>        </a:t>
            </a:r>
            <a:r>
              <a:rPr lang="zh-CN" altLang="en-US" sz="2800"/>
              <a:t>)人格与癌症发生密切相关，被称为癌症倾向人格，这类人常自我克制、压抑情绪，在遇挫时多失望、悲观不能自拔。(单选题）</a:t>
            </a:r>
            <a:endParaRPr lang="zh-CN" altLang="en-US" sz="2800"/>
          </a:p>
          <a:p>
            <a:r>
              <a:rPr lang="en-US" altLang="zh-CN" sz="2800"/>
              <a:t>A.A</a:t>
            </a:r>
            <a:r>
              <a:rPr lang="zh-CN" altLang="en-US" sz="2800"/>
              <a:t>型</a:t>
            </a:r>
            <a:r>
              <a:rPr lang="en-US" altLang="zh-CN" sz="2800"/>
              <a:t>               B.B</a:t>
            </a:r>
            <a:r>
              <a:rPr lang="zh-CN" altLang="en-US" sz="2800"/>
              <a:t>型</a:t>
            </a:r>
            <a:r>
              <a:rPr lang="en-US" altLang="zh-CN" sz="2800"/>
              <a:t>                 C.C</a:t>
            </a:r>
            <a:r>
              <a:rPr lang="zh-CN" altLang="en-US" sz="2800"/>
              <a:t>型</a:t>
            </a:r>
            <a:r>
              <a:rPr lang="en-US" altLang="zh-CN" sz="2800"/>
              <a:t>              D.D</a:t>
            </a:r>
            <a:r>
              <a:rPr lang="zh-CN" altLang="en-US" sz="2800"/>
              <a:t>型</a:t>
            </a:r>
            <a:endParaRPr lang="zh-CN" altLang="en-US" sz="2800"/>
          </a:p>
          <a:p>
            <a:endParaRPr lang="zh-CN" altLang="en-US" sz="2800"/>
          </a:p>
          <a:p>
            <a:r>
              <a:rPr lang="zh-CN" altLang="en-US" sz="2800"/>
              <a:t>10.下列属于老年癌症常见危险信号的是（　　）。（多选题） </a:t>
            </a:r>
            <a:endParaRPr lang="zh-CN" altLang="en-US" sz="2800"/>
          </a:p>
          <a:p>
            <a:r>
              <a:rPr lang="en-US" altLang="zh-CN" sz="2800"/>
              <a:t>A.</a:t>
            </a:r>
            <a:r>
              <a:rPr lang="zh-CN" altLang="en-US" sz="2800"/>
              <a:t>不明原因的出血</a:t>
            </a:r>
            <a:r>
              <a:rPr lang="en-US" altLang="zh-CN" sz="2800"/>
              <a:t>                    </a:t>
            </a:r>
            <a:r>
              <a:rPr lang="zh-CN" altLang="en-US" sz="2800"/>
              <a:t> </a:t>
            </a:r>
            <a:r>
              <a:rPr lang="en-US" altLang="zh-CN" sz="2800"/>
              <a:t>B.</a:t>
            </a:r>
            <a:r>
              <a:rPr lang="zh-CN" altLang="en-US" sz="2800"/>
              <a:t>流行性感冒</a:t>
            </a:r>
            <a:endParaRPr lang="zh-CN" altLang="en-US" sz="2800"/>
          </a:p>
          <a:p>
            <a:r>
              <a:rPr lang="en-US" altLang="zh-CN" sz="2800"/>
              <a:t>C.</a:t>
            </a:r>
            <a:r>
              <a:rPr lang="zh-CN" altLang="en-US" sz="2800"/>
              <a:t>体表出现肿块</a:t>
            </a:r>
            <a:r>
              <a:rPr lang="en-US" altLang="zh-CN" sz="2800"/>
              <a:t>                        D.</a:t>
            </a:r>
            <a:r>
              <a:rPr lang="zh-CN" altLang="en-US" sz="2800"/>
              <a:t>长期咳嗽未愈</a:t>
            </a:r>
            <a:endParaRPr lang="zh-CN" altLang="en-US" sz="2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二、判断题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2800">
                <a:sym typeface="+mn-ea"/>
              </a:rPr>
              <a:t>1.心身疾病是一种躯体疾病，只不过其发生、发展与心理社会因素密切相关。（</a:t>
            </a:r>
            <a:r>
              <a:rPr lang="en-US" altLang="zh-CN" sz="2800">
                <a:sym typeface="+mn-ea"/>
              </a:rPr>
              <a:t>     </a:t>
            </a:r>
            <a:r>
              <a:rPr lang="zh-CN" altLang="en-US" sz="2800">
                <a:sym typeface="+mn-ea"/>
              </a:rPr>
              <a:t>）</a:t>
            </a:r>
            <a:endParaRPr lang="zh-CN" altLang="en-US" sz="2800"/>
          </a:p>
          <a:p>
            <a:r>
              <a:rPr lang="zh-CN" altLang="en-US" sz="2800">
                <a:sym typeface="+mn-ea"/>
              </a:rPr>
              <a:t>2.只要患上的疾病属于心身疾病范畴，那么他就是心身疾病患者。（</a:t>
            </a:r>
            <a:r>
              <a:rPr lang="en-US" altLang="zh-CN" sz="2800">
                <a:sym typeface="+mn-ea"/>
              </a:rPr>
              <a:t>    </a:t>
            </a:r>
            <a:r>
              <a:rPr lang="zh-CN" altLang="en-US" sz="2800">
                <a:sym typeface="+mn-ea"/>
              </a:rPr>
              <a:t>）</a:t>
            </a:r>
            <a:endParaRPr lang="zh-CN" altLang="en-US" sz="2800"/>
          </a:p>
          <a:p>
            <a:r>
              <a:rPr lang="zh-CN" altLang="en-US" sz="2800">
                <a:sym typeface="+mn-ea"/>
              </a:rPr>
              <a:t>3.俗话说久病成医，高血压患者可以根据症状自行调整用药量，不必每次都麻烦医生。（</a:t>
            </a:r>
            <a:r>
              <a:rPr lang="en-US" altLang="zh-CN" sz="2800">
                <a:sym typeface="+mn-ea"/>
              </a:rPr>
              <a:t>     </a:t>
            </a:r>
            <a:r>
              <a:rPr lang="zh-CN" altLang="en-US" sz="2800">
                <a:sym typeface="+mn-ea"/>
              </a:rPr>
              <a:t>）</a:t>
            </a:r>
            <a:endParaRPr lang="zh-CN" altLang="en-US" sz="2800"/>
          </a:p>
          <a:p>
            <a:r>
              <a:rPr lang="zh-CN" altLang="en-US" sz="2800">
                <a:sym typeface="+mn-ea"/>
              </a:rPr>
              <a:t>4.老年人的收缩压和舒张压都高，才叫高血压。（</a:t>
            </a:r>
            <a:r>
              <a:rPr lang="en-US" altLang="zh-CN" sz="2800">
                <a:sym typeface="+mn-ea"/>
              </a:rPr>
              <a:t>    </a:t>
            </a:r>
            <a:r>
              <a:rPr lang="zh-CN" altLang="en-US" sz="2800">
                <a:sym typeface="+mn-ea"/>
              </a:rPr>
              <a:t>）</a:t>
            </a:r>
            <a:endParaRPr lang="zh-CN" altLang="en-US" sz="2800"/>
          </a:p>
          <a:p>
            <a:r>
              <a:rPr lang="zh-CN" altLang="en-US" sz="2800">
                <a:sym typeface="+mn-ea"/>
              </a:rPr>
              <a:t>5.老年冠心病的特点是无症状冠状动脉粥样硬化发生率高，心绞痛症状常常不明显，心绞痛发作时疼痛部位可不典型，急性心肌梗死临床症状可不典型，心肌梗死并发症较多。（</a:t>
            </a:r>
            <a:r>
              <a:rPr lang="en-US" altLang="zh-CN" sz="2800">
                <a:sym typeface="+mn-ea"/>
              </a:rPr>
              <a:t>       </a:t>
            </a:r>
            <a:r>
              <a:rPr lang="zh-CN" altLang="en-US" sz="2800">
                <a:sym typeface="+mn-ea"/>
              </a:rPr>
              <a:t>）</a:t>
            </a:r>
            <a:endParaRPr lang="zh-CN" altLang="en-US" sz="28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二、判断题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2800"/>
              <a:t>6.女性比男性更容易得冠心病。（</a:t>
            </a:r>
            <a:r>
              <a:rPr lang="en-US" altLang="zh-CN" sz="2800"/>
              <a:t>      </a:t>
            </a:r>
            <a:r>
              <a:rPr lang="zh-CN" altLang="en-US" sz="2800"/>
              <a:t>）</a:t>
            </a:r>
            <a:endParaRPr lang="zh-CN" altLang="en-US" sz="2800"/>
          </a:p>
          <a:p>
            <a:r>
              <a:rPr lang="zh-CN" altLang="en-US" sz="2800"/>
              <a:t>7.当运动和饮食不能有效控制血糖水平时，采用药物治疗是有效的治疗方法。（</a:t>
            </a:r>
            <a:r>
              <a:rPr lang="en-US" altLang="zh-CN" sz="2800"/>
              <a:t>        </a:t>
            </a:r>
            <a:r>
              <a:rPr lang="zh-CN" altLang="en-US" sz="2800"/>
              <a:t>）</a:t>
            </a:r>
            <a:endParaRPr lang="zh-CN" altLang="en-US" sz="2800"/>
          </a:p>
          <a:p>
            <a:r>
              <a:rPr lang="zh-CN" altLang="en-US" sz="2800"/>
              <a:t>8.焦虑、抑郁等心理倾向与糖尿病的发生有一定相关性，稳定情绪可使病人病情缓解，而担忧、抑郁、紧张等常会使病情加剧或恶化。（</a:t>
            </a:r>
            <a:r>
              <a:rPr lang="en-US" altLang="zh-CN" sz="2800"/>
              <a:t>       </a:t>
            </a:r>
            <a:r>
              <a:rPr lang="zh-CN" altLang="en-US" sz="2800"/>
              <a:t>）</a:t>
            </a:r>
            <a:endParaRPr lang="zh-CN" altLang="en-US" sz="2800"/>
          </a:p>
          <a:p>
            <a:r>
              <a:rPr lang="zh-CN" altLang="en-US" sz="2800"/>
              <a:t>9.年龄也是影响癌症的因素之一。随着年龄增长，细胞</a:t>
            </a:r>
            <a:r>
              <a:rPr lang="en-US" altLang="zh-CN" sz="2800"/>
              <a:t>DNA</a:t>
            </a:r>
            <a:r>
              <a:rPr lang="zh-CN" altLang="en-US" sz="2800"/>
              <a:t>基因突变，患癌的几率比其他年龄群体要高。（</a:t>
            </a:r>
            <a:r>
              <a:rPr lang="en-US" altLang="zh-CN" sz="2800"/>
              <a:t>    </a:t>
            </a:r>
            <a:r>
              <a:rPr lang="zh-CN" altLang="en-US" sz="2800"/>
              <a:t>）</a:t>
            </a:r>
            <a:endParaRPr lang="zh-CN" altLang="en-US" sz="2800"/>
          </a:p>
          <a:p>
            <a:r>
              <a:rPr lang="zh-CN" altLang="en-US" sz="2800"/>
              <a:t>10.遗传是癌症的重要影响因素，大多数癌症都是直接遗传的，因此与心理社会因素关系不大。（</a:t>
            </a:r>
            <a:r>
              <a:rPr lang="en-US" altLang="zh-CN" sz="2800"/>
              <a:t>     </a:t>
            </a:r>
            <a:r>
              <a:rPr lang="zh-CN" altLang="en-US" sz="2800"/>
              <a:t>）</a:t>
            </a:r>
            <a:endParaRPr lang="zh-CN" altLang="en-US" sz="2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根据情境案例，分析老人患病原因，制订老年癌症的心理护理措施。</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欧阳爷爷，66岁，育有两子一女，家庭幸福美满。最近因咳嗽、胸闷等症状，去医院检查被确诊为肺癌。这个消息像晴天霹雳一下打在欧阳爷爷及家人身上，本以为是肺炎之类的小毛病，没想到是肺癌，但好在不是晚期，还可以治疗。据悉，欧阳爷爷以往身体状况很好，没有家族遗传病史，不抽烟，偶尔喝酒但不多。近日由于肺癌诊断，欧阳爷爷心理负担很大，心情一直抑郁，总认为自己一生认真负责，怎么会得癌症呢？他一方面想积极配合医生治疗，一方面又怕到时人财两空。心里一直在纠结，不知该怎么办。由于他情绪不佳，近日精神、生理状态都很差，病情也恶化了。假如你是社区养老工作人员，面对欧阳爷爷的情况，你会怎么帮助他呢？</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三、简答题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2800"/>
              <a:t>1.老年心身疾病的预防措施有哪些?</a:t>
            </a:r>
            <a:endParaRPr lang="zh-CN" altLang="en-US" sz="2800"/>
          </a:p>
          <a:p>
            <a:r>
              <a:rPr lang="zh-CN" altLang="en-US" sz="2800"/>
              <a:t>2.老年人心身疾病治疗和心理护理的措施有哪些?</a:t>
            </a:r>
            <a:endParaRPr lang="zh-CN" altLang="en-US" sz="2800"/>
          </a:p>
          <a:p>
            <a:r>
              <a:rPr lang="zh-CN" altLang="en-US" sz="2800"/>
              <a:t>3.老年高血压的心理护理措施有哪些?</a:t>
            </a:r>
            <a:endParaRPr lang="zh-CN" altLang="en-US" sz="2800"/>
          </a:p>
          <a:p>
            <a:r>
              <a:rPr lang="zh-CN" altLang="en-US" sz="2800"/>
              <a:t>4.如何对老年高血压患者进行健康指导?</a:t>
            </a:r>
            <a:endParaRPr lang="zh-CN" altLang="en-US" sz="2800"/>
          </a:p>
          <a:p>
            <a:r>
              <a:rPr lang="zh-CN" altLang="en-US" sz="2800"/>
              <a:t>5.哪些不良生活习惯可能导致冠心病?</a:t>
            </a:r>
            <a:endParaRPr lang="zh-CN" altLang="en-US" sz="2800"/>
          </a:p>
          <a:p>
            <a:r>
              <a:rPr lang="zh-CN" altLang="en-US" sz="2800"/>
              <a:t>6.老年冠心病的三级预防分别包括哪些措施?</a:t>
            </a:r>
            <a:endParaRPr lang="zh-CN" altLang="en-US" sz="2800"/>
          </a:p>
          <a:p>
            <a:r>
              <a:rPr lang="zh-CN" altLang="en-US" sz="2800"/>
              <a:t>7.老年糖尿病的对症护理包括哪些内容?</a:t>
            </a:r>
            <a:endParaRPr lang="zh-CN" altLang="en-US" sz="2800"/>
          </a:p>
          <a:p>
            <a:r>
              <a:rPr lang="zh-CN" altLang="en-US" sz="2800"/>
              <a:t>8.如何做好老年糖尿病患者的心理护理?</a:t>
            </a:r>
            <a:endParaRPr lang="zh-CN" altLang="en-US" sz="2800"/>
          </a:p>
          <a:p>
            <a:r>
              <a:rPr lang="zh-CN" altLang="en-US" sz="2800"/>
              <a:t>9.老年癌症的影响因素有哪些?</a:t>
            </a:r>
            <a:endParaRPr lang="zh-CN" altLang="en-US" sz="2800"/>
          </a:p>
          <a:p>
            <a:r>
              <a:rPr lang="zh-CN" altLang="en-US" sz="2800"/>
              <a:t>10.老年癌症的对症护理中包括哪些内容?</a:t>
            </a:r>
            <a:endParaRPr lang="zh-CN" altLang="en-US" sz="28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四、实训题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4000"/>
              <a:t>1.请结合老年人实际情况，分析什么样的老年人容易得心身疾病。</a:t>
            </a:r>
            <a:endParaRPr lang="zh-CN" altLang="en-US" sz="4000"/>
          </a:p>
          <a:p>
            <a:endParaRPr lang="zh-CN" altLang="en-US" sz="4000"/>
          </a:p>
          <a:p>
            <a:r>
              <a:rPr lang="zh-CN" altLang="en-US" sz="4000"/>
              <a:t>2.查阅资料，分别制作老年高血压、冠心病、糖尿病和癌症的预防和健康指导海报。</a:t>
            </a:r>
            <a:endParaRPr lang="zh-CN" altLang="en-US" sz="40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2800"/>
              <a:t>【情境一】某养老院新入住一位老大爷，73岁，退休前为工程师。由于子女工作忙，老伴去世了，一人在家无人照护，因此子女才在商量之后将他送到养老院。老大爷是一位很严谨的人，认为生活应该有仪式感，他一开始对养老院充满了好奇，很是欣喜了一阵子，但每天类似的生活、局限的环境让他有些厌烦，情绪不高。最近几天，经常会头痛，难受时头疼欲裂，还出现了耳鸣的症状。经了解老人曾患有多年的头痛症，严重时服药治疗，症状减轻时则不予理会，近期头痛症发作可能与其心情有关。</a:t>
            </a:r>
            <a:endParaRPr lang="zh-CN" altLang="en-US" sz="2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4000"/>
              <a:t>思考题：</a:t>
            </a:r>
            <a:endParaRPr lang="zh-CN" altLang="en-US" sz="4000"/>
          </a:p>
          <a:p>
            <a:r>
              <a:rPr lang="zh-CN" altLang="en-US" sz="4000"/>
              <a:t>1.情境中的老大爷是否患上了心身疾病？</a:t>
            </a:r>
            <a:endParaRPr lang="zh-CN" altLang="en-US" sz="4000"/>
          </a:p>
          <a:p>
            <a:r>
              <a:rPr lang="zh-CN" altLang="en-US" sz="4000"/>
              <a:t>2.请针对老大爷的症状制订一份可行的心理护理方案。</a:t>
            </a:r>
            <a:endParaRPr lang="zh-CN" altLang="en-US" sz="40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2800"/>
              <a:t>【情境二】赵爷爷，68岁，患高血压多年，现在入住某医养结合养老院。近日，赵爷爷起床时出现头晕目眩，站立不稳，视力模糊，软弱无力等症状，被院内医生诊断为“体位性低血压”。赵爷爷听说之后认为都低血压了，于是拒绝服药，甚至还说要多吃点咸东西补一补。护理他的小王哭笑不得，跟他解释体位性低血压是高血压症状之一，多见于体位突然发生变化以后，血压突然下降，并不是说他的高血压好了，也不能因此不吃药、不忌口。但是赵爷爷就是不听，还认为是小王骗他，气呼呼地去向小王领导告状去了。</a:t>
            </a:r>
            <a:endParaRPr lang="zh-CN" altLang="en-US" sz="28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4000"/>
              <a:t>思考题：</a:t>
            </a:r>
            <a:endParaRPr lang="zh-CN" altLang="en-US" sz="4000"/>
          </a:p>
          <a:p>
            <a:r>
              <a:rPr lang="zh-CN" altLang="en-US" sz="4000"/>
              <a:t>1.请分析判断赵爷爷对老年高血压的认识是否正确，并说明他有哪些不正确的地方。</a:t>
            </a:r>
            <a:endParaRPr lang="zh-CN" altLang="en-US" sz="4000"/>
          </a:p>
          <a:p>
            <a:endParaRPr lang="zh-CN" altLang="en-US" sz="4000"/>
          </a:p>
          <a:p>
            <a:r>
              <a:rPr lang="zh-CN" altLang="en-US" sz="4000"/>
              <a:t>2.如何对赵爷爷进行个性化的心理护理？</a:t>
            </a:r>
            <a:endParaRPr lang="zh-CN" altLang="en-US" sz="40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4000"/>
              <a:t>【情境三】张先生，65岁，体胖，曾因心绞痛去医院检查、治疗，出院后医生建议他多运动，适当减肥。于是他便每天快走、跑步，还特意利用手机上的计步器每天查看自己走了多少步。近一段时间，他每天暴走一万多步，但身体却有些吃不消，有一次还差点在外面发病了，幸好随身携带着急救药物。</a:t>
            </a:r>
            <a:endParaRPr lang="zh-CN" altLang="en-US" sz="40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4000"/>
              <a:t>思考题：</a:t>
            </a:r>
            <a:endParaRPr lang="zh-CN" altLang="en-US" sz="4000"/>
          </a:p>
          <a:p>
            <a:r>
              <a:rPr lang="zh-CN" altLang="en-US" sz="4000"/>
              <a:t>1.冠心病患者在运动时应注意些什么？</a:t>
            </a:r>
            <a:endParaRPr lang="zh-CN" altLang="en-US" sz="4000"/>
          </a:p>
          <a:p>
            <a:endParaRPr lang="zh-CN" altLang="en-US" sz="4000"/>
          </a:p>
          <a:p>
            <a:r>
              <a:rPr lang="zh-CN" altLang="en-US" sz="4000"/>
              <a:t>2.如何对张先生进行有效的心理护理？</a:t>
            </a:r>
            <a:endParaRPr lang="zh-CN" altLang="en-US" sz="40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3200"/>
              <a:t>【情境四】周爷爷，72岁，退休前为厨师，患有糖尿病多年，但他从不自怨自艾，而是每天乐呵呵的，积极面对生活。他坚持规律饮食，少食多餐，坚持不吃高胆固醇和高糖量食物，每天换着花样做饭，吃得健康、快乐。周爷爷喜欢每天一早步行去菜市场买菜，高高兴兴地与菜贩、其他老人交流，有时还会告诉别人这些菜怎么做好吃。周爷爷每天不用人提醒，按时按量服药，定期检测血糖。目前周爷爷的血糖控制得很好，没有严重并发症发生。</a:t>
            </a:r>
            <a:endParaRPr lang="zh-CN" altLang="en-US" sz="32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3200"/>
              <a:t>思考题：</a:t>
            </a:r>
            <a:endParaRPr lang="zh-CN" altLang="en-US" sz="3200"/>
          </a:p>
          <a:p>
            <a:r>
              <a:rPr lang="zh-CN" altLang="en-US" sz="3200"/>
              <a:t>1.结合情境分析周爷爷是怎么做到患病多年但控制良好的。</a:t>
            </a:r>
            <a:endParaRPr lang="zh-CN" altLang="en-US" sz="3200"/>
          </a:p>
          <a:p>
            <a:endParaRPr lang="zh-CN" altLang="en-US" sz="3200"/>
          </a:p>
          <a:p>
            <a:r>
              <a:rPr lang="zh-CN" altLang="en-US" sz="3200"/>
              <a:t>2.周爷爷的案例给了我们哪些启发？应如何做好老年糖尿病患者的心理护理工作？</a:t>
            </a:r>
            <a:endParaRPr lang="zh-CN" altLang="en-US" sz="32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掌握老年癌症的临床表现。</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掌握影响老年癌症的致病因素</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能对患癌症的老人进行健康指导</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能对患癌症的老人进行心理护理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培养耐心细致、勤奋好学的态度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培养关爱老人、团结协作的意识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培养科学严谨、合理分析的意识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培养尊老助老意识和心理抗压能力</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重点：老年癌症的健康指导。</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难点：能对患癌症的老年人进行心理护理。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3200"/>
              <a:t>【情境五】甄先生，65岁，8年前因胃癌进行了胃癌根治术，切除了</a:t>
            </a:r>
            <a:r>
              <a:rPr lang="en-US" altLang="zh-CN" sz="3200"/>
              <a:t>2/3</a:t>
            </a:r>
            <a:r>
              <a:rPr lang="zh-CN" altLang="en-US" sz="3200"/>
              <a:t>的胃，经过放化疗之后出院疗养。出院后甄先生并没有觉得自己是一个癌症病人，家人就要围着自己转。他鼓励儿女好好工作，自己量身制订了健身、旅游计划。他每天坚持散步、骑自行车一个小时，外出时随身带着水和小食品。几年间他走遍了祖国很多名胜古迹，每到一处就拍照留念，平时没事时就拿出照片来欣赏，每天都乐呵呵的。他的身体状况好转很多，若不说谁都不知道他是一名癌症患者。</a:t>
            </a:r>
            <a:endParaRPr lang="zh-CN" altLang="en-US" sz="32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765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203325"/>
            <a:ext cx="10159365" cy="551561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415415"/>
            <a:ext cx="466090" cy="521335"/>
          </a:xfrm>
          <a:prstGeom prst="rect">
            <a:avLst/>
          </a:prstGeom>
        </p:spPr>
      </p:pic>
      <p:sp>
        <p:nvSpPr>
          <p:cNvPr id="7" name="AutoShape 7"/>
          <p:cNvSpPr/>
          <p:nvPr>
            <p:custDataLst>
              <p:tags r:id="rId5"/>
            </p:custDataLst>
          </p:nvPr>
        </p:nvSpPr>
        <p:spPr>
          <a:xfrm>
            <a:off x="1849120" y="1346835"/>
            <a:ext cx="2952115" cy="5213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8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0374" y="191770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11885" y="2133600"/>
            <a:ext cx="9954895" cy="3965575"/>
          </a:xfrm>
          <a:prstGeom prst="rect">
            <a:avLst/>
          </a:prstGeom>
          <a:noFill/>
        </p:spPr>
        <p:txBody>
          <a:bodyPr wrap="square" rtlCol="0" anchor="t">
            <a:noAutofit/>
          </a:bodyPr>
          <a:p>
            <a:r>
              <a:rPr lang="zh-CN" altLang="en-US" sz="3200"/>
              <a:t>思考题：</a:t>
            </a:r>
            <a:endParaRPr lang="zh-CN" altLang="en-US" sz="3200"/>
          </a:p>
          <a:p>
            <a:r>
              <a:rPr lang="zh-CN" altLang="en-US" sz="3200"/>
              <a:t>1.结合情境分析甄先生抗癌成功的秘诀有哪些。</a:t>
            </a:r>
            <a:endParaRPr lang="zh-CN" altLang="en-US" sz="3200"/>
          </a:p>
          <a:p>
            <a:endParaRPr lang="zh-CN" altLang="en-US" sz="3200"/>
          </a:p>
          <a:p>
            <a:r>
              <a:rPr lang="zh-CN" altLang="en-US" sz="3200"/>
              <a:t>2.甄先生的经历给我们哪些启发？应如何做好癌症患者的心理护理工作？</a:t>
            </a:r>
            <a:endParaRPr lang="zh-CN" altLang="en-US" sz="32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4.1　老年癌症概</a:t>
            </a:r>
            <a:r>
              <a:rPr 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述</a:t>
            </a:r>
            <a:endParaRPr lang="en-US" sz="1100"/>
          </a:p>
        </p:txBody>
      </p:sp>
      <p:sp>
        <p:nvSpPr>
          <p:cNvPr id="5" name="AutoShape 5"/>
          <p:cNvSpPr/>
          <p:nvPr/>
        </p:nvSpPr>
        <p:spPr>
          <a:xfrm>
            <a:off x="1016000" y="1523365"/>
            <a:ext cx="10160000" cy="5044440"/>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498215"/>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800" b="1">
                <a:solidFill>
                  <a:srgbClr val="44403C"/>
                </a:solidFill>
                <a:latin typeface="Noto Sans SC" panose="020B0200000000000000" charset="-122"/>
                <a:ea typeface="Noto Sans SC" panose="020B0200000000000000" charset="-122"/>
                <a:cs typeface="Noto Sans SC" panose="020B0200000000000000" charset="-122"/>
                <a:sym typeface="+mn-ea"/>
              </a:rPr>
              <a:t>1．老年癌症的定义</a:t>
            </a:r>
            <a:endParaRPr lang="en-US" sz="2800" b="1">
              <a:solidFill>
                <a:srgbClr val="44403C"/>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rPr>
              <a:t>癌症亦称为恶性肿瘤，它是100多种相关疾病的总称。人们身体内所有器官都是由细胞组成的，细胞增长和分化可满足身体需要，这种有序的过程可保持人们身体健康。人们体内的癌细胞最初是健康细胞，但随着年龄增长或其他原因，导致一些细胞的</a:t>
            </a:r>
            <a:r>
              <a:rPr lang="en-US" altLang="zh-CN" sz="2800">
                <a:solidFill>
                  <a:srgbClr val="57534E"/>
                </a:solidFill>
                <a:latin typeface="Noto Sans SC" panose="020B0200000000000000" charset="-122"/>
                <a:ea typeface="Noto Sans SC" panose="020B0200000000000000" charset="-122"/>
                <a:cs typeface="Noto Sans SC" panose="020B0200000000000000" charset="-122"/>
                <a:sym typeface="+mn-ea"/>
              </a:rPr>
              <a:t>DNA </a:t>
            </a:r>
            <a:r>
              <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rPr>
              <a:t>发生了基因突变，开始无限分裂生长，成为肿瘤。随着时间推移，正常细胞中所累积的</a:t>
            </a:r>
            <a:r>
              <a:rPr lang="en-US" altLang="zh-CN" sz="2800">
                <a:solidFill>
                  <a:srgbClr val="57534E"/>
                </a:solidFill>
                <a:latin typeface="Noto Sans SC" panose="020B0200000000000000" charset="-122"/>
                <a:ea typeface="Noto Sans SC" panose="020B0200000000000000" charset="-122"/>
                <a:cs typeface="Noto Sans SC" panose="020B0200000000000000" charset="-122"/>
                <a:sym typeface="+mn-ea"/>
              </a:rPr>
              <a:t>DNA</a:t>
            </a:r>
            <a:r>
              <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rPr>
              <a:t>损伤越来越多，正常细胞癌变的几率也变大。据统计，在老年人的死亡原因中，恶性肿瘤高达31.1%，已成为老年人病死的主要原因之一。因此，了解老年癌症的特点，对早期诊断、早期治疗有着重要的作用。</a:t>
            </a:r>
            <a:endPar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2．老年癌症的临床表现</a:t>
            </a:r>
            <a:endParaRPr lang="en-US" sz="1100"/>
          </a:p>
        </p:txBody>
      </p:sp>
      <p:sp>
        <p:nvSpPr>
          <p:cNvPr id="11" name="AutoShape 6"/>
          <p:cNvSpPr/>
          <p:nvPr>
            <p:custDataLst>
              <p:tags r:id="rId1"/>
            </p:custDataLst>
          </p:nvPr>
        </p:nvSpPr>
        <p:spPr>
          <a:xfrm>
            <a:off x="1016000" y="1403350"/>
            <a:ext cx="5207000" cy="2021205"/>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2"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631950"/>
            <a:ext cx="406400" cy="406400"/>
          </a:xfrm>
          <a:prstGeom prst="rect">
            <a:avLst/>
          </a:prstGeom>
        </p:spPr>
      </p:pic>
      <p:sp>
        <p:nvSpPr>
          <p:cNvPr id="16" name="AutoShape 8"/>
          <p:cNvSpPr/>
          <p:nvPr>
            <p:custDataLst>
              <p:tags r:id="rId5"/>
            </p:custDataLst>
          </p:nvPr>
        </p:nvSpPr>
        <p:spPr>
          <a:xfrm>
            <a:off x="1841500" y="1631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老年人的癌前病变易突变为癌</a:t>
            </a:r>
            <a:endParaRPr lang="en-US" sz="1100"/>
          </a:p>
        </p:txBody>
      </p:sp>
      <p:sp>
        <p:nvSpPr>
          <p:cNvPr id="17" name="AutoShape 10"/>
          <p:cNvSpPr/>
          <p:nvPr>
            <p:custDataLst>
              <p:tags r:id="rId6"/>
            </p:custDataLst>
          </p:nvPr>
        </p:nvSpPr>
        <p:spPr>
          <a:xfrm>
            <a:off x="6350000" y="1403350"/>
            <a:ext cx="5207000" cy="2021205"/>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8"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1631950"/>
            <a:ext cx="406400" cy="406400"/>
          </a:xfrm>
          <a:prstGeom prst="rect">
            <a:avLst/>
          </a:prstGeom>
        </p:spPr>
      </p:pic>
      <p:sp>
        <p:nvSpPr>
          <p:cNvPr id="25" name="AutoShape 12"/>
          <p:cNvSpPr/>
          <p:nvPr>
            <p:custDataLst>
              <p:tags r:id="rId10"/>
            </p:custDataLst>
          </p:nvPr>
        </p:nvSpPr>
        <p:spPr>
          <a:xfrm>
            <a:off x="7175500" y="1631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老年患者易患多发性恶性肿瘤</a:t>
            </a:r>
            <a:endParaRPr lang="en-US" sz="1100"/>
          </a:p>
        </p:txBody>
      </p:sp>
      <p:sp>
        <p:nvSpPr>
          <p:cNvPr id="26" name="AutoShape 13"/>
          <p:cNvSpPr/>
          <p:nvPr>
            <p:custDataLst>
              <p:tags r:id="rId11"/>
            </p:custDataLst>
          </p:nvPr>
        </p:nvSpPr>
        <p:spPr>
          <a:xfrm>
            <a:off x="6604000" y="219075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老年人容易同时或先后患上不同组织、器官的原发癌症。据统计，多发性恶性肿瘤占老年人癌症的10%，年龄越大，多发性肿瘤的比例越高。</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32" name="AutoShape 14"/>
          <p:cNvSpPr/>
          <p:nvPr>
            <p:custDataLst>
              <p:tags r:id="rId12"/>
            </p:custDataLst>
          </p:nvPr>
        </p:nvSpPr>
        <p:spPr>
          <a:xfrm>
            <a:off x="1041400" y="3910330"/>
            <a:ext cx="5207000" cy="2300605"/>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33" name="Picture 15"/>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194435" y="4056380"/>
            <a:ext cx="406400" cy="406400"/>
          </a:xfrm>
          <a:prstGeom prst="rect">
            <a:avLst/>
          </a:prstGeom>
        </p:spPr>
      </p:pic>
      <p:sp>
        <p:nvSpPr>
          <p:cNvPr id="34" name="AutoShape 18"/>
          <p:cNvSpPr/>
          <p:nvPr>
            <p:custDataLst>
              <p:tags r:id="rId16"/>
            </p:custDataLst>
          </p:nvPr>
        </p:nvSpPr>
        <p:spPr>
          <a:xfrm>
            <a:off x="6511290" y="3910330"/>
            <a:ext cx="5207000" cy="2301875"/>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35" name="Picture 19"/>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765290" y="4138930"/>
            <a:ext cx="406400" cy="406400"/>
          </a:xfrm>
          <a:prstGeom prst="rect">
            <a:avLst/>
          </a:prstGeom>
        </p:spPr>
      </p:pic>
      <p:sp>
        <p:nvSpPr>
          <p:cNvPr id="36" name="AutoShape 21"/>
          <p:cNvSpPr/>
          <p:nvPr>
            <p:custDataLst>
              <p:tags r:id="rId20"/>
            </p:custDataLst>
          </p:nvPr>
        </p:nvSpPr>
        <p:spPr>
          <a:xfrm>
            <a:off x="6765290" y="4697730"/>
            <a:ext cx="4699000"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zh-CN" altLang="en-US" sz="1800">
                <a:solidFill>
                  <a:srgbClr val="555555"/>
                </a:solidFill>
                <a:latin typeface="Noto Sans SC" panose="020B0200000000000000" charset="-122"/>
                <a:ea typeface="Noto Sans SC" panose="020B0200000000000000" charset="-122"/>
                <a:cs typeface="Noto Sans SC" panose="020B0200000000000000" charset="-122"/>
              </a:rPr>
              <a:t>肿瘤产生抗利尿激素，引起水分潴留而造成低钠，侵犯骨组织或骨髓瘤患者产生低钠血症，低钠血症在晚期肿瘤患者中十分常见</a:t>
            </a:r>
            <a:endParaRPr lang="zh-CN" alt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39" name="AutoShape 12"/>
          <p:cNvSpPr/>
          <p:nvPr>
            <p:custDataLst>
              <p:tags r:id="rId21"/>
            </p:custDataLst>
          </p:nvPr>
        </p:nvSpPr>
        <p:spPr>
          <a:xfrm>
            <a:off x="1676400" y="40068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老年癌症易误诊</a:t>
            </a:r>
            <a:endParaRPr lang="en-US" sz="1100"/>
          </a:p>
        </p:txBody>
      </p:sp>
      <p:sp>
        <p:nvSpPr>
          <p:cNvPr id="40" name="文本框 39"/>
          <p:cNvSpPr txBox="1"/>
          <p:nvPr/>
        </p:nvSpPr>
        <p:spPr>
          <a:xfrm>
            <a:off x="1143000" y="2074863"/>
            <a:ext cx="5080000" cy="119888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由于老年人脏器衰弱、免疫功能低下，一些良性病变容易被致癌因素诱发导致突变，而且老年人中无症状的潜伏癌较多，因此老年人应定期复查，早期治疗癌前病变很重要。</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41" name="文本框 40"/>
          <p:cNvSpPr txBox="1"/>
          <p:nvPr/>
        </p:nvSpPr>
        <p:spPr>
          <a:xfrm>
            <a:off x="1143000" y="4478338"/>
            <a:ext cx="5080000" cy="1198880"/>
          </a:xfrm>
          <a:prstGeom prst="rect">
            <a:avLst/>
          </a:prstGeom>
        </p:spPr>
        <p:txBody>
          <a:bodyPr>
            <a:spAutoFit/>
          </a:bodyPr>
          <a:p>
            <a:r>
              <a:rPr lang="zh-CN" altLang="en-US" sz="1800">
                <a:solidFill>
                  <a:srgbClr val="555555"/>
                </a:solidFill>
                <a:latin typeface="Noto Sans SC" panose="020B0200000000000000" charset="-122"/>
                <a:ea typeface="Noto Sans SC" panose="020B0200000000000000" charset="-122"/>
                <a:cs typeface="Noto Sans SC" panose="020B0200000000000000" charset="-122"/>
              </a:rPr>
              <a:t>老年人大多都患有多种疾病，由于其他疾病的病情掩盖，使得癌症的临床表现不典型、全身情况差、反应迟钝、疼痛阈值较高等，因此易造成忽视、漏诊或误诊</a:t>
            </a:r>
            <a:r>
              <a:rPr lang="en-US" sz="1800">
                <a:solidFill>
                  <a:srgbClr val="555555"/>
                </a:solidFill>
                <a:latin typeface="Noto Sans SC" panose="020B0200000000000000" charset="-122"/>
                <a:ea typeface="Noto Sans SC" panose="020B0200000000000000" charset="-122"/>
                <a:cs typeface="Noto Sans SC" panose="020B0200000000000000" charset="-122"/>
              </a:rPr>
              <a:t>。</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42" name="AutoShape 12"/>
          <p:cNvSpPr/>
          <p:nvPr>
            <p:custDataLst>
              <p:tags r:id="rId22"/>
            </p:custDataLst>
          </p:nvPr>
        </p:nvSpPr>
        <p:spPr>
          <a:xfrm>
            <a:off x="7239000" y="416433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老年癌症易发生低钠血症和高钙血症</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4.2　老年癌症的影响因</a:t>
            </a:r>
            <a:r>
              <a:rPr 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素</a:t>
            </a:r>
            <a:endParaRPr lang="en-US" sz="1100"/>
          </a:p>
        </p:txBody>
      </p:sp>
      <p:sp>
        <p:nvSpPr>
          <p:cNvPr id="25" name="AutoShape 3"/>
          <p:cNvSpPr/>
          <p:nvPr/>
        </p:nvSpPr>
        <p:spPr>
          <a:xfrm>
            <a:off x="5080000" y="2413000"/>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生物环境因素</a:t>
            </a:r>
            <a:endPar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26" name="AutoShape 4"/>
          <p:cNvSpPr/>
          <p:nvPr/>
        </p:nvSpPr>
        <p:spPr>
          <a:xfrm>
            <a:off x="7112000" y="3636645"/>
            <a:ext cx="4571365" cy="1793875"/>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05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其他因素</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天然因素也可以致癌，如在一定条件下紫外线可引起皮肤癌。细菌、寄生虫、真菌在一定条件下均可致癌，如幽门螺杆菌感染与胃癌发生有关系，埃及血吸虫病被证实可诱发膀胱癌，黄曲霉菌及其毒素可致肝癌</a:t>
            </a:r>
            <a:endParaRPr lang="zh-CN" alt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7" name="AutoShape 4"/>
          <p:cNvSpPr/>
          <p:nvPr/>
        </p:nvSpPr>
        <p:spPr>
          <a:xfrm>
            <a:off x="7571740" y="1372870"/>
            <a:ext cx="4408805" cy="19126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年龄与性别</a:t>
            </a:r>
            <a:endPar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年龄也是影响癌症的因素之一。随着年龄增长，细胞</a:t>
            </a:r>
            <a:r>
              <a:rPr lang="en-US" altLang="zh-CN"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DNA</a:t>
            </a:r>
            <a:r>
              <a:rPr lang="zh-CN" alt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基因突变，患癌的几率比其他年龄群体要高</a:t>
            </a:r>
            <a:endParaRPr lang="zh-CN" alt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8" name="AutoShape 4"/>
          <p:cNvSpPr/>
          <p:nvPr/>
        </p:nvSpPr>
        <p:spPr>
          <a:xfrm>
            <a:off x="1454150" y="5721350"/>
            <a:ext cx="9591040" cy="996315"/>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内分泌因素</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体内激素水平异常是肿瘤诱发因素之一，如雌激素和催乳素与乳腺癌有关，生长激素可以刺激癌的发展</a:t>
            </a:r>
            <a:endParaRPr lang="zh-CN" alt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AutoShape 4"/>
          <p:cNvSpPr/>
          <p:nvPr/>
        </p:nvSpPr>
        <p:spPr>
          <a:xfrm>
            <a:off x="424815" y="1372870"/>
            <a:ext cx="4408805" cy="19126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遗传因素</a:t>
            </a:r>
            <a:endPar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真正直接遗传的肿瘤只是少数不常见的肿瘤，遗传因素在大多数肿瘤发生中的作用是增加了机体发生肿瘤的倾向性和对致癌因子的易</a:t>
            </a:r>
            <a:r>
              <a:rPr lang="en-US" sz="200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感性，即所谓的遗传易感性，包括染色体不稳定、基因不稳定以及微循环不稳定等</a:t>
            </a:r>
            <a:endParaRPr lang="en-US" sz="200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0" name="AutoShape 4"/>
          <p:cNvSpPr/>
          <p:nvPr/>
        </p:nvSpPr>
        <p:spPr>
          <a:xfrm>
            <a:off x="1007110" y="3723005"/>
            <a:ext cx="4072890" cy="1793875"/>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免疫因素</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先天性或后天性免疫缺陷易引发恶性肿瘤，如丙种蛋白缺乏症患者易患白血病和淋巴造血系统肿瘤，艾滋病患者的恶性肿瘤发生率明显增高</a:t>
            </a:r>
            <a:endParaRPr lang="zh-CN" altLang="en-US" sz="200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altLang="zh-CN" sz="4000">
                <a:solidFill>
                  <a:srgbClr val="446B58"/>
                </a:solidFill>
                <a:latin typeface="Noto Serif SC" panose="02020200000000000000" charset="-122"/>
                <a:ea typeface="Noto Serif SC" panose="02020200000000000000" charset="-122"/>
                <a:cs typeface="Noto Serif SC" panose="02020200000000000000" charset="-122"/>
                <a:sym typeface="+mn-ea"/>
              </a:rPr>
              <a:t>2</a:t>
            </a:r>
            <a:r>
              <a:rPr lang="zh-CN" altLang="en-US" sz="4000">
                <a:solidFill>
                  <a:srgbClr val="446B58"/>
                </a:solidFill>
                <a:latin typeface="Noto Serif SC" panose="02020200000000000000" charset="-122"/>
                <a:ea typeface="Noto Serif SC" panose="02020200000000000000" charset="-122"/>
                <a:cs typeface="Noto Serif SC" panose="02020200000000000000" charset="-122"/>
                <a:sym typeface="+mn-ea"/>
              </a:rPr>
              <a:t>．心理社会因素</a:t>
            </a:r>
            <a:endParaRPr lang="zh-CN" altLang="en-US" sz="4000">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8" name="AutoShape 5"/>
          <p:cNvSpPr/>
          <p:nvPr>
            <p:custDataLst>
              <p:tags r:id="rId1"/>
            </p:custDataLst>
          </p:nvPr>
        </p:nvSpPr>
        <p:spPr>
          <a:xfrm>
            <a:off x="761365" y="3888105"/>
            <a:ext cx="10287635" cy="181292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9" name="AutoShape 6"/>
          <p:cNvSpPr/>
          <p:nvPr>
            <p:custDataLst>
              <p:tags r:id="rId2"/>
            </p:custDataLst>
          </p:nvPr>
        </p:nvSpPr>
        <p:spPr>
          <a:xfrm>
            <a:off x="762000" y="3210560"/>
            <a:ext cx="10287000" cy="66167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sp>
        <p:nvSpPr>
          <p:cNvPr id="13" name="AutoShape 8"/>
          <p:cNvSpPr/>
          <p:nvPr>
            <p:custDataLst>
              <p:tags r:id="rId3"/>
            </p:custDataLst>
          </p:nvPr>
        </p:nvSpPr>
        <p:spPr>
          <a:xfrm>
            <a:off x="932815" y="3278505"/>
            <a:ext cx="4173220" cy="5257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a:solidFill>
                  <a:srgbClr val="3C3732"/>
                </a:solidFill>
                <a:latin typeface="Noto Sans SC" panose="020B0200000000000000" charset="-122"/>
                <a:ea typeface="Noto Sans SC" panose="020B0200000000000000" charset="-122"/>
                <a:cs typeface="Noto Sans SC" panose="020B0200000000000000" charset="-122"/>
                <a:sym typeface="+mn-ea"/>
              </a:rPr>
              <a:t>2.</a:t>
            </a:r>
            <a:r>
              <a:rPr lang="zh-CN" altLang="en-US" sz="2800" b="1">
                <a:solidFill>
                  <a:srgbClr val="3C3732"/>
                </a:solidFill>
                <a:latin typeface="Noto Sans SC" panose="020B0200000000000000" charset="-122"/>
                <a:ea typeface="Noto Sans SC" panose="020B0200000000000000" charset="-122"/>
                <a:cs typeface="Noto Sans SC" panose="020B0200000000000000" charset="-122"/>
                <a:sym typeface="+mn-ea"/>
              </a:rPr>
              <a:t>个性特征</a:t>
            </a:r>
            <a:endParaRPr lang="en-US" sz="2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sp>
        <p:nvSpPr>
          <p:cNvPr id="23" name="AutoShape 23"/>
          <p:cNvSpPr/>
          <p:nvPr/>
        </p:nvSpPr>
        <p:spPr>
          <a:xfrm>
            <a:off x="762000" y="1084580"/>
            <a:ext cx="10287635" cy="1812925"/>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932815" y="1736725"/>
            <a:ext cx="990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697A5A"/>
                </a:solidFill>
                <a:latin typeface="Noto Sans SC" panose="020B0200000000000000" charset="-122"/>
                <a:ea typeface="Noto Sans SC" panose="020B0200000000000000" charset="-122"/>
                <a:cs typeface="Noto Sans SC" panose="020B0200000000000000" charset="-122"/>
                <a:sym typeface="+mn-ea"/>
              </a:rPr>
              <a:t>1．应激、精神紧张</a:t>
            </a:r>
            <a:endParaRPr lang="zh-CN" altLang="en-US" sz="2800" b="1">
              <a:solidFill>
                <a:srgbClr val="697A5A"/>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a:solidFill>
                  <a:srgbClr val="59544F"/>
                </a:solidFill>
                <a:latin typeface="Noto Sans SC" panose="020B0200000000000000" charset="-122"/>
                <a:ea typeface="Noto Sans SC" panose="020B0200000000000000" charset="-122"/>
                <a:cs typeface="Noto Sans SC" panose="020B0200000000000000" charset="-122"/>
                <a:sym typeface="+mn-ea"/>
              </a:rPr>
              <a:t>大多数心身疾病患者在其发病前都遇到过不同的生活事件，所遇到的生活事件在同期比健康人要多，且程度严重</a:t>
            </a:r>
            <a:r>
              <a:rPr lang="en-US" sz="2400">
                <a:solidFill>
                  <a:srgbClr val="59544F"/>
                </a:solidFill>
                <a:latin typeface="Noto Sans SC" panose="020B0200000000000000" charset="-122"/>
                <a:ea typeface="Noto Sans SC" panose="020B0200000000000000" charset="-122"/>
                <a:cs typeface="Noto Sans SC" panose="020B0200000000000000" charset="-122"/>
                <a:sym typeface="+mn-ea"/>
              </a:rPr>
              <a:t>。</a:t>
            </a:r>
            <a:endParaRPr lang="en-US" sz="24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4" name="文本框 13"/>
          <p:cNvSpPr txBox="1"/>
          <p:nvPr/>
        </p:nvSpPr>
        <p:spPr>
          <a:xfrm>
            <a:off x="932815" y="4185285"/>
            <a:ext cx="9905365" cy="1198880"/>
          </a:xfrm>
          <a:prstGeom prst="rect">
            <a:avLst/>
          </a:prstGeom>
        </p:spPr>
        <p:txBody>
          <a:bodyPr wrap="square">
            <a:spAutoFit/>
          </a:bodyPr>
          <a:p>
            <a:r>
              <a:rPr lang="zh-CN" altLang="en-US" sz="2400">
                <a:solidFill>
                  <a:srgbClr val="59544F"/>
                </a:solidFill>
                <a:latin typeface="Noto Sans SC" panose="020B0200000000000000" charset="-122"/>
                <a:ea typeface="Noto Sans SC" panose="020B0200000000000000" charset="-122"/>
                <a:cs typeface="Noto Sans SC" panose="020B0200000000000000" charset="-122"/>
              </a:rPr>
              <a:t>有研究发现C型人格与癌症发生密切相关，C 型人格亦称癌症倾向人格。这类人常自我克制、压抑情绪，在遇到挫折时多失望、悲观不能自拔，在行为上表现为害怕竞争，逆来顺受，有气往肚子里咽，爱生闷气。</a:t>
            </a:r>
            <a:endParaRPr lang="zh-CN" altLang="en-US" sz="2400">
              <a:solidFill>
                <a:srgbClr val="59544F"/>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3．不良生活习惯</a:t>
            </a:r>
            <a:endParaRPr lang="en-US" sz="1100"/>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sp>
        <p:nvSpPr>
          <p:cNvPr id="9" name="AutoShape 15"/>
          <p:cNvSpPr/>
          <p:nvPr>
            <p:custDataLst>
              <p:tags r:id="rId2"/>
            </p:custDataLst>
          </p:nvPr>
        </p:nvSpPr>
        <p:spPr>
          <a:xfrm>
            <a:off x="901065" y="1351280"/>
            <a:ext cx="9732645" cy="91694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3" name="AutoShape 15"/>
          <p:cNvSpPr/>
          <p:nvPr>
            <p:custDataLst>
              <p:tags r:id="rId3"/>
            </p:custDataLst>
          </p:nvPr>
        </p:nvSpPr>
        <p:spPr>
          <a:xfrm>
            <a:off x="901065" y="3681730"/>
            <a:ext cx="9732645" cy="1997710"/>
          </a:xfrm>
          <a:prstGeom prst="roundRect">
            <a:avLst>
              <a:gd name="adj" fmla="val 29419"/>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4" name="AutoShape 15"/>
          <p:cNvSpPr/>
          <p:nvPr>
            <p:custDataLst>
              <p:tags r:id="rId4"/>
            </p:custDataLst>
          </p:nvPr>
        </p:nvSpPr>
        <p:spPr>
          <a:xfrm>
            <a:off x="901065" y="2576830"/>
            <a:ext cx="9732645" cy="91694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4730" y="1490345"/>
            <a:ext cx="711200" cy="664845"/>
          </a:xfrm>
          <a:prstGeom prst="rect">
            <a:avLst/>
          </a:prstGeom>
        </p:spPr>
      </p:pic>
      <p:sp>
        <p:nvSpPr>
          <p:cNvPr id="7" name="AutoShape 7"/>
          <p:cNvSpPr/>
          <p:nvPr>
            <p:custDataLst>
              <p:tags r:id="rId8"/>
            </p:custDataLst>
          </p:nvPr>
        </p:nvSpPr>
        <p:spPr>
          <a:xfrm>
            <a:off x="1844040" y="1524635"/>
            <a:ext cx="8504555" cy="5511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吸烟：</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吸烟已成为全世界性的社会公害，严重威胁人类健康。有研究发现，约1/3因癌症而死亡的患者与吸烟有关，吸烟是肺癌的主要危险因素。</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pic>
        <p:nvPicPr>
          <p:cNvPr id="11" name="Picture 11"/>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08075" y="2711450"/>
            <a:ext cx="617855" cy="527050"/>
          </a:xfrm>
          <a:prstGeom prst="rect">
            <a:avLst/>
          </a:prstGeom>
        </p:spPr>
      </p:pic>
      <p:pic>
        <p:nvPicPr>
          <p:cNvPr id="18" name="Picture 4"/>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56005" y="4184015"/>
            <a:ext cx="669925" cy="669925"/>
          </a:xfrm>
          <a:prstGeom prst="rect">
            <a:avLst/>
          </a:prstGeom>
        </p:spPr>
      </p:pic>
      <p:sp>
        <p:nvSpPr>
          <p:cNvPr id="25" name="AutoShape 7"/>
          <p:cNvSpPr/>
          <p:nvPr>
            <p:custDataLst>
              <p:tags r:id="rId15"/>
            </p:custDataLst>
          </p:nvPr>
        </p:nvSpPr>
        <p:spPr>
          <a:xfrm>
            <a:off x="1844040" y="2710180"/>
            <a:ext cx="8504555" cy="5511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饮酒：</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大量饮酒也是威胁健康的重要因素。摄入大量烈性酒可导致口腔、咽喉、食管恶性肿瘤的发生</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6" name="AutoShape 7"/>
          <p:cNvSpPr/>
          <p:nvPr>
            <p:custDataLst>
              <p:tags r:id="rId16"/>
            </p:custDataLst>
          </p:nvPr>
        </p:nvSpPr>
        <p:spPr>
          <a:xfrm>
            <a:off x="1844040" y="4435475"/>
            <a:ext cx="8504555" cy="1676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饮食不当：</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癌症发病与饮食的关系日益密切。高能量、高脂肪食品可增加乳腺癌、子宫内膜癌、前列腺癌、结肠癌的发病率。饮用污染水、吃霉变食物可诱发肝癌、食管癌、胃癌。针对全国肿瘤登记中心的调查数</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4.3　老年癌症的心理护理</a:t>
            </a:r>
            <a:endParaRPr lang="en-US" sz="1100"/>
          </a:p>
        </p:txBody>
      </p:sp>
      <p:sp>
        <p:nvSpPr>
          <p:cNvPr id="6" name="AutoShape 6"/>
          <p:cNvSpPr/>
          <p:nvPr>
            <p:custDataLst>
              <p:tags r:id="rId1"/>
            </p:custDataLst>
          </p:nvPr>
        </p:nvSpPr>
        <p:spPr>
          <a:xfrm>
            <a:off x="1005205" y="1714500"/>
            <a:ext cx="5207000" cy="210312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59205" y="1943100"/>
            <a:ext cx="406400" cy="406400"/>
          </a:xfrm>
          <a:prstGeom prst="rect">
            <a:avLst/>
          </a:prstGeom>
        </p:spPr>
      </p:pic>
      <p:sp>
        <p:nvSpPr>
          <p:cNvPr id="8" name="AutoShape 8"/>
          <p:cNvSpPr/>
          <p:nvPr>
            <p:custDataLst>
              <p:tags r:id="rId5"/>
            </p:custDataLst>
          </p:nvPr>
        </p:nvSpPr>
        <p:spPr>
          <a:xfrm>
            <a:off x="1830705" y="19431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了解老年人的心理变化</a:t>
            </a:r>
            <a:endParaRPr lang="en-US" sz="1100"/>
          </a:p>
        </p:txBody>
      </p:sp>
      <p:sp>
        <p:nvSpPr>
          <p:cNvPr id="18" name="AutoShape 18"/>
          <p:cNvSpPr/>
          <p:nvPr>
            <p:custDataLst>
              <p:tags r:id="rId6"/>
            </p:custDataLst>
          </p:nvPr>
        </p:nvSpPr>
        <p:spPr>
          <a:xfrm>
            <a:off x="6350000" y="4381500"/>
            <a:ext cx="5207000" cy="2095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4" name="AutoShape 14"/>
          <p:cNvSpPr/>
          <p:nvPr>
            <p:custDataLst>
              <p:tags r:id="rId7"/>
            </p:custDataLst>
          </p:nvPr>
        </p:nvSpPr>
        <p:spPr>
          <a:xfrm>
            <a:off x="1016000" y="4381500"/>
            <a:ext cx="5207000" cy="2095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9035" y="4527550"/>
            <a:ext cx="406400" cy="406400"/>
          </a:xfrm>
          <a:prstGeom prst="rect">
            <a:avLst/>
          </a:prstGeom>
        </p:spPr>
      </p:pic>
      <p:sp>
        <p:nvSpPr>
          <p:cNvPr id="16" name="AutoShape 16"/>
          <p:cNvSpPr/>
          <p:nvPr>
            <p:custDataLst>
              <p:tags r:id="rId11"/>
            </p:custDataLst>
          </p:nvPr>
        </p:nvSpPr>
        <p:spPr>
          <a:xfrm>
            <a:off x="7010400" y="4552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给予家庭支持</a:t>
            </a:r>
            <a:endParaRPr lang="en-US" sz="1100"/>
          </a:p>
        </p:txBody>
      </p:sp>
      <p:pic>
        <p:nvPicPr>
          <p:cNvPr id="19" name="Picture 19"/>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604000" y="4610100"/>
            <a:ext cx="406400" cy="406400"/>
          </a:xfrm>
          <a:prstGeom prst="rect">
            <a:avLst/>
          </a:prstGeom>
        </p:spPr>
      </p:pic>
      <p:sp>
        <p:nvSpPr>
          <p:cNvPr id="21" name="AutoShape 21"/>
          <p:cNvSpPr/>
          <p:nvPr>
            <p:custDataLst>
              <p:tags r:id="rId15"/>
            </p:custDataLst>
          </p:nvPr>
        </p:nvSpPr>
        <p:spPr>
          <a:xfrm>
            <a:off x="6604000" y="5168900"/>
            <a:ext cx="4699000"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1800">
                <a:solidFill>
                  <a:srgbClr val="555555"/>
                </a:solidFill>
                <a:latin typeface="Noto Sans SC" panose="020B0200000000000000" charset="-122"/>
                <a:ea typeface="Noto Sans SC" panose="020B0200000000000000" charset="-122"/>
                <a:cs typeface="Noto Sans SC" panose="020B0200000000000000" charset="-122"/>
              </a:rPr>
              <a:t>由于家人最了解患者的心理状态、行为方式及表达情绪的方式、生活习惯等，所以家人的支持及照顾是旁人无法替代的。</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16"/>
            </p:custDataLst>
          </p:nvPr>
        </p:nvSpPr>
        <p:spPr>
          <a:xfrm>
            <a:off x="1651000" y="44780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进行心理疏导</a:t>
            </a:r>
            <a:endParaRPr lang="en-US" sz="1100"/>
          </a:p>
        </p:txBody>
      </p:sp>
      <p:sp>
        <p:nvSpPr>
          <p:cNvPr id="20" name="AutoShape 6"/>
          <p:cNvSpPr/>
          <p:nvPr>
            <p:custDataLst>
              <p:tags r:id="rId17"/>
            </p:custDataLst>
          </p:nvPr>
        </p:nvSpPr>
        <p:spPr>
          <a:xfrm>
            <a:off x="6413500" y="1714500"/>
            <a:ext cx="5207000" cy="2103755"/>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23" name="Picture 7"/>
          <p:cNvPicPr>
            <a:picLocks noChangeAspect="1"/>
          </p:cNvPicPr>
          <p:nvPr>
            <p:custDataLst>
              <p:tags r:id="rId18"/>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67500" y="1943100"/>
            <a:ext cx="406400" cy="406400"/>
          </a:xfrm>
          <a:prstGeom prst="rect">
            <a:avLst/>
          </a:prstGeom>
        </p:spPr>
      </p:pic>
      <p:sp>
        <p:nvSpPr>
          <p:cNvPr id="24" name="AutoShape 8"/>
          <p:cNvSpPr/>
          <p:nvPr>
            <p:custDataLst>
              <p:tags r:id="rId19"/>
            </p:custDataLst>
          </p:nvPr>
        </p:nvSpPr>
        <p:spPr>
          <a:xfrm>
            <a:off x="7239000" y="19431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增强老年人战胜病患的信念</a:t>
            </a: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碍</a:t>
            </a:r>
            <a:endParaRPr lang="en-US" sz="1100"/>
          </a:p>
        </p:txBody>
      </p:sp>
      <p:sp>
        <p:nvSpPr>
          <p:cNvPr id="25" name="文本框 24"/>
          <p:cNvSpPr txBox="1"/>
          <p:nvPr/>
        </p:nvSpPr>
        <p:spPr>
          <a:xfrm>
            <a:off x="1270000" y="2349500"/>
            <a:ext cx="4878705" cy="1198880"/>
          </a:xfrm>
          <a:prstGeom prst="rect">
            <a:avLst/>
          </a:prstGeom>
        </p:spPr>
        <p:txBody>
          <a:bodyPr wrap="square">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护理人员要以热情友好的态度接待老年癌症患者，与患者及其家属进行详细的沟通，在了解病情、治疗方案和具体治疗方法的基础上，掌握患者的心理变化，了解患者真实的心理状态</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6" name="文本框 25"/>
          <p:cNvSpPr txBox="1"/>
          <p:nvPr/>
        </p:nvSpPr>
        <p:spPr>
          <a:xfrm>
            <a:off x="6477000" y="2349817"/>
            <a:ext cx="5080000" cy="92202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大多数癌症患者一旦获悉自己患癌以后，生的欲望会降低，而死的欲望会增强。这时，护理的主要目的在于唤起患者求生的信念</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7" name="文本框 26"/>
          <p:cNvSpPr txBox="1"/>
          <p:nvPr/>
        </p:nvSpPr>
        <p:spPr>
          <a:xfrm>
            <a:off x="1143000" y="5016183"/>
            <a:ext cx="5080000" cy="119888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首先，要纠正患者对癌症的错误认知，加强对患者及其家属癌症相关知识的普及，使他们充分认识到癌症虽然很严重，但如果早发现、早治疗，后期的生活质量也是不错的</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290,&quot;left&quot;:80,&quot;top&quot;:190,&quot;width&quot;:830}"/>
</p:tagLst>
</file>

<file path=ppt/tags/tag101.xml><?xml version="1.0" encoding="utf-8"?>
<p:tagLst xmlns:p="http://schemas.openxmlformats.org/presentationml/2006/main">
  <p:tag name="KSO_WM_DIAGRAM_VIRTUALLY_FRAME" val="{&quot;height&quot;:290,&quot;left&quot;:80,&quot;top&quot;:190,&quot;width&quot;:830}"/>
</p:tagLst>
</file>

<file path=ppt/tags/tag102.xml><?xml version="1.0" encoding="utf-8"?>
<p:tagLst xmlns:p="http://schemas.openxmlformats.org/presentationml/2006/main">
  <p:tag name="KSO_WM_DIAGRAM_VIRTUALLY_FRAME" val="{&quot;height&quot;:290,&quot;left&quot;:80,&quot;top&quot;:190,&quot;width&quot;:830}"/>
</p:tagLst>
</file>

<file path=ppt/tags/tag103.xml><?xml version="1.0" encoding="utf-8"?>
<p:tagLst xmlns:p="http://schemas.openxmlformats.org/presentationml/2006/main">
  <p:tag name="KSO_WM_DIAGRAM_VIRTUALLY_FRAME" val="{&quot;height&quot;:396.9,&quot;left&quot;:59.95,&quot;top&quot;:113.9,&quot;width&quot;:820.05}"/>
</p:tagLst>
</file>

<file path=ppt/tags/tag104.xml><?xml version="1.0" encoding="utf-8"?>
<p:tagLst xmlns:p="http://schemas.openxmlformats.org/presentationml/2006/main">
  <p:tag name="KSO_WM_DIAGRAM_VIRTUALLY_FRAME" val="{&quot;height&quot;:396.9,&quot;left&quot;:59.95,&quot;top&quot;:113.9,&quot;width&quot;:820.05}"/>
</p:tagLst>
</file>

<file path=ppt/tags/tag105.xml><?xml version="1.0" encoding="utf-8"?>
<p:tagLst xmlns:p="http://schemas.openxmlformats.org/presentationml/2006/main">
  <p:tag name="KSO_WM_DIAGRAM_VIRTUALLY_FRAME" val="{&quot;height&quot;:396.9,&quot;left&quot;:59.95,&quot;top&quot;:113.9,&quot;width&quot;:820.05}"/>
</p:tagLst>
</file>

<file path=ppt/tags/tag106.xml><?xml version="1.0" encoding="utf-8"?>
<p:tagLst xmlns:p="http://schemas.openxmlformats.org/presentationml/2006/main">
  <p:tag name="KSO_WM_DIAGRAM_VIRTUALLY_FRAME" val="{&quot;height&quot;:155.75,&quot;left&quot;:78.5,&quot;top&quot;:118.5,&quot;width&quot;:800}"/>
</p:tagLst>
</file>

<file path=ppt/tags/tag107.xml><?xml version="1.0" encoding="utf-8"?>
<p:tagLst xmlns:p="http://schemas.openxmlformats.org/presentationml/2006/main">
  <p:tag name="KSO_WM_DIAGRAM_VIRTUALLY_FRAME" val="{&quot;height&quot;:335.25,&quot;left&quot;:80,&quot;top&quot;:170,&quot;width&quot;:820}"/>
</p:tagLst>
</file>

<file path=ppt/tags/tag108.xml><?xml version="1.0" encoding="utf-8"?>
<p:tagLst xmlns:p="http://schemas.openxmlformats.org/presentationml/2006/main">
  <p:tag name="KSO_WM_DIAGRAM_VIRTUALLY_FRAME" val="{&quot;height&quot;:335.25,&quot;left&quot;:80,&quot;top&quot;:170,&quot;width&quot;:820}"/>
</p:tagLst>
</file>

<file path=ppt/tags/tag109.xml><?xml version="1.0" encoding="utf-8"?>
<p:tagLst xmlns:p="http://schemas.openxmlformats.org/presentationml/2006/main">
  <p:tag name="KSO_WM_DIAGRAM_VIRTUALLY_FRAME" val="{&quot;height&quot;:335.25,&quot;left&quot;:80,&quot;top&quot;:170,&quot;width&quot;:82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38.2,&quot;left&quot;:41,&quot;top&quot;:167.05,&quot;width&quot;:875.65}"/>
</p:tagLst>
</file>

<file path=ppt/tags/tag111.xml><?xml version="1.0" encoding="utf-8"?>
<p:tagLst xmlns:p="http://schemas.openxmlformats.org/presentationml/2006/main">
  <p:tag name="KSO_WM_DIAGRAM_VIRTUALLY_FRAME" val="{&quot;height&quot;:338.2,&quot;left&quot;:41,&quot;top&quot;:167.05,&quot;width&quot;:875.65}"/>
</p:tagLst>
</file>

<file path=ppt/tags/tag112.xml><?xml version="1.0" encoding="utf-8"?>
<p:tagLst xmlns:p="http://schemas.openxmlformats.org/presentationml/2006/main">
  <p:tag name="KSO_WM_DIAGRAM_VIRTUALLY_FRAME" val="{&quot;height&quot;:338.2,&quot;left&quot;:41,&quot;top&quot;:167.05,&quot;width&quot;:875.65}"/>
</p:tagLst>
</file>

<file path=ppt/tags/tag113.xml><?xml version="1.0" encoding="utf-8"?>
<p:tagLst xmlns:p="http://schemas.openxmlformats.org/presentationml/2006/main">
  <p:tag name="KSO_WM_DIAGRAM_VIRTUALLY_FRAME" val="{&quot;height&quot;:155.75,&quot;left&quot;:78.5,&quot;top&quot;:118.5,&quot;width&quot;:800}"/>
</p:tagLst>
</file>

<file path=ppt/tags/tag114.xml><?xml version="1.0" encoding="utf-8"?>
<p:tagLst xmlns:p="http://schemas.openxmlformats.org/presentationml/2006/main">
  <p:tag name="KSO_WM_DIAGRAM_VIRTUALLY_FRAME" val="{&quot;height&quot;:338.2,&quot;left&quot;:41,&quot;top&quot;:167.05,&quot;width&quot;:875.65}"/>
</p:tagLst>
</file>

<file path=ppt/tags/tag115.xml><?xml version="1.0" encoding="utf-8"?>
<p:tagLst xmlns:p="http://schemas.openxmlformats.org/presentationml/2006/main">
  <p:tag name="KSO_WM_DIAGRAM_VIRTUALLY_FRAME" val="{&quot;height&quot;:338.2,&quot;left&quot;:41,&quot;top&quot;:167.05,&quot;width&quot;:875.65}"/>
</p:tagLst>
</file>

<file path=ppt/tags/tag116.xml><?xml version="1.0" encoding="utf-8"?>
<p:tagLst xmlns:p="http://schemas.openxmlformats.org/presentationml/2006/main">
  <p:tag name="KSO_WM_DIAGRAM_VIRTUALLY_FRAME" val="{&quot;height&quot;:290,&quot;left&quot;:80,&quot;top&quot;:190,&quot;width&quot;:830}"/>
</p:tagLst>
</file>

<file path=ppt/tags/tag117.xml><?xml version="1.0" encoding="utf-8"?>
<p:tagLst xmlns:p="http://schemas.openxmlformats.org/presentationml/2006/main">
  <p:tag name="KSO_WM_DIAGRAM_VIRTUALLY_FRAME" val="{&quot;height&quot;:290,&quot;left&quot;:80,&quot;top&quot;:190,&quot;width&quot;:830}"/>
</p:tagLst>
</file>

<file path=ppt/tags/tag118.xml><?xml version="1.0" encoding="utf-8"?>
<p:tagLst xmlns:p="http://schemas.openxmlformats.org/presentationml/2006/main">
  <p:tag name="KSO_WM_DIAGRAM_VIRTUALLY_FRAME" val="{&quot;height&quot;:290,&quot;left&quot;:80,&quot;top&quot;:190,&quot;width&quot;:830}"/>
</p:tagLst>
</file>

<file path=ppt/tags/tag119.xml><?xml version="1.0" encoding="utf-8"?>
<p:tagLst xmlns:p="http://schemas.openxmlformats.org/presentationml/2006/main">
  <p:tag name="KSO_WM_DIAGRAM_VIRTUALLY_FRAME" val="{&quot;height&quot;:290,&quot;left&quot;:80,&quot;top&quot;:190,&quot;width&quot;:83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290,&quot;left&quot;:80,&quot;top&quot;:190,&quot;width&quot;:830}"/>
</p:tagLst>
</file>

<file path=ppt/tags/tag121.xml><?xml version="1.0" encoding="utf-8"?>
<p:tagLst xmlns:p="http://schemas.openxmlformats.org/presentationml/2006/main">
  <p:tag name="KSO_WM_DIAGRAM_VIRTUALLY_FRAME" val="{&quot;height&quot;:290,&quot;left&quot;:80,&quot;top&quot;:190,&quot;width&quot;:830}"/>
</p:tagLst>
</file>

<file path=ppt/tags/tag122.xml><?xml version="1.0" encoding="utf-8"?>
<p:tagLst xmlns:p="http://schemas.openxmlformats.org/presentationml/2006/main">
  <p:tag name="KSO_WM_DIAGRAM_VIRTUALLY_FRAME" val="{&quot;height&quot;:290,&quot;left&quot;:80,&quot;top&quot;:190,&quot;width&quot;:830}"/>
</p:tagLst>
</file>

<file path=ppt/tags/tag123.xml><?xml version="1.0" encoding="utf-8"?>
<p:tagLst xmlns:p="http://schemas.openxmlformats.org/presentationml/2006/main">
  <p:tag name="KSO_WM_DIAGRAM_VIRTUALLY_FRAME" val="{&quot;height&quot;:290,&quot;left&quot;:80,&quot;top&quot;:190,&quot;width&quot;:830}"/>
</p:tagLst>
</file>

<file path=ppt/tags/tag124.xml><?xml version="1.0" encoding="utf-8"?>
<p:tagLst xmlns:p="http://schemas.openxmlformats.org/presentationml/2006/main">
  <p:tag name="KSO_WM_DIAGRAM_VIRTUALLY_FRAME" val="{&quot;height&quot;:290,&quot;left&quot;:80,&quot;top&quot;:190,&quot;width&quot;:830}"/>
</p:tagLst>
</file>

<file path=ppt/tags/tag125.xml><?xml version="1.0" encoding="utf-8"?>
<p:tagLst xmlns:p="http://schemas.openxmlformats.org/presentationml/2006/main">
  <p:tag name="KSO_WM_DIAGRAM_VIRTUALLY_FRAME" val="{&quot;height&quot;:290,&quot;left&quot;:80,&quot;top&quot;:190,&quot;width&quot;:830}"/>
</p:tagLst>
</file>

<file path=ppt/tags/tag126.xml><?xml version="1.0" encoding="utf-8"?>
<p:tagLst xmlns:p="http://schemas.openxmlformats.org/presentationml/2006/main">
  <p:tag name="KSO_WM_DIAGRAM_VIRTUALLY_FRAME" val="{&quot;height&quot;:290,&quot;left&quot;:80,&quot;top&quot;:190,&quot;width&quot;:830}"/>
</p:tagLst>
</file>

<file path=ppt/tags/tag127.xml><?xml version="1.0" encoding="utf-8"?>
<p:tagLst xmlns:p="http://schemas.openxmlformats.org/presentationml/2006/main">
  <p:tag name="KSO_WM_DIAGRAM_VIRTUALLY_FRAME" val="{&quot;height&quot;:290,&quot;left&quot;:80,&quot;top&quot;:190,&quot;width&quot;:830}"/>
</p:tagLst>
</file>

<file path=ppt/tags/tag128.xml><?xml version="1.0" encoding="utf-8"?>
<p:tagLst xmlns:p="http://schemas.openxmlformats.org/presentationml/2006/main">
  <p:tag name="KSO_WM_DIAGRAM_VIRTUALLY_FRAME" val="{&quot;height&quot;:290,&quot;left&quot;:80,&quot;top&quot;:190,&quot;width&quot;:830}"/>
</p:tagLst>
</file>

<file path=ppt/tags/tag129.xml><?xml version="1.0" encoding="utf-8"?>
<p:tagLst xmlns:p="http://schemas.openxmlformats.org/presentationml/2006/main">
  <p:tag name="KSO_WM_DIAGRAM_VIRTUALLY_FRAME" val="{&quot;height&quot;:360,&quot;left&quot;:80,&quot;top&quot;:140,&quot;width&quot;:81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60,&quot;left&quot;:80,&quot;top&quot;:140,&quot;width&quot;:810}"/>
</p:tagLst>
</file>

<file path=ppt/tags/tag131.xml><?xml version="1.0" encoding="utf-8"?>
<p:tagLst xmlns:p="http://schemas.openxmlformats.org/presentationml/2006/main">
  <p:tag name="KSO_WM_DIAGRAM_VIRTUALLY_FRAME" val="{&quot;height&quot;:360,&quot;left&quot;:80,&quot;top&quot;:140,&quot;width&quot;:810}"/>
</p:tagLst>
</file>

<file path=ppt/tags/tag132.xml><?xml version="1.0" encoding="utf-8"?>
<p:tagLst xmlns:p="http://schemas.openxmlformats.org/presentationml/2006/main">
  <p:tag name="KSO_WM_DIAGRAM_VIRTUALLY_FRAME" val="{&quot;height&quot;:360,&quot;left&quot;:80,&quot;top&quot;:140,&quot;width&quot;:810}"/>
</p:tagLst>
</file>

<file path=ppt/tags/tag133.xml><?xml version="1.0" encoding="utf-8"?>
<p:tagLst xmlns:p="http://schemas.openxmlformats.org/presentationml/2006/main">
  <p:tag name="KSO_WM_DIAGRAM_VIRTUALLY_FRAME" val="{&quot;height&quot;:360,&quot;left&quot;:80,&quot;top&quot;:140,&quot;width&quot;:810}"/>
</p:tagLst>
</file>

<file path=ppt/tags/tag134.xml><?xml version="1.0" encoding="utf-8"?>
<p:tagLst xmlns:p="http://schemas.openxmlformats.org/presentationml/2006/main">
  <p:tag name="KSO_WM_DIAGRAM_VIRTUALLY_FRAME" val="{&quot;height&quot;:240,&quot;left&quot;:80,&quot;top&quot;:175,&quot;width&quot;:800}"/>
</p:tagLst>
</file>

<file path=ppt/tags/tag135.xml><?xml version="1.0" encoding="utf-8"?>
<p:tagLst xmlns:p="http://schemas.openxmlformats.org/presentationml/2006/main">
  <p:tag name="KSO_WM_DIAGRAM_VIRTUALLY_FRAME" val="{&quot;height&quot;:240,&quot;left&quot;:80,&quot;top&quot;:175,&quot;width&quot;:800}"/>
</p:tagLst>
</file>

<file path=ppt/tags/tag136.xml><?xml version="1.0" encoding="utf-8"?>
<p:tagLst xmlns:p="http://schemas.openxmlformats.org/presentationml/2006/main">
  <p:tag name="KSO_WM_DIAGRAM_VIRTUALLY_FRAME" val="{&quot;height&quot;:240,&quot;left&quot;:80,&quot;top&quot;:175,&quot;width&quot;:800}"/>
</p:tagLst>
</file>

<file path=ppt/tags/tag137.xml><?xml version="1.0" encoding="utf-8"?>
<p:tagLst xmlns:p="http://schemas.openxmlformats.org/presentationml/2006/main">
  <p:tag name="KSO_WM_DIAGRAM_VIRTUALLY_FRAME" val="{&quot;height&quot;:240,&quot;left&quot;:80,&quot;top&quot;:175,&quot;width&quot;:800}"/>
</p:tagLst>
</file>

<file path=ppt/tags/tag138.xml><?xml version="1.0" encoding="utf-8"?>
<p:tagLst xmlns:p="http://schemas.openxmlformats.org/presentationml/2006/main">
  <p:tag name="KSO_WM_DIAGRAM_VIRTUALLY_FRAME" val="{&quot;height&quot;:240,&quot;left&quot;:80,&quot;top&quot;:175,&quot;width&quot;:800}"/>
</p:tagLst>
</file>

<file path=ppt/tags/tag139.xml><?xml version="1.0" encoding="utf-8"?>
<p:tagLst xmlns:p="http://schemas.openxmlformats.org/presentationml/2006/main">
  <p:tag name="KSO_WM_DIAGRAM_VIRTUALLY_FRAME" val="{&quot;height&quot;:240,&quot;left&quot;:80,&quot;top&quot;:175,&quot;width&quot;:80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240,&quot;left&quot;:80,&quot;top&quot;:175,&quot;width&quot;:800}"/>
</p:tagLst>
</file>

<file path=ppt/tags/tag141.xml><?xml version="1.0" encoding="utf-8"?>
<p:tagLst xmlns:p="http://schemas.openxmlformats.org/presentationml/2006/main">
  <p:tag name="KSO_WM_DIAGRAM_VIRTUALLY_FRAME" val="{&quot;height&quot;:240,&quot;left&quot;:80,&quot;top&quot;:175,&quot;width&quot;:800}"/>
</p:tagLst>
</file>

<file path=ppt/tags/tag142.xml><?xml version="1.0" encoding="utf-8"?>
<p:tagLst xmlns:p="http://schemas.openxmlformats.org/presentationml/2006/main">
  <p:tag name="KSO_WM_DIAGRAM_VIRTUALLY_FRAME" val="{&quot;height&quot;:240,&quot;left&quot;:80,&quot;top&quot;:175,&quot;width&quot;:800}"/>
</p:tagLst>
</file>

<file path=ppt/tags/tag143.xml><?xml version="1.0" encoding="utf-8"?>
<p:tagLst xmlns:p="http://schemas.openxmlformats.org/presentationml/2006/main">
  <p:tag name="KSO_WM_DIAGRAM_VIRTUALLY_FRAME" val="{&quot;height&quot;:240,&quot;left&quot;:80,&quot;top&quot;:175,&quot;width&quot;:800}"/>
</p:tagLst>
</file>

<file path=ppt/tags/tag144.xml><?xml version="1.0" encoding="utf-8"?>
<p:tagLst xmlns:p="http://schemas.openxmlformats.org/presentationml/2006/main">
  <p:tag name="KSO_WM_DIAGRAM_VIRTUALLY_FRAME" val="{&quot;height&quot;:240,&quot;left&quot;:80,&quot;top&quot;:175,&quot;width&quot;:800}"/>
</p:tagLst>
</file>

<file path=ppt/tags/tag145.xml><?xml version="1.0" encoding="utf-8"?>
<p:tagLst xmlns:p="http://schemas.openxmlformats.org/presentationml/2006/main">
  <p:tag name="KSO_WM_DIAGRAM_VIRTUALLY_FRAME" val="{&quot;height&quot;:240,&quot;left&quot;:80,&quot;top&quot;:175,&quot;width&quot;:800}"/>
</p:tagLst>
</file>

<file path=ppt/tags/tag146.xml><?xml version="1.0" encoding="utf-8"?>
<p:tagLst xmlns:p="http://schemas.openxmlformats.org/presentationml/2006/main">
  <p:tag name="KSO_WM_DIAGRAM_VIRTUALLY_FRAME" val="{&quot;height&quot;:240,&quot;left&quot;:80,&quot;top&quot;:175,&quot;width&quot;:800}"/>
</p:tagLst>
</file>

<file path=ppt/tags/tag147.xml><?xml version="1.0" encoding="utf-8"?>
<p:tagLst xmlns:p="http://schemas.openxmlformats.org/presentationml/2006/main">
  <p:tag name="KSO_WM_DIAGRAM_VIRTUALLY_FRAME" val="{&quot;height&quot;:240,&quot;left&quot;:80,&quot;top&quot;:175,&quot;width&quot;:800}"/>
</p:tagLst>
</file>

<file path=ppt/tags/tag148.xml><?xml version="1.0" encoding="utf-8"?>
<p:tagLst xmlns:p="http://schemas.openxmlformats.org/presentationml/2006/main">
  <p:tag name="KSO_WM_DIAGRAM_VIRTUALLY_FRAME" val="{&quot;height&quot;:240,&quot;left&quot;:80,&quot;top&quot;:175,&quot;width&quot;:800}"/>
</p:tagLst>
</file>

<file path=ppt/tags/tag149.xml><?xml version="1.0" encoding="utf-8"?>
<p:tagLst xmlns:p="http://schemas.openxmlformats.org/presentationml/2006/main">
  <p:tag name="KSO_WM_DIAGRAM_VIRTUALLY_FRAME" val="{&quot;height&quot;:240,&quot;left&quot;:80,&quot;top&quot;:175,&quot;width&quot;:80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240,&quot;left&quot;:80,&quot;top&quot;:175,&quot;width&quot;:800}"/>
</p:tagLst>
</file>

<file path=ppt/tags/tag151.xml><?xml version="1.0" encoding="utf-8"?>
<p:tagLst xmlns:p="http://schemas.openxmlformats.org/presentationml/2006/main">
  <p:tag name="KSO_WM_DIAGRAM_VIRTUALLY_FRAME" val="{&quot;height&quot;:240,&quot;left&quot;:80,&quot;top&quot;:175,&quot;width&quot;:800}"/>
</p:tagLst>
</file>

<file path=ppt/tags/tag152.xml><?xml version="1.0" encoding="utf-8"?>
<p:tagLst xmlns:p="http://schemas.openxmlformats.org/presentationml/2006/main">
  <p:tag name="KSO_WM_DIAGRAM_VIRTUALLY_FRAME" val="{&quot;height&quot;:240,&quot;left&quot;:80,&quot;top&quot;:175,&quot;width&quot;:800}"/>
</p:tagLst>
</file>

<file path=ppt/tags/tag153.xml><?xml version="1.0" encoding="utf-8"?>
<p:tagLst xmlns:p="http://schemas.openxmlformats.org/presentationml/2006/main">
  <p:tag name="KSO_WM_DIAGRAM_VIRTUALLY_FRAME" val="{&quot;height&quot;:240,&quot;left&quot;:80,&quot;top&quot;:175,&quot;width&quot;:800}"/>
</p:tagLst>
</file>

<file path=ppt/tags/tag154.xml><?xml version="1.0" encoding="utf-8"?>
<p:tagLst xmlns:p="http://schemas.openxmlformats.org/presentationml/2006/main">
  <p:tag name="KSO_WM_DIAGRAM_VIRTUALLY_FRAME" val="{&quot;height&quot;:240,&quot;left&quot;:80,&quot;top&quot;:175,&quot;width&quot;:800}"/>
</p:tagLst>
</file>

<file path=ppt/tags/tag155.xml><?xml version="1.0" encoding="utf-8"?>
<p:tagLst xmlns:p="http://schemas.openxmlformats.org/presentationml/2006/main">
  <p:tag name="KSO_WM_DIAGRAM_VIRTUALLY_FRAME" val="{&quot;height&quot;:240,&quot;left&quot;:80,&quot;top&quot;:17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62.xml><?xml version="1.0" encoding="utf-8"?>
<p:tagLst xmlns:p="http://schemas.openxmlformats.org/presentationml/2006/main">
  <p:tag name="KSO_WM_DIAGRAM_VIRTUALLY_FRAME" val="{&quot;height&quot;:240,&quot;left&quot;:80,&quot;top&quot;:175,&quot;width&quot;:800}"/>
</p:tagLst>
</file>

<file path=ppt/tags/tag163.xml><?xml version="1.0" encoding="utf-8"?>
<p:tagLst xmlns:p="http://schemas.openxmlformats.org/presentationml/2006/main">
  <p:tag name="KSO_WM_DIAGRAM_VIRTUALLY_FRAME" val="{&quot;height&quot;:240,&quot;left&quot;:80,&quot;top&quot;:175,&quot;width&quot;:800}"/>
</p:tagLst>
</file>

<file path=ppt/tags/tag164.xml><?xml version="1.0" encoding="utf-8"?>
<p:tagLst xmlns:p="http://schemas.openxmlformats.org/presentationml/2006/main">
  <p:tag name="KSO_WM_DIAGRAM_VIRTUALLY_FRAME" val="{&quot;height&quot;:240,&quot;left&quot;:80,&quot;top&quot;:175,&quot;width&quot;:800}"/>
</p:tagLst>
</file>

<file path=ppt/tags/tag165.xml><?xml version="1.0" encoding="utf-8"?>
<p:tagLst xmlns:p="http://schemas.openxmlformats.org/presentationml/2006/main">
  <p:tag name="KSO_WM_DIAGRAM_VIRTUALLY_FRAME" val="{&quot;height&quot;:240,&quot;left&quot;:80,&quot;top&quot;:175,&quot;width&quot;:800}"/>
</p:tagLst>
</file>

<file path=ppt/tags/tag166.xml><?xml version="1.0" encoding="utf-8"?>
<p:tagLst xmlns:p="http://schemas.openxmlformats.org/presentationml/2006/main">
  <p:tag name="KSO_WM_DIAGRAM_VIRTUALLY_FRAME" val="{&quot;height&quot;:240,&quot;left&quot;:80,&quot;top&quot;:175,&quot;width&quot;:800}"/>
</p:tagLst>
</file>

<file path=ppt/tags/tag167.xml><?xml version="1.0" encoding="utf-8"?>
<p:tagLst xmlns:p="http://schemas.openxmlformats.org/presentationml/2006/main">
  <p:tag name="KSO_WM_DIAGRAM_VIRTUALLY_FRAME" val="{&quot;height&quot;:240,&quot;left&quot;:80,&quot;top&quot;:175,&quot;width&quot;:800}"/>
</p:tagLst>
</file>

<file path=ppt/tags/tag168.xml><?xml version="1.0" encoding="utf-8"?>
<p:tagLst xmlns:p="http://schemas.openxmlformats.org/presentationml/2006/main">
  <p:tag name="KSO_WM_DIAGRAM_VIRTUALLY_FRAME" val="{&quot;height&quot;:240,&quot;left&quot;:80,&quot;top&quot;:175,&quot;width&quot;:800}"/>
</p:tagLst>
</file>

<file path=ppt/tags/tag169.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240,&quot;left&quot;:80,&quot;top&quot;:175,&quot;width&quot;:800}"/>
</p:tagLst>
</file>

<file path=ppt/tags/tag171.xml><?xml version="1.0" encoding="utf-8"?>
<p:tagLst xmlns:p="http://schemas.openxmlformats.org/presentationml/2006/main">
  <p:tag name="KSO_WM_DIAGRAM_VIRTUALLY_FRAME" val="{&quot;height&quot;:240,&quot;left&quot;:80,&quot;top&quot;:175,&quot;width&quot;:800}"/>
</p:tagLst>
</file>

<file path=ppt/tags/tag172.xml><?xml version="1.0" encoding="utf-8"?>
<p:tagLst xmlns:p="http://schemas.openxmlformats.org/presentationml/2006/main">
  <p:tag name="KSO_WM_DIAGRAM_VIRTUALLY_FRAME" val="{&quot;height&quot;:240,&quot;left&quot;:80,&quot;top&quot;:175,&quot;width&quot;:800}"/>
</p:tagLst>
</file>

<file path=ppt/tags/tag173.xml><?xml version="1.0" encoding="utf-8"?>
<p:tagLst xmlns:p="http://schemas.openxmlformats.org/presentationml/2006/main">
  <p:tag name="KSO_WM_DIAGRAM_VIRTUALLY_FRAME" val="{&quot;height&quot;:240,&quot;left&quot;:80,&quot;top&quot;:175,&quot;width&quot;:800}"/>
</p:tagLst>
</file>

<file path=ppt/tags/tag174.xml><?xml version="1.0" encoding="utf-8"?>
<p:tagLst xmlns:p="http://schemas.openxmlformats.org/presentationml/2006/main">
  <p:tag name="KSO_WM_DIAGRAM_VIRTUALLY_FRAME" val="{&quot;height&quot;:240,&quot;left&quot;:80,&quot;top&quot;:175,&quot;width&quot;:800}"/>
</p:tagLst>
</file>

<file path=ppt/tags/tag175.xml><?xml version="1.0" encoding="utf-8"?>
<p:tagLst xmlns:p="http://schemas.openxmlformats.org/presentationml/2006/main">
  <p:tag name="KSO_WM_DIAGRAM_VIRTUALLY_FRAME" val="{&quot;height&quot;:240,&quot;left&quot;:80,&quot;top&quot;:175,&quot;width&quot;:800}"/>
</p:tagLst>
</file>

<file path=ppt/tags/tag176.xml><?xml version="1.0" encoding="utf-8"?>
<p:tagLst xmlns:p="http://schemas.openxmlformats.org/presentationml/2006/main">
  <p:tag name="KSO_WM_DIAGRAM_VIRTUALLY_FRAME" val="{&quot;height&quot;:240,&quot;left&quot;:80,&quot;top&quot;:175,&quot;width&quot;:800}"/>
</p:tagLst>
</file>

<file path=ppt/tags/tag177.xml><?xml version="1.0" encoding="utf-8"?>
<p:tagLst xmlns:p="http://schemas.openxmlformats.org/presentationml/2006/main">
  <p:tag name="KSO_WM_DIAGRAM_VIRTUALLY_FRAME" val="{&quot;height&quot;:240,&quot;left&quot;:80,&quot;top&quot;:175,&quot;width&quot;:800}"/>
</p:tagLst>
</file>

<file path=ppt/tags/tag178.xml><?xml version="1.0" encoding="utf-8"?>
<p:tagLst xmlns:p="http://schemas.openxmlformats.org/presentationml/2006/main">
  <p:tag name="KSO_WM_DIAGRAM_VIRTUALLY_FRAME" val="{&quot;height&quot;:240,&quot;left&quot;:80,&quot;top&quot;:175,&quot;width&quot;:800}"/>
</p:tagLst>
</file>

<file path=ppt/tags/tag179.xml><?xml version="1.0" encoding="utf-8"?>
<p:tagLst xmlns:p="http://schemas.openxmlformats.org/presentationml/2006/main">
  <p:tag name="KSO_WM_DIAGRAM_VIRTUALLY_FRAME" val="{&quot;height&quot;:240,&quot;left&quot;:80,&quot;top&quot;:175,&quot;width&quot;:80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240,&quot;left&quot;:80,&quot;top&quot;:175,&quot;width&quot;:800}"/>
</p:tagLst>
</file>

<file path=ppt/tags/tag181.xml><?xml version="1.0" encoding="utf-8"?>
<p:tagLst xmlns:p="http://schemas.openxmlformats.org/presentationml/2006/main">
  <p:tag name="KSO_WM_DIAGRAM_VIRTUALLY_FRAME" val="{&quot;height&quot;:240,&quot;left&quot;:80,&quot;top&quot;:175,&quot;width&quot;:800}"/>
</p:tagLst>
</file>

<file path=ppt/tags/tag182.xml><?xml version="1.0" encoding="utf-8"?>
<p:tagLst xmlns:p="http://schemas.openxmlformats.org/presentationml/2006/main">
  <p:tag name="KSO_WM_DIAGRAM_VIRTUALLY_FRAME" val="{&quot;height&quot;:240,&quot;left&quot;:80,&quot;top&quot;:175,&quot;width&quot;:800}"/>
</p:tagLst>
</file>

<file path=ppt/tags/tag183.xml><?xml version="1.0" encoding="utf-8"?>
<p:tagLst xmlns:p="http://schemas.openxmlformats.org/presentationml/2006/main">
  <p:tag name="KSO_WM_DIAGRAM_VIRTUALLY_FRAME" val="{&quot;height&quot;:240,&quot;left&quot;:80,&quot;top&quot;:175,&quot;width&quot;:800}"/>
</p:tagLst>
</file>

<file path=ppt/tags/tag184.xml><?xml version="1.0" encoding="utf-8"?>
<p:tagLst xmlns:p="http://schemas.openxmlformats.org/presentationml/2006/main">
  <p:tag name="KSO_WM_DIAGRAM_VIRTUALLY_FRAME" val="{&quot;height&quot;:240,&quot;left&quot;:80,&quot;top&quot;:175,&quot;width&quot;:800}"/>
</p:tagLst>
</file>

<file path=ppt/tags/tag185.xml><?xml version="1.0" encoding="utf-8"?>
<p:tagLst xmlns:p="http://schemas.openxmlformats.org/presentationml/2006/main">
  <p:tag name="KSO_WM_DIAGRAM_VIRTUALLY_FRAME" val="{&quot;height&quot;:240,&quot;left&quot;:80,&quot;top&quot;:175,&quot;width&quot;:800}"/>
</p:tagLst>
</file>

<file path=ppt/tags/tag186.xml><?xml version="1.0" encoding="utf-8"?>
<p:tagLst xmlns:p="http://schemas.openxmlformats.org/presentationml/2006/main">
  <p:tag name="KSO_WM_DIAGRAM_VIRTUALLY_FRAME" val="{&quot;height&quot;:240,&quot;left&quot;:80,&quot;top&quot;:175,&quot;width&quot;:800}"/>
</p:tagLst>
</file>

<file path=ppt/tags/tag187.xml><?xml version="1.0" encoding="utf-8"?>
<p:tagLst xmlns:p="http://schemas.openxmlformats.org/presentationml/2006/main">
  <p:tag name="KSO_WM_DIAGRAM_VIRTUALLY_FRAME" val="{&quot;height&quot;:240,&quot;left&quot;:80,&quot;top&quot;:175,&quot;width&quot;:800}"/>
</p:tagLst>
</file>

<file path=ppt/tags/tag188.xml><?xml version="1.0" encoding="utf-8"?>
<p:tagLst xmlns:p="http://schemas.openxmlformats.org/presentationml/2006/main">
  <p:tag name="KSO_WM_DIAGRAM_VIRTUALLY_FRAME" val="{&quot;height&quot;:240,&quot;left&quot;:80,&quot;top&quot;:175,&quot;width&quot;:800}"/>
</p:tagLst>
</file>

<file path=ppt/tags/tag189.xml><?xml version="1.0" encoding="utf-8"?>
<p:tagLst xmlns:p="http://schemas.openxmlformats.org/presentationml/2006/main">
  <p:tag name="KSO_WM_DIAGRAM_VIRTUALLY_FRAME" val="{&quot;height&quot;:240,&quot;left&quot;:80,&quot;top&quot;:175,&quot;width&quot;:80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240,&quot;left&quot;:80,&quot;top&quot;:175,&quot;width&quot;:800}"/>
</p:tagLst>
</file>

<file path=ppt/tags/tag191.xml><?xml version="1.0" encoding="utf-8"?>
<p:tagLst xmlns:p="http://schemas.openxmlformats.org/presentationml/2006/main">
  <p:tag name="KSO_WM_DIAGRAM_VIRTUALLY_FRAME" val="{&quot;height&quot;:240,&quot;left&quot;:80,&quot;top&quot;:175,&quot;width&quot;:800}"/>
</p:tagLst>
</file>

<file path=ppt/tags/tag192.xml><?xml version="1.0" encoding="utf-8"?>
<p:tagLst xmlns:p="http://schemas.openxmlformats.org/presentationml/2006/main">
  <p:tag name="KSO_WM_DIAGRAM_VIRTUALLY_FRAME" val="{&quot;height&quot;:240,&quot;left&quot;:80,&quot;top&quot;:175,&quot;width&quot;:800}"/>
</p:tagLst>
</file>

<file path=ppt/tags/tag193.xml><?xml version="1.0" encoding="utf-8"?>
<p:tagLst xmlns:p="http://schemas.openxmlformats.org/presentationml/2006/main">
  <p:tag name="KSO_WM_DIAGRAM_VIRTUALLY_FRAME" val="{&quot;height&quot;:240,&quot;left&quot;:80,&quot;top&quot;:175,&quot;width&quot;:800}"/>
</p:tagLst>
</file>

<file path=ppt/tags/tag194.xml><?xml version="1.0" encoding="utf-8"?>
<p:tagLst xmlns:p="http://schemas.openxmlformats.org/presentationml/2006/main">
  <p:tag name="KSO_WM_DIAGRAM_VIRTUALLY_FRAME" val="{&quot;height&quot;:240,&quot;left&quot;:80,&quot;top&quot;:175,&quot;width&quot;:800}"/>
</p:tagLst>
</file>

<file path=ppt/tags/tag195.xml><?xml version="1.0" encoding="utf-8"?>
<p:tagLst xmlns:p="http://schemas.openxmlformats.org/presentationml/2006/main">
  <p:tag name="KSO_WM_DIAGRAM_VIRTUALLY_FRAME" val="{&quot;height&quot;:240,&quot;left&quot;:80,&quot;top&quot;:175,&quot;width&quot;:800}"/>
</p:tagLst>
</file>

<file path=ppt/tags/tag196.xml><?xml version="1.0" encoding="utf-8"?>
<p:tagLst xmlns:p="http://schemas.openxmlformats.org/presentationml/2006/main">
  <p:tag name="KSO_WM_DIAGRAM_VIRTUALLY_FRAME" val="{&quot;height&quot;:240,&quot;left&quot;:80,&quot;top&quot;:175,&quot;width&quot;:800}"/>
</p:tagLst>
</file>

<file path=ppt/tags/tag197.xml><?xml version="1.0" encoding="utf-8"?>
<p:tagLst xmlns:p="http://schemas.openxmlformats.org/presentationml/2006/main">
  <p:tag name="KSO_WM_DIAGRAM_VIRTUALLY_FRAME" val="{&quot;height&quot;:240,&quot;left&quot;:80,&quot;top&quot;:175,&quot;width&quot;:800}"/>
</p:tagLst>
</file>

<file path=ppt/tags/tag198.xml><?xml version="1.0" encoding="utf-8"?>
<p:tagLst xmlns:p="http://schemas.openxmlformats.org/presentationml/2006/main">
  <p:tag name="KSO_WM_DIAGRAM_VIRTUALLY_FRAME" val="{&quot;height&quot;:240,&quot;left&quot;:80,&quot;top&quot;:175,&quot;width&quot;:800}"/>
</p:tagLst>
</file>

<file path=ppt/tags/tag199.xml><?xml version="1.0" encoding="utf-8"?>
<p:tagLst xmlns:p="http://schemas.openxmlformats.org/presentationml/2006/main">
  <p:tag name="KSO_WM_DIAGRAM_VIRTUALLY_FRAME" val="{&quot;height&quot;:240,&quot;left&quot;:80,&quot;top&quot;:175,&quot;width&quot;:80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240,&quot;left&quot;:80,&quot;top&quot;:175,&quot;width&quot;:800}"/>
</p:tagLst>
</file>

<file path=ppt/tags/tag201.xml><?xml version="1.0" encoding="utf-8"?>
<p:tagLst xmlns:p="http://schemas.openxmlformats.org/presentationml/2006/main">
  <p:tag name="KSO_WM_DIAGRAM_VIRTUALLY_FRAME" val="{&quot;height&quot;:240,&quot;left&quot;:80,&quot;top&quot;:175,&quot;width&quot;:800}"/>
</p:tagLst>
</file>

<file path=ppt/tags/tag202.xml><?xml version="1.0" encoding="utf-8"?>
<p:tagLst xmlns:p="http://schemas.openxmlformats.org/presentationml/2006/main">
  <p:tag name="KSO_WM_DIAGRAM_VIRTUALLY_FRAME" val="{&quot;height&quot;:240,&quot;left&quot;:80,&quot;top&quot;:175,&quot;width&quot;:800}"/>
</p:tagLst>
</file>

<file path=ppt/tags/tag203.xml><?xml version="1.0" encoding="utf-8"?>
<p:tagLst xmlns:p="http://schemas.openxmlformats.org/presentationml/2006/main">
  <p:tag name="KSO_WM_DIAGRAM_VIRTUALLY_FRAME" val="{&quot;height&quot;:240,&quot;left&quot;:80,&quot;top&quot;:175,&quot;width&quot;:800}"/>
</p:tagLst>
</file>

<file path=ppt/tags/tag204.xml><?xml version="1.0" encoding="utf-8"?>
<p:tagLst xmlns:p="http://schemas.openxmlformats.org/presentationml/2006/main">
  <p:tag name="KSO_WM_DIAGRAM_VIRTUALLY_FRAME" val="{&quot;height&quot;:240,&quot;left&quot;:80,&quot;top&quot;:175,&quot;width&quot;:800}"/>
</p:tagLst>
</file>

<file path=ppt/tags/tag205.xml><?xml version="1.0" encoding="utf-8"?>
<p:tagLst xmlns:p="http://schemas.openxmlformats.org/presentationml/2006/main">
  <p:tag name="KSO_WM_DIAGRAM_VIRTUALLY_FRAME" val="{&quot;height&quot;:240,&quot;left&quot;:80,&quot;top&quot;:175,&quot;width&quot;:800}"/>
</p:tagLst>
</file>

<file path=ppt/tags/tag206.xml><?xml version="1.0" encoding="utf-8"?>
<p:tagLst xmlns:p="http://schemas.openxmlformats.org/presentationml/2006/main">
  <p:tag name="KSO_WM_DIAGRAM_VIRTUALLY_FRAME" val="{&quot;height&quot;:240,&quot;left&quot;:80,&quot;top&quot;:175,&quot;width&quot;:800}"/>
</p:tagLst>
</file>

<file path=ppt/tags/tag207.xml><?xml version="1.0" encoding="utf-8"?>
<p:tagLst xmlns:p="http://schemas.openxmlformats.org/presentationml/2006/main">
  <p:tag name="KSO_WM_DIAGRAM_VIRTUALLY_FRAME" val="{&quot;height&quot;:240,&quot;left&quot;:80,&quot;top&quot;:175,&quot;width&quot;:800}"/>
</p:tagLst>
</file>

<file path=ppt/tags/tag208.xml><?xml version="1.0" encoding="utf-8"?>
<p:tagLst xmlns:p="http://schemas.openxmlformats.org/presentationml/2006/main">
  <p:tag name="KSO_WM_DIAGRAM_VIRTUALLY_FRAME" val="{&quot;height&quot;:240,&quot;left&quot;:80,&quot;top&quot;:175,&quot;width&quot;:800}"/>
</p:tagLst>
</file>

<file path=ppt/tags/tag209.xml><?xml version="1.0" encoding="utf-8"?>
<p:tagLst xmlns:p="http://schemas.openxmlformats.org/presentationml/2006/main">
  <p:tag name="KSO_WM_DIAGRAM_VIRTUALLY_FRAME" val="{&quot;height&quot;:240,&quot;left&quot;:80,&quot;top&quot;:175,&quot;width&quot;:80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IRTUALLY_FRAME" val="{&quot;height&quot;:240,&quot;left&quot;:80,&quot;top&quot;:175,&quot;width&quot;:800}"/>
</p:tagLst>
</file>

<file path=ppt/tags/tag211.xml><?xml version="1.0" encoding="utf-8"?>
<p:tagLst xmlns:p="http://schemas.openxmlformats.org/presentationml/2006/main">
  <p:tag name="KSO_WM_DIAGRAM_VIRTUALLY_FRAME" val="{&quot;height&quot;:240,&quot;left&quot;:80,&quot;top&quot;:175,&quot;width&quot;:800}"/>
</p:tagLst>
</file>

<file path=ppt/tags/tag212.xml><?xml version="1.0" encoding="utf-8"?>
<p:tagLst xmlns:p="http://schemas.openxmlformats.org/presentationml/2006/main">
  <p:tag name="KSO_WM_DIAGRAM_VIRTUALLY_FRAME" val="{&quot;height&quot;:240,&quot;left&quot;:80,&quot;top&quot;:175,&quot;width&quot;:800}"/>
</p:tagLst>
</file>

<file path=ppt/tags/tag213.xml><?xml version="1.0" encoding="utf-8"?>
<p:tagLst xmlns:p="http://schemas.openxmlformats.org/presentationml/2006/main">
  <p:tag name="KSO_WM_DIAGRAM_VIRTUALLY_FRAME" val="{&quot;height&quot;:240,&quot;left&quot;:80,&quot;top&quot;:175,&quot;width&quot;:800}"/>
</p:tagLst>
</file>

<file path=ppt/tags/tag214.xml><?xml version="1.0" encoding="utf-8"?>
<p:tagLst xmlns:p="http://schemas.openxmlformats.org/presentationml/2006/main">
  <p:tag name="KSO_WM_DIAGRAM_VIRTUALLY_FRAME" val="{&quot;height&quot;:240,&quot;left&quot;:80,&quot;top&quot;:175,&quot;width&quot;:800}"/>
</p:tagLst>
</file>

<file path=ppt/tags/tag215.xml><?xml version="1.0" encoding="utf-8"?>
<p:tagLst xmlns:p="http://schemas.openxmlformats.org/presentationml/2006/main">
  <p:tag name="KSO_WM_DIAGRAM_VIRTUALLY_FRAME" val="{&quot;height&quot;:240,&quot;left&quot;:80,&quot;top&quot;:175,&quot;width&quot;:800}"/>
</p:tagLst>
</file>

<file path=ppt/tags/tag216.xml><?xml version="1.0" encoding="utf-8"?>
<p:tagLst xmlns:p="http://schemas.openxmlformats.org/presentationml/2006/main">
  <p:tag name="KSO_WM_DIAGRAM_VIRTUALLY_FRAME" val="{&quot;height&quot;:240,&quot;left&quot;:80,&quot;top&quot;:175,&quot;width&quot;:800}"/>
</p:tagLst>
</file>

<file path=ppt/tags/tag217.xml><?xml version="1.0" encoding="utf-8"?>
<p:tagLst xmlns:p="http://schemas.openxmlformats.org/presentationml/2006/main">
  <p:tag name="KSO_WM_DIAGRAM_VIRTUALLY_FRAME" val="{&quot;height&quot;:240,&quot;left&quot;:80,&quot;top&quot;:175,&quot;width&quot;:80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290,&quot;left&quot;:80,&quot;top&quot;:190,&quot;width&quot;:83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290,&quot;left&quot;:80,&quot;top&quot;:190,&quot;width&quot;:830}"/>
</p:tagLst>
</file>

<file path=ppt/tags/tag91.xml><?xml version="1.0" encoding="utf-8"?>
<p:tagLst xmlns:p="http://schemas.openxmlformats.org/presentationml/2006/main">
  <p:tag name="KSO_WM_DIAGRAM_VIRTUALLY_FRAME" val="{&quot;height&quot;:290,&quot;left&quot;:80,&quot;top&quot;:190,&quot;width&quot;:830}"/>
</p:tagLst>
</file>

<file path=ppt/tags/tag92.xml><?xml version="1.0" encoding="utf-8"?>
<p:tagLst xmlns:p="http://schemas.openxmlformats.org/presentationml/2006/main">
  <p:tag name="KSO_WM_DIAGRAM_VIRTUALLY_FRAME" val="{&quot;height&quot;:290,&quot;left&quot;:80,&quot;top&quot;:190,&quot;width&quot;:830}"/>
</p:tagLst>
</file>

<file path=ppt/tags/tag93.xml><?xml version="1.0" encoding="utf-8"?>
<p:tagLst xmlns:p="http://schemas.openxmlformats.org/presentationml/2006/main">
  <p:tag name="KSO_WM_DIAGRAM_VIRTUALLY_FRAME" val="{&quot;height&quot;:290,&quot;left&quot;:80,&quot;top&quot;:190,&quot;width&quot;:830}"/>
</p:tagLst>
</file>

<file path=ppt/tags/tag94.xml><?xml version="1.0" encoding="utf-8"?>
<p:tagLst xmlns:p="http://schemas.openxmlformats.org/presentationml/2006/main">
  <p:tag name="KSO_WM_DIAGRAM_VIRTUALLY_FRAME" val="{&quot;height&quot;:290,&quot;left&quot;:80,&quot;top&quot;:190,&quot;width&quot;:830}"/>
</p:tagLst>
</file>

<file path=ppt/tags/tag95.xml><?xml version="1.0" encoding="utf-8"?>
<p:tagLst xmlns:p="http://schemas.openxmlformats.org/presentationml/2006/main">
  <p:tag name="KSO_WM_DIAGRAM_VIRTUALLY_FRAME" val="{&quot;height&quot;:290,&quot;left&quot;:80,&quot;top&quot;:190,&quot;width&quot;:830}"/>
</p:tagLst>
</file>

<file path=ppt/tags/tag96.xml><?xml version="1.0" encoding="utf-8"?>
<p:tagLst xmlns:p="http://schemas.openxmlformats.org/presentationml/2006/main">
  <p:tag name="KSO_WM_DIAGRAM_VIRTUALLY_FRAME" val="{&quot;height&quot;:290,&quot;left&quot;:80,&quot;top&quot;:190,&quot;width&quot;:830}"/>
</p:tagLst>
</file>

<file path=ppt/tags/tag97.xml><?xml version="1.0" encoding="utf-8"?>
<p:tagLst xmlns:p="http://schemas.openxmlformats.org/presentationml/2006/main">
  <p:tag name="KSO_WM_DIAGRAM_VIRTUALLY_FRAME" val="{&quot;height&quot;:290,&quot;left&quot;:80,&quot;top&quot;:190,&quot;width&quot;:830}"/>
</p:tagLst>
</file>

<file path=ppt/tags/tag98.xml><?xml version="1.0" encoding="utf-8"?>
<p:tagLst xmlns:p="http://schemas.openxmlformats.org/presentationml/2006/main">
  <p:tag name="KSO_WM_DIAGRAM_VIRTUALLY_FRAME" val="{&quot;height&quot;:290,&quot;left&quot;:80,&quot;top&quot;:190,&quot;width&quot;:830}"/>
</p:tagLst>
</file>

<file path=ppt/tags/tag99.xml><?xml version="1.0" encoding="utf-8"?>
<p:tagLst xmlns:p="http://schemas.openxmlformats.org/presentationml/2006/main">
  <p:tag name="KSO_WM_DIAGRAM_VIRTUALLY_FRAME" val="{&quot;height&quot;:290,&quot;left&quot;:80,&quot;top&quot;:190,&quot;width&quot;:83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6337</Words>
  <Application>WPS 演示</Application>
  <PresentationFormat>宽屏</PresentationFormat>
  <Paragraphs>339</Paragraphs>
  <Slides>31</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31</vt:i4>
      </vt:variant>
    </vt:vector>
  </HeadingPairs>
  <TitlesOfParts>
    <vt:vector size="46" baseType="lpstr">
      <vt:lpstr>Arial</vt:lpstr>
      <vt:lpstr>宋体</vt:lpstr>
      <vt:lpstr>Wingdings</vt:lpstr>
      <vt:lpstr>Wingdings</vt:lpstr>
      <vt:lpstr>微软雅黑</vt:lpstr>
      <vt:lpstr>Arial Unicode MS</vt:lpstr>
      <vt:lpstr>Calibri</vt:lpstr>
      <vt:lpstr>Noto Serif SC</vt:lpstr>
      <vt:lpstr>Noto Sans SC</vt:lpstr>
      <vt:lpstr>汉仪综艺体简</vt:lpstr>
      <vt:lpstr>Times New Roman</vt:lpstr>
      <vt:lpstr>汉仪楷体简</vt:lpstr>
      <vt:lpstr>汉仪书宋二简</vt:lpstr>
      <vt:lpstr>汉仪中宋简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2026-08-03T15:12:59Z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60CC59E0EFB247BCB94B18FF645DCE71_11</vt:lpwstr>
  </property>
</Properties>
</file>