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0.svg" ContentType="image/svg+xml"/>
  <Override PartName="/ppt/media/image12.svg" ContentType="image/svg+xml"/>
  <Override PartName="/ppt/media/image14.svg" ContentType="image/svg+xml"/>
  <Override PartName="/ppt/media/image16.svg" ContentType="image/svg+xml"/>
  <Override PartName="/ppt/media/image18.svg" ContentType="image/svg+xml"/>
  <Override PartName="/ppt/media/image2.svg" ContentType="image/svg+xml"/>
  <Override PartName="/ppt/media/image20.svg" ContentType="image/svg+xml"/>
  <Override PartName="/ppt/media/image22.svg" ContentType="image/svg+xml"/>
  <Override PartName="/ppt/media/image24.svg" ContentType="image/svg+xml"/>
  <Override PartName="/ppt/media/image26.svg" ContentType="image/svg+xml"/>
  <Override PartName="/ppt/media/image28.svg" ContentType="image/svg+xml"/>
  <Override PartName="/ppt/media/image30.svg" ContentType="image/svg+xml"/>
  <Override PartName="/ppt/media/image32.svg" ContentType="image/svg+xml"/>
  <Override PartName="/ppt/media/image34.svg" ContentType="image/svg+xml"/>
  <Override PartName="/ppt/media/image4.svg" ContentType="image/svg+xml"/>
  <Override PartName="/ppt/media/image6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1" r:id="rId8"/>
    <p:sldId id="262" r:id="rId9"/>
    <p:sldId id="265" r:id="rId10"/>
    <p:sldId id="263" r:id="rId11"/>
    <p:sldId id="264" r:id="rId12"/>
    <p:sldId id="266" r:id="rId13"/>
    <p:sldId id="274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04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39.xml"/><Relationship Id="rId8" Type="http://schemas.openxmlformats.org/officeDocument/2006/relationships/tags" Target="../tags/tag138.xml"/><Relationship Id="rId7" Type="http://schemas.openxmlformats.org/officeDocument/2006/relationships/tags" Target="../tags/tag137.xml"/><Relationship Id="rId6" Type="http://schemas.openxmlformats.org/officeDocument/2006/relationships/tags" Target="../tags/tag136.xml"/><Relationship Id="rId5" Type="http://schemas.openxmlformats.org/officeDocument/2006/relationships/tags" Target="../tags/tag135.xml"/><Relationship Id="rId4" Type="http://schemas.openxmlformats.org/officeDocument/2006/relationships/image" Target="../media/image30.svg"/><Relationship Id="rId3" Type="http://schemas.openxmlformats.org/officeDocument/2006/relationships/image" Target="../media/image29.png"/><Relationship Id="rId2" Type="http://schemas.openxmlformats.org/officeDocument/2006/relationships/tags" Target="../tags/tag134.xml"/><Relationship Id="rId14" Type="http://schemas.openxmlformats.org/officeDocument/2006/relationships/notesSlide" Target="../notesSlides/notesSlide10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42.xml"/><Relationship Id="rId11" Type="http://schemas.openxmlformats.org/officeDocument/2006/relationships/tags" Target="../tags/tag141.xml"/><Relationship Id="rId10" Type="http://schemas.openxmlformats.org/officeDocument/2006/relationships/tags" Target="../tags/tag140.xml"/><Relationship Id="rId1" Type="http://schemas.openxmlformats.org/officeDocument/2006/relationships/tags" Target="../tags/tag133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png"/><Relationship Id="rId8" Type="http://schemas.openxmlformats.org/officeDocument/2006/relationships/tags" Target="../tags/tag148.xml"/><Relationship Id="rId7" Type="http://schemas.openxmlformats.org/officeDocument/2006/relationships/tags" Target="../tags/tag147.xml"/><Relationship Id="rId6" Type="http://schemas.openxmlformats.org/officeDocument/2006/relationships/tags" Target="../tags/tag146.xml"/><Relationship Id="rId5" Type="http://schemas.openxmlformats.org/officeDocument/2006/relationships/tags" Target="../tags/tag145.xml"/><Relationship Id="rId4" Type="http://schemas.openxmlformats.org/officeDocument/2006/relationships/image" Target="../media/image32.svg"/><Relationship Id="rId3" Type="http://schemas.openxmlformats.org/officeDocument/2006/relationships/image" Target="../media/image31.png"/><Relationship Id="rId2" Type="http://schemas.openxmlformats.org/officeDocument/2006/relationships/tags" Target="../tags/tag144.xml"/><Relationship Id="rId14" Type="http://schemas.openxmlformats.org/officeDocument/2006/relationships/notesSlide" Target="../notesSlides/notesSlide11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50.xml"/><Relationship Id="rId11" Type="http://schemas.openxmlformats.org/officeDocument/2006/relationships/tags" Target="../tags/tag149.xml"/><Relationship Id="rId10" Type="http://schemas.openxmlformats.org/officeDocument/2006/relationships/image" Target="../media/image34.svg"/><Relationship Id="rId1" Type="http://schemas.openxmlformats.org/officeDocument/2006/relationships/tags" Target="../tags/tag14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sv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image" Target="../media/image4.svg"/><Relationship Id="rId6" Type="http://schemas.openxmlformats.org/officeDocument/2006/relationships/image" Target="../media/image3.png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4" Type="http://schemas.openxmlformats.org/officeDocument/2006/relationships/notesSlide" Target="../notesSlides/notesSlide3.xml"/><Relationship Id="rId33" Type="http://schemas.openxmlformats.org/officeDocument/2006/relationships/slideLayout" Target="../slideLayouts/slideLayout1.xml"/><Relationship Id="rId32" Type="http://schemas.openxmlformats.org/officeDocument/2006/relationships/tags" Target="../tags/tag88.xml"/><Relationship Id="rId31" Type="http://schemas.openxmlformats.org/officeDocument/2006/relationships/tags" Target="../tags/tag87.xml"/><Relationship Id="rId30" Type="http://schemas.openxmlformats.org/officeDocument/2006/relationships/tags" Target="../tags/tag86.xml"/><Relationship Id="rId3" Type="http://schemas.openxmlformats.org/officeDocument/2006/relationships/tags" Target="../tags/tag65.xml"/><Relationship Id="rId29" Type="http://schemas.openxmlformats.org/officeDocument/2006/relationships/tags" Target="../tags/tag85.xml"/><Relationship Id="rId28" Type="http://schemas.openxmlformats.org/officeDocument/2006/relationships/tags" Target="../tags/tag84.xml"/><Relationship Id="rId27" Type="http://schemas.openxmlformats.org/officeDocument/2006/relationships/tags" Target="../tags/tag83.xml"/><Relationship Id="rId26" Type="http://schemas.openxmlformats.org/officeDocument/2006/relationships/tags" Target="../tags/tag82.xml"/><Relationship Id="rId25" Type="http://schemas.openxmlformats.org/officeDocument/2006/relationships/tags" Target="../tags/tag81.xml"/><Relationship Id="rId24" Type="http://schemas.openxmlformats.org/officeDocument/2006/relationships/tags" Target="../tags/tag80.xml"/><Relationship Id="rId23" Type="http://schemas.openxmlformats.org/officeDocument/2006/relationships/tags" Target="../tags/tag79.xml"/><Relationship Id="rId22" Type="http://schemas.openxmlformats.org/officeDocument/2006/relationships/tags" Target="../tags/tag78.xml"/><Relationship Id="rId21" Type="http://schemas.openxmlformats.org/officeDocument/2006/relationships/image" Target="../media/image8.svg"/><Relationship Id="rId20" Type="http://schemas.openxmlformats.org/officeDocument/2006/relationships/image" Target="../media/image7.png"/><Relationship Id="rId2" Type="http://schemas.openxmlformats.org/officeDocument/2006/relationships/tags" Target="../tags/tag64.xml"/><Relationship Id="rId19" Type="http://schemas.openxmlformats.org/officeDocument/2006/relationships/tags" Target="../tags/tag77.xml"/><Relationship Id="rId18" Type="http://schemas.openxmlformats.org/officeDocument/2006/relationships/tags" Target="../tags/tag76.xml"/><Relationship Id="rId17" Type="http://schemas.openxmlformats.org/officeDocument/2006/relationships/tags" Target="../tags/tag75.xml"/><Relationship Id="rId16" Type="http://schemas.openxmlformats.org/officeDocument/2006/relationships/tags" Target="../tags/tag74.xml"/><Relationship Id="rId15" Type="http://schemas.openxmlformats.org/officeDocument/2006/relationships/tags" Target="../tags/tag73.xml"/><Relationship Id="rId14" Type="http://schemas.openxmlformats.org/officeDocument/2006/relationships/image" Target="../media/image6.svg"/><Relationship Id="rId13" Type="http://schemas.openxmlformats.org/officeDocument/2006/relationships/image" Target="../media/image5.png"/><Relationship Id="rId12" Type="http://schemas.openxmlformats.org/officeDocument/2006/relationships/tags" Target="../tags/tag7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tags" Target="../tags/tag6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95.xml"/><Relationship Id="rId8" Type="http://schemas.openxmlformats.org/officeDocument/2006/relationships/tags" Target="../tags/tag94.xml"/><Relationship Id="rId7" Type="http://schemas.openxmlformats.org/officeDocument/2006/relationships/image" Target="../media/image10.svg"/><Relationship Id="rId6" Type="http://schemas.openxmlformats.org/officeDocument/2006/relationships/image" Target="../media/image9.png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7" Type="http://schemas.openxmlformats.org/officeDocument/2006/relationships/notesSlide" Target="../notesSlides/notesSlide5.xml"/><Relationship Id="rId26" Type="http://schemas.openxmlformats.org/officeDocument/2006/relationships/slideLayout" Target="../slideLayouts/slideLayout1.xml"/><Relationship Id="rId25" Type="http://schemas.openxmlformats.org/officeDocument/2006/relationships/tags" Target="../tags/tag103.xml"/><Relationship Id="rId24" Type="http://schemas.openxmlformats.org/officeDocument/2006/relationships/image" Target="../media/image18.svg"/><Relationship Id="rId23" Type="http://schemas.openxmlformats.org/officeDocument/2006/relationships/image" Target="../media/image17.png"/><Relationship Id="rId22" Type="http://schemas.openxmlformats.org/officeDocument/2006/relationships/tags" Target="../tags/tag102.xml"/><Relationship Id="rId21" Type="http://schemas.openxmlformats.org/officeDocument/2006/relationships/tags" Target="../tags/tag101.xml"/><Relationship Id="rId20" Type="http://schemas.openxmlformats.org/officeDocument/2006/relationships/tags" Target="../tags/tag100.xml"/><Relationship Id="rId2" Type="http://schemas.openxmlformats.org/officeDocument/2006/relationships/tags" Target="../tags/tag90.xml"/><Relationship Id="rId19" Type="http://schemas.openxmlformats.org/officeDocument/2006/relationships/tags" Target="../tags/tag99.xml"/><Relationship Id="rId18" Type="http://schemas.openxmlformats.org/officeDocument/2006/relationships/tags" Target="../tags/tag98.xml"/><Relationship Id="rId17" Type="http://schemas.openxmlformats.org/officeDocument/2006/relationships/image" Target="../media/image16.svg"/><Relationship Id="rId16" Type="http://schemas.openxmlformats.org/officeDocument/2006/relationships/image" Target="../media/image15.png"/><Relationship Id="rId15" Type="http://schemas.openxmlformats.org/officeDocument/2006/relationships/tags" Target="../tags/tag97.xml"/><Relationship Id="rId14" Type="http://schemas.openxmlformats.org/officeDocument/2006/relationships/image" Target="../media/image14.svg"/><Relationship Id="rId13" Type="http://schemas.openxmlformats.org/officeDocument/2006/relationships/image" Target="../media/image13.png"/><Relationship Id="rId12" Type="http://schemas.openxmlformats.org/officeDocument/2006/relationships/tags" Target="../tags/tag96.xml"/><Relationship Id="rId11" Type="http://schemas.openxmlformats.org/officeDocument/2006/relationships/image" Target="../media/image12.svg"/><Relationship Id="rId10" Type="http://schemas.openxmlformats.org/officeDocument/2006/relationships/image" Target="../media/image11.png"/><Relationship Id="rId1" Type="http://schemas.openxmlformats.org/officeDocument/2006/relationships/tags" Target="../tags/tag89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tags" Target="../tags/tag104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svg"/><Relationship Id="rId8" Type="http://schemas.openxmlformats.org/officeDocument/2006/relationships/image" Target="../media/image21.png"/><Relationship Id="rId7" Type="http://schemas.openxmlformats.org/officeDocument/2006/relationships/tags" Target="../tags/tag113.xml"/><Relationship Id="rId6" Type="http://schemas.openxmlformats.org/officeDocument/2006/relationships/tags" Target="../tags/tag112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Relationship Id="rId3" Type="http://schemas.openxmlformats.org/officeDocument/2006/relationships/tags" Target="../tags/tag111.xml"/><Relationship Id="rId20" Type="http://schemas.openxmlformats.org/officeDocument/2006/relationships/notesSlide" Target="../notesSlides/notesSlide7.xml"/><Relationship Id="rId2" Type="http://schemas.openxmlformats.org/officeDocument/2006/relationships/tags" Target="../tags/tag110.xml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120.xml"/><Relationship Id="rId17" Type="http://schemas.openxmlformats.org/officeDocument/2006/relationships/tags" Target="../tags/tag119.xml"/><Relationship Id="rId16" Type="http://schemas.openxmlformats.org/officeDocument/2006/relationships/tags" Target="../tags/tag118.xml"/><Relationship Id="rId15" Type="http://schemas.openxmlformats.org/officeDocument/2006/relationships/image" Target="../media/image24.svg"/><Relationship Id="rId14" Type="http://schemas.openxmlformats.org/officeDocument/2006/relationships/image" Target="../media/image23.png"/><Relationship Id="rId13" Type="http://schemas.openxmlformats.org/officeDocument/2006/relationships/tags" Target="../tags/tag117.xml"/><Relationship Id="rId12" Type="http://schemas.openxmlformats.org/officeDocument/2006/relationships/tags" Target="../tags/tag116.xml"/><Relationship Id="rId11" Type="http://schemas.openxmlformats.org/officeDocument/2006/relationships/tags" Target="../tags/tag115.xml"/><Relationship Id="rId10" Type="http://schemas.openxmlformats.org/officeDocument/2006/relationships/tags" Target="../tags/tag114.xml"/><Relationship Id="rId1" Type="http://schemas.openxmlformats.org/officeDocument/2006/relationships/tags" Target="../tags/tag109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27.xml"/><Relationship Id="rId8" Type="http://schemas.openxmlformats.org/officeDocument/2006/relationships/image" Target="../media/image10.svg"/><Relationship Id="rId7" Type="http://schemas.openxmlformats.org/officeDocument/2006/relationships/image" Target="../media/image9.png"/><Relationship Id="rId6" Type="http://schemas.openxmlformats.org/officeDocument/2006/relationships/tags" Target="../tags/tag126.xml"/><Relationship Id="rId5" Type="http://schemas.openxmlformats.org/officeDocument/2006/relationships/tags" Target="../tags/tag125.xml"/><Relationship Id="rId4" Type="http://schemas.openxmlformats.org/officeDocument/2006/relationships/tags" Target="../tags/tag124.xml"/><Relationship Id="rId3" Type="http://schemas.openxmlformats.org/officeDocument/2006/relationships/tags" Target="../tags/tag123.xml"/><Relationship Id="rId22" Type="http://schemas.openxmlformats.org/officeDocument/2006/relationships/notesSlide" Target="../notesSlides/notesSlide8.xml"/><Relationship Id="rId21" Type="http://schemas.openxmlformats.org/officeDocument/2006/relationships/slideLayout" Target="../slideLayouts/slideLayout1.xml"/><Relationship Id="rId20" Type="http://schemas.openxmlformats.org/officeDocument/2006/relationships/image" Target="../media/image28.svg"/><Relationship Id="rId2" Type="http://schemas.openxmlformats.org/officeDocument/2006/relationships/tags" Target="../tags/tag122.xml"/><Relationship Id="rId19" Type="http://schemas.openxmlformats.org/officeDocument/2006/relationships/image" Target="../media/image27.png"/><Relationship Id="rId18" Type="http://schemas.openxmlformats.org/officeDocument/2006/relationships/tags" Target="../tags/tag130.xml"/><Relationship Id="rId17" Type="http://schemas.openxmlformats.org/officeDocument/2006/relationships/image" Target="../media/image26.svg"/><Relationship Id="rId16" Type="http://schemas.openxmlformats.org/officeDocument/2006/relationships/image" Target="../media/image25.png"/><Relationship Id="rId15" Type="http://schemas.openxmlformats.org/officeDocument/2006/relationships/tags" Target="../tags/tag129.xml"/><Relationship Id="rId14" Type="http://schemas.openxmlformats.org/officeDocument/2006/relationships/image" Target="../media/image14.svg"/><Relationship Id="rId13" Type="http://schemas.openxmlformats.org/officeDocument/2006/relationships/image" Target="../media/image13.png"/><Relationship Id="rId12" Type="http://schemas.openxmlformats.org/officeDocument/2006/relationships/tags" Target="../tags/tag128.xml"/><Relationship Id="rId11" Type="http://schemas.openxmlformats.org/officeDocument/2006/relationships/image" Target="../media/image12.svg"/><Relationship Id="rId10" Type="http://schemas.openxmlformats.org/officeDocument/2006/relationships/image" Target="../media/image11.png"/><Relationship Id="rId1" Type="http://schemas.openxmlformats.org/officeDocument/2006/relationships/tags" Target="../tags/tag121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svg"/><Relationship Id="rId3" Type="http://schemas.openxmlformats.org/officeDocument/2006/relationships/image" Target="../media/image15.png"/><Relationship Id="rId2" Type="http://schemas.openxmlformats.org/officeDocument/2006/relationships/tags" Target="../tags/tag132.xml"/><Relationship Id="rId1" Type="http://schemas.openxmlformats.org/officeDocument/2006/relationships/tags" Target="../tags/tag1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905000"/>
            <a:ext cx="5080000" cy="5080000"/>
          </a:xfrm>
          <a:prstGeom prst="ellipse">
            <a:avLst/>
          </a:prstGeom>
          <a:solidFill>
            <a:srgbClr val="94A38E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524000" y="4826000"/>
            <a:ext cx="4445000" cy="4445000"/>
          </a:xfrm>
          <a:prstGeom prst="ellipse">
            <a:avLst/>
          </a:prstGeom>
          <a:solidFill>
            <a:srgbClr val="94A38E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2032000"/>
            <a:ext cx="1066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4200" b="1" i="0" u="none" strike="noStrike">
                <a:solidFill>
                  <a:srgbClr val="444742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模块4 老年心理障碍护理与特殊老人护理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2286000" y="3429000"/>
            <a:ext cx="7620000" cy="25400"/>
          </a:xfrm>
          <a:prstGeom prst="roundRect">
            <a:avLst>
              <a:gd name="adj" fmla="val 0"/>
            </a:avLst>
          </a:prstGeom>
          <a:solidFill>
            <a:srgbClr val="94A38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016000" y="3810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algn="ctr">
              <a:lnSpc>
                <a:spcPct val="125000"/>
              </a:lnSpc>
              <a:buSzTx/>
              <a:defRPr/>
            </a:pPr>
            <a:r>
              <a:rPr lang="zh-CN" altLang="en-US" sz="2000" b="1">
                <a:solidFill>
                  <a:srgbClr val="76857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任务5　老年认知症心理护理</a:t>
            </a:r>
            <a:endParaRPr lang="zh-CN" altLang="en-US" sz="2000" b="1">
              <a:solidFill>
                <a:srgbClr val="76857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6A691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6A691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762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>
                <a:solidFill>
                  <a:srgbClr val="4B5563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</a:rPr>
              <a:t>5.4　老年认知症的护理</a:t>
            </a:r>
            <a:endParaRPr lang="en-US" sz="3600">
              <a:solidFill>
                <a:srgbClr val="4B5563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</a:endParaRPr>
          </a:p>
        </p:txBody>
      </p:sp>
      <p:sp>
        <p:nvSpPr>
          <p:cNvPr id="25" name="AutoShape 3"/>
          <p:cNvSpPr/>
          <p:nvPr>
            <p:custDataLst>
              <p:tags r:id="rId1"/>
            </p:custDataLst>
          </p:nvPr>
        </p:nvSpPr>
        <p:spPr>
          <a:xfrm>
            <a:off x="1016000" y="1778000"/>
            <a:ext cx="4953000" cy="4572000"/>
          </a:xfrm>
          <a:prstGeom prst="roundRect">
            <a:avLst>
              <a:gd name="adj" fmla="val 3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52400" dist="50800" dir="5400000" algn="tl" rotWithShape="0">
              <a:srgbClr val="8A9A72">
                <a:alpha val="15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6" name="Picture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24000" y="2133600"/>
            <a:ext cx="508000" cy="508000"/>
          </a:xfrm>
          <a:prstGeom prst="rect">
            <a:avLst/>
          </a:prstGeom>
        </p:spPr>
      </p:pic>
      <p:sp>
        <p:nvSpPr>
          <p:cNvPr id="27" name="AutoShape 6"/>
          <p:cNvSpPr/>
          <p:nvPr>
            <p:custDataLst>
              <p:tags r:id="rId5"/>
            </p:custDataLst>
          </p:nvPr>
        </p:nvSpPr>
        <p:spPr>
          <a:xfrm>
            <a:off x="2286000" y="2159000"/>
            <a:ext cx="381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</a:t>
            </a:r>
            <a:r>
              <a:rPr lang="zh-CN" altLang="en-US" sz="20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认知症的照护核心如下</a:t>
            </a:r>
            <a:endParaRPr lang="zh-CN" altLang="en-US" sz="2000" b="1" i="0" u="none" strike="noStrike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8" name="AutoShape 7"/>
          <p:cNvSpPr/>
          <p:nvPr>
            <p:custDataLst>
              <p:tags r:id="rId6"/>
            </p:custDataLst>
          </p:nvPr>
        </p:nvSpPr>
        <p:spPr>
          <a:xfrm>
            <a:off x="1270000" y="2896870"/>
            <a:ext cx="4596130" cy="304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33000"/>
              </a:lnSpc>
              <a:defRPr/>
            </a:pPr>
            <a:r>
              <a:rPr lang="en-US" sz="20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（1）改善认知功能；</a:t>
            </a:r>
            <a:endParaRPr lang="en-US" sz="2000" b="1" i="0" u="none" strike="noStrike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33000"/>
              </a:lnSpc>
              <a:defRPr/>
            </a:pPr>
            <a:r>
              <a:rPr lang="en-US" sz="20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（2）延缓或阻止认知症的进展；</a:t>
            </a:r>
            <a:endParaRPr lang="en-US" sz="2000" b="1" i="0" u="none" strike="noStrike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33000"/>
              </a:lnSpc>
              <a:defRPr/>
            </a:pPr>
            <a:r>
              <a:rPr lang="en-US" sz="20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（3）抑制和逆转认知症早期部分关键性病理过程；</a:t>
            </a:r>
            <a:endParaRPr lang="en-US" sz="2000" b="1" i="0" u="none" strike="noStrike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33000"/>
              </a:lnSpc>
              <a:defRPr/>
            </a:pPr>
            <a:r>
              <a:rPr lang="en-US" sz="20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（4）提高认知症患者的日常生活能力和改善生活质量；</a:t>
            </a:r>
            <a:endParaRPr lang="en-US" sz="2000" b="1" i="0" u="none" strike="noStrike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33000"/>
              </a:lnSpc>
              <a:defRPr/>
            </a:pPr>
            <a:r>
              <a:rPr lang="en-US" sz="20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（5）减少并发症，延长生存期；</a:t>
            </a:r>
            <a:endParaRPr lang="en-US" sz="2000" b="1" i="0" u="none" strike="noStrike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33000"/>
              </a:lnSpc>
              <a:defRPr/>
            </a:pPr>
            <a:r>
              <a:rPr lang="en-US" sz="20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（6）减轻看护者的照护负担。</a:t>
            </a:r>
            <a:endParaRPr lang="en-US" sz="2000" b="1" i="0" u="none" strike="noStrike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9" name="AutoShape 3"/>
          <p:cNvSpPr/>
          <p:nvPr>
            <p:custDataLst>
              <p:tags r:id="rId7"/>
            </p:custDataLst>
          </p:nvPr>
        </p:nvSpPr>
        <p:spPr>
          <a:xfrm>
            <a:off x="6223000" y="762635"/>
            <a:ext cx="4953000" cy="5436235"/>
          </a:xfrm>
          <a:prstGeom prst="roundRect">
            <a:avLst>
              <a:gd name="adj" fmla="val 3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52400" dist="50800" dir="5400000" algn="tl" rotWithShape="0">
              <a:srgbClr val="8A9A72">
                <a:alpha val="15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30" name="Picture 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31000" y="863600"/>
            <a:ext cx="508000" cy="508000"/>
          </a:xfrm>
          <a:prstGeom prst="rect">
            <a:avLst/>
          </a:prstGeom>
        </p:spPr>
      </p:pic>
      <p:sp>
        <p:nvSpPr>
          <p:cNvPr id="31" name="AutoShape 6"/>
          <p:cNvSpPr/>
          <p:nvPr>
            <p:custDataLst>
              <p:tags r:id="rId9"/>
            </p:custDataLst>
          </p:nvPr>
        </p:nvSpPr>
        <p:spPr>
          <a:xfrm>
            <a:off x="7493000" y="889000"/>
            <a:ext cx="381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8A9A7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</a:t>
            </a:r>
            <a:r>
              <a:rPr lang="zh-CN" altLang="en-US" sz="20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老年认知症的全面护理</a:t>
            </a:r>
            <a:endParaRPr lang="zh-CN" altLang="en-US" sz="2000" b="1" i="0" u="none" strike="noStrike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32" name="AutoShape 7"/>
          <p:cNvSpPr/>
          <p:nvPr>
            <p:custDataLst>
              <p:tags r:id="rId10"/>
            </p:custDataLst>
          </p:nvPr>
        </p:nvSpPr>
        <p:spPr>
          <a:xfrm>
            <a:off x="6477000" y="1473200"/>
            <a:ext cx="4445000" cy="447167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33000"/>
              </a:lnSpc>
              <a:defRPr/>
            </a:pPr>
            <a:r>
              <a:rPr lang="en-US" sz="1600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（1）</a:t>
            </a:r>
            <a:r>
              <a:rPr lang="en-US" sz="16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日常生活护理</a:t>
            </a:r>
            <a:r>
              <a:rPr lang="en-US" sz="1600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。一是老年人自我照顾能力的训练</a:t>
            </a:r>
            <a:r>
              <a:rPr lang="zh-CN" altLang="en-US" sz="1600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；</a:t>
            </a:r>
            <a:r>
              <a:rPr lang="en-US" sz="1600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二是老年人完全不能自理时应有专人护理</a:t>
            </a:r>
            <a:endParaRPr lang="en-US" sz="1600" i="0" u="none" strike="noStrike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33000"/>
              </a:lnSpc>
              <a:defRPr/>
            </a:pPr>
            <a:r>
              <a:rPr lang="en-US" sz="1600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（2）</a:t>
            </a:r>
            <a:r>
              <a:rPr lang="en-US" sz="16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用药护理</a:t>
            </a:r>
            <a:r>
              <a:rPr lang="en-US" sz="1600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。一是送药到手，看服入口；二是重症老年人服药方式应灵活</a:t>
            </a:r>
            <a:endParaRPr lang="en-US" sz="1600" i="0" u="none" strike="noStrike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33000"/>
              </a:lnSpc>
              <a:defRPr/>
            </a:pPr>
            <a:r>
              <a:rPr lang="en-US" sz="1600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（3）</a:t>
            </a:r>
            <a:r>
              <a:rPr lang="en-US" sz="16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认知训练</a:t>
            </a:r>
            <a:r>
              <a:rPr lang="en-US" sz="1600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。针对认知症患者进行认知训练是非常必要的，可以帮助老年人改善记忆力、思维力，延缓脑功能的衰退</a:t>
            </a:r>
            <a:endParaRPr lang="en-US" sz="1600" i="0" u="none" strike="noStrike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33000"/>
              </a:lnSpc>
              <a:defRPr/>
            </a:pPr>
            <a:r>
              <a:rPr lang="en-US" sz="1600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（4）</a:t>
            </a:r>
            <a:r>
              <a:rPr lang="en-US" sz="16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安全护理</a:t>
            </a:r>
            <a:r>
              <a:rPr lang="en-US" sz="1600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。一是提供较为固定的生活环境；二是佩戴标志</a:t>
            </a:r>
            <a:endParaRPr lang="en-US" sz="1600" i="0" u="none" strike="noStrike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33000"/>
              </a:lnSpc>
              <a:defRPr/>
            </a:pPr>
            <a:r>
              <a:rPr lang="en-US" sz="1600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（5）</a:t>
            </a:r>
            <a:r>
              <a:rPr lang="en-US" sz="16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心理护理</a:t>
            </a:r>
            <a:r>
              <a:rPr lang="en-US" sz="1600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。体现在为老年人服务的各项具体操作中，要做到不嫌弃老年人</a:t>
            </a:r>
            <a:r>
              <a:rPr lang="zh-CN" altLang="en-US" sz="1600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，</a:t>
            </a:r>
            <a:r>
              <a:rPr lang="en-US" sz="1600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对老年人要有足够的耐心和细心，态度温和，服务周到体贴</a:t>
            </a:r>
            <a:endParaRPr lang="en-US" sz="1600" i="0" u="none" strike="noStrike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33000"/>
              </a:lnSpc>
              <a:defRPr/>
            </a:pPr>
            <a:r>
              <a:rPr lang="en-US" sz="1600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（6）</a:t>
            </a:r>
            <a:r>
              <a:rPr lang="en-US" sz="1600" b="1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健康指导</a:t>
            </a:r>
            <a:r>
              <a:rPr lang="en-US" sz="1600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。“喝茶+喝咖啡+吃核桃+常锻炼+晒太阳”是预防认知症的完美组合</a:t>
            </a:r>
            <a:endParaRPr lang="en-US" sz="1600" i="0" u="none" strike="noStrike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33" name="AutoShape 4"/>
          <p:cNvSpPr/>
          <p:nvPr>
            <p:custDataLst>
              <p:tags r:id="rId11"/>
            </p:custDataLst>
          </p:nvPr>
        </p:nvSpPr>
        <p:spPr>
          <a:xfrm>
            <a:off x="1016000" y="1625600"/>
            <a:ext cx="4953000" cy="50800"/>
          </a:xfrm>
          <a:prstGeom prst="roundRect">
            <a:avLst>
              <a:gd name="adj" fmla="val 0"/>
            </a:avLst>
          </a:prstGeom>
          <a:solidFill>
            <a:srgbClr val="8A9A7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4" name="AutoShape 9"/>
          <p:cNvSpPr/>
          <p:nvPr>
            <p:custDataLst>
              <p:tags r:id="rId12"/>
            </p:custDataLst>
          </p:nvPr>
        </p:nvSpPr>
        <p:spPr>
          <a:xfrm>
            <a:off x="6350000" y="762000"/>
            <a:ext cx="4953000" cy="50800"/>
          </a:xfrm>
          <a:prstGeom prst="roundRect">
            <a:avLst>
              <a:gd name="adj" fmla="val 0"/>
            </a:avLst>
          </a:prstGeom>
          <a:solidFill>
            <a:srgbClr val="8A9A7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414000" y="-762000"/>
            <a:ext cx="2540000" cy="2540000"/>
          </a:xfrm>
          <a:prstGeom prst="ellipse">
            <a:avLst/>
          </a:prstGeom>
          <a:solidFill>
            <a:srgbClr val="8AAC99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508000" y="5461000"/>
            <a:ext cx="1905000" cy="1905000"/>
          </a:xfrm>
          <a:prstGeom prst="ellipse">
            <a:avLst/>
          </a:prstGeom>
          <a:solidFill>
            <a:srgbClr val="8AAC99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762000"/>
            <a:ext cx="1016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0" i="0" u="none" strike="noStrike">
                <a:solidFill>
                  <a:srgbClr val="444444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课后作业</a:t>
            </a:r>
            <a:endParaRPr lang="en-US" sz="1100"/>
          </a:p>
        </p:txBody>
      </p:sp>
      <p:sp>
        <p:nvSpPr>
          <p:cNvPr id="5" name="AutoShape 5"/>
          <p:cNvSpPr/>
          <p:nvPr>
            <p:custDataLst>
              <p:tags r:id="rId1"/>
            </p:custDataLst>
          </p:nvPr>
        </p:nvSpPr>
        <p:spPr>
          <a:xfrm>
            <a:off x="1016000" y="2222500"/>
            <a:ext cx="4953000" cy="3048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AC99">
                <a:alpha val="10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70000" y="2476500"/>
            <a:ext cx="381000" cy="381000"/>
          </a:xfrm>
          <a:prstGeom prst="rect">
            <a:avLst/>
          </a:prstGeom>
        </p:spPr>
      </p:pic>
      <p:sp>
        <p:nvSpPr>
          <p:cNvPr id="7" name="AutoShape 7"/>
          <p:cNvSpPr/>
          <p:nvPr>
            <p:custDataLst>
              <p:tags r:id="rId5"/>
            </p:custDataLst>
          </p:nvPr>
        </p:nvSpPr>
        <p:spPr>
          <a:xfrm>
            <a:off x="1397000" y="3357245"/>
            <a:ext cx="4127500" cy="100012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1.本任务的案例中老人有哪些认知症状？</a:t>
            </a:r>
            <a:r>
              <a:rPr lang="en-US" sz="18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？</a:t>
            </a:r>
            <a:endParaRPr lang="zh-CN" altLang="en-US" sz="1100"/>
          </a:p>
          <a:p>
            <a:pPr marL="0" indent="0" algn="l">
              <a:lnSpc>
                <a:spcPct val="125000"/>
              </a:lnSpc>
              <a:defRPr/>
            </a:pPr>
            <a:endParaRPr lang="en-US" sz="1100"/>
          </a:p>
        </p:txBody>
      </p:sp>
      <p:cxnSp>
        <p:nvCxnSpPr>
          <p:cNvPr id="8" name="Connector 8"/>
          <p:cNvCxnSpPr/>
          <p:nvPr>
            <p:custDataLst>
              <p:tags r:id="rId6"/>
            </p:custDataLst>
          </p:nvPr>
        </p:nvCxnSpPr>
        <p:spPr>
          <a:xfrm rot="-9822">
            <a:off x="1270009" y="2978150"/>
            <a:ext cx="4445018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AAC99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AutoShape 10"/>
          <p:cNvSpPr/>
          <p:nvPr>
            <p:custDataLst>
              <p:tags r:id="rId7"/>
            </p:custDataLst>
          </p:nvPr>
        </p:nvSpPr>
        <p:spPr>
          <a:xfrm>
            <a:off x="6223000" y="2222500"/>
            <a:ext cx="4953000" cy="3048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8AAC99">
                <a:alpha val="10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477000" y="2476500"/>
            <a:ext cx="381000" cy="381000"/>
          </a:xfrm>
          <a:prstGeom prst="rect">
            <a:avLst/>
          </a:prstGeom>
        </p:spPr>
      </p:pic>
      <p:sp>
        <p:nvSpPr>
          <p:cNvPr id="12" name="AutoShape 12"/>
          <p:cNvSpPr/>
          <p:nvPr>
            <p:custDataLst>
              <p:tags r:id="rId11"/>
            </p:custDataLst>
          </p:nvPr>
        </p:nvSpPr>
        <p:spPr>
          <a:xfrm>
            <a:off x="6810375" y="3429000"/>
            <a:ext cx="4127500" cy="78486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8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2.请针对本任务的案例中老人的实际症状，提出可行的认知训练方案。</a:t>
            </a:r>
            <a:r>
              <a:rPr lang="en-US" sz="18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。</a:t>
            </a:r>
            <a:endParaRPr lang="zh-CN" altLang="en-US" sz="1100"/>
          </a:p>
          <a:p>
            <a:pPr marL="0" indent="0" algn="l">
              <a:lnSpc>
                <a:spcPct val="125000"/>
              </a:lnSpc>
              <a:defRPr/>
            </a:pPr>
            <a:endParaRPr lang="en-US" sz="1100"/>
          </a:p>
        </p:txBody>
      </p:sp>
      <p:cxnSp>
        <p:nvCxnSpPr>
          <p:cNvPr id="13" name="Connector 13"/>
          <p:cNvCxnSpPr/>
          <p:nvPr>
            <p:custDataLst>
              <p:tags r:id="rId12"/>
            </p:custDataLst>
          </p:nvPr>
        </p:nvCxnSpPr>
        <p:spPr>
          <a:xfrm rot="-9822">
            <a:off x="6477009" y="2978150"/>
            <a:ext cx="4445018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AAC99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08000" y="187960"/>
            <a:ext cx="5080000" cy="107632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zh-CN" altLang="en-US" sz="3600" b="0" i="0" u="none" strike="noStrike">
                <a:solidFill>
                  <a:srgbClr val="3C3C3C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案例分析</a:t>
            </a:r>
            <a:endParaRPr lang="zh-CN" altLang="en-US" sz="3600" b="0" i="0" u="none" strike="noStrike">
              <a:solidFill>
                <a:srgbClr val="3C3C3C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  <a:sym typeface="Noto Serif SC" panose="02020200000000000000" charset="-122"/>
            </a:endParaR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77215" y="1264285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042670" y="960120"/>
            <a:ext cx="10596245" cy="526288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zh-CN" altLang="en-US" sz="2800" b="0" i="0" u="none" strike="noStrike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根据情境案例，分析老人的症状表现，制订科学可行的心理护理方案。</a:t>
            </a:r>
            <a:endParaRPr lang="zh-CN" altLang="en-US" sz="2800" b="0" i="0" u="none" strike="noStrike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800" b="0" i="0" u="none" strike="noStrike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王先生，今年70岁，中专文化，退休前为企业车间主任，一生工作认真严谨，深受同事好评，身体状况也不错。但近几个月以来他的行为越来越奇怪，据他儿子反映，其记性越来越差，经常丢三落四，常常手里拿着钥匙找钥匙，明明吃过饭了偏说自己没吃，还说儿子不孝顺，嫌弃他，激动起来还骂人、打人。有时在附近小区散步或买菜，却找不到回家的路，一个人在外面徘徊，被周围邻居看到送回了家。王先生的儿子带他到医院就诊，被确诊为认知症。假如你是心理工作人员，面对王先生的情况，你会如何帮助他？</a:t>
            </a:r>
            <a:endParaRPr lang="zh-CN" altLang="en-US" sz="2800" b="0" i="0" u="none" strike="noStrike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AB29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AB29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16637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3600" b="0" i="0" u="none" strike="noStrike">
                <a:solidFill>
                  <a:srgbClr val="444444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Noto Serif SC" panose="02020200000000000000" charset="-122"/>
              </a:rPr>
              <a:t>学习目标</a:t>
            </a:r>
            <a:endParaRPr lang="en-US" sz="1100"/>
          </a:p>
        </p:txBody>
      </p:sp>
      <p:sp>
        <p:nvSpPr>
          <p:cNvPr id="5" name="AutoShape 5"/>
          <p:cNvSpPr/>
          <p:nvPr>
            <p:custDataLst>
              <p:tags r:id="rId1"/>
            </p:custDataLst>
          </p:nvPr>
        </p:nvSpPr>
        <p:spPr>
          <a:xfrm>
            <a:off x="4318000" y="1053465"/>
            <a:ext cx="6519545" cy="1016635"/>
          </a:xfrm>
          <a:prstGeom prst="roundRect">
            <a:avLst>
              <a:gd name="adj" fmla="val 50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>
            <p:custDataLst>
              <p:tags r:id="rId2"/>
            </p:custDataLst>
          </p:nvPr>
        </p:nvSpPr>
        <p:spPr>
          <a:xfrm>
            <a:off x="4384675" y="1050925"/>
            <a:ext cx="6399530" cy="98107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掌握老年认知症的早期信号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掌握老年认知症的分期表现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10" name="AutoShape 10"/>
          <p:cNvSpPr/>
          <p:nvPr>
            <p:custDataLst>
              <p:tags r:id="rId3"/>
            </p:custDataLst>
          </p:nvPr>
        </p:nvSpPr>
        <p:spPr>
          <a:xfrm>
            <a:off x="4323715" y="2311400"/>
            <a:ext cx="6514465" cy="989965"/>
          </a:xfrm>
          <a:prstGeom prst="roundRect">
            <a:avLst>
              <a:gd name="adj" fmla="val 50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>
            <p:custDataLst>
              <p:tags r:id="rId4"/>
            </p:custDataLst>
          </p:nvPr>
        </p:nvSpPr>
        <p:spPr>
          <a:xfrm>
            <a:off x="698500" y="2286000"/>
            <a:ext cx="3175000" cy="1016000"/>
          </a:xfrm>
          <a:prstGeom prst="roundRect">
            <a:avLst>
              <a:gd name="adj" fmla="val 5000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3600" y="2518410"/>
            <a:ext cx="406400" cy="406400"/>
          </a:xfrm>
          <a:prstGeom prst="rect">
            <a:avLst/>
          </a:prstGeom>
        </p:spPr>
      </p:pic>
      <p:sp>
        <p:nvSpPr>
          <p:cNvPr id="13" name="AutoShape 13"/>
          <p:cNvSpPr/>
          <p:nvPr>
            <p:custDataLst>
              <p:tags r:id="rId8"/>
            </p:custDataLst>
          </p:nvPr>
        </p:nvSpPr>
        <p:spPr>
          <a:xfrm>
            <a:off x="1524000" y="2480310"/>
            <a:ext cx="2032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 能力目标</a:t>
            </a:r>
            <a:endParaRPr lang="en-US" sz="1100"/>
          </a:p>
        </p:txBody>
      </p:sp>
      <p:sp>
        <p:nvSpPr>
          <p:cNvPr id="14" name="AutoShape 14"/>
          <p:cNvSpPr/>
          <p:nvPr>
            <p:custDataLst>
              <p:tags r:id="rId9"/>
            </p:custDataLst>
          </p:nvPr>
        </p:nvSpPr>
        <p:spPr>
          <a:xfrm>
            <a:off x="4384675" y="2336800"/>
            <a:ext cx="6400165" cy="90551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能对老年认知症进行早期预防和初步筛查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zh-CN" altLang="en-US" sz="20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能对患有认知症的老年人进行全面护理</a:t>
            </a:r>
            <a:endParaRPr lang="zh-CN" altLang="en-US" sz="20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15" name="AutoShape 15"/>
          <p:cNvSpPr/>
          <p:nvPr>
            <p:custDataLst>
              <p:tags r:id="rId10"/>
            </p:custDataLst>
          </p:nvPr>
        </p:nvSpPr>
        <p:spPr>
          <a:xfrm>
            <a:off x="659765" y="4476750"/>
            <a:ext cx="4416425" cy="214757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6" name="AutoShape 16"/>
          <p:cNvSpPr/>
          <p:nvPr>
            <p:custDataLst>
              <p:tags r:id="rId11"/>
            </p:custDataLst>
          </p:nvPr>
        </p:nvSpPr>
        <p:spPr>
          <a:xfrm>
            <a:off x="698500" y="3494405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7" name="Picture 17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73125" y="3810000"/>
            <a:ext cx="396875" cy="406400"/>
          </a:xfrm>
          <a:prstGeom prst="rect">
            <a:avLst/>
          </a:prstGeom>
        </p:spPr>
      </p:pic>
      <p:sp>
        <p:nvSpPr>
          <p:cNvPr id="18" name="AutoShape 18"/>
          <p:cNvSpPr/>
          <p:nvPr>
            <p:custDataLst>
              <p:tags r:id="rId15"/>
            </p:custDataLst>
          </p:nvPr>
        </p:nvSpPr>
        <p:spPr>
          <a:xfrm>
            <a:off x="1524000" y="3773805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素质目标</a:t>
            </a:r>
            <a:endParaRPr lang="en-US" sz="1100"/>
          </a:p>
        </p:txBody>
      </p:sp>
      <p:sp>
        <p:nvSpPr>
          <p:cNvPr id="19" name="AutoShape 19"/>
          <p:cNvSpPr/>
          <p:nvPr>
            <p:custDataLst>
              <p:tags r:id="rId16"/>
            </p:custDataLst>
          </p:nvPr>
        </p:nvSpPr>
        <p:spPr>
          <a:xfrm>
            <a:off x="913765" y="4065905"/>
            <a:ext cx="4011295" cy="292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培养勤奋好学、耐心细致的态度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培养关爱老人、细心观察的意识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培养爱岗敬业、科学严谨的意识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培养尊老敬老、崇德向善的意识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20" name="AutoShape 6"/>
          <p:cNvSpPr/>
          <p:nvPr>
            <p:custDataLst>
              <p:tags r:id="rId17"/>
            </p:custDataLst>
          </p:nvPr>
        </p:nvSpPr>
        <p:spPr>
          <a:xfrm>
            <a:off x="698500" y="1054100"/>
            <a:ext cx="3175000" cy="1016000"/>
          </a:xfrm>
          <a:prstGeom prst="roundRect">
            <a:avLst>
              <a:gd name="adj" fmla="val 5000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1" name="AutoShape 8"/>
          <p:cNvSpPr/>
          <p:nvPr>
            <p:custDataLst>
              <p:tags r:id="rId18"/>
            </p:custDataLst>
          </p:nvPr>
        </p:nvSpPr>
        <p:spPr>
          <a:xfrm>
            <a:off x="1524000" y="1333500"/>
            <a:ext cx="2032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 知识目标</a:t>
            </a:r>
            <a:endParaRPr lang="en-US" sz="1100"/>
          </a:p>
        </p:txBody>
      </p:sp>
      <p:pic>
        <p:nvPicPr>
          <p:cNvPr id="7" name="Picture 7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63600" y="1342390"/>
            <a:ext cx="406400" cy="406400"/>
          </a:xfrm>
          <a:prstGeom prst="rect">
            <a:avLst/>
          </a:prstGeom>
        </p:spPr>
      </p:pic>
      <p:sp>
        <p:nvSpPr>
          <p:cNvPr id="22" name="AutoShape 16"/>
          <p:cNvSpPr/>
          <p:nvPr>
            <p:custDataLst>
              <p:tags r:id="rId22"/>
            </p:custDataLst>
          </p:nvPr>
        </p:nvSpPr>
        <p:spPr>
          <a:xfrm>
            <a:off x="6407150" y="3547110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3" name="Picture 17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581775" y="3862705"/>
            <a:ext cx="396875" cy="406400"/>
          </a:xfrm>
          <a:prstGeom prst="rect">
            <a:avLst/>
          </a:prstGeom>
        </p:spPr>
      </p:pic>
      <p:sp>
        <p:nvSpPr>
          <p:cNvPr id="24" name="AutoShape 18"/>
          <p:cNvSpPr/>
          <p:nvPr>
            <p:custDataLst>
              <p:tags r:id="rId24"/>
            </p:custDataLst>
          </p:nvPr>
        </p:nvSpPr>
        <p:spPr>
          <a:xfrm>
            <a:off x="7232650" y="3826510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素质目标</a:t>
            </a:r>
            <a:endParaRPr lang="en-US" sz="1100"/>
          </a:p>
        </p:txBody>
      </p:sp>
      <p:sp>
        <p:nvSpPr>
          <p:cNvPr id="25" name="AutoShape 16"/>
          <p:cNvSpPr/>
          <p:nvPr>
            <p:custDataLst>
              <p:tags r:id="rId25"/>
            </p:custDataLst>
          </p:nvPr>
        </p:nvSpPr>
        <p:spPr>
          <a:xfrm>
            <a:off x="6407150" y="3460750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6" name="Picture 17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581775" y="3776345"/>
            <a:ext cx="396875" cy="406400"/>
          </a:xfrm>
          <a:prstGeom prst="rect">
            <a:avLst/>
          </a:prstGeom>
        </p:spPr>
      </p:pic>
      <p:sp>
        <p:nvSpPr>
          <p:cNvPr id="27" name="AutoShape 18"/>
          <p:cNvSpPr/>
          <p:nvPr>
            <p:custDataLst>
              <p:tags r:id="rId27"/>
            </p:custDataLst>
          </p:nvPr>
        </p:nvSpPr>
        <p:spPr>
          <a:xfrm>
            <a:off x="7232650" y="3740150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素质目标</a:t>
            </a:r>
            <a:endParaRPr lang="en-US" sz="1100"/>
          </a:p>
        </p:txBody>
      </p:sp>
      <p:sp>
        <p:nvSpPr>
          <p:cNvPr id="28" name="AutoShape 16"/>
          <p:cNvSpPr/>
          <p:nvPr>
            <p:custDataLst>
              <p:tags r:id="rId28"/>
            </p:custDataLst>
          </p:nvPr>
        </p:nvSpPr>
        <p:spPr>
          <a:xfrm>
            <a:off x="6275705" y="3493770"/>
            <a:ext cx="4377055" cy="1016000"/>
          </a:xfrm>
          <a:prstGeom prst="roundRect">
            <a:avLst>
              <a:gd name="adj" fmla="val 0"/>
            </a:avLst>
          </a:prstGeom>
          <a:solidFill>
            <a:srgbClr val="8AB29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29" name="Picture 17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450330" y="3809365"/>
            <a:ext cx="396875" cy="406400"/>
          </a:xfrm>
          <a:prstGeom prst="rect">
            <a:avLst/>
          </a:prstGeom>
        </p:spPr>
      </p:pic>
      <p:sp>
        <p:nvSpPr>
          <p:cNvPr id="30" name="AutoShape 18"/>
          <p:cNvSpPr/>
          <p:nvPr>
            <p:custDataLst>
              <p:tags r:id="rId30"/>
            </p:custDataLst>
          </p:nvPr>
        </p:nvSpPr>
        <p:spPr>
          <a:xfrm>
            <a:off x="7101205" y="3773170"/>
            <a:ext cx="2145665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 </a:t>
            </a:r>
            <a:r>
              <a:rPr lang="en-US" sz="2200" b="1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任务分析</a:t>
            </a:r>
            <a:endParaRPr lang="en-US" sz="1100"/>
          </a:p>
        </p:txBody>
      </p:sp>
      <p:sp>
        <p:nvSpPr>
          <p:cNvPr id="31" name="AutoShape 15"/>
          <p:cNvSpPr/>
          <p:nvPr>
            <p:custDataLst>
              <p:tags r:id="rId31"/>
            </p:custDataLst>
          </p:nvPr>
        </p:nvSpPr>
        <p:spPr>
          <a:xfrm>
            <a:off x="6315710" y="4563110"/>
            <a:ext cx="4416425" cy="214757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2" name="AutoShape 19"/>
          <p:cNvSpPr/>
          <p:nvPr>
            <p:custDataLst>
              <p:tags r:id="rId32"/>
            </p:custDataLst>
          </p:nvPr>
        </p:nvSpPr>
        <p:spPr>
          <a:xfrm>
            <a:off x="6450330" y="4065905"/>
            <a:ext cx="4281805" cy="292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重点：老年认知症的分期表现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</a:t>
            </a:r>
            <a:r>
              <a:rPr lang="zh-CN" altLang="en-US" sz="18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难点：能对患有认知症的老年人进行全面护理</a:t>
            </a:r>
            <a:endParaRPr lang="zh-CN" altLang="en-US" sz="1800" b="0" i="0" u="none" strike="noStrike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94AC9F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715000"/>
            <a:ext cx="2540000" cy="2540000"/>
          </a:xfrm>
          <a:prstGeom prst="ellipse">
            <a:avLst/>
          </a:prstGeom>
          <a:solidFill>
            <a:srgbClr val="94AC9F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762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>
                <a:solidFill>
                  <a:srgbClr val="44403C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</a:rPr>
              <a:t>5.1　老年认知症的概述</a:t>
            </a:r>
            <a:endParaRPr lang="en-US" sz="3600" b="1">
              <a:solidFill>
                <a:srgbClr val="44403C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1016000" y="1778000"/>
            <a:ext cx="10160000" cy="3819525"/>
          </a:xfrm>
          <a:prstGeom prst="roundRect">
            <a:avLst>
              <a:gd name="adj" fmla="val 0"/>
            </a:avLst>
          </a:prstGeom>
          <a:solidFill>
            <a:srgbClr val="94AC9F">
              <a:alpha val="15000"/>
            </a:srgbClr>
          </a:solidFill>
          <a:ln cap="flat" cmpd="sng">
            <a:solidFill>
              <a:srgbClr val="6F937F">
                <a:alpha val="15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016000" y="1778000"/>
            <a:ext cx="76200" cy="1143000"/>
          </a:xfrm>
          <a:prstGeom prst="roundRect">
            <a:avLst>
              <a:gd name="adj" fmla="val 0"/>
            </a:avLst>
          </a:prstGeom>
          <a:solidFill>
            <a:srgbClr val="94AC9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/>
        </p:nvSpPr>
        <p:spPr>
          <a:xfrm>
            <a:off x="1270000" y="3175000"/>
            <a:ext cx="965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2800" b="1">
                <a:solidFill>
                  <a:srgbClr val="4440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1．认知症的定义</a:t>
            </a:r>
            <a:endParaRPr lang="en-US" sz="2800" b="1">
              <a:solidFill>
                <a:srgbClr val="44403C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altLang="en-US" sz="2800">
                <a:solidFill>
                  <a:srgbClr val="5753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认知症全名认知障碍症，是因大脑神经细胞病变而导致的大脑功能衰退，是一种长期退化疾病，俗称“老年痴呆症”，又称“失智症”。中华医学会《老年期痴呆防治指南》指出，痴呆是指由于神经退行性病变、脑血管病变、感染、外伤、肿瘤、营养代谢障碍等多种原因引起的，以认知功能缺损为主要临床表现的一组综合征，常见于老年人群。</a:t>
            </a:r>
            <a:endParaRPr lang="zh-CN" altLang="en-US" sz="2800">
              <a:solidFill>
                <a:srgbClr val="57534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AA891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AA891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952500" y="16129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3600" b="1">
                <a:solidFill>
                  <a:srgbClr val="464641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</a:rPr>
              <a:t>2．认知症的分类</a:t>
            </a:r>
            <a:endParaRPr lang="en-US" sz="3600" b="1">
              <a:solidFill>
                <a:srgbClr val="464641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</a:endParaRPr>
          </a:p>
        </p:txBody>
      </p:sp>
      <p:sp>
        <p:nvSpPr>
          <p:cNvPr id="23" name="AutoShape 23"/>
          <p:cNvSpPr/>
          <p:nvPr/>
        </p:nvSpPr>
        <p:spPr>
          <a:xfrm>
            <a:off x="1016000" y="5969000"/>
            <a:ext cx="1016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300" i="1">
                <a:solidFill>
                  <a:srgbClr val="76767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一般，老年心理障碍可以分为以</a:t>
            </a:r>
            <a:r>
              <a:rPr lang="zh-CN" altLang="en-US" sz="1300" i="1">
                <a:solidFill>
                  <a:srgbClr val="76767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上</a:t>
            </a:r>
            <a:r>
              <a:rPr lang="en-US" sz="1300" i="1">
                <a:solidFill>
                  <a:srgbClr val="76767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几类</a:t>
            </a:r>
            <a:endParaRPr lang="en-US" sz="1300" i="1">
              <a:solidFill>
                <a:srgbClr val="76767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41" name="AutoShape 20"/>
          <p:cNvSpPr/>
          <p:nvPr/>
        </p:nvSpPr>
        <p:spPr>
          <a:xfrm>
            <a:off x="562610" y="913130"/>
            <a:ext cx="10661015" cy="942975"/>
          </a:xfrm>
          <a:prstGeom prst="roundRect">
            <a:avLst>
              <a:gd name="adj" fmla="val 10000"/>
            </a:avLst>
          </a:prstGeom>
          <a:solidFill>
            <a:srgbClr val="ECF2E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2" name="AutoShape 21"/>
          <p:cNvSpPr/>
          <p:nvPr/>
        </p:nvSpPr>
        <p:spPr>
          <a:xfrm>
            <a:off x="809625" y="1101725"/>
            <a:ext cx="10160000" cy="62738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b="1" i="0" u="none" strike="noStrike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💡 </a:t>
            </a:r>
            <a:r>
              <a:rPr lang="zh-CN" altLang="en-US" b="1" i="0" u="none" strike="noStrike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有研究称，从总体调查数据来看，中国60岁及以上人群中，认知症患病率为6.04%，其中阿尔茨海默病为3.94%，血管性认知症为1.57%，其他类型认知症为0.53%。</a:t>
            </a:r>
            <a:endParaRPr lang="zh-CN" altLang="en-US" b="1" i="0" u="none" strike="noStrike">
              <a:solidFill>
                <a:srgbClr val="446B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43" name="AutoShape 15"/>
          <p:cNvSpPr/>
          <p:nvPr>
            <p:custDataLst>
              <p:tags r:id="rId1"/>
            </p:custDataLst>
          </p:nvPr>
        </p:nvSpPr>
        <p:spPr>
          <a:xfrm>
            <a:off x="809625" y="2075815"/>
            <a:ext cx="10679430" cy="916940"/>
          </a:xfrm>
          <a:prstGeom prst="roundRect">
            <a:avLst>
              <a:gd name="adj" fmla="val 50000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4" name="AutoShape 15"/>
          <p:cNvSpPr/>
          <p:nvPr>
            <p:custDataLst>
              <p:tags r:id="rId2"/>
            </p:custDataLst>
          </p:nvPr>
        </p:nvSpPr>
        <p:spPr>
          <a:xfrm>
            <a:off x="809625" y="4746625"/>
            <a:ext cx="10680065" cy="951865"/>
          </a:xfrm>
          <a:prstGeom prst="roundRect">
            <a:avLst>
              <a:gd name="adj" fmla="val 50000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5" name="AutoShape 15"/>
          <p:cNvSpPr/>
          <p:nvPr>
            <p:custDataLst>
              <p:tags r:id="rId3"/>
            </p:custDataLst>
          </p:nvPr>
        </p:nvSpPr>
        <p:spPr>
          <a:xfrm>
            <a:off x="809625" y="3076575"/>
            <a:ext cx="10680065" cy="734695"/>
          </a:xfrm>
          <a:prstGeom prst="roundRect">
            <a:avLst>
              <a:gd name="adj" fmla="val 50000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6" name="AutoShape 15"/>
          <p:cNvSpPr/>
          <p:nvPr>
            <p:custDataLst>
              <p:tags r:id="rId4"/>
            </p:custDataLst>
          </p:nvPr>
        </p:nvSpPr>
        <p:spPr>
          <a:xfrm>
            <a:off x="809625" y="5752465"/>
            <a:ext cx="10678795" cy="916940"/>
          </a:xfrm>
          <a:prstGeom prst="roundRect">
            <a:avLst>
              <a:gd name="adj" fmla="val 50000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47" name="Picture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23290" y="2214880"/>
            <a:ext cx="711200" cy="664845"/>
          </a:xfrm>
          <a:prstGeom prst="rect">
            <a:avLst/>
          </a:prstGeom>
        </p:spPr>
      </p:pic>
      <p:sp>
        <p:nvSpPr>
          <p:cNvPr id="48" name="AutoShape 7"/>
          <p:cNvSpPr/>
          <p:nvPr>
            <p:custDataLst>
              <p:tags r:id="rId8"/>
            </p:custDataLst>
          </p:nvPr>
        </p:nvSpPr>
        <p:spPr>
          <a:xfrm>
            <a:off x="1752600" y="2249170"/>
            <a:ext cx="9423400" cy="55118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阿尔茨海默症：</a:t>
            </a:r>
            <a:r>
              <a:rPr lang="zh-CN" alt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这是俗称的“老年痴呆症”，主要症状就是记忆力减退，认知功能减退，是最常见的认知症类型</a:t>
            </a:r>
            <a:endParaRPr lang="zh-CN" altLang="en-US" sz="20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pic>
        <p:nvPicPr>
          <p:cNvPr id="49" name="Picture 1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16635" y="3212465"/>
            <a:ext cx="617855" cy="527050"/>
          </a:xfrm>
          <a:prstGeom prst="rect">
            <a:avLst/>
          </a:prstGeom>
        </p:spPr>
      </p:pic>
      <p:pic>
        <p:nvPicPr>
          <p:cNvPr id="50" name="Picture 16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10920" y="5899150"/>
            <a:ext cx="623570" cy="623570"/>
          </a:xfrm>
          <a:prstGeom prst="rect">
            <a:avLst/>
          </a:prstGeom>
        </p:spPr>
      </p:pic>
      <p:pic>
        <p:nvPicPr>
          <p:cNvPr id="51" name="Picture 4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23290" y="4777105"/>
            <a:ext cx="669925" cy="669925"/>
          </a:xfrm>
          <a:prstGeom prst="rect">
            <a:avLst/>
          </a:prstGeom>
        </p:spPr>
      </p:pic>
      <p:sp>
        <p:nvSpPr>
          <p:cNvPr id="52" name="AutoShape 7"/>
          <p:cNvSpPr/>
          <p:nvPr>
            <p:custDataLst>
              <p:tags r:id="rId18"/>
            </p:custDataLst>
          </p:nvPr>
        </p:nvSpPr>
        <p:spPr>
          <a:xfrm>
            <a:off x="1752600" y="3251835"/>
            <a:ext cx="9650095" cy="35750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血管性认知症：</a:t>
            </a:r>
            <a:r>
              <a:rPr lang="zh-CN" alt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这类认知症主要由脑血管病变引起的，是第二大常见的认知症类型</a:t>
            </a:r>
            <a:endParaRPr lang="zh-CN" altLang="en-US" sz="20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53" name="AutoShape 7"/>
          <p:cNvSpPr/>
          <p:nvPr>
            <p:custDataLst>
              <p:tags r:id="rId19"/>
            </p:custDataLst>
          </p:nvPr>
        </p:nvSpPr>
        <p:spPr>
          <a:xfrm>
            <a:off x="1844040" y="5132070"/>
            <a:ext cx="8504555" cy="16764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路易体认知症：</a:t>
            </a:r>
            <a:r>
              <a:rPr lang="zh-CN" alt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这类认知症除了会有认知和行为的退化，还会伴有帕金森症状，会行动迟缓僵硬，手硬或面具脸</a:t>
            </a:r>
            <a:endParaRPr lang="zh-CN" altLang="en-US" sz="20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54" name="AutoShape 7"/>
          <p:cNvSpPr/>
          <p:nvPr>
            <p:custDataLst>
              <p:tags r:id="rId20"/>
            </p:custDataLst>
          </p:nvPr>
        </p:nvSpPr>
        <p:spPr>
          <a:xfrm>
            <a:off x="1844040" y="5899150"/>
            <a:ext cx="8504555" cy="55118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由其他疾病引起的并发症</a:t>
            </a:r>
            <a:r>
              <a:rPr 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：</a:t>
            </a:r>
            <a:r>
              <a:rPr lang="zh-CN" alt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这类认知症主要由帕金森、艾滋病、抑郁、营养不良、脑外伤、甲状腺分泌失调等引起的认知障碍</a:t>
            </a:r>
            <a:endParaRPr lang="zh-CN" altLang="en-US" sz="20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62" name="AutoShape 15"/>
          <p:cNvSpPr/>
          <p:nvPr>
            <p:custDataLst>
              <p:tags r:id="rId21"/>
            </p:custDataLst>
          </p:nvPr>
        </p:nvSpPr>
        <p:spPr>
          <a:xfrm>
            <a:off x="809625" y="3909060"/>
            <a:ext cx="10680065" cy="734695"/>
          </a:xfrm>
          <a:prstGeom prst="roundRect">
            <a:avLst>
              <a:gd name="adj" fmla="val 50000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63" name="Picture 19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16635" y="3970655"/>
            <a:ext cx="617220" cy="617220"/>
          </a:xfrm>
          <a:prstGeom prst="rect">
            <a:avLst/>
          </a:prstGeom>
        </p:spPr>
      </p:pic>
      <p:sp>
        <p:nvSpPr>
          <p:cNvPr id="64" name="AutoShape 7"/>
          <p:cNvSpPr/>
          <p:nvPr>
            <p:custDataLst>
              <p:tags r:id="rId25"/>
            </p:custDataLst>
          </p:nvPr>
        </p:nvSpPr>
        <p:spPr>
          <a:xfrm>
            <a:off x="1634490" y="4118610"/>
            <a:ext cx="9650095" cy="35750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额颞叶认知症：</a:t>
            </a:r>
            <a:r>
              <a:rPr lang="zh-CN" altLang="en-US" sz="2000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这类认知症早期的表现并不明显，后期会出现记忆和行为问题，这类认知症主要发病于中年时期</a:t>
            </a:r>
            <a:endParaRPr lang="zh-CN" altLang="en-US" sz="2000">
              <a:solidFill>
                <a:srgbClr val="59595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A9A76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A9A76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380365"/>
            <a:ext cx="1016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>
                <a:solidFill>
                  <a:srgbClr val="3C3732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</a:rPr>
              <a:t>3．老年认知症的早期信号</a:t>
            </a:r>
            <a:endParaRPr lang="en-US" sz="3600">
              <a:solidFill>
                <a:srgbClr val="3C3732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</a:endParaRPr>
          </a:p>
        </p:txBody>
      </p:sp>
      <p:sp>
        <p:nvSpPr>
          <p:cNvPr id="25" name="AutoShape 23"/>
          <p:cNvSpPr/>
          <p:nvPr/>
        </p:nvSpPr>
        <p:spPr>
          <a:xfrm>
            <a:off x="8206105" y="382270"/>
            <a:ext cx="382143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zh-CN" altLang="en-US" sz="2400" b="1" i="1">
                <a:solidFill>
                  <a:srgbClr val="76767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做到早发现、早预防</a:t>
            </a:r>
            <a:endParaRPr lang="zh-CN" altLang="en-US" sz="2400" b="1" i="1">
              <a:solidFill>
                <a:srgbClr val="76767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6" name="AutoShape 15"/>
          <p:cNvSpPr/>
          <p:nvPr/>
        </p:nvSpPr>
        <p:spPr>
          <a:xfrm>
            <a:off x="546100" y="1337310"/>
            <a:ext cx="11254105" cy="5473065"/>
          </a:xfrm>
          <a:prstGeom prst="roundRect">
            <a:avLst>
              <a:gd name="adj" fmla="val 0"/>
            </a:avLst>
          </a:prstGeom>
          <a:solidFill>
            <a:srgbClr val="EBF1E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cxnSp>
        <p:nvCxnSpPr>
          <p:cNvPr id="27" name="Connector 8"/>
          <p:cNvCxnSpPr/>
          <p:nvPr>
            <p:custDataLst>
              <p:tags r:id="rId1"/>
            </p:custDataLst>
          </p:nvPr>
        </p:nvCxnSpPr>
        <p:spPr>
          <a:xfrm>
            <a:off x="1152529" y="3340100"/>
            <a:ext cx="10327640" cy="635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AAC95">
                <a:alpha val="5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28" name="Connector 8"/>
          <p:cNvCxnSpPr>
            <a:endCxn id="26" idx="2"/>
          </p:cNvCxnSpPr>
          <p:nvPr>
            <p:custDataLst>
              <p:tags r:id="rId2"/>
            </p:custDataLst>
          </p:nvPr>
        </p:nvCxnSpPr>
        <p:spPr>
          <a:xfrm>
            <a:off x="6071235" y="1661795"/>
            <a:ext cx="102235" cy="514858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AAC95">
                <a:alpha val="5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29" name="Connector 8"/>
          <p:cNvCxnSpPr/>
          <p:nvPr>
            <p:custDataLst>
              <p:tags r:id="rId3"/>
            </p:custDataLst>
          </p:nvPr>
        </p:nvCxnSpPr>
        <p:spPr>
          <a:xfrm flipV="1">
            <a:off x="1254764" y="4518660"/>
            <a:ext cx="10352405" cy="7366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AAC95">
                <a:alpha val="5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30" name="Connector 8"/>
          <p:cNvCxnSpPr/>
          <p:nvPr>
            <p:custDataLst>
              <p:tags r:id="rId4"/>
            </p:custDataLst>
          </p:nvPr>
        </p:nvCxnSpPr>
        <p:spPr>
          <a:xfrm flipV="1">
            <a:off x="1240159" y="2352040"/>
            <a:ext cx="10291445" cy="12065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AAC95">
                <a:alpha val="5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32" name="文本框 31"/>
          <p:cNvSpPr txBox="1"/>
          <p:nvPr/>
        </p:nvSpPr>
        <p:spPr>
          <a:xfrm>
            <a:off x="700405" y="1438275"/>
            <a:ext cx="5370830" cy="745490"/>
          </a:xfrm>
          <a:prstGeom prst="rect">
            <a:avLst/>
          </a:prstGeom>
        </p:spPr>
        <p:txBody>
          <a:bodyPr>
            <a:noAutofit/>
          </a:bodyPr>
          <a:p>
            <a:r>
              <a:rPr lang="en-US" sz="20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（1）</a:t>
            </a:r>
            <a:r>
              <a:rPr 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记忆力明显减退  </a:t>
            </a:r>
            <a:r>
              <a:rPr lang="en-US" sz="20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这尤其以近事记忆减退最为明显，很多老年人对当前发生的事情记不清楚</a:t>
            </a:r>
            <a:endParaRPr lang="en-US" sz="20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42315" y="2437130"/>
            <a:ext cx="5328920" cy="101473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sz="20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（2）</a:t>
            </a:r>
            <a:r>
              <a:rPr 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完成熟悉工作或家务变得困难、低效</a:t>
            </a:r>
            <a:r>
              <a:rPr lang="en-US" sz="20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，平</a:t>
            </a:r>
            <a:r>
              <a:rPr lang="zh-CN" altLang="en-US" sz="20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时</a:t>
            </a:r>
            <a:r>
              <a:rPr lang="en-US" sz="20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轻松完成的任务现在需要花很多时间去完成</a:t>
            </a:r>
            <a:endParaRPr lang="en-US" sz="20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09930" y="3471545"/>
            <a:ext cx="5361305" cy="101473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sz="20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（3）</a:t>
            </a:r>
            <a:r>
              <a:rPr 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语言障碍  </a:t>
            </a:r>
            <a:r>
              <a:rPr lang="en-US" sz="20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经常忘记简单的词语或用不常用、不贴切的词来代替，说出的话常常让人无法理解</a:t>
            </a:r>
            <a:endParaRPr lang="en-US" sz="20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10565" y="4664710"/>
            <a:ext cx="5360670" cy="70675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sz="20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（4）</a:t>
            </a:r>
            <a:r>
              <a:rPr 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计算力明显下降  </a:t>
            </a:r>
            <a:r>
              <a:rPr lang="en-US" sz="20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很多老年人的计算能力明显下降，出去买东西时经常算错账、付错钱</a:t>
            </a:r>
            <a:endParaRPr lang="en-US" sz="20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32790" y="5796280"/>
            <a:ext cx="5338445" cy="101473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sz="20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（5）</a:t>
            </a:r>
            <a:r>
              <a:rPr 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定向力障碍  </a:t>
            </a:r>
            <a:r>
              <a:rPr lang="en-US" sz="20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这包括时间定向力障碍</a:t>
            </a:r>
            <a:r>
              <a:rPr lang="zh-CN" altLang="en-US" sz="20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、</a:t>
            </a:r>
            <a:r>
              <a:rPr lang="en-US" sz="20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空间定向力障碍、人物定向力障碍和自</a:t>
            </a:r>
            <a:endParaRPr lang="en-US" sz="20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en-US" sz="20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我定向力障碍</a:t>
            </a:r>
            <a:endParaRPr lang="en-US" sz="20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173470" y="1347470"/>
            <a:ext cx="5080000" cy="674370"/>
          </a:xfrm>
          <a:prstGeom prst="rect">
            <a:avLst/>
          </a:prstGeom>
        </p:spPr>
        <p:txBody>
          <a:bodyPr>
            <a:noAutofit/>
          </a:bodyPr>
          <a:p>
            <a:r>
              <a:rPr lang="en-US" sz="20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（6）</a:t>
            </a:r>
            <a:r>
              <a:rPr 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思维能力明显下降  </a:t>
            </a:r>
            <a:r>
              <a:rPr lang="en-US" sz="20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对生活中司空见惯的事物或问题难以做出正确判断、总结和归纳等，容易上当受骗</a:t>
            </a:r>
            <a:endParaRPr lang="en-US" sz="20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238875" y="2409825"/>
            <a:ext cx="5080000" cy="1014730"/>
          </a:xfrm>
          <a:prstGeom prst="rect">
            <a:avLst/>
          </a:prstGeom>
        </p:spPr>
        <p:txBody>
          <a:bodyPr>
            <a:spAutoFit/>
          </a:bodyPr>
          <a:p>
            <a:r>
              <a:rPr lang="en-US" sz="20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（7）</a:t>
            </a:r>
            <a:r>
              <a:rPr 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不合理放置物品  </a:t>
            </a:r>
            <a:r>
              <a:rPr lang="en-US" sz="20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表现为对生活常用物品的摆放、存储不合理，如将袜子放在冰箱里，将电饭锅放置燃气灶上使用等</a:t>
            </a:r>
            <a:endParaRPr lang="zh-CN" altLang="en-US">
              <a:solidFill>
                <a:srgbClr val="231F20"/>
              </a:solidFill>
              <a:latin typeface="汉仪书宋二简"/>
              <a:ea typeface="汉仪书宋二简"/>
            </a:endParaRPr>
          </a:p>
        </p:txBody>
      </p:sp>
      <p:cxnSp>
        <p:nvCxnSpPr>
          <p:cNvPr id="39" name="Connector 8"/>
          <p:cNvCxnSpPr/>
          <p:nvPr>
            <p:custDataLst>
              <p:tags r:id="rId5"/>
            </p:custDataLst>
          </p:nvPr>
        </p:nvCxnSpPr>
        <p:spPr>
          <a:xfrm flipV="1">
            <a:off x="1157609" y="5658485"/>
            <a:ext cx="10450195" cy="635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AAC95">
                <a:alpha val="5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40" name="文本框 39"/>
          <p:cNvSpPr txBox="1"/>
          <p:nvPr/>
        </p:nvSpPr>
        <p:spPr>
          <a:xfrm>
            <a:off x="6238875" y="3389630"/>
            <a:ext cx="5080000" cy="1014730"/>
          </a:xfrm>
          <a:prstGeom prst="rect">
            <a:avLst/>
          </a:prstGeom>
        </p:spPr>
        <p:txBody>
          <a:bodyPr>
            <a:spAutoFit/>
          </a:bodyPr>
          <a:p>
            <a:r>
              <a:rPr lang="en-US" sz="20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（8）</a:t>
            </a:r>
            <a:r>
              <a:rPr 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情绪或行为改变  </a:t>
            </a:r>
            <a:r>
              <a:rPr lang="en-US" sz="20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情绪变得不稳定，经常会莫名其妙地哭泣或发脾气等，较以往更加抑郁、淡漠或焦躁不安</a:t>
            </a:r>
            <a:endParaRPr lang="en-US" sz="20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238875" y="4566920"/>
            <a:ext cx="5294630" cy="101473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sz="20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（9）</a:t>
            </a:r>
            <a:r>
              <a:rPr 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人格改变  </a:t>
            </a:r>
            <a:r>
              <a:rPr lang="en-US" sz="20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患病后老年人的为人处世与以往相比大有不同，变得敏感多疑，经常发生怀疑家人或邻居偷他财物的事情</a:t>
            </a:r>
            <a:endParaRPr lang="en-US" sz="20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346190" y="5659120"/>
            <a:ext cx="5080000" cy="1014730"/>
          </a:xfrm>
          <a:prstGeom prst="rect">
            <a:avLst/>
          </a:prstGeom>
        </p:spPr>
        <p:txBody>
          <a:bodyPr>
            <a:spAutoFit/>
          </a:bodyPr>
          <a:p>
            <a:r>
              <a:rPr lang="en-US" sz="20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（10）</a:t>
            </a:r>
            <a:r>
              <a:rPr lang="en-US" sz="20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兴趣丧失</a:t>
            </a:r>
            <a:r>
              <a:rPr lang="en-US" sz="20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 患病后有的老年人变得消极，缺乏主动性，天天在家看电视，不愿外出参加活动，对之前的爱好也表现得没有兴趣</a:t>
            </a:r>
            <a:endParaRPr lang="en-US" sz="20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6"/>
          <p:cNvSpPr/>
          <p:nvPr>
            <p:custDataLst>
              <p:tags r:id="rId1"/>
            </p:custDataLst>
          </p:nvPr>
        </p:nvSpPr>
        <p:spPr>
          <a:xfrm>
            <a:off x="889000" y="993140"/>
            <a:ext cx="5207000" cy="4312920"/>
          </a:xfrm>
          <a:prstGeom prst="roundRect">
            <a:avLst>
              <a:gd name="adj" fmla="val 0"/>
            </a:avLst>
          </a:prstGeom>
          <a:solidFill>
            <a:srgbClr val="8AB09A">
              <a:alpha val="8000"/>
            </a:srgbClr>
          </a:solidFill>
          <a:ln w="12700" cap="flat" cmpd="sng">
            <a:solidFill>
              <a:srgbClr val="8AB0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" name="AutoShape 2"/>
          <p:cNvSpPr/>
          <p:nvPr/>
        </p:nvSpPr>
        <p:spPr>
          <a:xfrm>
            <a:off x="9525000" y="-1270000"/>
            <a:ext cx="3810000" cy="3810000"/>
          </a:xfrm>
          <a:prstGeom prst="ellipse">
            <a:avLst/>
          </a:prstGeom>
          <a:solidFill>
            <a:srgbClr val="8AB09A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5080000"/>
            <a:ext cx="2540000" cy="2540000"/>
          </a:xfrm>
          <a:prstGeom prst="ellipse">
            <a:avLst/>
          </a:prstGeom>
          <a:solidFill>
            <a:srgbClr val="8AB09A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7" name="AutoShape 10"/>
          <p:cNvSpPr/>
          <p:nvPr>
            <p:custDataLst>
              <p:tags r:id="rId2"/>
            </p:custDataLst>
          </p:nvPr>
        </p:nvSpPr>
        <p:spPr>
          <a:xfrm>
            <a:off x="889000" y="5406390"/>
            <a:ext cx="10668000" cy="1315720"/>
          </a:xfrm>
          <a:prstGeom prst="roundRect">
            <a:avLst>
              <a:gd name="adj" fmla="val 0"/>
            </a:avLst>
          </a:prstGeom>
          <a:solidFill>
            <a:srgbClr val="8AB09A">
              <a:alpha val="8000"/>
            </a:srgbClr>
          </a:solidFill>
          <a:ln w="12700" cap="flat" cmpd="sng">
            <a:solidFill>
              <a:srgbClr val="8AB0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254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>
                <a:solidFill>
                  <a:srgbClr val="444444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</a:rPr>
              <a:t>5.2　老年认知症的分期表现</a:t>
            </a:r>
            <a:endParaRPr lang="en-US" sz="3600">
              <a:solidFill>
                <a:srgbClr val="444444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1262380" y="1295400"/>
            <a:ext cx="4641215" cy="370649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2400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认知症是一个进行性的病程，目前根据病情严重程度和了解到的各种认知症症状的演变，大致划分为三个连续的阶段：</a:t>
            </a:r>
            <a:r>
              <a:rPr lang="en-US" sz="2400">
                <a:solidFill>
                  <a:srgbClr val="FF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早期、中期和晚期</a:t>
            </a:r>
            <a:r>
              <a:rPr lang="en-US" sz="2400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。但三个时期的症状并无明确的界限，各期症状均有重叠和发展。</a:t>
            </a:r>
            <a:r>
              <a:rPr lang="en-US" sz="2400">
                <a:solidFill>
                  <a:srgbClr val="555555"/>
                </a:solidFill>
                <a:highlight>
                  <a:srgbClr val="FFFF00"/>
                </a:highligh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并不是每位认知症老人都会经历以上三个时期，而且每位患者的症状表现也各不相同</a:t>
            </a:r>
            <a:r>
              <a:rPr lang="en-US" sz="2400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。</a:t>
            </a:r>
            <a:endParaRPr lang="en-US" sz="2400">
              <a:solidFill>
                <a:srgbClr val="55555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pic>
        <p:nvPicPr>
          <p:cNvPr id="7" name="Picture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7600" y="1017905"/>
            <a:ext cx="406400" cy="406400"/>
          </a:xfrm>
          <a:prstGeom prst="rect">
            <a:avLst/>
          </a:prstGeom>
        </p:spPr>
      </p:pic>
      <p:sp>
        <p:nvSpPr>
          <p:cNvPr id="10" name="AutoShape 10"/>
          <p:cNvSpPr/>
          <p:nvPr>
            <p:custDataLst>
              <p:tags r:id="rId6"/>
            </p:custDataLst>
          </p:nvPr>
        </p:nvSpPr>
        <p:spPr>
          <a:xfrm>
            <a:off x="6350000" y="936625"/>
            <a:ext cx="5207000" cy="2372360"/>
          </a:xfrm>
          <a:prstGeom prst="roundRect">
            <a:avLst>
              <a:gd name="adj" fmla="val 0"/>
            </a:avLst>
          </a:prstGeom>
          <a:solidFill>
            <a:srgbClr val="8AB09A">
              <a:alpha val="8000"/>
            </a:srgbClr>
          </a:solidFill>
          <a:ln w="12700" cap="flat" cmpd="sng">
            <a:solidFill>
              <a:srgbClr val="8AB0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604000" y="1017905"/>
            <a:ext cx="406400" cy="406400"/>
          </a:xfrm>
          <a:prstGeom prst="rect">
            <a:avLst/>
          </a:prstGeom>
        </p:spPr>
      </p:pic>
      <p:sp>
        <p:nvSpPr>
          <p:cNvPr id="18" name="AutoShape 18"/>
          <p:cNvSpPr/>
          <p:nvPr>
            <p:custDataLst>
              <p:tags r:id="rId10"/>
            </p:custDataLst>
          </p:nvPr>
        </p:nvSpPr>
        <p:spPr>
          <a:xfrm>
            <a:off x="6350000" y="3322320"/>
            <a:ext cx="5207000" cy="1983105"/>
          </a:xfrm>
          <a:prstGeom prst="roundRect">
            <a:avLst>
              <a:gd name="adj" fmla="val 0"/>
            </a:avLst>
          </a:prstGeom>
          <a:solidFill>
            <a:srgbClr val="8AB09A">
              <a:alpha val="8000"/>
            </a:srgbClr>
          </a:solidFill>
          <a:ln w="12700" cap="flat" cmpd="sng">
            <a:solidFill>
              <a:srgbClr val="8AB0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2" name="AutoShape 12"/>
          <p:cNvSpPr/>
          <p:nvPr>
            <p:custDataLst>
              <p:tags r:id="rId11"/>
            </p:custDataLst>
          </p:nvPr>
        </p:nvSpPr>
        <p:spPr>
          <a:xfrm>
            <a:off x="7175500" y="1017905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1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1．早期：遗忘期</a:t>
            </a:r>
            <a:endParaRPr lang="en-US" sz="2400" b="1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6" name="AutoShape 16"/>
          <p:cNvSpPr/>
          <p:nvPr>
            <p:custDataLst>
              <p:tags r:id="rId12"/>
            </p:custDataLst>
          </p:nvPr>
        </p:nvSpPr>
        <p:spPr>
          <a:xfrm>
            <a:off x="1262380" y="540639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2400" b="1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3．晚期：极度痴呆期</a:t>
            </a:r>
            <a:endParaRPr lang="zh-CN" altLang="en-US" sz="2400" b="1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pic>
        <p:nvPicPr>
          <p:cNvPr id="19" name="Picture 19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604000" y="3550920"/>
            <a:ext cx="406400" cy="406400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16"/>
            </p:custDataLst>
          </p:nvPr>
        </p:nvSpPr>
        <p:spPr>
          <a:xfrm>
            <a:off x="6350000" y="1424305"/>
            <a:ext cx="5334000" cy="1078865"/>
          </a:xfrm>
          <a:prstGeom prst="rect">
            <a:avLst/>
          </a:prstGeom>
        </p:spPr>
        <p:txBody>
          <a:bodyPr>
            <a:noAutofit/>
          </a:bodyPr>
          <a:p>
            <a:r>
              <a:rPr lang="en-US" sz="2400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第一阶段即</a:t>
            </a:r>
            <a:r>
              <a:rPr lang="en-US" sz="2400">
                <a:solidFill>
                  <a:srgbClr val="FF0000"/>
                </a:solidFill>
                <a:highlight>
                  <a:srgbClr val="FFFF00"/>
                </a:highligh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发病的早期，大致</a:t>
            </a:r>
            <a:r>
              <a:rPr lang="en-US" sz="2400" b="1">
                <a:solidFill>
                  <a:srgbClr val="FF0000"/>
                </a:solidFill>
                <a:highlight>
                  <a:srgbClr val="FFFF00"/>
                </a:highligh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1～3年</a:t>
            </a:r>
            <a:r>
              <a:rPr lang="en-US" sz="2400">
                <a:solidFill>
                  <a:srgbClr val="FF0000"/>
                </a:solidFill>
                <a:highlight>
                  <a:srgbClr val="FFFF00"/>
                </a:highligh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，主要表现是记忆力减退</a:t>
            </a:r>
            <a:r>
              <a:rPr lang="en-US" sz="2400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。最初出现的是学习新知识困难，但通常还能进行正常的社会交往，所以经常不被家属注意</a:t>
            </a:r>
            <a:endParaRPr lang="en-US" sz="2400">
              <a:solidFill>
                <a:srgbClr val="55555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17"/>
            </p:custDataLst>
          </p:nvPr>
        </p:nvSpPr>
        <p:spPr>
          <a:xfrm>
            <a:off x="6604000" y="3837940"/>
            <a:ext cx="5080000" cy="1568450"/>
          </a:xfrm>
          <a:prstGeom prst="rect">
            <a:avLst/>
          </a:prstGeom>
        </p:spPr>
        <p:txBody>
          <a:bodyPr>
            <a:spAutoFit/>
          </a:bodyPr>
          <a:p>
            <a:r>
              <a:rPr lang="en-US" sz="2400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第二阶段为</a:t>
            </a:r>
            <a:r>
              <a:rPr lang="en-US" sz="2400">
                <a:solidFill>
                  <a:srgbClr val="555555"/>
                </a:solidFill>
                <a:highlight>
                  <a:srgbClr val="FFFF00"/>
                </a:highligh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中期，病程较长，一般在发病后</a:t>
            </a:r>
            <a:r>
              <a:rPr lang="en-US" sz="2400" b="1">
                <a:solidFill>
                  <a:srgbClr val="446B58"/>
                </a:solidFill>
                <a:highlight>
                  <a:srgbClr val="FFFF00"/>
                </a:highligh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2-10年</a:t>
            </a:r>
            <a:r>
              <a:rPr lang="en-US" sz="2400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。此阶段记忆力下降更为明显，不仅不记得最近发生的事，甚至远期记忆也明显下降。</a:t>
            </a:r>
            <a:endParaRPr lang="en-US" sz="2400">
              <a:solidFill>
                <a:srgbClr val="55555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262380" y="5787390"/>
            <a:ext cx="10231120" cy="107632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sz="2000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第三阶段为</a:t>
            </a:r>
            <a:r>
              <a:rPr lang="en-US" sz="2000">
                <a:solidFill>
                  <a:srgbClr val="555555"/>
                </a:solidFill>
                <a:highlight>
                  <a:srgbClr val="FFFF00"/>
                </a:highligh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晚期阶段，一般在发病后</a:t>
            </a:r>
            <a:r>
              <a:rPr lang="en-US" sz="2400" b="1">
                <a:solidFill>
                  <a:srgbClr val="446B58"/>
                </a:solidFill>
                <a:highlight>
                  <a:srgbClr val="FFFF00"/>
                </a:highligh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8～12年</a:t>
            </a:r>
            <a:r>
              <a:rPr lang="en-US" sz="2000">
                <a:solidFill>
                  <a:srgbClr val="555555"/>
                </a:solidFill>
                <a:highlight>
                  <a:srgbClr val="FFFF00"/>
                </a:highligh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，主要表现为非常明显的智能障碍</a:t>
            </a:r>
            <a:r>
              <a:rPr lang="en-US" sz="2000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。老年人与周围环境已无法正常接触，思维混乱，说话时答非所问，文不对题，语言支离破碎，毫无意义</a:t>
            </a:r>
            <a:endParaRPr lang="en-US" sz="2000">
              <a:solidFill>
                <a:srgbClr val="55555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9" name="AutoShape 12"/>
          <p:cNvSpPr/>
          <p:nvPr>
            <p:custDataLst>
              <p:tags r:id="rId18"/>
            </p:custDataLst>
          </p:nvPr>
        </p:nvSpPr>
        <p:spPr>
          <a:xfrm>
            <a:off x="7010400" y="345694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2400" b="1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2．中期：混乱期</a:t>
            </a:r>
            <a:endParaRPr lang="zh-CN" altLang="en-US" sz="2400" b="1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15"/>
          <p:cNvSpPr/>
          <p:nvPr>
            <p:custDataLst>
              <p:tags r:id="rId1"/>
            </p:custDataLst>
          </p:nvPr>
        </p:nvSpPr>
        <p:spPr>
          <a:xfrm>
            <a:off x="809625" y="2677160"/>
            <a:ext cx="9732645" cy="916940"/>
          </a:xfrm>
          <a:prstGeom prst="roundRect">
            <a:avLst>
              <a:gd name="adj" fmla="val 50000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3" name="AutoShape 15"/>
          <p:cNvSpPr/>
          <p:nvPr>
            <p:custDataLst>
              <p:tags r:id="rId2"/>
            </p:custDataLst>
          </p:nvPr>
        </p:nvSpPr>
        <p:spPr>
          <a:xfrm>
            <a:off x="809625" y="1626870"/>
            <a:ext cx="9732645" cy="916940"/>
          </a:xfrm>
          <a:prstGeom prst="roundRect">
            <a:avLst>
              <a:gd name="adj" fmla="val 50000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6" name="AutoShape 15"/>
          <p:cNvSpPr/>
          <p:nvPr>
            <p:custDataLst>
              <p:tags r:id="rId3"/>
            </p:custDataLst>
          </p:nvPr>
        </p:nvSpPr>
        <p:spPr>
          <a:xfrm>
            <a:off x="805180" y="3708400"/>
            <a:ext cx="9732645" cy="916940"/>
          </a:xfrm>
          <a:prstGeom prst="roundRect">
            <a:avLst>
              <a:gd name="adj" fmla="val 50000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9" name="AutoShape 15"/>
          <p:cNvSpPr/>
          <p:nvPr>
            <p:custDataLst>
              <p:tags r:id="rId4"/>
            </p:custDataLst>
          </p:nvPr>
        </p:nvSpPr>
        <p:spPr>
          <a:xfrm>
            <a:off x="809625" y="4718685"/>
            <a:ext cx="9732645" cy="916940"/>
          </a:xfrm>
          <a:prstGeom prst="roundRect">
            <a:avLst>
              <a:gd name="adj" fmla="val 50000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2" name="AutoShape 15"/>
          <p:cNvSpPr/>
          <p:nvPr>
            <p:custDataLst>
              <p:tags r:id="rId5"/>
            </p:custDataLst>
          </p:nvPr>
        </p:nvSpPr>
        <p:spPr>
          <a:xfrm>
            <a:off x="809625" y="5805170"/>
            <a:ext cx="9732645" cy="916940"/>
          </a:xfrm>
          <a:prstGeom prst="roundRect">
            <a:avLst>
              <a:gd name="adj" fmla="val 50000"/>
            </a:avLst>
          </a:prstGeom>
          <a:solidFill>
            <a:srgbClr val="ECF2EF">
              <a:alpha val="80000"/>
            </a:srgbClr>
          </a:solidFill>
          <a:ln w="12700" cap="flat" cmpd="sng">
            <a:solidFill>
              <a:srgbClr val="8AAD9A">
                <a:alpha val="6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" name="AutoShape 2"/>
          <p:cNvSpPr/>
          <p:nvPr/>
        </p:nvSpPr>
        <p:spPr>
          <a:xfrm>
            <a:off x="9525000" y="-1016000"/>
            <a:ext cx="3810000" cy="3810000"/>
          </a:xfrm>
          <a:prstGeom prst="ellipse">
            <a:avLst/>
          </a:prstGeom>
          <a:solidFill>
            <a:srgbClr val="8AAD9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-1016000" y="4826000"/>
            <a:ext cx="3175000" cy="3175000"/>
          </a:xfrm>
          <a:prstGeom prst="ellipse">
            <a:avLst/>
          </a:prstGeom>
          <a:solidFill>
            <a:srgbClr val="8AAD9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132715"/>
            <a:ext cx="1016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3600" b="1">
                <a:solidFill>
                  <a:srgbClr val="446B58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  <a:sym typeface="+mn-ea"/>
              </a:rPr>
              <a:t>5.3　老年认知症的早期预防与筛查</a:t>
            </a:r>
            <a:endParaRPr lang="zh-CN" altLang="en-US" sz="3600" b="1">
              <a:solidFill>
                <a:srgbClr val="446B58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  <a:sym typeface="+mn-ea"/>
            </a:endParaRPr>
          </a:p>
        </p:txBody>
      </p:sp>
      <p:pic>
        <p:nvPicPr>
          <p:cNvPr id="6" name="Picture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6000" y="2779395"/>
            <a:ext cx="734060" cy="69342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16000" y="1758315"/>
            <a:ext cx="734695" cy="626745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16000" y="3815715"/>
            <a:ext cx="733425" cy="7334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017270" y="981710"/>
            <a:ext cx="6200140" cy="64516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600">
                <a:solidFill>
                  <a:srgbClr val="446B58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</a:rPr>
              <a:t>1．老年认知症的早期预防</a:t>
            </a:r>
            <a:endParaRPr lang="zh-CN" altLang="en-US" sz="1600">
              <a:solidFill>
                <a:srgbClr val="231F20"/>
              </a:solidFill>
              <a:latin typeface="汉仪中宋简"/>
              <a:ea typeface="汉仪中宋简"/>
            </a:endParaRPr>
          </a:p>
        </p:txBody>
      </p:sp>
      <p:pic>
        <p:nvPicPr>
          <p:cNvPr id="13" name="Picture 9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17270" y="4828540"/>
            <a:ext cx="733425" cy="733425"/>
          </a:xfrm>
          <a:prstGeom prst="rect">
            <a:avLst/>
          </a:prstGeom>
        </p:spPr>
      </p:pic>
      <p:pic>
        <p:nvPicPr>
          <p:cNvPr id="14" name="Picture 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016000" y="5948680"/>
            <a:ext cx="706755" cy="70675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722755" y="1698625"/>
            <a:ext cx="8507095" cy="82994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sz="24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依据认知症的发病规律进行预防</a:t>
            </a:r>
            <a:r>
              <a:rPr lang="zh-CN" altLang="en-US" sz="2400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：</a:t>
            </a:r>
            <a:r>
              <a:rPr lang="en-US" sz="2400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与认知症相关的很多危险因素与人们日常生活方式有关，因此预防认知症应从中青年做起。</a:t>
            </a:r>
            <a:endParaRPr lang="en-US" sz="2400">
              <a:solidFill>
                <a:srgbClr val="55555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750695" y="2785110"/>
            <a:ext cx="8507095" cy="82994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sz="24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重视营养，均衡饮食</a:t>
            </a:r>
            <a:r>
              <a:rPr lang="zh-CN" altLang="en-US" sz="24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：</a:t>
            </a:r>
            <a:r>
              <a:rPr lang="zh-CN" altLang="en-US" sz="2400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应多食用三高（高蛋白、高维生素、高纤维素）和三低（低脂肪、低糖、低盐）食品，戒烟、戒酒</a:t>
            </a:r>
            <a:endParaRPr lang="zh-CN" altLang="en-US" sz="2400">
              <a:solidFill>
                <a:srgbClr val="55555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750695" y="5851525"/>
            <a:ext cx="8507095" cy="82994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sz="24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老有所为，勤于用脑</a:t>
            </a:r>
            <a:r>
              <a:rPr lang="zh-CN" altLang="en-US" sz="24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：</a:t>
            </a:r>
            <a:r>
              <a:rPr lang="zh-CN" altLang="en-US" sz="2400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人要活到老学到老，勤动脑，在生活中不断有所创造。老年人要多走出家门，多参加社会活动</a:t>
            </a:r>
            <a:endParaRPr lang="zh-CN" altLang="en-US" sz="2400">
              <a:solidFill>
                <a:srgbClr val="55555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842770" y="3752215"/>
            <a:ext cx="8507095" cy="82994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sz="24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坚持适度锻炼和适当训练，延缓大脑的衰老</a:t>
            </a:r>
            <a:r>
              <a:rPr lang="zh-CN" altLang="en-US" sz="24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：</a:t>
            </a:r>
            <a:r>
              <a:rPr lang="zh-CN" altLang="en-US" sz="2400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经常做适度的有氧运动，促进足够的氧气供应大脑，保持脑细胞代谢旺盛</a:t>
            </a:r>
            <a:endParaRPr lang="zh-CN" altLang="en-US" sz="2400">
              <a:solidFill>
                <a:srgbClr val="55555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842770" y="4773295"/>
            <a:ext cx="8507095" cy="82994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sz="24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调控情绪，保持良好心态</a:t>
            </a:r>
            <a:r>
              <a:rPr lang="zh-CN" altLang="en-US" sz="2400" b="1">
                <a:solidFill>
                  <a:srgbClr val="446B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：</a:t>
            </a:r>
            <a:r>
              <a:rPr lang="zh-CN" altLang="en-US" sz="2400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老年人应尽量避免不良心理刺激，学会自我控制和自我调节，遇事要想得开，不以物喜</a:t>
            </a:r>
            <a:r>
              <a:rPr lang="en-US" altLang="zh-CN" sz="2400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 </a:t>
            </a:r>
            <a:r>
              <a:rPr lang="zh-CN" altLang="en-US" sz="2400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不以己悲</a:t>
            </a:r>
            <a:endParaRPr lang="zh-CN" altLang="en-US" sz="2400">
              <a:solidFill>
                <a:srgbClr val="55555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16000" y="327025"/>
            <a:ext cx="1016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>
                <a:solidFill>
                  <a:srgbClr val="3C5949"/>
                </a:solidFill>
                <a:latin typeface="Noto Serif SC" panose="02020200000000000000" charset="-122"/>
                <a:ea typeface="Noto Serif SC" panose="02020200000000000000" charset="-122"/>
                <a:cs typeface="Noto Serif SC" panose="02020200000000000000" charset="-122"/>
              </a:rPr>
              <a:t>2．老年认知症的早期筛查</a:t>
            </a:r>
            <a:endParaRPr lang="en-US" sz="3600">
              <a:solidFill>
                <a:srgbClr val="3C5949"/>
              </a:solidFill>
              <a:latin typeface="Noto Serif SC" panose="02020200000000000000" charset="-122"/>
              <a:ea typeface="Noto Serif SC" panose="02020200000000000000" charset="-122"/>
              <a:cs typeface="Noto Serif SC" panose="02020200000000000000" charset="-122"/>
            </a:endParaRPr>
          </a:p>
        </p:txBody>
      </p:sp>
      <p:sp>
        <p:nvSpPr>
          <p:cNvPr id="3" name="AutoShape 3"/>
          <p:cNvSpPr/>
          <p:nvPr>
            <p:custDataLst>
              <p:tags r:id="rId1"/>
            </p:custDataLst>
          </p:nvPr>
        </p:nvSpPr>
        <p:spPr>
          <a:xfrm>
            <a:off x="996950" y="1504950"/>
            <a:ext cx="9896475" cy="1835785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4420" y="1504950"/>
            <a:ext cx="582930" cy="58293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996950" y="3629660"/>
            <a:ext cx="9895840" cy="3046730"/>
          </a:xfrm>
          <a:prstGeom prst="roundRect">
            <a:avLst>
              <a:gd name="adj" fmla="val 0"/>
            </a:avLst>
          </a:prstGeom>
          <a:solidFill>
            <a:srgbClr val="EBF1E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6" name="文本框 5"/>
          <p:cNvSpPr txBox="1"/>
          <p:nvPr/>
        </p:nvSpPr>
        <p:spPr>
          <a:xfrm>
            <a:off x="1852930" y="1504950"/>
            <a:ext cx="988758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7-3　老年人简易精神状态检测表（</a:t>
            </a:r>
            <a:r>
              <a:rPr lang="en-US" altLang="zh-CN" sz="32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MMSE）</a:t>
            </a:r>
            <a:endParaRPr lang="en-US" altLang="zh-CN" sz="32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60475" y="2376805"/>
            <a:ext cx="9714865" cy="13220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画钟测验</a:t>
            </a:r>
            <a:endParaRPr lang="zh-CN" altLang="en-US" sz="32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en-US" sz="2400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画钟测验与文化相关性小，操作简单方便，国外已广泛应用于认知症患者认知功能损害的筛查</a:t>
            </a:r>
            <a:endParaRPr lang="en-US" sz="2400">
              <a:solidFill>
                <a:srgbClr val="5A5A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53160" y="3699510"/>
            <a:ext cx="9355455" cy="3004820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zh-CN" altLang="en-US" sz="2400" b="1">
                <a:solidFill>
                  <a:srgbClr val="231F20"/>
                </a:solidFill>
                <a:latin typeface="汉仪书宋二简"/>
                <a:ea typeface="汉仪书宋二简"/>
              </a:rPr>
              <a:t>评分标准如下。 </a:t>
            </a:r>
            <a:endParaRPr lang="zh-CN" altLang="en-US" sz="2400" b="1">
              <a:solidFill>
                <a:srgbClr val="231F20"/>
              </a:solidFill>
              <a:latin typeface="汉仪书宋二简"/>
              <a:ea typeface="汉仪书宋二简"/>
            </a:endParaRPr>
          </a:p>
          <a:p>
            <a:r>
              <a:rPr lang="en-US" altLang="zh-CN" sz="2400" b="1">
                <a:solidFill>
                  <a:srgbClr val="231F20"/>
                </a:solidFill>
                <a:latin typeface="汉仪书宋二简"/>
                <a:ea typeface="汉仪书宋二简"/>
              </a:rPr>
              <a:t>①</a:t>
            </a:r>
            <a:r>
              <a:rPr lang="zh-CN" altLang="en-US" sz="2400" b="1">
                <a:solidFill>
                  <a:srgbClr val="231F20"/>
                </a:solidFill>
                <a:latin typeface="汉仪书宋二简"/>
                <a:ea typeface="汉仪书宋二简"/>
              </a:rPr>
              <a:t>画出闭锁的圆（即表盘），</a:t>
            </a:r>
            <a:r>
              <a:rPr lang="en-US" altLang="zh-CN" sz="2000" b="1">
                <a:solidFill>
                  <a:srgbClr val="231F20"/>
                </a:solidFill>
                <a:latin typeface="Times New Roman" panose="02020603050405020304"/>
                <a:ea typeface="Times New Roman" panose="02020603050405020304"/>
              </a:rPr>
              <a:t>1</a:t>
            </a:r>
            <a:r>
              <a:rPr lang="zh-CN" altLang="en-US" sz="2400" b="1">
                <a:solidFill>
                  <a:srgbClr val="231F20"/>
                </a:solidFill>
                <a:latin typeface="汉仪书宋二简"/>
                <a:ea typeface="汉仪书宋二简"/>
              </a:rPr>
              <a:t>分； </a:t>
            </a:r>
            <a:endParaRPr lang="zh-CN" altLang="en-US" sz="2400" b="1">
              <a:solidFill>
                <a:srgbClr val="231F20"/>
              </a:solidFill>
              <a:latin typeface="汉仪书宋二简"/>
              <a:ea typeface="汉仪书宋二简"/>
            </a:endParaRPr>
          </a:p>
          <a:p>
            <a:r>
              <a:rPr lang="en-US" altLang="zh-CN" sz="2400" b="1">
                <a:solidFill>
                  <a:srgbClr val="231F20"/>
                </a:solidFill>
                <a:latin typeface="汉仪书宋二简"/>
                <a:ea typeface="汉仪书宋二简"/>
              </a:rPr>
              <a:t>②</a:t>
            </a:r>
            <a:r>
              <a:rPr lang="zh-CN" altLang="en-US" sz="2400" b="1">
                <a:solidFill>
                  <a:srgbClr val="231F20"/>
                </a:solidFill>
                <a:latin typeface="汉仪书宋二简"/>
                <a:ea typeface="汉仪书宋二简"/>
              </a:rPr>
              <a:t>将数字安置在表盘上的正确位置（所有数字都在圆内），</a:t>
            </a:r>
            <a:r>
              <a:rPr lang="en-US" altLang="zh-CN" sz="2000" b="1">
                <a:solidFill>
                  <a:srgbClr val="231F20"/>
                </a:solidFill>
                <a:latin typeface="Times New Roman" panose="02020603050405020304"/>
                <a:ea typeface="Times New Roman" panose="02020603050405020304"/>
              </a:rPr>
              <a:t>1</a:t>
            </a:r>
            <a:r>
              <a:rPr lang="zh-CN" altLang="en-US" sz="2400" b="1">
                <a:solidFill>
                  <a:srgbClr val="231F20"/>
                </a:solidFill>
                <a:latin typeface="汉仪书宋二简"/>
                <a:ea typeface="汉仪书宋二简"/>
              </a:rPr>
              <a:t>分； </a:t>
            </a:r>
            <a:endParaRPr lang="zh-CN" altLang="en-US" sz="2400" b="1">
              <a:solidFill>
                <a:srgbClr val="231F20"/>
              </a:solidFill>
              <a:latin typeface="汉仪书宋二简"/>
              <a:ea typeface="汉仪书宋二简"/>
            </a:endParaRPr>
          </a:p>
          <a:p>
            <a:r>
              <a:rPr lang="en-US" altLang="zh-CN" sz="2400" b="1">
                <a:solidFill>
                  <a:srgbClr val="231F20"/>
                </a:solidFill>
                <a:latin typeface="汉仪书宋二简"/>
                <a:ea typeface="汉仪书宋二简"/>
              </a:rPr>
              <a:t>③</a:t>
            </a:r>
            <a:r>
              <a:rPr lang="zh-CN" altLang="en-US" sz="2400" b="1">
                <a:solidFill>
                  <a:srgbClr val="231F20"/>
                </a:solidFill>
                <a:latin typeface="汉仪书宋二简"/>
                <a:ea typeface="汉仪书宋二简"/>
              </a:rPr>
              <a:t>按顺序将表盘上</a:t>
            </a:r>
            <a:r>
              <a:rPr lang="en-US" altLang="zh-CN" sz="2000" b="1">
                <a:solidFill>
                  <a:srgbClr val="231F20"/>
                </a:solidFill>
                <a:latin typeface="Times New Roman" panose="02020603050405020304"/>
                <a:ea typeface="Times New Roman" panose="02020603050405020304"/>
              </a:rPr>
              <a:t>12</a:t>
            </a:r>
            <a:r>
              <a:rPr lang="zh-CN" altLang="en-US" sz="2400" b="1">
                <a:solidFill>
                  <a:srgbClr val="231F20"/>
                </a:solidFill>
                <a:latin typeface="汉仪书宋二简"/>
                <a:ea typeface="汉仪书宋二简"/>
              </a:rPr>
              <a:t>个数字填写正确，</a:t>
            </a:r>
            <a:r>
              <a:rPr lang="en-US" altLang="zh-CN" sz="2000" b="1">
                <a:solidFill>
                  <a:srgbClr val="231F20"/>
                </a:solidFill>
                <a:latin typeface="Times New Roman" panose="02020603050405020304"/>
                <a:ea typeface="Times New Roman" panose="02020603050405020304"/>
              </a:rPr>
              <a:t>1</a:t>
            </a:r>
            <a:r>
              <a:rPr lang="zh-CN" altLang="en-US" sz="2400" b="1">
                <a:solidFill>
                  <a:srgbClr val="231F20"/>
                </a:solidFill>
                <a:latin typeface="汉仪书宋二简"/>
                <a:ea typeface="汉仪书宋二简"/>
              </a:rPr>
              <a:t>分； </a:t>
            </a:r>
            <a:endParaRPr lang="zh-CN" altLang="en-US" sz="2400" b="1">
              <a:solidFill>
                <a:srgbClr val="231F20"/>
              </a:solidFill>
              <a:latin typeface="汉仪书宋二简"/>
              <a:ea typeface="汉仪书宋二简"/>
            </a:endParaRPr>
          </a:p>
          <a:p>
            <a:r>
              <a:rPr lang="en-US" altLang="zh-CN" sz="2400" b="1">
                <a:solidFill>
                  <a:srgbClr val="231F20"/>
                </a:solidFill>
                <a:latin typeface="汉仪书宋二简"/>
                <a:ea typeface="汉仪书宋二简"/>
              </a:rPr>
              <a:t>④</a:t>
            </a:r>
            <a:r>
              <a:rPr lang="zh-CN" altLang="en-US" sz="2400" b="1">
                <a:solidFill>
                  <a:srgbClr val="231F20"/>
                </a:solidFill>
                <a:latin typeface="汉仪书宋二简"/>
                <a:ea typeface="汉仪书宋二简"/>
              </a:rPr>
              <a:t>将指针安置在正确的位置（指针上是否有箭头，分针是否比时针长等），</a:t>
            </a:r>
            <a:r>
              <a:rPr lang="en-US" altLang="zh-CN" sz="2000" b="1">
                <a:solidFill>
                  <a:srgbClr val="231F20"/>
                </a:solidFill>
                <a:latin typeface="Times New Roman" panose="02020603050405020304"/>
                <a:ea typeface="Times New Roman" panose="02020603050405020304"/>
              </a:rPr>
              <a:t>1</a:t>
            </a:r>
            <a:r>
              <a:rPr lang="zh-CN" altLang="en-US" sz="2400" b="1">
                <a:solidFill>
                  <a:srgbClr val="231F20"/>
                </a:solidFill>
                <a:latin typeface="汉仪书宋二简"/>
                <a:ea typeface="汉仪书宋二简"/>
              </a:rPr>
              <a:t>分。 </a:t>
            </a:r>
            <a:endParaRPr lang="zh-CN" altLang="en-US" sz="2400" b="1">
              <a:solidFill>
                <a:srgbClr val="231F20"/>
              </a:solidFill>
              <a:latin typeface="汉仪书宋二简"/>
              <a:ea typeface="汉仪书宋二简"/>
            </a:endParaRPr>
          </a:p>
          <a:p>
            <a:r>
              <a:rPr lang="zh-CN" altLang="en-US" sz="2400" b="1">
                <a:solidFill>
                  <a:srgbClr val="231F20"/>
                </a:solidFill>
                <a:latin typeface="汉仪书宋二简"/>
                <a:ea typeface="汉仪书宋二简"/>
              </a:rPr>
              <a:t>按此标准，</a:t>
            </a:r>
            <a:r>
              <a:rPr lang="en-US" altLang="zh-CN" sz="2000" b="1">
                <a:solidFill>
                  <a:srgbClr val="231F20"/>
                </a:solidFill>
                <a:latin typeface="Times New Roman" panose="02020603050405020304"/>
                <a:ea typeface="Times New Roman" panose="02020603050405020304"/>
              </a:rPr>
              <a:t>4</a:t>
            </a:r>
            <a:r>
              <a:rPr lang="zh-CN" altLang="en-US" sz="2400" b="1">
                <a:solidFill>
                  <a:srgbClr val="231F20"/>
                </a:solidFill>
                <a:latin typeface="汉仪书宋二简"/>
                <a:ea typeface="汉仪书宋二简"/>
              </a:rPr>
              <a:t>分为正常，</a:t>
            </a:r>
            <a:r>
              <a:rPr lang="en-US" altLang="zh-CN" sz="2000" b="1">
                <a:solidFill>
                  <a:srgbClr val="231F20"/>
                </a:solidFill>
                <a:latin typeface="Times New Roman" panose="02020603050405020304"/>
                <a:ea typeface="Times New Roman" panose="02020603050405020304"/>
              </a:rPr>
              <a:t>3</a:t>
            </a:r>
            <a:r>
              <a:rPr lang="zh-CN" altLang="en-US" sz="2400" b="1">
                <a:solidFill>
                  <a:srgbClr val="231F20"/>
                </a:solidFill>
                <a:latin typeface="汉仪书宋二简"/>
                <a:ea typeface="汉仪书宋二简"/>
              </a:rPr>
              <a:t>分为基本正常或轻度痴呆，</a:t>
            </a:r>
            <a:r>
              <a:rPr lang="en-US" altLang="zh-CN" sz="2000" b="1">
                <a:solidFill>
                  <a:srgbClr val="231F20"/>
                </a:solidFill>
                <a:latin typeface="Times New Roman" panose="02020603050405020304"/>
                <a:ea typeface="Times New Roman" panose="02020603050405020304"/>
              </a:rPr>
              <a:t>2</a:t>
            </a:r>
            <a:r>
              <a:rPr lang="zh-CN" altLang="en-US" sz="2400" b="1">
                <a:solidFill>
                  <a:srgbClr val="231F20"/>
                </a:solidFill>
                <a:latin typeface="汉仪书宋二简"/>
                <a:ea typeface="汉仪书宋二简"/>
              </a:rPr>
              <a:t>分为中度痴呆，</a:t>
            </a:r>
            <a:r>
              <a:rPr lang="en-US" altLang="zh-CN" sz="2000" b="1">
                <a:solidFill>
                  <a:srgbClr val="231F20"/>
                </a:solidFill>
                <a:latin typeface="Times New Roman" panose="02020603050405020304"/>
                <a:ea typeface="Times New Roman" panose="02020603050405020304"/>
              </a:rPr>
              <a:t>2</a:t>
            </a:r>
            <a:r>
              <a:rPr lang="zh-CN" altLang="en-US" sz="2400" b="1">
                <a:solidFill>
                  <a:srgbClr val="231F20"/>
                </a:solidFill>
                <a:latin typeface="汉仪书宋二简"/>
                <a:ea typeface="汉仪书宋二简"/>
              </a:rPr>
              <a:t>分以下为重度痴呆，如图</a:t>
            </a:r>
            <a:r>
              <a:rPr lang="en-US" altLang="zh-CN" sz="2000" b="1">
                <a:solidFill>
                  <a:srgbClr val="231F20"/>
                </a:solidFill>
                <a:latin typeface="Times New Roman" panose="02020603050405020304"/>
                <a:ea typeface="Times New Roman" panose="02020603050405020304"/>
              </a:rPr>
              <a:t>7-1</a:t>
            </a:r>
            <a:r>
              <a:rPr lang="zh-CN" altLang="en-US" sz="2400" b="1">
                <a:solidFill>
                  <a:srgbClr val="231F20"/>
                </a:solidFill>
                <a:latin typeface="汉仪书宋二简"/>
                <a:ea typeface="汉仪书宋二简"/>
              </a:rPr>
              <a:t>所示。</a:t>
            </a:r>
            <a:endParaRPr lang="zh-CN" altLang="en-US" sz="2400" b="1">
              <a:solidFill>
                <a:srgbClr val="231F20"/>
              </a:solidFill>
              <a:latin typeface="汉仪书宋二简"/>
              <a:ea typeface="汉仪书宋二简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ags/tag101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102.xml><?xml version="1.0" encoding="utf-8"?>
<p:tagLst xmlns:p="http://schemas.openxmlformats.org/presentationml/2006/main">
  <p:tag name="KSO_WM_DIAGRAM_VIRTUALLY_FRAME" val="{&quot;height&quot;:300,&quot;left&quot;:80,&quot;top&quot;:150,&quot;width&quot;:800}"/>
</p:tagLst>
</file>

<file path=ppt/tags/tag103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ags/tag104.xml><?xml version="1.0" encoding="utf-8"?>
<p:tagLst xmlns:p="http://schemas.openxmlformats.org/presentationml/2006/main">
  <p:tag name="KSO_WM_DIAGRAM_VIRTUALLY_FRAME" val="{&quot;height&quot;:337,&quot;left&quot;:119.99996773858147,&quot;top&quot;:148,&quot;width&quot;:720.0006944440969}"/>
</p:tagLst>
</file>

<file path=ppt/tags/tag105.xml><?xml version="1.0" encoding="utf-8"?>
<p:tagLst xmlns:p="http://schemas.openxmlformats.org/presentationml/2006/main">
  <p:tag name="KSO_WM_DIAGRAM_VIRTUALLY_FRAME" val="{&quot;height&quot;:337,&quot;left&quot;:119.99996773858147,&quot;top&quot;:148,&quot;width&quot;:720.0006944440969}"/>
</p:tagLst>
</file>

<file path=ppt/tags/tag106.xml><?xml version="1.0" encoding="utf-8"?>
<p:tagLst xmlns:p="http://schemas.openxmlformats.org/presentationml/2006/main">
  <p:tag name="KSO_WM_DIAGRAM_VIRTUALLY_FRAME" val="{&quot;height&quot;:337,&quot;left&quot;:119.99996773858147,&quot;top&quot;:148,&quot;width&quot;:720.0006944440969}"/>
</p:tagLst>
</file>

<file path=ppt/tags/tag107.xml><?xml version="1.0" encoding="utf-8"?>
<p:tagLst xmlns:p="http://schemas.openxmlformats.org/presentationml/2006/main">
  <p:tag name="KSO_WM_DIAGRAM_VIRTUALLY_FRAME" val="{&quot;height&quot;:337,&quot;left&quot;:119.99996773858147,&quot;top&quot;:148,&quot;width&quot;:720.0006944440969}"/>
</p:tagLst>
</file>

<file path=ppt/tags/tag108.xml><?xml version="1.0" encoding="utf-8"?>
<p:tagLst xmlns:p="http://schemas.openxmlformats.org/presentationml/2006/main">
  <p:tag name="KSO_WM_DIAGRAM_VIRTUALLY_FRAME" val="{&quot;height&quot;:337,&quot;left&quot;:119.99996773858147,&quot;top&quot;:148,&quot;width&quot;:720.0006944440969}"/>
</p:tagLst>
</file>

<file path=ppt/tags/tag109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DIAGRAM_VIRTUALLY_FRAME" val="{&quot;height&quot;:406.25,&quot;left&quot;:80,&quot;top&quot;:73.75,&quot;width&quot;:840}"/>
</p:tagLst>
</file>

<file path=ppt/tags/tag111.xml><?xml version="1.0" encoding="utf-8"?>
<p:tagLst xmlns:p="http://schemas.openxmlformats.org/presentationml/2006/main">
  <p:tag name="KSO_WM_DIAGRAM_VIRTUALLY_FRAME" val="{&quot;height&quot;:290,&quot;left&quot;:80,&quot;top&quot;:190,&quot;width&quot;:830}"/>
</p:tagLst>
</file>

<file path=ppt/tags/tag112.xml><?xml version="1.0" encoding="utf-8"?>
<p:tagLst xmlns:p="http://schemas.openxmlformats.org/presentationml/2006/main">
  <p:tag name="KSO_WM_DIAGRAM_VIRTUALLY_FRAME" val="{&quot;height&quot;:410.45,&quot;left&quot;:80,&quot;top&quot;:73.75,&quot;width&quot;:840}"/>
</p:tagLst>
</file>

<file path=ppt/tags/tag113.xml><?xml version="1.0" encoding="utf-8"?>
<p:tagLst xmlns:p="http://schemas.openxmlformats.org/presentationml/2006/main">
  <p:tag name="KSO_WM_DIAGRAM_VIRTUALLY_FRAME" val="{&quot;height&quot;:410.45,&quot;left&quot;:80,&quot;top&quot;:73.75,&quot;width&quot;:840}"/>
</p:tagLst>
</file>

<file path=ppt/tags/tag114.xml><?xml version="1.0" encoding="utf-8"?>
<p:tagLst xmlns:p="http://schemas.openxmlformats.org/presentationml/2006/main">
  <p:tag name="KSO_WM_DIAGRAM_VIRTUALLY_FRAME" val="{&quot;height&quot;:410.45,&quot;left&quot;:80,&quot;top&quot;:73.75,&quot;width&quot;:840}"/>
</p:tagLst>
</file>

<file path=ppt/tags/tag115.xml><?xml version="1.0" encoding="utf-8"?>
<p:tagLst xmlns:p="http://schemas.openxmlformats.org/presentationml/2006/main">
  <p:tag name="KSO_WM_DIAGRAM_VIRTUALLY_FRAME" val="{&quot;height&quot;:410.45,&quot;left&quot;:80,&quot;top&quot;:73.75,&quot;width&quot;:840}"/>
</p:tagLst>
</file>

<file path=ppt/tags/tag116.xml><?xml version="1.0" encoding="utf-8"?>
<p:tagLst xmlns:p="http://schemas.openxmlformats.org/presentationml/2006/main">
  <p:tag name="KSO_WM_DIAGRAM_VIRTUALLY_FRAME" val="{&quot;height&quot;:410.45,&quot;left&quot;:80,&quot;top&quot;:73.75,&quot;width&quot;:840}"/>
</p:tagLst>
</file>

<file path=ppt/tags/tag117.xml><?xml version="1.0" encoding="utf-8"?>
<p:tagLst xmlns:p="http://schemas.openxmlformats.org/presentationml/2006/main">
  <p:tag name="KSO_WM_DIAGRAM_VIRTUALLY_FRAME" val="{&quot;height&quot;:410.45,&quot;left&quot;:80,&quot;top&quot;:73.75,&quot;width&quot;:840}"/>
</p:tagLst>
</file>

<file path=ppt/tags/tag118.xml><?xml version="1.0" encoding="utf-8"?>
<p:tagLst xmlns:p="http://schemas.openxmlformats.org/presentationml/2006/main">
  <p:tag name="KSO_WM_DIAGRAM_VIRTUALLY_FRAME" val="{&quot;height&quot;:410.45,&quot;left&quot;:80,&quot;top&quot;:73.75,&quot;width&quot;:840}"/>
</p:tagLst>
</file>

<file path=ppt/tags/tag119.xml><?xml version="1.0" encoding="utf-8"?>
<p:tagLst xmlns:p="http://schemas.openxmlformats.org/presentationml/2006/main">
  <p:tag name="KSO_WM_DIAGRAM_VIRTUALLY_FRAME" val="{&quot;height&quot;:410.45,&quot;left&quot;:80,&quot;top&quot;:73.75,&quot;width&quot;:840}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DIAGRAM_VIRTUALLY_FRAME" val="{&quot;height&quot;:410.45,&quot;left&quot;:80,&quot;top&quot;:73.75,&quot;width&quot;:840}"/>
</p:tagLst>
</file>

<file path=ppt/tags/tag121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122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123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124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125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126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ags/tag127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ags/tag128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129.xml><?xml version="1.0" encoding="utf-8"?>
<p:tagLst xmlns:p="http://schemas.openxmlformats.org/presentationml/2006/main">
  <p:tag name="KSO_WM_DIAGRAM_VIRTUALLY_FRAME" val="{&quot;height&quot;:337,&quot;left&quot;:119.99996773858147,&quot;top&quot;:148,&quot;width&quot;:720.0006944440969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DIAGRAM_VIRTUALLY_FRAME" val="{&quot;height&quot;:337,&quot;left&quot;:119.99996773858147,&quot;top&quot;:148,&quot;width&quot;:720.0006944440969}"/>
</p:tagLst>
</file>

<file path=ppt/tags/tag131.xml><?xml version="1.0" encoding="utf-8"?>
<p:tagLst xmlns:p="http://schemas.openxmlformats.org/presentationml/2006/main">
  <p:tag name="KSO_WM_DIAGRAM_VIRTUALLY_FRAME" val="{&quot;height&quot;:155.75,&quot;left&quot;:78.5,&quot;top&quot;:118.5,&quot;width&quot;:800}"/>
</p:tagLst>
</file>

<file path=ppt/tags/tag132.xml><?xml version="1.0" encoding="utf-8"?>
<p:tagLst xmlns:p="http://schemas.openxmlformats.org/presentationml/2006/main">
  <p:tag name="KSO_WM_DIAGRAM_VIRTUALLY_FRAME" val="{&quot;height&quot;:155.75,&quot;left&quot;:78.5,&quot;top&quot;:118.5,&quot;width&quot;:800}"/>
</p:tagLst>
</file>

<file path=ppt/tags/tag133.xml><?xml version="1.0" encoding="utf-8"?>
<p:tagLst xmlns:p="http://schemas.openxmlformats.org/presentationml/2006/main">
  <p:tag name="KSO_WM_DIAGRAM_VIRTUALLY_FRAME" val="{&quot;height&quot;:360,&quot;left&quot;:80,&quot;top&quot;:140,&quot;width&quot;:810}"/>
</p:tagLst>
</file>

<file path=ppt/tags/tag134.xml><?xml version="1.0" encoding="utf-8"?>
<p:tagLst xmlns:p="http://schemas.openxmlformats.org/presentationml/2006/main">
  <p:tag name="KSO_WM_DIAGRAM_VIRTUALLY_FRAME" val="{&quot;height&quot;:360,&quot;left&quot;:80,&quot;top&quot;:140,&quot;width&quot;:810}"/>
</p:tagLst>
</file>

<file path=ppt/tags/tag135.xml><?xml version="1.0" encoding="utf-8"?>
<p:tagLst xmlns:p="http://schemas.openxmlformats.org/presentationml/2006/main">
  <p:tag name="KSO_WM_DIAGRAM_VIRTUALLY_FRAME" val="{&quot;height&quot;:360,&quot;left&quot;:80,&quot;top&quot;:140,&quot;width&quot;:810}"/>
</p:tagLst>
</file>

<file path=ppt/tags/tag136.xml><?xml version="1.0" encoding="utf-8"?>
<p:tagLst xmlns:p="http://schemas.openxmlformats.org/presentationml/2006/main">
  <p:tag name="KSO_WM_DIAGRAM_VIRTUALLY_FRAME" val="{&quot;height&quot;:360,&quot;left&quot;:80,&quot;top&quot;:140,&quot;width&quot;:810}"/>
</p:tagLst>
</file>

<file path=ppt/tags/tag137.xml><?xml version="1.0" encoding="utf-8"?>
<p:tagLst xmlns:p="http://schemas.openxmlformats.org/presentationml/2006/main">
  <p:tag name="KSO_WM_DIAGRAM_VIRTUALLY_FRAME" val="{&quot;height&quot;:360,&quot;left&quot;:80,&quot;top&quot;:140,&quot;width&quot;:810}"/>
</p:tagLst>
</file>

<file path=ppt/tags/tag138.xml><?xml version="1.0" encoding="utf-8"?>
<p:tagLst xmlns:p="http://schemas.openxmlformats.org/presentationml/2006/main">
  <p:tag name="KSO_WM_DIAGRAM_VIRTUALLY_FRAME" val="{&quot;height&quot;:360,&quot;left&quot;:80,&quot;top&quot;:140,&quot;width&quot;:810}"/>
</p:tagLst>
</file>

<file path=ppt/tags/tag139.xml><?xml version="1.0" encoding="utf-8"?>
<p:tagLst xmlns:p="http://schemas.openxmlformats.org/presentationml/2006/main">
  <p:tag name="KSO_WM_DIAGRAM_VIRTUALLY_FRAME" val="{&quot;height&quot;:360,&quot;left&quot;:80,&quot;top&quot;:140,&quot;width&quot;:810}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DIAGRAM_VIRTUALLY_FRAME" val="{&quot;height&quot;:360,&quot;left&quot;:80,&quot;top&quot;:140,&quot;width&quot;:810}"/>
</p:tagLst>
</file>

<file path=ppt/tags/tag141.xml><?xml version="1.0" encoding="utf-8"?>
<p:tagLst xmlns:p="http://schemas.openxmlformats.org/presentationml/2006/main">
  <p:tag name="KSO_WM_DIAGRAM_VIRTUALLY_FRAME" val="{&quot;height&quot;:360,&quot;left&quot;:80,&quot;top&quot;:140,&quot;width&quot;:810}"/>
</p:tagLst>
</file>

<file path=ppt/tags/tag142.xml><?xml version="1.0" encoding="utf-8"?>
<p:tagLst xmlns:p="http://schemas.openxmlformats.org/presentationml/2006/main">
  <p:tag name="KSO_WM_DIAGRAM_VIRTUALLY_FRAME" val="{&quot;height&quot;:360,&quot;left&quot;:80,&quot;top&quot;:140,&quot;width&quot;:810}"/>
</p:tagLst>
</file>

<file path=ppt/tags/tag143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44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45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46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47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48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49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DIAGRAM_VIRTUALLY_FRAME" val="{&quot;height&quot;:240,&quot;left&quot;:80,&quot;top&quot;:175,&quot;width&quot;:800}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4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5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6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7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8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69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1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2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3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4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5.xml><?xml version="1.0" encoding="utf-8"?>
<p:tagLst xmlns:p="http://schemas.openxmlformats.org/presentationml/2006/main">
  <p:tag name="KSO_WM_DIAGRAM_VIRTUALLY_FRAME" val="{&quot;height&quot;:340,&quot;left&quot;:80,&quot;top&quot;:160,&quot;width&quot;:820}"/>
</p:tagLst>
</file>

<file path=ppt/tags/tag76.xml><?xml version="1.0" encoding="utf-8"?>
<p:tagLst xmlns:p="http://schemas.openxmlformats.org/presentationml/2006/main">
  <p:tag name="KSO_WM_DIAGRAM_VIRTUALLY_FRAME" val="{&quot;height&quot;:340,&quot;left&quot;:80,&quot;top&quot;:160,&quot;width&quot;:820}"/>
</p:tagLst>
</file>

<file path=ppt/tags/tag77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8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79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1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2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3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4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5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6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7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8.xml><?xml version="1.0" encoding="utf-8"?>
<p:tagLst xmlns:p="http://schemas.openxmlformats.org/presentationml/2006/main">
  <p:tag name="KSO_WM_DIAGRAM_VIRTUALLY_FRAME" val="{&quot;height&quot;:429.55,&quot;left&quot;:55,&quot;top&quot;:70.45,&quot;width&quot;:845}"/>
</p:tagLst>
</file>

<file path=ppt/tags/tag89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91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92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93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ags/tag94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ags/tag95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ags/tag96.xml><?xml version="1.0" encoding="utf-8"?>
<p:tagLst xmlns:p="http://schemas.openxmlformats.org/presentationml/2006/main">
  <p:tag name="KSO_WM_DIAGRAM_VIRTUALLY_FRAME" val="{&quot;height&quot;:335.25,&quot;left&quot;:80,&quot;top&quot;:170,&quot;width&quot;:820}"/>
</p:tagLst>
</file>

<file path=ppt/tags/tag97.xml><?xml version="1.0" encoding="utf-8"?>
<p:tagLst xmlns:p="http://schemas.openxmlformats.org/presentationml/2006/main">
  <p:tag name="KSO_WM_DIAGRAM_VIRTUALLY_FRAME" val="{&quot;height&quot;:155.75,&quot;left&quot;:78.5,&quot;top&quot;:118.5,&quot;width&quot;:800}"/>
</p:tagLst>
</file>

<file path=ppt/tags/tag98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ags/tag99.xml><?xml version="1.0" encoding="utf-8"?>
<p:tagLst xmlns:p="http://schemas.openxmlformats.org/presentationml/2006/main">
  <p:tag name="KSO_WM_DIAGRAM_VIRTUALLY_FRAME" val="{&quot;height&quot;:338.2,&quot;left&quot;:41,&quot;top&quot;:167.05,&quot;width&quot;:875.65}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2901</Words>
  <Application>WPS 演示</Application>
  <PresentationFormat>宽屏</PresentationFormat>
  <Paragraphs>155</Paragraphs>
  <Slides>11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Wingdings</vt:lpstr>
      <vt:lpstr>Noto Serif SC</vt:lpstr>
      <vt:lpstr>Noto Sans SC</vt:lpstr>
      <vt:lpstr>汉仪书宋二简</vt:lpstr>
      <vt:lpstr>微软雅黑</vt:lpstr>
      <vt:lpstr>Arial Unicode MS</vt:lpstr>
      <vt:lpstr>Calibri</vt:lpstr>
      <vt:lpstr>Times New Roman</vt:lpstr>
      <vt:lpstr>汉仪中宋简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h</cp:lastModifiedBy>
  <cp:revision>158</cp:revision>
  <dcterms:created xsi:type="dcterms:W3CDTF">2019-06-19T02:08:00Z</dcterms:created>
  <dcterms:modified xsi:type="dcterms:W3CDTF">2026-08-03T05:19:09Z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2052-12.1.0.26375</vt:lpwstr>
  </property>
  <property fmtid="{D5CDD505-2E9C-101B-9397-08002B2CF9AE}" pid="3" name="ICV">
    <vt:lpwstr>C807FCC6DF9347ECBF85F42619B97A70_11</vt:lpwstr>
  </property>
</Properties>
</file>