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tags" Target="../tags/tag143.xml"/><Relationship Id="rId7" Type="http://schemas.openxmlformats.org/officeDocument/2006/relationships/tags" Target="../tags/tag142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image" Target="../media/image26.svg"/><Relationship Id="rId3" Type="http://schemas.openxmlformats.org/officeDocument/2006/relationships/image" Target="../media/image25.png"/><Relationship Id="rId2" Type="http://schemas.openxmlformats.org/officeDocument/2006/relationships/tags" Target="../tags/tag139.xml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45.xml"/><Relationship Id="rId11" Type="http://schemas.openxmlformats.org/officeDocument/2006/relationships/tags" Target="../tags/tag144.xml"/><Relationship Id="rId10" Type="http://schemas.openxmlformats.org/officeDocument/2006/relationships/image" Target="../media/image28.svg"/><Relationship Id="rId1" Type="http://schemas.openxmlformats.org/officeDocument/2006/relationships/tags" Target="../tags/tag13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image" Target="../media/image4.svg"/><Relationship Id="rId6" Type="http://schemas.openxmlformats.org/officeDocument/2006/relationships/image" Target="../media/image3.pn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4" Type="http://schemas.openxmlformats.org/officeDocument/2006/relationships/notesSlide" Target="../notesSlides/notesSlide3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88.xml"/><Relationship Id="rId31" Type="http://schemas.openxmlformats.org/officeDocument/2006/relationships/tags" Target="../tags/tag87.xml"/><Relationship Id="rId30" Type="http://schemas.openxmlformats.org/officeDocument/2006/relationships/tags" Target="../tags/tag86.xml"/><Relationship Id="rId3" Type="http://schemas.openxmlformats.org/officeDocument/2006/relationships/tags" Target="../tags/tag65.xml"/><Relationship Id="rId29" Type="http://schemas.openxmlformats.org/officeDocument/2006/relationships/tags" Target="../tags/tag85.xml"/><Relationship Id="rId28" Type="http://schemas.openxmlformats.org/officeDocument/2006/relationships/tags" Target="../tags/tag84.xml"/><Relationship Id="rId27" Type="http://schemas.openxmlformats.org/officeDocument/2006/relationships/tags" Target="../tags/tag83.xml"/><Relationship Id="rId26" Type="http://schemas.openxmlformats.org/officeDocument/2006/relationships/tags" Target="../tags/tag82.xml"/><Relationship Id="rId25" Type="http://schemas.openxmlformats.org/officeDocument/2006/relationships/tags" Target="../tags/tag81.xml"/><Relationship Id="rId24" Type="http://schemas.openxmlformats.org/officeDocument/2006/relationships/tags" Target="../tags/tag80.xml"/><Relationship Id="rId23" Type="http://schemas.openxmlformats.org/officeDocument/2006/relationships/tags" Target="../tags/tag79.xml"/><Relationship Id="rId22" Type="http://schemas.openxmlformats.org/officeDocument/2006/relationships/tags" Target="../tags/tag78.xml"/><Relationship Id="rId21" Type="http://schemas.openxmlformats.org/officeDocument/2006/relationships/image" Target="../media/image8.svg"/><Relationship Id="rId20" Type="http://schemas.openxmlformats.org/officeDocument/2006/relationships/image" Target="../media/image7.png"/><Relationship Id="rId2" Type="http://schemas.openxmlformats.org/officeDocument/2006/relationships/tags" Target="../tags/tag64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97.xml"/><Relationship Id="rId12" Type="http://schemas.openxmlformats.org/officeDocument/2006/relationships/image" Target="../media/image12.svg"/><Relationship Id="rId11" Type="http://schemas.openxmlformats.org/officeDocument/2006/relationships/image" Target="../media/image11.png"/><Relationship Id="rId10" Type="http://schemas.openxmlformats.org/officeDocument/2006/relationships/tags" Target="../tags/tag96.xml"/><Relationship Id="rId1" Type="http://schemas.openxmlformats.org/officeDocument/2006/relationships/tags" Target="../tags/tag8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3" Type="http://schemas.openxmlformats.org/officeDocument/2006/relationships/tags" Target="../tags/tag100.xml"/><Relationship Id="rId26" Type="http://schemas.openxmlformats.org/officeDocument/2006/relationships/notesSlide" Target="../notesSlides/notesSlide6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115.xml"/><Relationship Id="rId23" Type="http://schemas.openxmlformats.org/officeDocument/2006/relationships/tags" Target="../tags/tag114.xml"/><Relationship Id="rId22" Type="http://schemas.openxmlformats.org/officeDocument/2006/relationships/tags" Target="../tags/tag113.xml"/><Relationship Id="rId21" Type="http://schemas.openxmlformats.org/officeDocument/2006/relationships/image" Target="../media/image18.svg"/><Relationship Id="rId20" Type="http://schemas.openxmlformats.org/officeDocument/2006/relationships/image" Target="../media/image17.png"/><Relationship Id="rId2" Type="http://schemas.openxmlformats.org/officeDocument/2006/relationships/tags" Target="../tags/tag99.xml"/><Relationship Id="rId19" Type="http://schemas.openxmlformats.org/officeDocument/2006/relationships/tags" Target="../tags/tag112.xml"/><Relationship Id="rId18" Type="http://schemas.openxmlformats.org/officeDocument/2006/relationships/tags" Target="../tags/tag111.xml"/><Relationship Id="rId17" Type="http://schemas.openxmlformats.org/officeDocument/2006/relationships/tags" Target="../tags/tag110.xml"/><Relationship Id="rId16" Type="http://schemas.openxmlformats.org/officeDocument/2006/relationships/tags" Target="../tags/tag109.xml"/><Relationship Id="rId15" Type="http://schemas.openxmlformats.org/officeDocument/2006/relationships/tags" Target="../tags/tag108.xml"/><Relationship Id="rId14" Type="http://schemas.openxmlformats.org/officeDocument/2006/relationships/tags" Target="../tags/tag107.xml"/><Relationship Id="rId13" Type="http://schemas.openxmlformats.org/officeDocument/2006/relationships/image" Target="../media/image16.svg"/><Relationship Id="rId12" Type="http://schemas.openxmlformats.org/officeDocument/2006/relationships/image" Target="../media/image15.png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tags" Target="../tags/tag9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image" Target="../media/image12.svg"/><Relationship Id="rId11" Type="http://schemas.openxmlformats.org/officeDocument/2006/relationships/image" Target="../media/image11.png"/><Relationship Id="rId10" Type="http://schemas.openxmlformats.org/officeDocument/2006/relationships/tags" Target="../tags/tag123.xml"/><Relationship Id="rId1" Type="http://schemas.openxmlformats.org/officeDocument/2006/relationships/tags" Target="../tags/tag116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7.xml"/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tags" Target="../tags/tag12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svg"/><Relationship Id="rId8" Type="http://schemas.openxmlformats.org/officeDocument/2006/relationships/image" Target="../media/image23.png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6" Type="http://schemas.openxmlformats.org/officeDocument/2006/relationships/notesSlide" Target="../notesSlides/notesSlide9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37.xml"/><Relationship Id="rId13" Type="http://schemas.openxmlformats.org/officeDocument/2006/relationships/tags" Target="../tags/tag136.xml"/><Relationship Id="rId12" Type="http://schemas.openxmlformats.org/officeDocument/2006/relationships/tags" Target="../tags/tag135.xml"/><Relationship Id="rId11" Type="http://schemas.openxmlformats.org/officeDocument/2006/relationships/tags" Target="../tags/tag134.xml"/><Relationship Id="rId10" Type="http://schemas.openxmlformats.org/officeDocument/2006/relationships/tags" Target="../tags/tag133.xml"/><Relationship Id="rId1" Type="http://schemas.openxmlformats.org/officeDocument/2006/relationships/tags" Target="../tags/tag1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905000"/>
            <a:ext cx="5080000" cy="5080000"/>
          </a:xfrm>
          <a:prstGeom prst="ellipse">
            <a:avLst/>
          </a:prstGeom>
          <a:solidFill>
            <a:srgbClr val="94A38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524000" y="4826000"/>
            <a:ext cx="4445000" cy="4445000"/>
          </a:xfrm>
          <a:prstGeom prst="ellipse">
            <a:avLst/>
          </a:prstGeom>
          <a:solidFill>
            <a:srgbClr val="94A38E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模块4 老年心理障碍护理与特殊老人护理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2286000" y="3429000"/>
            <a:ext cx="7620000" cy="25400"/>
          </a:xfrm>
          <a:prstGeom prst="roundRect">
            <a:avLst>
              <a:gd name="adj" fmla="val 0"/>
            </a:avLst>
          </a:prstGeom>
          <a:solidFill>
            <a:srgbClr val="94A38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46736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ctr">
              <a:lnSpc>
                <a:spcPct val="125000"/>
              </a:lnSpc>
              <a:buSzTx/>
              <a:defRPr/>
            </a:pPr>
            <a:r>
              <a:rPr lang="zh-CN" altLang="en-US" sz="2000" b="1">
                <a:solidFill>
                  <a:srgbClr val="76857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任务1　酒精、烟草、药物依赖老人心理护理</a:t>
            </a:r>
            <a:endParaRPr lang="zh-CN" altLang="en-US" sz="2000" b="1">
              <a:solidFill>
                <a:srgbClr val="76857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19325" y="3835400"/>
            <a:ext cx="806577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项目</a:t>
            </a:r>
            <a:r>
              <a:rPr lang="en-US" altLang="zh-CN" sz="3600">
                <a:solidFill>
                  <a:srgbClr val="231F20"/>
                </a:solidFill>
                <a:latin typeface="Helvetica-Black"/>
                <a:ea typeface="Helvetica-Black"/>
              </a:rPr>
              <a:t>8</a:t>
            </a:r>
            <a:r>
              <a:rPr lang="zh-CN" altLang="en-US" sz="3600">
                <a:solidFill>
                  <a:srgbClr val="231F20"/>
                </a:solidFill>
                <a:latin typeface="汉仪综艺体简" panose="02010600000101010101" charset="-122"/>
                <a:ea typeface="汉仪综艺体简" panose="02010600000101010101" charset="-122"/>
              </a:rPr>
              <a:t>　特殊心理问题老人护理</a:t>
            </a:r>
            <a:endParaRPr lang="zh-CN" altLang="en-US" sz="3600">
              <a:solidFill>
                <a:srgbClr val="231F20"/>
              </a:solidFill>
              <a:latin typeface="汉仪综艺体简" panose="02010600000101010101" charset="-122"/>
              <a:ea typeface="汉仪综艺体简" panose="0201060000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414000" y="-762000"/>
            <a:ext cx="2540000" cy="2540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508000" y="5461000"/>
            <a:ext cx="1905000" cy="1905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课后作业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0000" y="2476500"/>
            <a:ext cx="381000" cy="3810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397000" y="3357245"/>
            <a:ext cx="4127500" cy="10001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1.请判断本任务案例中老人特殊心理问题分别是什么，并说明可能的原因有哪些。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8" name="Connector 8"/>
          <p:cNvCxnSpPr/>
          <p:nvPr>
            <p:custDataLst>
              <p:tags r:id="rId6"/>
            </p:custDataLst>
          </p:nvPr>
        </p:nvCxnSpPr>
        <p:spPr>
          <a:xfrm rot="-9822">
            <a:off x="1270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>
            <p:custDataLst>
              <p:tags r:id="rId7"/>
            </p:custDataLst>
          </p:nvPr>
        </p:nvSpPr>
        <p:spPr>
          <a:xfrm>
            <a:off x="6223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77000" y="2476500"/>
            <a:ext cx="381000" cy="3810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6810375" y="3429000"/>
            <a:ext cx="4127500" cy="78486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2.针对本任务案例，可采用哪些方法帮助他们戒除依赖？</a:t>
            </a:r>
            <a:endParaRPr lang="zh-CN" altLang="en-US" sz="1800" b="1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13" name="Connector 13"/>
          <p:cNvCxnSpPr/>
          <p:nvPr>
            <p:custDataLst>
              <p:tags r:id="rId12"/>
            </p:custDataLst>
          </p:nvPr>
        </p:nvCxnSpPr>
        <p:spPr>
          <a:xfrm rot="-9822">
            <a:off x="6477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8000" y="187960"/>
            <a:ext cx="5080000" cy="10763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3600" b="0" i="0" u="none" strike="noStrike">
                <a:solidFill>
                  <a:srgbClr val="3C3C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案例分析</a:t>
            </a:r>
            <a:endParaRPr lang="zh-CN" altLang="en-US" sz="3600" b="0" i="0" u="none" strike="noStrike">
              <a:solidFill>
                <a:srgbClr val="3C3C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7215" y="1264285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042670" y="960120"/>
            <a:ext cx="10596245" cy="52628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根据情境案例，分析老人出现了哪些特殊心理，制订心理护理方案。</a:t>
            </a:r>
            <a:endParaRPr lang="zh-CN" altLang="en-US" sz="24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0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【情境一】李爷爷，72岁，每天三餐前都要喝酒，有时三两，有时半斤，喝多了就不吃饭了。这种情况持续了很多年，近几年李爷爷喝酒之后昏昏大睡，感到浑身无力，脾气也变得固执、急躁，为此和家人多次发生矛盾。也曾想过戒酒，但都没有成功。现在他一天不喝酒，反而浑身难受，注意力不集中，记忆力下降，神经衰弱，脾气很差。</a:t>
            </a:r>
            <a:endParaRPr lang="zh-CN" altLang="en-US" sz="20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0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【情境二】孙爷爷，66岁，自年轻起开始吸烟，每天一盒。与此同时，他还患有高血压、糖尿病等慢病，医生告诉他，需要戒烟了，不然疾病会加重的。于是孙爷爷开始戒烟，但只坚持了2周，后又开始吸烟了。此后，每次身体不舒服、疾病加重都会信誓旦旦地戒</a:t>
            </a:r>
            <a:endParaRPr lang="zh-CN" altLang="en-US" sz="20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0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烟，但每次都坚持不下去。</a:t>
            </a:r>
            <a:endParaRPr lang="zh-CN" altLang="en-US" sz="20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0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[情境三】王奶奶，62岁，3年前因乳腺癌做过手术，心理负担比较重，总担心身体状况，晚上失眠严重，因此医生给开了助眠类药物，一直坚持吃了很长时间。现在吃了安眠药就能睡好，若不吃就辗转反侧睡不着，思维也变得有些迟钝。家人担心是药三分毒，希望能不依赖药物，但效果不佳</a:t>
            </a:r>
            <a:endParaRPr lang="zh-CN" altLang="en-US" sz="20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6637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学习目标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4318000" y="1053465"/>
            <a:ext cx="6519545" cy="101663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2"/>
            </p:custDataLst>
          </p:nvPr>
        </p:nvSpPr>
        <p:spPr>
          <a:xfrm>
            <a:off x="4384675" y="1050925"/>
            <a:ext cx="6399530" cy="9810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掌握酒精、烟草、药物依赖的临床表现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掌握酒精、烟草、药物依赖的危害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0" name="AutoShape 10"/>
          <p:cNvSpPr/>
          <p:nvPr>
            <p:custDataLst>
              <p:tags r:id="rId3"/>
            </p:custDataLst>
          </p:nvPr>
        </p:nvSpPr>
        <p:spPr>
          <a:xfrm>
            <a:off x="4323715" y="2311400"/>
            <a:ext cx="6514465" cy="98996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4"/>
            </p:custDataLst>
          </p:nvPr>
        </p:nvSpPr>
        <p:spPr>
          <a:xfrm>
            <a:off x="698500" y="22860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3600" y="251841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8"/>
            </p:custDataLst>
          </p:nvPr>
        </p:nvSpPr>
        <p:spPr>
          <a:xfrm>
            <a:off x="1524000" y="248031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能力目标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4384675" y="2336800"/>
            <a:ext cx="6400165" cy="9055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能分析酒精、烟草、药物依赖的原因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能对酒精、烟草、药物依赖的老人进行心理护理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>
            <a:off x="659765" y="447675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698500" y="3494405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3125" y="3810000"/>
            <a:ext cx="396875" cy="4064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15"/>
            </p:custDataLst>
          </p:nvPr>
        </p:nvSpPr>
        <p:spPr>
          <a:xfrm>
            <a:off x="1524000" y="3773805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16"/>
            </p:custDataLst>
          </p:nvPr>
        </p:nvSpPr>
        <p:spPr>
          <a:xfrm>
            <a:off x="913765" y="4065905"/>
            <a:ext cx="401129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培养耐心细致、勤奋好学的态度。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树立健康生活、自控自律的意识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培养科学严谨、合理分析的意识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培养尊老敬老、爱岗敬业的意识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0" name="AutoShape 6"/>
          <p:cNvSpPr/>
          <p:nvPr>
            <p:custDataLst>
              <p:tags r:id="rId17"/>
            </p:custDataLst>
          </p:nvPr>
        </p:nvSpPr>
        <p:spPr>
          <a:xfrm>
            <a:off x="698500" y="10541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8"/>
          <p:cNvSpPr/>
          <p:nvPr>
            <p:custDataLst>
              <p:tags r:id="rId18"/>
            </p:custDataLst>
          </p:nvPr>
        </p:nvSpPr>
        <p:spPr>
          <a:xfrm>
            <a:off x="1524000" y="133350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知识目标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63600" y="1342390"/>
            <a:ext cx="406400" cy="406400"/>
          </a:xfrm>
          <a:prstGeom prst="rect">
            <a:avLst/>
          </a:prstGeom>
        </p:spPr>
      </p:pic>
      <p:sp>
        <p:nvSpPr>
          <p:cNvPr id="22" name="AutoShape 16"/>
          <p:cNvSpPr/>
          <p:nvPr>
            <p:custDataLst>
              <p:tags r:id="rId22"/>
            </p:custDataLst>
          </p:nvPr>
        </p:nvSpPr>
        <p:spPr>
          <a:xfrm>
            <a:off x="6407150" y="354711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3" name="Picture 1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862705"/>
            <a:ext cx="396875" cy="406400"/>
          </a:xfrm>
          <a:prstGeom prst="rect">
            <a:avLst/>
          </a:prstGeom>
        </p:spPr>
      </p:pic>
      <p:sp>
        <p:nvSpPr>
          <p:cNvPr id="24" name="AutoShape 18"/>
          <p:cNvSpPr/>
          <p:nvPr>
            <p:custDataLst>
              <p:tags r:id="rId24"/>
            </p:custDataLst>
          </p:nvPr>
        </p:nvSpPr>
        <p:spPr>
          <a:xfrm>
            <a:off x="7232650" y="382651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5" name="AutoShape 16"/>
          <p:cNvSpPr/>
          <p:nvPr>
            <p:custDataLst>
              <p:tags r:id="rId25"/>
            </p:custDataLst>
          </p:nvPr>
        </p:nvSpPr>
        <p:spPr>
          <a:xfrm>
            <a:off x="6407150" y="346075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6" name="Picture 17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776345"/>
            <a:ext cx="396875" cy="406400"/>
          </a:xfrm>
          <a:prstGeom prst="rect">
            <a:avLst/>
          </a:prstGeom>
        </p:spPr>
      </p:pic>
      <p:sp>
        <p:nvSpPr>
          <p:cNvPr id="27" name="AutoShape 18"/>
          <p:cNvSpPr/>
          <p:nvPr>
            <p:custDataLst>
              <p:tags r:id="rId27"/>
            </p:custDataLst>
          </p:nvPr>
        </p:nvSpPr>
        <p:spPr>
          <a:xfrm>
            <a:off x="7232650" y="374015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8" name="AutoShape 16"/>
          <p:cNvSpPr/>
          <p:nvPr>
            <p:custDataLst>
              <p:tags r:id="rId28"/>
            </p:custDataLst>
          </p:nvPr>
        </p:nvSpPr>
        <p:spPr>
          <a:xfrm>
            <a:off x="6275705" y="349377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9" name="Picture 17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50330" y="3809365"/>
            <a:ext cx="396875" cy="406400"/>
          </a:xfrm>
          <a:prstGeom prst="rect">
            <a:avLst/>
          </a:prstGeom>
        </p:spPr>
      </p:pic>
      <p:sp>
        <p:nvSpPr>
          <p:cNvPr id="30" name="AutoShape 18"/>
          <p:cNvSpPr/>
          <p:nvPr>
            <p:custDataLst>
              <p:tags r:id="rId30"/>
            </p:custDataLst>
          </p:nvPr>
        </p:nvSpPr>
        <p:spPr>
          <a:xfrm>
            <a:off x="7101205" y="377317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en-US" sz="22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任务分析</a:t>
            </a:r>
            <a:endParaRPr lang="en-US" sz="1100"/>
          </a:p>
        </p:txBody>
      </p:sp>
      <p:sp>
        <p:nvSpPr>
          <p:cNvPr id="31" name="AutoShape 15"/>
          <p:cNvSpPr/>
          <p:nvPr>
            <p:custDataLst>
              <p:tags r:id="rId31"/>
            </p:custDataLst>
          </p:nvPr>
        </p:nvSpPr>
        <p:spPr>
          <a:xfrm>
            <a:off x="6315710" y="456311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2" name="AutoShape 19"/>
          <p:cNvSpPr/>
          <p:nvPr>
            <p:custDataLst>
              <p:tags r:id="rId32"/>
            </p:custDataLst>
          </p:nvPr>
        </p:nvSpPr>
        <p:spPr>
          <a:xfrm>
            <a:off x="6450330" y="4065905"/>
            <a:ext cx="428180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重点：酒精、烟草、药物依赖老人的临床表现。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难点：能对酒精、烟草、药物依赖的老人进行心理护理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715000"/>
            <a:ext cx="2540000" cy="254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54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>
                <a:solidFill>
                  <a:srgbClr val="4440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1.1　酒精依赖老人的心理护理</a:t>
            </a:r>
            <a:endParaRPr lang="en-US" sz="3600" b="1">
              <a:solidFill>
                <a:srgbClr val="4440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1016000" y="1016635"/>
            <a:ext cx="10160000" cy="5615305"/>
          </a:xfrm>
          <a:prstGeom prst="roundRect">
            <a:avLst>
              <a:gd name="adj" fmla="val 0"/>
            </a:avLst>
          </a:prstGeom>
          <a:solidFill>
            <a:srgbClr val="94AC9F">
              <a:alpha val="15000"/>
            </a:srgbClr>
          </a:solidFill>
          <a:ln cap="flat" cmpd="sng">
            <a:solidFill>
              <a:srgbClr val="6F937F">
                <a:alpha val="15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778000"/>
            <a:ext cx="76200" cy="1143000"/>
          </a:xfrm>
          <a:prstGeom prst="roundRect">
            <a:avLst>
              <a:gd name="adj" fmla="val 0"/>
            </a:avLst>
          </a:prstGeom>
          <a:solidFill>
            <a:srgbClr val="94AC9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205230" y="2420620"/>
            <a:ext cx="9652000" cy="395033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400" b="1">
                <a:solidFill>
                  <a:srgbClr val="444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1．酒精依赖及其临床表现</a:t>
            </a:r>
            <a:endParaRPr lang="en-US" sz="2400" b="1">
              <a:solidFill>
                <a:srgbClr val="4440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1）酒精依赖的概念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2）酒精依赖的临床表现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酒精依赖包括对酒精的心理依赖、生理依赖与耐受性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①对饮酒有强烈渴求感，强迫性饮酒，自己无法控制；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②形成了固定的饮酒模式，定时饮酒；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③饮酒高于一切活动，不顾事业、家庭和社交活动;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④耐受性逐渐增加，饮酒量增多，但酒精依赖后期耐受性可能会降低，每次饮酒量减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⑤反复出现戒断症状，当患者减少饮酒量或是延长饮酒间隔时间，血浆酒精浓度下降明显时，就会出现手足和四肢震颤、出汗、恶心、呕吐等戒断症状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4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⑥戒断后复发，在较短时间内再回到原来的依赖状态。</a:t>
            </a: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endParaRPr lang="zh-CN" altLang="en-US" sz="24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3"/>
          <p:cNvSpPr/>
          <p:nvPr>
            <p:custDataLst>
              <p:tags r:id="rId1"/>
            </p:custDataLst>
          </p:nvPr>
        </p:nvSpPr>
        <p:spPr>
          <a:xfrm>
            <a:off x="1016000" y="1778000"/>
            <a:ext cx="4953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8A9A72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2" name="AutoShape 4"/>
          <p:cNvSpPr/>
          <p:nvPr>
            <p:custDataLst>
              <p:tags r:id="rId2"/>
            </p:custDataLst>
          </p:nvPr>
        </p:nvSpPr>
        <p:spPr>
          <a:xfrm>
            <a:off x="1016000" y="1778000"/>
            <a:ext cx="4953000" cy="50800"/>
          </a:xfrm>
          <a:prstGeom prst="roundRect">
            <a:avLst>
              <a:gd name="adj" fmla="val 0"/>
            </a:avLst>
          </a:prstGeom>
          <a:solidFill>
            <a:srgbClr val="8A9A7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6" name="Picture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24000" y="2133600"/>
            <a:ext cx="508000" cy="508000"/>
          </a:xfrm>
          <a:prstGeom prst="rect">
            <a:avLst/>
          </a:prstGeom>
        </p:spPr>
      </p:pic>
      <p:sp>
        <p:nvSpPr>
          <p:cNvPr id="17" name="AutoShape 6"/>
          <p:cNvSpPr/>
          <p:nvPr>
            <p:custDataLst>
              <p:tags r:id="rId6"/>
            </p:custDataLst>
          </p:nvPr>
        </p:nvSpPr>
        <p:spPr>
          <a:xfrm>
            <a:off x="2286000" y="215900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</a:t>
            </a:r>
            <a:r>
              <a:rPr lang="en-US" sz="2000" b="1">
                <a:solidFill>
                  <a:srgbClr val="464641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酒精依赖的危害</a:t>
            </a:r>
            <a:endParaRPr lang="zh-CN" alt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7"/>
          <p:cNvSpPr/>
          <p:nvPr>
            <p:custDataLst>
              <p:tags r:id="rId7"/>
            </p:custDataLst>
          </p:nvPr>
        </p:nvSpPr>
        <p:spPr>
          <a:xfrm>
            <a:off x="1270000" y="3048000"/>
            <a:ext cx="444500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33000"/>
              </a:lnSpc>
              <a:defRPr/>
            </a:pPr>
            <a:r>
              <a:rPr lang="zh-CN" altLang="en-US" sz="20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酒精依赖的危害很大，主要表现有三方面：首先是表现为长期酗酒的戒断症状；其次是长期大量饮酒会使一些躯体器官中毒，包括胃、食管、胰腺和肝脏，常见疾病是高血压；再次是酒精滥用和依赖者常常营养不良；最后酒精依赖会诱发持续性遗忘，记忆力、思维能力、判断能力的丧失，会导致老年人罹患认知症的几率大大增加。</a:t>
            </a:r>
            <a:endParaRPr lang="zh-CN" altLang="en-US" sz="20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5" name="AutoShape 8"/>
          <p:cNvSpPr/>
          <p:nvPr>
            <p:custDataLst>
              <p:tags r:id="rId8"/>
            </p:custDataLst>
          </p:nvPr>
        </p:nvSpPr>
        <p:spPr>
          <a:xfrm>
            <a:off x="6223000" y="1778000"/>
            <a:ext cx="4953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8A9A72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6" name="AutoShape 9"/>
          <p:cNvSpPr/>
          <p:nvPr>
            <p:custDataLst>
              <p:tags r:id="rId9"/>
            </p:custDataLst>
          </p:nvPr>
        </p:nvSpPr>
        <p:spPr>
          <a:xfrm>
            <a:off x="6223000" y="1778000"/>
            <a:ext cx="4953000" cy="50800"/>
          </a:xfrm>
          <a:prstGeom prst="roundRect">
            <a:avLst>
              <a:gd name="adj" fmla="val 0"/>
            </a:avLst>
          </a:prstGeom>
          <a:solidFill>
            <a:srgbClr val="8A9A7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32" name="Picture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731000" y="2133600"/>
            <a:ext cx="508000" cy="508000"/>
          </a:xfrm>
          <a:prstGeom prst="rect">
            <a:avLst/>
          </a:prstGeom>
        </p:spPr>
      </p:pic>
      <p:sp>
        <p:nvSpPr>
          <p:cNvPr id="33" name="AutoShape 11"/>
          <p:cNvSpPr/>
          <p:nvPr>
            <p:custDataLst>
              <p:tags r:id="rId13"/>
            </p:custDataLst>
          </p:nvPr>
        </p:nvSpPr>
        <p:spPr>
          <a:xfrm>
            <a:off x="7493000" y="215900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</a:t>
            </a:r>
            <a:r>
              <a:rPr lang="zh-CN" alt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酒精依赖的诊断标准</a:t>
            </a:r>
            <a:endParaRPr lang="zh-CN" alt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5" name="AutoShape 4"/>
          <p:cNvSpPr/>
          <p:nvPr/>
        </p:nvSpPr>
        <p:spPr>
          <a:xfrm>
            <a:off x="1016000" y="254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>
                <a:solidFill>
                  <a:srgbClr val="4440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1.1　酒精依赖老人的心理护理</a:t>
            </a:r>
            <a:endParaRPr lang="en-US" sz="3600" b="1">
              <a:solidFill>
                <a:srgbClr val="4440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96000" y="2770187"/>
            <a:ext cx="5080000" cy="3784600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 sz="20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（1）对使用酒精的强烈渴望或者是冲动感； </a:t>
            </a:r>
            <a:endParaRPr lang="zh-CN" altLang="en-US" sz="2000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（2）对饮酒行为的开始、结束及剂量难以控制； </a:t>
            </a:r>
            <a:endParaRPr lang="zh-CN" altLang="en-US" sz="2000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（3）当饮酒被终止或减少时，出现生理戒断症状； </a:t>
            </a:r>
            <a:endParaRPr lang="zh-CN" altLang="en-US" sz="2000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（4）因饮酒行为而逐渐忽略其他的爱好或兴趣，在获取、使用酒精或从其作用中恢复过来所花费的时间逐渐增加</a:t>
            </a:r>
            <a:endParaRPr lang="zh-CN" altLang="en-US" sz="2000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（5）出现耐受状态，必须使用较高剂量的酒精才能获得过去较低剂量的效应；</a:t>
            </a:r>
            <a:endParaRPr lang="zh-CN" altLang="en-US" sz="2000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（6）固执地饮酒而不顾其明显的危害性后果</a:t>
            </a:r>
            <a:endParaRPr lang="zh-CN" altLang="en-US" sz="2000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380365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3C373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4．酒精依赖老人的护理</a:t>
            </a:r>
            <a:endParaRPr lang="en-US" sz="3600">
              <a:solidFill>
                <a:srgbClr val="3C3732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2286000"/>
            <a:ext cx="3302000" cy="389191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9A76">
                <a:alpha val="4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>
            <p:custDataLst>
              <p:tags r:id="rId2"/>
            </p:custDataLst>
          </p:nvPr>
        </p:nvSpPr>
        <p:spPr>
          <a:xfrm>
            <a:off x="1016000" y="2286000"/>
            <a:ext cx="3302000" cy="76200"/>
          </a:xfrm>
          <a:prstGeom prst="roundRect">
            <a:avLst>
              <a:gd name="adj" fmla="val 0"/>
            </a:avLst>
          </a:prstGeom>
          <a:solidFill>
            <a:srgbClr val="8A9A7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70000" y="26670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>
            <p:custDataLst>
              <p:tags r:id="rId6"/>
            </p:custDataLst>
          </p:nvPr>
        </p:nvSpPr>
        <p:spPr>
          <a:xfrm>
            <a:off x="1778000" y="26924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400" b="1">
                <a:solidFill>
                  <a:srgbClr val="3C37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生理方面</a:t>
            </a:r>
            <a:endParaRPr lang="zh-CN" altLang="en-US" sz="2400" b="1">
              <a:solidFill>
                <a:srgbClr val="3C373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9" name="Connector 9"/>
          <p:cNvCxnSpPr/>
          <p:nvPr>
            <p:custDataLst>
              <p:tags r:id="rId7"/>
            </p:custDataLst>
          </p:nvPr>
        </p:nvCxnSpPr>
        <p:spPr>
          <a:xfrm rot="-15625">
            <a:off x="1270014" y="3295650"/>
            <a:ext cx="2794029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9A7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>
            <p:custDataLst>
              <p:tags r:id="rId8"/>
            </p:custDataLst>
          </p:nvPr>
        </p:nvSpPr>
        <p:spPr>
          <a:xfrm>
            <a:off x="1270000" y="3653155"/>
            <a:ext cx="2794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一是加强饮食护理。酒精依赖者大多饮食无规律，饮食以饮酒为主，食欲下降</a:t>
            </a:r>
            <a:endParaRPr lang="zh-CN" altLang="en-US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zh-CN" altLang="en-US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二是加强安全护理。护理人员要以尊重、理解、负责的态度介绍病情，严格检查老年人的随身物品</a:t>
            </a:r>
            <a:endParaRPr lang="zh-CN" altLang="en-US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1" name="AutoShape 11"/>
          <p:cNvSpPr/>
          <p:nvPr>
            <p:custDataLst>
              <p:tags r:id="rId9"/>
            </p:custDataLst>
          </p:nvPr>
        </p:nvSpPr>
        <p:spPr>
          <a:xfrm>
            <a:off x="4445000" y="2286000"/>
            <a:ext cx="3302000" cy="389191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9A76">
                <a:alpha val="4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>
            <p:custDataLst>
              <p:tags r:id="rId10"/>
            </p:custDataLst>
          </p:nvPr>
        </p:nvSpPr>
        <p:spPr>
          <a:xfrm>
            <a:off x="4445000" y="2286000"/>
            <a:ext cx="3302000" cy="76200"/>
          </a:xfrm>
          <a:prstGeom prst="roundRect">
            <a:avLst>
              <a:gd name="adj" fmla="val 0"/>
            </a:avLst>
          </a:prstGeom>
          <a:solidFill>
            <a:srgbClr val="8A9A7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99000" y="2667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>
            <p:custDataLst>
              <p:tags r:id="rId14"/>
            </p:custDataLst>
          </p:nvPr>
        </p:nvSpPr>
        <p:spPr>
          <a:xfrm>
            <a:off x="5207000" y="26924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400" b="1">
                <a:solidFill>
                  <a:srgbClr val="3C37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家庭方面</a:t>
            </a:r>
            <a:endParaRPr lang="zh-CN" altLang="en-US" sz="2400" b="1">
              <a:solidFill>
                <a:srgbClr val="3C373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15" name="Connector 15"/>
          <p:cNvCxnSpPr/>
          <p:nvPr>
            <p:custDataLst>
              <p:tags r:id="rId15"/>
            </p:custDataLst>
          </p:nvPr>
        </p:nvCxnSpPr>
        <p:spPr>
          <a:xfrm rot="-15625">
            <a:off x="4699014" y="3295650"/>
            <a:ext cx="2794029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9A7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>
            <p:custDataLst>
              <p:tags r:id="rId16"/>
            </p:custDataLst>
          </p:nvPr>
        </p:nvSpPr>
        <p:spPr>
          <a:xfrm>
            <a:off x="4699000" y="3653155"/>
            <a:ext cx="2794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家庭成员的支持对酒精依赖者的康复非常重要，利用社会支持、家庭支持的力量可以矫正酒精依赖者的依赖行为。开展健康教育活动，可以让他们学到很多有用的知识，坚定戒酒的信心</a:t>
            </a:r>
            <a:endParaRPr lang="zh-CN" altLang="en-US" sz="18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7" name="AutoShape 17"/>
          <p:cNvSpPr/>
          <p:nvPr>
            <p:custDataLst>
              <p:tags r:id="rId17"/>
            </p:custDataLst>
          </p:nvPr>
        </p:nvSpPr>
        <p:spPr>
          <a:xfrm>
            <a:off x="7874000" y="2286000"/>
            <a:ext cx="3302000" cy="389191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9A76">
                <a:alpha val="4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8" name="AutoShape 18"/>
          <p:cNvSpPr/>
          <p:nvPr>
            <p:custDataLst>
              <p:tags r:id="rId18"/>
            </p:custDataLst>
          </p:nvPr>
        </p:nvSpPr>
        <p:spPr>
          <a:xfrm>
            <a:off x="7874000" y="2286000"/>
            <a:ext cx="3302000" cy="76200"/>
          </a:xfrm>
          <a:prstGeom prst="roundRect">
            <a:avLst>
              <a:gd name="adj" fmla="val 0"/>
            </a:avLst>
          </a:prstGeom>
          <a:solidFill>
            <a:srgbClr val="8A9A7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128000" y="26670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>
            <p:custDataLst>
              <p:tags r:id="rId22"/>
            </p:custDataLst>
          </p:nvPr>
        </p:nvSpPr>
        <p:spPr>
          <a:xfrm>
            <a:off x="8636000" y="26924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400" b="1">
                <a:solidFill>
                  <a:srgbClr val="3C37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心理方面</a:t>
            </a:r>
            <a:endParaRPr lang="zh-CN" altLang="en-US" sz="2400" b="1">
              <a:solidFill>
                <a:srgbClr val="3C373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21" name="Connector 21"/>
          <p:cNvCxnSpPr/>
          <p:nvPr>
            <p:custDataLst>
              <p:tags r:id="rId23"/>
            </p:custDataLst>
          </p:nvPr>
        </p:nvCxnSpPr>
        <p:spPr>
          <a:xfrm rot="-15625">
            <a:off x="8128014" y="3295650"/>
            <a:ext cx="2794029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9A7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AutoShape 22"/>
          <p:cNvSpPr/>
          <p:nvPr>
            <p:custDataLst>
              <p:tags r:id="rId24"/>
            </p:custDataLst>
          </p:nvPr>
        </p:nvSpPr>
        <p:spPr>
          <a:xfrm>
            <a:off x="8128000" y="3463290"/>
            <a:ext cx="2794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954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尊重、理解老年人，取得他们的信任是关键。护理人员可利用角色扮演，换位思考等方式，给予更多关爱、关心，绝不迁就</a:t>
            </a:r>
            <a:endParaRPr lang="zh-CN" altLang="en-US" sz="1800">
              <a:solidFill>
                <a:srgbClr val="5954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762000" y="1397000"/>
            <a:ext cx="10160000" cy="558800"/>
          </a:xfrm>
          <a:prstGeom prst="roundRect">
            <a:avLst>
              <a:gd name="adj" fmla="val 0"/>
            </a:avLst>
          </a:prstGeom>
          <a:solidFill>
            <a:srgbClr val="8A9A76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/>
        </p:nvSpPr>
        <p:spPr>
          <a:xfrm>
            <a:off x="932815" y="1422400"/>
            <a:ext cx="990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400" b="1">
                <a:solidFill>
                  <a:srgbClr val="697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对酒精依赖老人，可以从生理、家庭、心理三个方面进行护理</a:t>
            </a:r>
            <a:endParaRPr lang="zh-CN" altLang="en-US" sz="2400" b="1">
              <a:solidFill>
                <a:srgbClr val="697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016000"/>
            <a:ext cx="3810000" cy="3810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4826000"/>
            <a:ext cx="3175000" cy="3175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32715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6B58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1.2  </a:t>
            </a:r>
            <a:r>
              <a:rPr lang="zh-CN" altLang="en-US" sz="3600" b="0" i="0" u="none" strike="noStrike">
                <a:solidFill>
                  <a:srgbClr val="446B58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烟草依赖老人的心理护理</a:t>
            </a:r>
            <a:endParaRPr lang="zh-CN" altLang="en-US" sz="3600" b="0" i="0" u="none" strike="noStrike">
              <a:solidFill>
                <a:srgbClr val="446B58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sp>
        <p:nvSpPr>
          <p:cNvPr id="8" name="AutoShape 3"/>
          <p:cNvSpPr/>
          <p:nvPr>
            <p:custDataLst>
              <p:tags r:id="rId1"/>
            </p:custDataLst>
          </p:nvPr>
        </p:nvSpPr>
        <p:spPr>
          <a:xfrm>
            <a:off x="1016000" y="1238885"/>
            <a:ext cx="4953000" cy="537972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8A9A72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4"/>
          <p:cNvSpPr/>
          <p:nvPr>
            <p:custDataLst>
              <p:tags r:id="rId2"/>
            </p:custDataLst>
          </p:nvPr>
        </p:nvSpPr>
        <p:spPr>
          <a:xfrm>
            <a:off x="1016000" y="1238885"/>
            <a:ext cx="4953000" cy="50800"/>
          </a:xfrm>
          <a:prstGeom prst="roundRect">
            <a:avLst>
              <a:gd name="adj" fmla="val 0"/>
            </a:avLst>
          </a:prstGeom>
          <a:solidFill>
            <a:srgbClr val="8A9A7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3" name="Picture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24000" y="1594485"/>
            <a:ext cx="508000" cy="508000"/>
          </a:xfrm>
          <a:prstGeom prst="rect">
            <a:avLst/>
          </a:prstGeom>
        </p:spPr>
      </p:pic>
      <p:sp>
        <p:nvSpPr>
          <p:cNvPr id="14" name="AutoShape 6"/>
          <p:cNvSpPr/>
          <p:nvPr>
            <p:custDataLst>
              <p:tags r:id="rId6"/>
            </p:custDataLst>
          </p:nvPr>
        </p:nvSpPr>
        <p:spPr>
          <a:xfrm>
            <a:off x="2286000" y="1619885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</a:t>
            </a:r>
            <a:r>
              <a:rPr lang="zh-CN" alt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烟草依赖的概念及症状表现</a:t>
            </a:r>
            <a:endParaRPr lang="zh-CN" alt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7" name="AutoShape 7"/>
          <p:cNvSpPr/>
          <p:nvPr>
            <p:custDataLst>
              <p:tags r:id="rId7"/>
            </p:custDataLst>
          </p:nvPr>
        </p:nvSpPr>
        <p:spPr>
          <a:xfrm>
            <a:off x="1270000" y="2508885"/>
            <a:ext cx="444500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33000"/>
              </a:lnSpc>
              <a:defRPr/>
            </a:pPr>
            <a:r>
              <a:rPr lang="zh-CN" altLang="en-US" sz="28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（1）烟草依赖的概念</a:t>
            </a:r>
            <a:endParaRPr lang="zh-CN" altLang="en-US" sz="2800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sz="28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（2）烟草依赖的症状表现</a:t>
            </a:r>
            <a:endParaRPr lang="zh-CN" altLang="en-US" sz="28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altLang="zh-CN" sz="28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           </a:t>
            </a:r>
            <a:r>
              <a:rPr lang="zh-CN" altLang="en-US" sz="28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①耐受性增加</a:t>
            </a:r>
            <a:endParaRPr lang="zh-CN" altLang="en-US" sz="28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altLang="zh-CN" sz="28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           </a:t>
            </a:r>
            <a:r>
              <a:rPr lang="zh-CN" altLang="en-US" sz="28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②戒断症状</a:t>
            </a:r>
            <a:endParaRPr lang="zh-CN" altLang="en-US" sz="28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altLang="zh-CN" sz="28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           </a:t>
            </a:r>
            <a:r>
              <a:rPr lang="zh-CN" altLang="en-US" sz="28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③失去控制</a:t>
            </a:r>
            <a:endParaRPr lang="zh-CN" altLang="en-US" sz="28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8" name="AutoShape 8"/>
          <p:cNvSpPr/>
          <p:nvPr>
            <p:custDataLst>
              <p:tags r:id="rId8"/>
            </p:custDataLst>
          </p:nvPr>
        </p:nvSpPr>
        <p:spPr>
          <a:xfrm>
            <a:off x="6223000" y="1238885"/>
            <a:ext cx="4953000" cy="537972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8A9A72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2" name="AutoShape 9"/>
          <p:cNvSpPr/>
          <p:nvPr>
            <p:custDataLst>
              <p:tags r:id="rId9"/>
            </p:custDataLst>
          </p:nvPr>
        </p:nvSpPr>
        <p:spPr>
          <a:xfrm>
            <a:off x="6223000" y="1238885"/>
            <a:ext cx="4953000" cy="50800"/>
          </a:xfrm>
          <a:prstGeom prst="roundRect">
            <a:avLst>
              <a:gd name="adj" fmla="val 0"/>
            </a:avLst>
          </a:prstGeom>
          <a:solidFill>
            <a:srgbClr val="8A9A7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3" name="Picture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731000" y="1594485"/>
            <a:ext cx="508000" cy="508000"/>
          </a:xfrm>
          <a:prstGeom prst="rect">
            <a:avLst/>
          </a:prstGeom>
        </p:spPr>
      </p:pic>
      <p:sp>
        <p:nvSpPr>
          <p:cNvPr id="24" name="AutoShape 11"/>
          <p:cNvSpPr/>
          <p:nvPr>
            <p:custDataLst>
              <p:tags r:id="rId13"/>
            </p:custDataLst>
          </p:nvPr>
        </p:nvSpPr>
        <p:spPr>
          <a:xfrm>
            <a:off x="7493000" y="1619885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</a:t>
            </a:r>
            <a:r>
              <a:rPr lang="zh-CN" alt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烟草依赖的诊断</a:t>
            </a:r>
            <a:endParaRPr lang="zh-CN" alt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5" name="AutoShape 12"/>
          <p:cNvSpPr/>
          <p:nvPr>
            <p:custDataLst>
              <p:tags r:id="rId14"/>
            </p:custDataLst>
          </p:nvPr>
        </p:nvSpPr>
        <p:spPr>
          <a:xfrm>
            <a:off x="6477000" y="2939415"/>
            <a:ext cx="4445000" cy="261747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33000"/>
              </a:lnSpc>
              <a:defRPr/>
            </a:pPr>
            <a:r>
              <a:rPr lang="zh-CN" altLang="en-US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（1）对吸烟的强烈渴望或冲动感。</a:t>
            </a:r>
            <a:endParaRPr lang="zh-CN" altLang="en-US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（2）对吸烟行为的开始、结束及剂量难以控制。</a:t>
            </a:r>
            <a:endParaRPr lang="zh-CN" altLang="en-US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（3）当吸烟被终止或减少时出现生理戒断状态。</a:t>
            </a:r>
            <a:endParaRPr lang="zh-CN" altLang="en-US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（4）耐受的依据，如必须使用较高剂量的烟草才能获得过去较低剂量的效应。</a:t>
            </a:r>
            <a:endParaRPr lang="zh-CN" altLang="en-US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（5）因吸烟逐渐忽视其他的快乐或兴趣，在获取、使用烟草或从其作用中恢复过来所花费的时间逐渐增加。</a:t>
            </a:r>
            <a:endParaRPr lang="zh-CN" altLang="en-US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zh-CN" altLang="en-US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（6）固执地吸烟不顾其明显的危害性后果，如过度吸烟引起相关疾病后仍然继续吸烟。</a:t>
            </a:r>
            <a:endParaRPr lang="zh-CN" altLang="en-US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327025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3C5949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3．戒烟的方法</a:t>
            </a:r>
            <a:endParaRPr lang="en-US" sz="3600">
              <a:solidFill>
                <a:srgbClr val="3C5949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4590" y="1499235"/>
            <a:ext cx="406400" cy="406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42135" y="1134110"/>
            <a:ext cx="9520555" cy="56311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4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第一步：询问</a:t>
            </a:r>
            <a:endParaRPr lang="en-US" sz="24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4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询问并记录来访者的吸烟情况。识别吸烟者本身就能增加医生的</a:t>
            </a:r>
            <a:endParaRPr lang="zh-CN" altLang="en-US" sz="2400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4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戒烟干预率</a:t>
            </a:r>
            <a:endParaRPr lang="zh-CN" altLang="en-US" sz="2400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4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第二步：建议</a:t>
            </a:r>
            <a:endParaRPr lang="en-US" sz="24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4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积极劝说所有吸烟者戒烟。应尽可能地选择吸烟者最容易接受的方式干预</a:t>
            </a:r>
            <a:endParaRPr lang="zh-CN" altLang="en-US" sz="2400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4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第三步：评估</a:t>
            </a:r>
            <a:endParaRPr lang="en-US" sz="24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4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评估每一位吸烟者的戒烟动机和意愿。对有意戒烟者，提供戒烟干预；对无意戒烟者，可增强戒烟动机。</a:t>
            </a:r>
            <a:endParaRPr lang="zh-CN" altLang="en-US" sz="2400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4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第四步：帮助</a:t>
            </a:r>
            <a:endParaRPr lang="en-US" sz="24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4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向戒烟者提供戒烟帮助，重点在帮助吸烟者制订戒烟计划，处理出现的戒断症状，指导使用辅助戒烟的药物、食品等，以及提供咨询服务。</a:t>
            </a:r>
            <a:endParaRPr lang="en-US" sz="24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4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第五步：安排随访</a:t>
            </a:r>
            <a:endParaRPr lang="en-US" sz="24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400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随访可强化戒烟效果。在戒断反应较重的第一个月可多安排随访，一般在戒烟第1周、2周、1个月的时间点进行随访。</a:t>
            </a:r>
            <a:endParaRPr lang="zh-CN" altLang="en-US" sz="2400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7" name="AutoShape 6"/>
          <p:cNvSpPr/>
          <p:nvPr>
            <p:custDataLst>
              <p:tags r:id="rId4"/>
            </p:custDataLst>
          </p:nvPr>
        </p:nvSpPr>
        <p:spPr>
          <a:xfrm>
            <a:off x="1717040" y="1216025"/>
            <a:ext cx="9645650" cy="5455285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44958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1.3　药物依赖老人的心理护理</a:t>
            </a:r>
            <a:endParaRPr lang="en-US" sz="3600">
              <a:solidFill>
                <a:srgbClr val="444444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pic>
        <p:nvPicPr>
          <p:cNvPr id="20" name="Picture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59230" y="1241425"/>
            <a:ext cx="406400" cy="406400"/>
          </a:xfrm>
          <a:prstGeom prst="rect">
            <a:avLst/>
          </a:prstGeom>
        </p:spPr>
      </p:pic>
      <p:sp>
        <p:nvSpPr>
          <p:cNvPr id="23" name="AutoShape 6"/>
          <p:cNvSpPr/>
          <p:nvPr>
            <p:custDataLst>
              <p:tags r:id="rId4"/>
            </p:custDataLst>
          </p:nvPr>
        </p:nvSpPr>
        <p:spPr>
          <a:xfrm>
            <a:off x="2094230" y="1216025"/>
            <a:ext cx="762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4A6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1．药物依赖的定义及临床表现</a:t>
            </a:r>
            <a:endParaRPr lang="zh-CN" altLang="en-US" sz="2000" b="1" i="0" u="none" strike="noStrike">
              <a:solidFill>
                <a:srgbClr val="4A625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4" name="AutoShape 7"/>
          <p:cNvSpPr/>
          <p:nvPr>
            <p:custDataLst>
              <p:tags r:id="rId5"/>
            </p:custDataLst>
          </p:nvPr>
        </p:nvSpPr>
        <p:spPr>
          <a:xfrm>
            <a:off x="1331595" y="1974215"/>
            <a:ext cx="9144000" cy="105537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000" b="1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（1）药物依赖的定义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。药物依赖又称药物成瘾，是指对药物强烈的渴求。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en-US" sz="2000" b="1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（2）药物依赖的临床表现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一是躯体依赖（戒断综合征）；戒断综合征通常在停药后36～72小时达到高峰，1～10天逐渐减退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二是精神依赖；①对药物的心理渴求；②强烈的觅药行为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cxnSp>
        <p:nvCxnSpPr>
          <p:cNvPr id="25" name="Connector 8"/>
          <p:cNvCxnSpPr/>
          <p:nvPr>
            <p:custDataLst>
              <p:tags r:id="rId6"/>
            </p:custDataLst>
          </p:nvPr>
        </p:nvCxnSpPr>
        <p:spPr>
          <a:xfrm rot="-4774">
            <a:off x="1524004" y="3485515"/>
            <a:ext cx="914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5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26" name="Picture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59230" y="3504565"/>
            <a:ext cx="406400" cy="406400"/>
          </a:xfrm>
          <a:prstGeom prst="rect">
            <a:avLst/>
          </a:prstGeom>
        </p:spPr>
      </p:pic>
      <p:sp>
        <p:nvSpPr>
          <p:cNvPr id="27" name="AutoShape 10"/>
          <p:cNvSpPr/>
          <p:nvPr>
            <p:custDataLst>
              <p:tags r:id="rId10"/>
            </p:custDataLst>
          </p:nvPr>
        </p:nvSpPr>
        <p:spPr>
          <a:xfrm>
            <a:off x="2094230" y="3504565"/>
            <a:ext cx="762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4A6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2．药物依赖的危害</a:t>
            </a:r>
            <a:endParaRPr lang="zh-CN" altLang="en-US" sz="2000" b="1" i="0" u="none" strike="noStrike">
              <a:solidFill>
                <a:srgbClr val="4A625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8" name="AutoShape 11"/>
          <p:cNvSpPr/>
          <p:nvPr>
            <p:custDataLst>
              <p:tags r:id="rId11"/>
            </p:custDataLst>
          </p:nvPr>
        </p:nvSpPr>
        <p:spPr>
          <a:xfrm>
            <a:off x="1524000" y="5469255"/>
            <a:ext cx="9585325" cy="87566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1）常规护理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药物依赖者入院后，护理人员应对其衣物进行仔细检查，防止私自携带药物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（2）生活护理。勤换衣物及床单被褥，保持室内环境的干净整洁，保持合适的温湿度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（3）心理护理。药物依赖是一种心理上的依赖，因此心理护理是药物依赖者护理的关键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cxnSp>
        <p:nvCxnSpPr>
          <p:cNvPr id="29" name="Connector 8"/>
          <p:cNvCxnSpPr/>
          <p:nvPr>
            <p:custDataLst>
              <p:tags r:id="rId12"/>
            </p:custDataLst>
          </p:nvPr>
        </p:nvCxnSpPr>
        <p:spPr>
          <a:xfrm rot="-4774">
            <a:off x="1651004" y="4683760"/>
            <a:ext cx="914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5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30" name="Picture 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59230" y="4758055"/>
            <a:ext cx="406400" cy="406400"/>
          </a:xfrm>
          <a:prstGeom prst="rect">
            <a:avLst/>
          </a:prstGeom>
        </p:spPr>
      </p:pic>
      <p:sp>
        <p:nvSpPr>
          <p:cNvPr id="31" name="AutoShape 10"/>
          <p:cNvSpPr/>
          <p:nvPr>
            <p:custDataLst>
              <p:tags r:id="rId14"/>
            </p:custDataLst>
          </p:nvPr>
        </p:nvSpPr>
        <p:spPr>
          <a:xfrm>
            <a:off x="2094230" y="4622165"/>
            <a:ext cx="762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4A6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3．药物依赖的护理</a:t>
            </a:r>
            <a:endParaRPr lang="zh-CN" altLang="en-US" sz="2000" b="1" i="0" u="none" strike="noStrike">
              <a:solidFill>
                <a:srgbClr val="4A625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31595" y="3965575"/>
            <a:ext cx="9142730" cy="65659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长期大剂量滥用药物的危害很大。一是身心健康受到明显损害，可导致严重的并发症</a:t>
            </a:r>
            <a:endParaRPr lang="zh-CN" alt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101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102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103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104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105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106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107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108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109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111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112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113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114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115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116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17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18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19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21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22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23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24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25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26.xml><?xml version="1.0" encoding="utf-8"?>
<p:tagLst xmlns:p="http://schemas.openxmlformats.org/presentationml/2006/main">
  <p:tag name="KSO_WM_DIAGRAM_VIRTUALLY_FRAME" val="{&quot;height&quot;:155.75,&quot;left&quot;:78.5,&quot;top&quot;:118.5,&quot;width&quot;:800}"/>
</p:tagLst>
</file>

<file path=ppt/tags/tag127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28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29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31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32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33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34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35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36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37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38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39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1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2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3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4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5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5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6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9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1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2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3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4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5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6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7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98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ags/tag99.xml><?xml version="1.0" encoding="utf-8"?>
<p:tagLst xmlns:p="http://schemas.openxmlformats.org/presentationml/2006/main">
  <p:tag name="KSO_WM_DIAGRAM_VIRTUALLY_FRAME" val="{&quot;height&quot;:375.15,&quot;left&quot;:78.5,&quot;top&quot;:113.9,&quot;width&quot;:801.5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2551</Words>
  <Application>WPS 演示</Application>
  <PresentationFormat>宽屏</PresentationFormat>
  <Paragraphs>149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Noto Serif SC</vt:lpstr>
      <vt:lpstr>Noto Sans SC</vt:lpstr>
      <vt:lpstr>汉仪综艺体简</vt:lpstr>
      <vt:lpstr>Helvetica-Black</vt:lpstr>
      <vt:lpstr>Segoe Print</vt:lpstr>
      <vt:lpstr>汉仪书宋二简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h</cp:lastModifiedBy>
  <cp:revision>157</cp:revision>
  <dcterms:created xsi:type="dcterms:W3CDTF">2019-06-19T02:08:00Z</dcterms:created>
  <dcterms:modified xsi:type="dcterms:W3CDTF">2026-08-03T07:11:29Z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2052-12.1.0.26375</vt:lpwstr>
  </property>
  <property fmtid="{D5CDD505-2E9C-101B-9397-08002B2CF9AE}" pid="3" name="ICV">
    <vt:lpwstr>E8837441C837455180ECBB0B796CE8F3_11</vt:lpwstr>
  </property>
</Properties>
</file>