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14.7.2026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今天的AI应用开发实战课。在信息爆炸的时代，我们每天都面临着信息过载的困境。如何高效地获取、处理并呈现信息，成为了一项关键能力。今天，我们将一起动手，搭建一个“今日简报生成Agent”，让AI帮我们自动完成信息整理和简报制作的工作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8751902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Agent的基础框架搭建好了，现在我们进入核心部分——工作流的设计。我们的工作流由六个节点组成，从开始到结束，形成了一条完整的自动化流水线，负责完成从信息输入到最终图片输出的所有步骤。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2752445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我们来看第一个节点：开始节点。它的作用很简单，就是接收从Agent传递过来的搜索关键词。我们在这里定义一个名为query的字符串变量，用来承载这个关键词。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6023902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二个节点是热点搜索插件。我们选择官方的“头条搜索插件”，它免费又稳定。我们将开始节点的query变量绑定到搜索插件的输入参数上，并设置返回的新闻条数，比如30条。这样，插件就会根据关键词去抓取新闻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06610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搜索到的新闻是杂乱无章的，第三个节点，我们用大模型来进行数据汇总。通过详细的提示词，我们让大模型扮演一个新闻处理专家，对海量数据进行去重、分类和提炼，并输出结构化的Markdown文本。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3884954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四步，我们再用一个大模型节点，把结构化的Markdown文本转换成带有精美样式的HTML代码。为什么是HTML？因为它的样式稳定，并且是后续生成图片的最佳格式。这里要注意，要把模型的最大回复长度调大一些，以容纳较长的HTML代码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6709532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第五个节点，我们使用一个第三方插件“HTML2PNG”，它的作用就是把上一步生成的HTML代码渲染成一张高清的图片。我们只需要把HTML代码传递给它，它就会返回一个图片的URL。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179511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最后是结束节点。它的作用就是把前面生成的图片URL作为最终结果输出。这样，整个工作流就配置完成了。我们可以看到，最终输出的就是一张精美的简报图片。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531546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工作流设计好了，最后一步就是把它和Agent关联起来。回到Agent的编辑页面，在编排模块里找到工作流配置，把我们刚创建的jinrijb工作流添加进去。这样，Agent和工作流就成功连接了。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8719711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现在，激动人心的时刻到了！我们来测试一下成果。在对话框里输入“生成今日简报”，稍等片刻，一张包含了当日热点、分类清晰、排版精美的简报图片就呈现在我们面前。恭喜大家，成功构建了一个实用的AI Agent！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8859133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好了，我们来总结一下。今天我们搭建的“今日简报生成Agent”，成功打通了从信息获取到图片输出的全流程，将数小时的工作压缩到几分钟，极大地提升了效率。这个项目融合了Agent设计、工作流编排、插件使用和提示词工程等多项核心技能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257508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在开始之前，我想问问大家，你是否也面临这样的困境：每天在各种APP间来回切换，耗费大量时间筛选信息，最后制作简报时还得为排版发愁。这些问题，正是我们今天要解决的核心痛点。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6335810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当然，这个Agent只是一个起点。我们可以思考更多的扩展方向，比如集成更多数据源、支持多种模板、实现个性化定制，甚至设置定时推送。希望今天的课程能激发大家的创新思维，利用AI工具去解决更多实际问题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09941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今天，我们的目标就是亲手搭建一个“今日简报生成Agent”。通过这个项目，你将学会如何分析问题、设计Agent架构，并熟练掌握Coze平台的各项操作，包括编写提示词和设计工作流。最终，你将拥有一个能自动生成精美简报的AI助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388242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具体来说，职场信息处理的痛点主要有三个：信息分散、筛选耗时、汇报缺乏模板。这些问题导致我们每天都在重复低效的劳动，而不是聚焦于信息本身的价值。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6305075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针对这些痛点，我们的解决方案是构建一个自动化的工作流。这个流程分为四步：首先，自动抓取热点信息；然后，用大模型进行数据汇总和整理；接着，将整理好的内容排版成HTML格式；最后，生成一张漂亮的简报图片。这个方案能将数小时的工作压缩到几分钟内完成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679937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现在我们开始动手搭建。第一步，在Coze平台创建一个新的Agent应用。我们需要给它起个名字，写一段功能介绍，然后点击创建。这样，一个Agent的基础框架就搭建好了。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68930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创建了外壳之后，我们需要给Agent注入灵魂，这就是编写提示词。我们通过“角色-技能-限制”的结构，告诉Agent它是谁，能做什么。最关键的是，在技能部分，我们要明确指示它调用我们即将创建的工作流。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0348019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这里有一个非常关键的配置，就是要开启“当前时间”指令。这个开关决定了我们的Agent能否知道今天是几号，从而准确地获取当日的新闻。所以，一定要记得在模型设置里把它打开。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548564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来深入分析一下提示词。它的核心逻辑非常清晰：首先，调用一个名为jinrijb的工作流；其次，它会把当前日期和“热点新闻”拼接成一个参数传给工作流；最后，它会把工作流返回的图片链接直接显示出来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707431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2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svg"/><Relationship Id="rId5" Type="http://schemas.openxmlformats.org/officeDocument/2006/relationships/image" Target="../media/image29.png"/><Relationship Id="rId10" Type="http://schemas.openxmlformats.org/officeDocument/2006/relationships/image" Target="../media/image53.svg"/><Relationship Id="rId4" Type="http://schemas.openxmlformats.org/officeDocument/2006/relationships/image" Target="../media/image28.png"/><Relationship Id="rId9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.jpeg"/><Relationship Id="rId7" Type="http://schemas.openxmlformats.org/officeDocument/2006/relationships/image" Target="../media/image55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11" Type="http://schemas.openxmlformats.org/officeDocument/2006/relationships/image" Target="../media/image36.svg"/><Relationship Id="rId5" Type="http://schemas.openxmlformats.org/officeDocument/2006/relationships/image" Target="../media/image6.sv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jpeg"/><Relationship Id="rId7" Type="http://schemas.openxmlformats.org/officeDocument/2006/relationships/image" Target="../media/image61.sv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11" Type="http://schemas.openxmlformats.org/officeDocument/2006/relationships/image" Target="../media/image63.svg"/><Relationship Id="rId5" Type="http://schemas.openxmlformats.org/officeDocument/2006/relationships/image" Target="../media/image59.svg"/><Relationship Id="rId10" Type="http://schemas.openxmlformats.org/officeDocument/2006/relationships/image" Target="../media/image36.png"/><Relationship Id="rId4" Type="http://schemas.openxmlformats.org/officeDocument/2006/relationships/image" Target="../media/image34.png"/><Relationship Id="rId9" Type="http://schemas.openxmlformats.org/officeDocument/2006/relationships/image" Target="../media/image30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36.svg"/><Relationship Id="rId3" Type="http://schemas.openxmlformats.org/officeDocument/2006/relationships/image" Target="../media/image2.jpeg"/><Relationship Id="rId7" Type="http://schemas.openxmlformats.org/officeDocument/2006/relationships/image" Target="../media/image38.sv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11" Type="http://schemas.openxmlformats.org/officeDocument/2006/relationships/image" Target="../media/image41.png"/><Relationship Id="rId5" Type="http://schemas.openxmlformats.org/officeDocument/2006/relationships/image" Target="../media/image66.svg"/><Relationship Id="rId10" Type="http://schemas.openxmlformats.org/officeDocument/2006/relationships/image" Target="../media/image40.png"/><Relationship Id="rId4" Type="http://schemas.openxmlformats.org/officeDocument/2006/relationships/image" Target="../media/image38.png"/><Relationship Id="rId9" Type="http://schemas.openxmlformats.org/officeDocument/2006/relationships/image" Target="../media/image68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2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svg"/><Relationship Id="rId5" Type="http://schemas.openxmlformats.org/officeDocument/2006/relationships/image" Target="../media/image14.png"/><Relationship Id="rId10" Type="http://schemas.openxmlformats.org/officeDocument/2006/relationships/image" Target="../media/image61.svg"/><Relationship Id="rId4" Type="http://schemas.openxmlformats.org/officeDocument/2006/relationships/image" Target="../media/image42.png"/><Relationship Id="rId9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.jpeg"/><Relationship Id="rId7" Type="http://schemas.openxmlformats.org/officeDocument/2006/relationships/image" Target="../media/image66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png"/><Relationship Id="rId5" Type="http://schemas.openxmlformats.org/officeDocument/2006/relationships/image" Target="../media/image73.svg"/><Relationship Id="rId10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61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2.jpeg"/><Relationship Id="rId7" Type="http://schemas.openxmlformats.org/officeDocument/2006/relationships/image" Target="../media/image38.sv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11" Type="http://schemas.openxmlformats.org/officeDocument/2006/relationships/image" Target="../media/image80.svg"/><Relationship Id="rId5" Type="http://schemas.openxmlformats.org/officeDocument/2006/relationships/image" Target="../media/image76.svg"/><Relationship Id="rId10" Type="http://schemas.openxmlformats.org/officeDocument/2006/relationships/image" Target="../media/image47.png"/><Relationship Id="rId4" Type="http://schemas.openxmlformats.org/officeDocument/2006/relationships/image" Target="../media/image45.png"/><Relationship Id="rId9" Type="http://schemas.openxmlformats.org/officeDocument/2006/relationships/image" Target="../media/image78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2.jpeg"/><Relationship Id="rId7" Type="http://schemas.openxmlformats.org/officeDocument/2006/relationships/image" Target="../media/image68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5" Type="http://schemas.openxmlformats.org/officeDocument/2006/relationships/image" Target="../media/image83.svg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2.jpeg"/><Relationship Id="rId7" Type="http://schemas.openxmlformats.org/officeDocument/2006/relationships/image" Target="../media/image87.sv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5" Type="http://schemas.openxmlformats.org/officeDocument/2006/relationships/image" Target="../media/image85.svg"/><Relationship Id="rId4" Type="http://schemas.openxmlformats.org/officeDocument/2006/relationships/image" Target="../media/image50.png"/><Relationship Id="rId9" Type="http://schemas.openxmlformats.org/officeDocument/2006/relationships/image" Target="../media/image89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2.jpeg"/><Relationship Id="rId7" Type="http://schemas.openxmlformats.org/officeDocument/2006/relationships/image" Target="../media/image23.sv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11" Type="http://schemas.openxmlformats.org/officeDocument/2006/relationships/image" Target="../media/image93.svg"/><Relationship Id="rId5" Type="http://schemas.openxmlformats.org/officeDocument/2006/relationships/image" Target="../media/image10.svg"/><Relationship Id="rId10" Type="http://schemas.openxmlformats.org/officeDocument/2006/relationships/image" Target="../media/image54.png"/><Relationship Id="rId4" Type="http://schemas.openxmlformats.org/officeDocument/2006/relationships/image" Target="../media/image6.png"/><Relationship Id="rId9" Type="http://schemas.openxmlformats.org/officeDocument/2006/relationships/image" Target="../media/image91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6.svg"/><Relationship Id="rId3" Type="http://schemas.openxmlformats.org/officeDocument/2006/relationships/image" Target="../media/image2.jpeg"/><Relationship Id="rId7" Type="http://schemas.openxmlformats.org/officeDocument/2006/relationships/image" Target="../media/image10.sv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image" Target="../media/image14.svg"/><Relationship Id="rId5" Type="http://schemas.openxmlformats.org/officeDocument/2006/relationships/image" Target="../media/image6.svg"/><Relationship Id="rId10" Type="http://schemas.openxmlformats.org/officeDocument/2006/relationships/image" Target="../media/image8.png"/><Relationship Id="rId4" Type="http://schemas.openxmlformats.org/officeDocument/2006/relationships/image" Target="../media/image4.png"/><Relationship Id="rId9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svg"/><Relationship Id="rId5" Type="http://schemas.openxmlformats.org/officeDocument/2006/relationships/image" Target="../media/image6.png"/><Relationship Id="rId10" Type="http://schemas.openxmlformats.org/officeDocument/2006/relationships/image" Target="../media/image21.svg"/><Relationship Id="rId4" Type="http://schemas.openxmlformats.org/officeDocument/2006/relationships/image" Target="../media/image10.jpe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15.png"/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12" Type="http://schemas.openxmlformats.org/officeDocument/2006/relationships/image" Target="../media/image25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11" Type="http://schemas.openxmlformats.org/officeDocument/2006/relationships/image" Target="../media/image14.png"/><Relationship Id="rId5" Type="http://schemas.openxmlformats.org/officeDocument/2006/relationships/image" Target="../media/image4.png"/><Relationship Id="rId10" Type="http://schemas.openxmlformats.org/officeDocument/2006/relationships/image" Target="../media/image23.svg"/><Relationship Id="rId4" Type="http://schemas.openxmlformats.org/officeDocument/2006/relationships/image" Target="../media/image10.jpeg"/><Relationship Id="rId9" Type="http://schemas.openxmlformats.org/officeDocument/2006/relationships/image" Target="../media/image13.png"/><Relationship Id="rId14" Type="http://schemas.openxmlformats.org/officeDocument/2006/relationships/image" Target="../media/image2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jpeg"/><Relationship Id="rId7" Type="http://schemas.openxmlformats.org/officeDocument/2006/relationships/image" Target="../media/image32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11" Type="http://schemas.openxmlformats.org/officeDocument/2006/relationships/image" Target="../media/image36.svg"/><Relationship Id="rId5" Type="http://schemas.openxmlformats.org/officeDocument/2006/relationships/image" Target="../media/image30.svg"/><Relationship Id="rId10" Type="http://schemas.openxmlformats.org/officeDocument/2006/relationships/image" Target="../media/image20.png"/><Relationship Id="rId4" Type="http://schemas.openxmlformats.org/officeDocument/2006/relationships/image" Target="../media/image17.png"/><Relationship Id="rId9" Type="http://schemas.openxmlformats.org/officeDocument/2006/relationships/image" Target="../media/image34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jpeg"/><Relationship Id="rId7" Type="http://schemas.openxmlformats.org/officeDocument/2006/relationships/image" Target="../media/image40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38.svg"/><Relationship Id="rId10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openxmlformats.org/officeDocument/2006/relationships/image" Target="../media/image42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jpeg"/><Relationship Id="rId7" Type="http://schemas.openxmlformats.org/officeDocument/2006/relationships/image" Target="../media/image47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45.svg"/><Relationship Id="rId4" Type="http://schemas.openxmlformats.org/officeDocument/2006/relationships/image" Target="../media/image25.png"/><Relationship Id="rId9" Type="http://schemas.openxmlformats.org/officeDocument/2006/relationships/image" Target="../media/image2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1905000"/>
            <a:ext cx="10160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今日简报生成Agent开发实战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36830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FFFFFF">
                    <a:alpha val="85098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自动化信息处理与可视化呈现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5080000"/>
            <a:ext cx="10160000" cy="1016000"/>
          </a:xfrm>
          <a:prstGeom prst="roundRect">
            <a:avLst>
              <a:gd name="adj" fmla="val 0"/>
            </a:avLst>
          </a:prstGeom>
          <a:solidFill>
            <a:srgbClr val="FFFFFF">
              <a:alpha val="1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397000" y="53340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 dirty="0" err="1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讲师</a:t>
            </a:r>
            <a:r>
              <a:rPr lang="en-US" sz="1800" b="0" i="0" u="none" strike="noStrike" dirty="0" smtClean="0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：     </a:t>
            </a:r>
            <a:r>
              <a:rPr lang="en-US" sz="1800" b="0" i="0" u="none" strike="noStrike" dirty="0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| </a:t>
            </a:r>
            <a:endParaRPr lang="en-US" sz="1100" dirty="0"/>
          </a:p>
        </p:txBody>
      </p:sp>
      <p:sp>
        <p:nvSpPr>
          <p:cNvPr id="7" name="AutoShape 7"/>
          <p:cNvSpPr/>
          <p:nvPr/>
        </p:nvSpPr>
        <p:spPr>
          <a:xfrm>
            <a:off x="6096000" y="53340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r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2026年7月 · 企业级AI应用工坊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工作流总览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889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E5E7EB">
                <a:alpha val="80000"/>
              </a:srgbClr>
            </a:solidFill>
            <a:prstDash val="solid"/>
            <a:round/>
          </a:ln>
        </p:spPr>
        <p:txBody>
          <a:bodyPr vert="horz" wrap="square" lIns="254000" tIns="152400" rIns="25400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500" b="0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工作流构建了从信息采集到成果输出的自动化闭环，由六个核心节点串联而成。系统从启动指令开始，历经智能检索、数据整合、内容生成、格式转换，最终输出可视化图片，实现高效的智能化处理。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667000"/>
            <a:ext cx="3378200" cy="11430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190500" tIns="127000" rIns="190500" bIns="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01 启动触发</a:t>
            </a:r>
            <a:endParaRPr lang="en-US" sz="1100"/>
          </a:p>
          <a:p>
            <a:pPr marL="0" indent="0" algn="ctr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接收用户输入指令，初始化工作流参数，建立任务上下文环境，为后续流程奠定基础。</a:t>
            </a:r>
          </a:p>
        </p:txBody>
      </p:sp>
      <p:sp>
        <p:nvSpPr>
          <p:cNvPr id="6" name="AutoShape 6"/>
          <p:cNvSpPr/>
          <p:nvPr/>
        </p:nvSpPr>
        <p:spPr>
          <a:xfrm>
            <a:off x="4394200" y="2667000"/>
            <a:ext cx="3378200" cy="11430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190500" tIns="127000" rIns="190500" bIns="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02 热点检索</a:t>
            </a:r>
            <a:endParaRPr lang="en-US" sz="1100"/>
          </a:p>
          <a:p>
            <a:pPr marL="0" indent="0" algn="ctr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基于关键词全网抓取热点信息，过滤无效数据，精准聚合高相关性的实时资讯与素材。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8026400" y="2667000"/>
            <a:ext cx="3378200" cy="11430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190500" tIns="127000" rIns="190500" bIns="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03 数据汇总</a:t>
            </a:r>
            <a:endParaRPr lang="en-US" sz="1100"/>
          </a:p>
          <a:p>
            <a:pPr marL="0" indent="0" algn="ctr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将多源异构数据清洗、结构化处理，利用大模型进行语义理解与信息提炼，形成标准数据集。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762000" y="3937000"/>
            <a:ext cx="3378200" cy="11430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190500" tIns="127000" rIns="190500" bIns="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04 页面构建</a:t>
            </a:r>
            <a:endParaRPr lang="en-US" sz="1100"/>
          </a:p>
          <a:p>
            <a:pPr marL="0" indent="0" algn="ctr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大模型根据汇总数据，自动编写结构化HTML代码，实现内容与样式的动态适配与排版。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4394200" y="3937000"/>
            <a:ext cx="3378200" cy="11430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190500" tIns="127000" rIns="190500" bIns="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05 图片生成</a:t>
            </a:r>
            <a:endParaRPr lang="en-US" sz="1100"/>
          </a:p>
          <a:p>
            <a:pPr marL="0" indent="0" algn="ctr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调用渲染引擎将HTML页面转换为高清图片格式，支持多尺寸、高保真的可视化输出。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8026400" y="3937000"/>
            <a:ext cx="3378200" cy="11430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190500" tIns="127000" rIns="190500" bIns="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06 交付结束</a:t>
            </a:r>
            <a:endParaRPr lang="en-US" sz="1100"/>
          </a:p>
          <a:p>
            <a:pPr marL="0" indent="0" algn="ctr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完成图片输出与结果校验，自动归档任务日志与产出物，支持一键导出或同步至目标终端。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rcRect t="16120" b="16120"/>
          <a:stretch>
            <a:fillRect/>
          </a:stretch>
        </p:blipFill>
        <p:spPr>
          <a:xfrm>
            <a:off x="762000" y="5270500"/>
            <a:ext cx="10642600" cy="1143000"/>
          </a:xfrm>
          <a:prstGeom prst="rect">
            <a:avLst/>
          </a:prstGeom>
          <a:noFill/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节点一：开始节点 (Start)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6" r="6"/>
          <a:stretch>
            <a:fillRect/>
          </a:stretch>
        </p:blipFill>
        <p:spPr>
          <a:xfrm>
            <a:off x="762000" y="1524000"/>
            <a:ext cx="5207000" cy="2286000"/>
          </a:xfrm>
          <a:prstGeom prst="rect">
            <a:avLst/>
          </a:prstGeom>
          <a:noFill/>
          <a:ln w="25400" cap="flat" cmpd="sng">
            <a:solidFill>
              <a:srgbClr val="FFFFFF">
                <a:alpha val="50000"/>
              </a:srgbClr>
            </a:solidFill>
            <a:prstDash val="solid"/>
            <a:round/>
          </a:ln>
          <a:effectLst>
            <a:outerShdw blurRad="152400" dist="50800" dir="2700000" algn="tl" rotWithShape="0">
              <a:srgbClr val="1E40AF">
                <a:alpha val="15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191000"/>
            <a:ext cx="5207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配置界面解析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图中展示了“开始节点”的实际配置面板。左侧是工作流画布中的节点标识，右侧是具体的参数定义区。通过简单的可视化操作，即可完成对输入变量的类型约束与属性设定，是构建稳定工作流的基础。</a:t>
            </a:r>
          </a:p>
        </p:txBody>
      </p:sp>
      <p:sp>
        <p:nvSpPr>
          <p:cNvPr id="6" name="AutoShape 6"/>
          <p:cNvSpPr/>
          <p:nvPr/>
        </p:nvSpPr>
        <p:spPr>
          <a:xfrm>
            <a:off x="6223000" y="1524000"/>
            <a:ext cx="5334000" cy="1397000"/>
          </a:xfrm>
          <a:prstGeom prst="roundRect">
            <a:avLst>
              <a:gd name="adj" fmla="val 0"/>
            </a:avLst>
          </a:prstGeom>
          <a:solidFill>
            <a:srgbClr val="1E40AF">
              <a:alpha val="7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413500" y="1714500"/>
            <a:ext cx="279400" cy="279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6794500" y="1714500"/>
            <a:ext cx="4635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流程的“启动触发器”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413500" y="2095500"/>
            <a:ext cx="4889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作为工作流的首个节点，它是接收外部输入的入口，负责将 Agent 传递的指令、关键词等信息引入自动化流程，是连接用户意图与系统执行的关键桥梁。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223000" y="3111500"/>
            <a:ext cx="5334000" cy="1587500"/>
          </a:xfrm>
          <a:prstGeom prst="roundRect">
            <a:avLst>
              <a:gd name="adj" fmla="val 0"/>
            </a:avLst>
          </a:prstGeom>
          <a:solidFill>
            <a:srgbClr val="1E40AF">
              <a:alpha val="7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413500" y="3302000"/>
            <a:ext cx="279400" cy="279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794500" y="3302000"/>
            <a:ext cx="4635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三步完成变量定义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413500" y="3708400"/>
            <a:ext cx="4889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1. 添加「开始」节点至画布；2. 在「输入」模块点击“+”号新增；3. 定义变量名为</a:t>
            </a: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query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，类型选择</a:t>
            </a: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字符串(String)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，并勾选“必填”以确保参数完整性。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223000" y="4826000"/>
            <a:ext cx="5334000" cy="1460500"/>
          </a:xfrm>
          <a:prstGeom prst="roundRect">
            <a:avLst>
              <a:gd name="adj" fmla="val 0"/>
            </a:avLst>
          </a:prstGeom>
          <a:solidFill>
            <a:srgbClr val="1E40AF">
              <a:alpha val="7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413500" y="5016500"/>
            <a:ext cx="279400" cy="279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794500" y="5016500"/>
            <a:ext cx="4635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数据流转的“第一公里”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413500" y="5422900"/>
            <a:ext cx="4889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该变量将精准承接动态指令（如“2026-07-14 热点新闻”），将非结构化的自然语言需求转化为机器可识别的结构化数据，为后续的搜索、分析节点提供核心依据。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节点二：热点搜索插件节点 (Search)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5207000" cy="12700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587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47800" y="15875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核心作用：全网热点实时抓取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0066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基于传入的用户关键词，自动检索并聚合互联网主流媒体的热点新闻资讯，为后续内容生成提供真实、实时的素材支撑。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1397000"/>
            <a:ext cx="5207000" cy="12700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1587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908800" y="15875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推荐选择：Coze 头条搜索插件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477000" y="20066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官方认证的“头条搜索”插件（工具名：search），具备高稳定性与高时效性，且完全免费，是实现全网资讯检索的首选工具。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2921000"/>
            <a:ext cx="5207000" cy="2667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/>
          <a:srcRect l="5026" r="5026"/>
          <a:stretch>
            <a:fillRect/>
          </a:stretch>
        </p:blipFill>
        <p:spPr>
          <a:xfrm>
            <a:off x="952500" y="3111500"/>
            <a:ext cx="4826000" cy="1714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4" name="AutoShape 14"/>
          <p:cNvSpPr/>
          <p:nvPr/>
        </p:nvSpPr>
        <p:spPr>
          <a:xfrm>
            <a:off x="952500" y="49530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01 插件详情与入口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在Coze插件市场中找到官方认证的“头条搜索”，一键添加即可使用，界面简洁，易于上手。</a:t>
            </a:r>
          </a:p>
        </p:txBody>
      </p:sp>
      <p:sp>
        <p:nvSpPr>
          <p:cNvPr id="15" name="AutoShape 15"/>
          <p:cNvSpPr/>
          <p:nvPr/>
        </p:nvSpPr>
        <p:spPr>
          <a:xfrm>
            <a:off x="6223000" y="2921000"/>
            <a:ext cx="5207000" cy="2667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/>
          <a:srcRect t="10154" b="10154"/>
          <a:stretch>
            <a:fillRect/>
          </a:stretch>
        </p:blipFill>
        <p:spPr>
          <a:xfrm>
            <a:off x="6413500" y="3111500"/>
            <a:ext cx="4826000" cy="1714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7" name="AutoShape 17"/>
          <p:cNvSpPr/>
          <p:nvPr/>
        </p:nvSpPr>
        <p:spPr>
          <a:xfrm>
            <a:off x="6413500" y="49530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02 关键参数配置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绑定 input_query 为起始节点的 query 变量，并设置 count（如30）以控制返回结果的数量，满足不同场景的素材需求。</a:t>
            </a:r>
          </a:p>
        </p:txBody>
      </p:sp>
      <p:sp>
        <p:nvSpPr>
          <p:cNvPr id="18" name="AutoShape 18"/>
          <p:cNvSpPr/>
          <p:nvPr/>
        </p:nvSpPr>
        <p:spPr>
          <a:xfrm>
            <a:off x="762000" y="5842000"/>
            <a:ext cx="10668000" cy="558800"/>
          </a:xfrm>
          <a:prstGeom prst="roundRect">
            <a:avLst>
              <a:gd name="adj" fmla="val 0"/>
            </a:avLst>
          </a:prstGeom>
          <a:solidFill>
            <a:srgbClr val="1E40AF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16000" y="6007100"/>
            <a:ext cx="228600" cy="2286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1397000" y="5969000"/>
            <a:ext cx="10033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配置小贴士：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建议将 count 值设置在 10-50 之间，既能保证素材的丰富度，又能避免因数据量过大导致的处理延迟。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节点三：大模型数据汇总节点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461000" cy="1524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8415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1841500"/>
            <a:ext cx="457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核心价值：从无序到有序的质变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349500"/>
            <a:ext cx="495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对抓取的海量异构新闻数据进行智能清洗，自动完成去重、垂直领域分类、关键信息浓缩与标准化格式化，将碎片化的非结构化信息转化为高价值的结构化知识资产。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3429000"/>
            <a:ext cx="5461000" cy="952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3619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460500" y="3581400"/>
            <a:ext cx="469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无缝输入衔接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直接绑定上游「全网搜索」节点的原始结果集，兼容JSON、HTML等多格式数据接入，无需额外转换。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762000" y="4508500"/>
            <a:ext cx="5461000" cy="952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46990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460500" y="4660900"/>
            <a:ext cx="469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专家级角色定义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指令预设：“作为资深新闻编辑，从冗余信息中剥离噪音，精准提炼事件、主体与影响，并按领域合理归类。”</a:t>
            </a:r>
          </a:p>
        </p:txBody>
      </p:sp>
      <p:sp>
        <p:nvSpPr>
          <p:cNvPr id="14" name="AutoShape 14"/>
          <p:cNvSpPr/>
          <p:nvPr/>
        </p:nvSpPr>
        <p:spPr>
          <a:xfrm>
            <a:off x="762000" y="5588000"/>
            <a:ext cx="5461000" cy="952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16000" y="57785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460500" y="5740400"/>
            <a:ext cx="469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标准化格式输出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强制输出Markdown结构化文本，严格遵循“领域分类-核心事件-关键摘要”三层级，适配后续排版。</a:t>
            </a: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2"/>
          <a:srcRect l="189" r="189"/>
          <a:stretch>
            <a:fillRect/>
          </a:stretch>
        </p:blipFill>
        <p:spPr>
          <a:xfrm>
            <a:off x="6858000" y="1651000"/>
            <a:ext cx="3937000" cy="3937000"/>
          </a:xfrm>
          <a:prstGeom prst="rect">
            <a:avLst/>
          </a:prstGeom>
          <a:noFill/>
          <a:ln w="25400" cap="flat" cmpd="sng">
            <a:solidFill>
              <a:srgbClr val="FFFFFF">
                <a:alpha val="90000"/>
              </a:srgbClr>
            </a:solidFill>
            <a:prstDash val="solid"/>
            <a:round/>
          </a:ln>
          <a:effectLst>
            <a:outerShdw blurRad="190500" dist="63500" dir="2700000" algn="tl" rotWithShape="0">
              <a:srgbClr val="000000">
                <a:alpha val="12000"/>
              </a:srgbClr>
            </a:outerShdw>
          </a:effectLst>
        </p:spPr>
      </p:pic>
      <p:sp>
        <p:nvSpPr>
          <p:cNvPr id="18" name="AutoShape 18"/>
          <p:cNvSpPr/>
          <p:nvPr/>
        </p:nvSpPr>
        <p:spPr>
          <a:xfrm>
            <a:off x="6858000" y="5651500"/>
            <a:ext cx="393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▲ 大模型输出的结构化新闻简报示例</a:t>
            </a:r>
            <a:b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（严格遵循Markdown层级与分类规范）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节点四：大模型生成HTML节点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207000" cy="13970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714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60500" y="16891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核心作用：格式转化与美化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159000"/>
            <a:ext cx="4699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将结构化的Markdown文本，智能转化为带有精美样式的</a:t>
            </a:r>
            <a:r>
              <a:rPr lang="en-US" sz="14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HTML代码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，为后续的可视化输出奠定基础。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3175000"/>
            <a:ext cx="5207000" cy="13970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3365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460500" y="33401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关键配置：精准指令与参数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016000" y="3810000"/>
            <a:ext cx="4699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输入绑定上游汇总结果，通过系统提示词规范输出格式；务必将</a:t>
            </a:r>
            <a:r>
              <a:rPr lang="en-US" sz="14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最大回复长度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调至8000+，确保代码完整生成。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4826000"/>
            <a:ext cx="5207000" cy="13970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5016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460500" y="49911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选择HTML：稳定与兼容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016000" y="5461000"/>
            <a:ext cx="4699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具备极佳的</a:t>
            </a:r>
            <a:r>
              <a:rPr lang="en-US" sz="14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样式稳定性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，可精准还原排版细节；同时是网页转图片插件的最优输入格式，渲染效率与效果兼顾。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0"/>
          <a:srcRect l="1701" r="1701"/>
          <a:stretch>
            <a:fillRect/>
          </a:stretch>
        </p:blipFill>
        <p:spPr>
          <a:xfrm>
            <a:off x="6350000" y="2032000"/>
            <a:ext cx="2603500" cy="2413000"/>
          </a:xfrm>
          <a:prstGeom prst="rect">
            <a:avLst/>
          </a:prstGeom>
          <a:noFill/>
          <a:ln w="25400" cap="flat" cmpd="sng">
            <a:solidFill>
              <a:srgbClr val="FFFFFF">
                <a:alpha val="8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17" name="AutoShape 17"/>
          <p:cNvSpPr/>
          <p:nvPr/>
        </p:nvSpPr>
        <p:spPr>
          <a:xfrm>
            <a:off x="6350000" y="4635500"/>
            <a:ext cx="2603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▲ 节点配置与输入绑定示例</a:t>
            </a:r>
            <a:endParaRPr lang="en-US" sz="1100"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1"/>
          <a:srcRect t="8749" b="8749"/>
          <a:stretch>
            <a:fillRect/>
          </a:stretch>
        </p:blipFill>
        <p:spPr>
          <a:xfrm>
            <a:off x="9080500" y="2032000"/>
            <a:ext cx="2603500" cy="2413000"/>
          </a:xfrm>
          <a:prstGeom prst="rect">
            <a:avLst/>
          </a:prstGeom>
          <a:noFill/>
          <a:ln w="25400" cap="flat" cmpd="sng">
            <a:solidFill>
              <a:srgbClr val="FFFFFF">
                <a:alpha val="8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19" name="AutoShape 19"/>
          <p:cNvSpPr/>
          <p:nvPr/>
        </p:nvSpPr>
        <p:spPr>
          <a:xfrm>
            <a:off x="9080500" y="4635500"/>
            <a:ext cx="2603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▲ 调整最大回复长度参数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350000" y="5334000"/>
            <a:ext cx="5334000" cy="825500"/>
          </a:xfrm>
          <a:prstGeom prst="roundRect">
            <a:avLst>
              <a:gd name="adj" fmla="val 0"/>
            </a:avLst>
          </a:prstGeom>
          <a:solidFill>
            <a:srgbClr val="EFF6FF">
              <a:alpha val="100000"/>
            </a:srgbClr>
          </a:solidFill>
          <a:ln w="12700" cap="flat" cmpd="sng">
            <a:solidFill>
              <a:srgbClr val="BFDBFE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540500" y="5486400"/>
            <a:ext cx="254000" cy="2540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858000" y="5461000"/>
            <a:ext cx="4762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配置提示：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建议在系统提示词中加入HTML结构示例，引导模型生成规范、美观的代码结构，避免格式错误。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节点五：HTML生成图片节点 (HTML to Image)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1162" r="1162"/>
          <a:stretch>
            <a:fillRect/>
          </a:stretch>
        </p:blipFill>
        <p:spPr>
          <a:xfrm>
            <a:off x="762000" y="1905000"/>
            <a:ext cx="4572000" cy="2730500"/>
          </a:xfrm>
          <a:prstGeom prst="roundRect">
            <a:avLst>
              <a:gd name="adj" fmla="val 5581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52400" dist="508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016500"/>
            <a:ext cx="457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图示：HTML2PNG 插件的可视化配置面板，直观展示了输入参数与输出结果的映射关系，操作界面简洁易懂。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842000" y="1905000"/>
            <a:ext cx="5842000" cy="1460500"/>
          </a:xfrm>
          <a:prstGeom prst="roundRect">
            <a:avLst>
              <a:gd name="adj" fmla="val 0"/>
            </a:avLst>
          </a:prstGeom>
          <a:solidFill>
            <a:srgbClr val="1E40AF">
              <a:alpha val="7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032500" y="2133600"/>
            <a:ext cx="330200" cy="3302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6540500" y="2108200"/>
            <a:ext cx="4953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核心作用：代码到视觉的转化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032500" y="2603500"/>
            <a:ext cx="5461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将大模型生成的动态 HTML 代码，通过专业渲染引擎实时转换为高清、无损的 PNG 图片，解决纯文本代码无法直接预览的痛点，实现“代码即图”的视觉输出。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842000" y="3492500"/>
            <a:ext cx="5842000" cy="1460500"/>
          </a:xfrm>
          <a:prstGeom prst="roundRect">
            <a:avLst>
              <a:gd name="adj" fmla="val 0"/>
            </a:avLst>
          </a:prstGeom>
          <a:solidFill>
            <a:srgbClr val="1E40AF">
              <a:alpha val="7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032500" y="3721100"/>
            <a:ext cx="330200" cy="3302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540500" y="3695700"/>
            <a:ext cx="4953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关键配置：零门槛参数映射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032500" y="4191000"/>
            <a:ext cx="5461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无需复杂开发，仅需将上游“大模型生成HTML”节点的输出内容，直接绑定至插件的 `html_code` 输入参数，即可实现数据的无缝流转与自动渲染。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5842000" y="5080000"/>
            <a:ext cx="5842000" cy="1460500"/>
          </a:xfrm>
          <a:prstGeom prst="roundRect">
            <a:avLst>
              <a:gd name="adj" fmla="val 0"/>
            </a:avLst>
          </a:prstGeom>
          <a:solidFill>
            <a:srgbClr val="1E40AF">
              <a:alpha val="7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032500" y="5308600"/>
            <a:ext cx="330200" cy="3302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540500" y="5283200"/>
            <a:ext cx="4953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输出成果：即拿即用的图片 URL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032500" y="5778500"/>
            <a:ext cx="5461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节点执行成功后，将直接返回一个公网可访问的图片 URL 地址。该链接可直接嵌入网页、APP、报告中展示，也可用于下载保存或作为后续流程的输入。</a:t>
            </a: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节点六：结束节点 (End)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334000" cy="10160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52500" y="1651000"/>
            <a:ext cx="4953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核心作用：流程闭环的终点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作为自动化工作流的最后一环，负责接收上游节点数据，封装并输出最终处理结果，标志着任务的圆满完成。</a:t>
            </a:r>
          </a:p>
        </p:txBody>
      </p:sp>
      <p:sp>
        <p:nvSpPr>
          <p:cNvPr id="6" name="AutoShape 6"/>
          <p:cNvSpPr/>
          <p:nvPr/>
        </p:nvSpPr>
        <p:spPr>
          <a:xfrm>
            <a:off x="762000" y="2857500"/>
            <a:ext cx="5334000" cy="825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30480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97000" y="2946400"/>
            <a:ext cx="4635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01. 添加「结束」节点组件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在工作流画布的末尾位置，拖拽添加标准的「结束」节点作为流程终点。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762000" y="3937000"/>
            <a:ext cx="5334000" cy="825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52500" y="4127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397000" y="4025900"/>
            <a:ext cx="4635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02. 定义输出变量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在节点配置面板中，进入「输出」模块，新建一个变量（例如命名为“result”）。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762000" y="5016500"/>
            <a:ext cx="5334000" cy="825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52500" y="52070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397000" y="5105400"/>
            <a:ext cx="4635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03. 关联图片生成结果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将变量值映射为上游「HTML生成图片」节点的输出字段：HTML2PNG-png_url。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0"/>
          <a:srcRect l="221" r="221"/>
          <a:stretch>
            <a:fillRect/>
          </a:stretch>
        </p:blipFill>
        <p:spPr>
          <a:xfrm>
            <a:off x="6477000" y="1651000"/>
            <a:ext cx="2362200" cy="4064000"/>
          </a:xfrm>
          <a:prstGeom prst="rect">
            <a:avLst/>
          </a:prstGeom>
          <a:noFill/>
          <a:ln w="25400" cap="flat" cmpd="sng">
            <a:solidFill>
              <a:srgbClr val="FFFFFF">
                <a:alpha val="90000"/>
              </a:srgbClr>
            </a:solidFill>
            <a:prstDash val="solid"/>
            <a:round/>
          </a:ln>
          <a:effectLst>
            <a:outerShdw blurRad="203200" dist="76200" dir="2700000" algn="tl" rotWithShape="0">
              <a:srgbClr val="1E40AF">
                <a:alpha val="15000"/>
              </a:srgbClr>
            </a:outerShdw>
          </a:effectLst>
        </p:spPr>
      </p:pic>
      <p:sp>
        <p:nvSpPr>
          <p:cNvPr id="16" name="AutoShape 16"/>
          <p:cNvSpPr/>
          <p:nvPr/>
        </p:nvSpPr>
        <p:spPr>
          <a:xfrm>
            <a:off x="9144000" y="1651000"/>
            <a:ext cx="2540000" cy="4064000"/>
          </a:xfrm>
          <a:prstGeom prst="roundRect">
            <a:avLst>
              <a:gd name="adj" fmla="val 0"/>
            </a:avLst>
          </a:prstGeom>
          <a:solidFill>
            <a:srgbClr val="EFF6FF">
              <a:alpha val="85000"/>
            </a:srgbClr>
          </a:solidFill>
          <a:ln w="12700" cap="flat" cmpd="sng">
            <a:solidFill>
              <a:srgbClr val="BFDBFE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9271000" y="1841500"/>
            <a:ext cx="2286000" cy="381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最终交付成果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配置完成后，工作流将自动生成一份排版精美的简报图片。</a:t>
            </a:r>
          </a:p>
          <a:p>
            <a:pPr marL="0"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您可以通过输出的URL直接访问或下载该图片，用于报告分发、存档或进一步处理。</a:t>
            </a:r>
          </a:p>
          <a:p>
            <a:pPr marL="0" indent="0" algn="l">
              <a:lnSpc>
                <a:spcPct val="150000"/>
              </a:lnSpc>
            </a:pPr>
            <a:r>
              <a:rPr lang="en-US" sz="1400" b="1" i="0" u="none" strike="noStrike">
                <a:solidFill>
                  <a:srgbClr val="15803D"/>
                </a:solidFill>
                <a:latin typeface="Noto Sans SC"/>
                <a:ea typeface="Noto Sans SC"/>
                <a:cs typeface="Noto Sans SC"/>
                <a:sym typeface="Noto Sans SC"/>
              </a:rPr>
              <a:t>✔ 流程配置完毕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将工作流绑定至Agent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33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这是实现Agent智能化的关键一步，通过简单的配置即可将预设的工作流能力赋予Agent，使其具备处理特定任务的自动化与智能化能力。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603500"/>
            <a:ext cx="26035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27940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33500" y="2794000"/>
            <a:ext cx="1968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01. 返回编辑界面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3200400"/>
            <a:ext cx="2222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进入Agent专属配置后台，这是进行功能绑定的基础入口。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3492500" y="2603500"/>
            <a:ext cx="26035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683000" y="27940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4064000" y="2794000"/>
            <a:ext cx="1968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02. 定位编排模块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3683000" y="3200400"/>
            <a:ext cx="2222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在侧边栏找到「编排」选项，展开后定位到「工作流」配置项。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3937000"/>
            <a:ext cx="26035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52500" y="41275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333500" y="4127500"/>
            <a:ext cx="1968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03. 发起添加操作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952500" y="4533900"/>
            <a:ext cx="2222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点击「+ 添加工作流」按钮，系统将弹出资源选择库。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3492500" y="3937000"/>
            <a:ext cx="26035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3683000" y="41275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4064000" y="4127500"/>
            <a:ext cx="1968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04. 选定目标工作流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3683000" y="4533900"/>
            <a:ext cx="2222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在资源库中找到并选中「jinrijb」，确认后完成关联。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762000" y="5334000"/>
            <a:ext cx="5334000" cy="9525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2" name="AutoShape 22"/>
          <p:cNvSpPr/>
          <p:nvPr/>
        </p:nvSpPr>
        <p:spPr>
          <a:xfrm>
            <a:off x="889000" y="5435600"/>
            <a:ext cx="5080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💡 成功验证：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当系统提示“工作流关联成功”，即代表配置生效。此时Agent已具备调用该工作流的能力，可立即进行任务测试与效果验证。</a:t>
            </a:r>
            <a:endParaRPr lang="en-US" sz="1100"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2"/>
          <a:srcRect l="122" r="122"/>
          <a:stretch>
            <a:fillRect/>
          </a:stretch>
        </p:blipFill>
        <p:spPr>
          <a:xfrm>
            <a:off x="6477000" y="2032000"/>
            <a:ext cx="5207000" cy="2921000"/>
          </a:xfrm>
          <a:prstGeom prst="roundRect">
            <a:avLst>
              <a:gd name="adj" fmla="val 5217"/>
            </a:avLst>
          </a:prstGeom>
          <a:noFill/>
          <a:ln w="25400" cap="flat" cmpd="sng">
            <a:solidFill>
              <a:srgbClr val="FFFFFF">
                <a:alpha val="80000"/>
              </a:srgbClr>
            </a:solidFill>
            <a:prstDash val="solid"/>
            <a:round/>
          </a:ln>
          <a:effectLst>
            <a:outerShdw blurRad="152400" dist="50800" dir="2700000" algn="tl" rotWithShape="0">
              <a:srgbClr val="000000">
                <a:alpha val="12000"/>
              </a:srgbClr>
            </a:outerShdw>
          </a:effectLst>
        </p:spPr>
      </p:pic>
      <p:sp>
        <p:nvSpPr>
          <p:cNvPr id="24" name="AutoShape 24"/>
          <p:cNvSpPr/>
          <p:nvPr/>
        </p:nvSpPr>
        <p:spPr>
          <a:xfrm>
            <a:off x="6477000" y="5270500"/>
            <a:ext cx="5207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界面示例：在Agent配置面板的「编排」区，可直观查看已关联的工作流卡片。成功关联后，卡片将显示工作流名称及“已激活”状态，支持随时进行编辑或解绑操作。</a:t>
            </a:r>
            <a:endParaRPr lang="en-US" sz="11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最终效果展示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58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现在，测试我们的成果吧！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540000"/>
            <a:ext cx="5588000" cy="1079500"/>
          </a:xfrm>
          <a:prstGeom prst="roundRect">
            <a:avLst>
              <a:gd name="adj" fmla="val 0"/>
            </a:avLst>
          </a:prstGeom>
          <a:solidFill>
            <a:srgbClr val="EFF6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27305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97000" y="2692400"/>
            <a:ext cx="4889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输入指令，一键触发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 Coze 对话框中输入“生成今日简报”，简单的自然语言指令即可唤醒智能工作流，无需复杂配置。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3810000"/>
            <a:ext cx="5588000" cy="1079500"/>
          </a:xfrm>
          <a:prstGeom prst="roundRect">
            <a:avLst>
              <a:gd name="adj" fmla="val 0"/>
            </a:avLst>
          </a:prstGeom>
          <a:solidFill>
            <a:srgbClr val="EFF6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52500" y="40005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97000" y="3962400"/>
            <a:ext cx="4889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智能处理，自动生成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Agent 自动调度多工具协作，几秒内整合全网当日核心热点，生成一份分类清晰、排版精美的可视化简报。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5143500"/>
            <a:ext cx="5588000" cy="10795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12700" cap="flat" cmpd="sng">
            <a:solidFill>
              <a:srgbClr val="1E40AF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952500" y="5308600"/>
            <a:ext cx="5207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🎉 恭喜！你已成功构建 AI Agent！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从此告别繁琐的信息搜集与排版，拥有了一个 24 小时在线的智能资讯助理。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048500" y="1968500"/>
            <a:ext cx="2540000" cy="4191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/>
          <a:srcRect t="835" b="835"/>
          <a:stretch>
            <a:fillRect/>
          </a:stretch>
        </p:blipFill>
        <p:spPr>
          <a:xfrm>
            <a:off x="7112000" y="2032000"/>
            <a:ext cx="2413000" cy="4064000"/>
          </a:xfrm>
          <a:prstGeom prst="roundRect">
            <a:avLst>
              <a:gd name="adj" fmla="val 6315"/>
            </a:avLst>
          </a:prstGeom>
          <a:noFill/>
          <a:ln w="25400" cap="flat" cmpd="sng">
            <a:solidFill>
              <a:srgbClr val="FFFFFF">
                <a:alpha val="90000"/>
              </a:srgbClr>
            </a:solidFill>
            <a:prstDash val="solid"/>
            <a:round/>
          </a:ln>
          <a:effectLst>
            <a:outerShdw blurRad="190500" dist="762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15" name="AutoShape 15"/>
          <p:cNvSpPr/>
          <p:nvPr/>
        </p:nvSpPr>
        <p:spPr>
          <a:xfrm>
            <a:off x="9588500" y="35560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所见即所得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生成的简报结构清晰，涵盖国际、经济、科技等多个维度，信息呈现直观高效。</a:t>
            </a:r>
            <a:endParaRPr lang="en-US" sz="11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项目总结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3378200" cy="2921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286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2286000"/>
            <a:ext cx="2413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01 流程回顾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15211">
            <a:off x="1016014" y="28511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1016000" y="3048000"/>
            <a:ext cx="28702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成功打通了从</a:t>
            </a:r>
            <a:r>
              <a:rPr lang="en-US" sz="14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热点获取、智能整理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到</a:t>
            </a:r>
            <a:r>
              <a:rPr lang="en-US" sz="14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格式排版、图片输出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的全流程闭环，实现了信息采集、处理与成果交付的无缝自动化衔接。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06900" y="2032000"/>
            <a:ext cx="3378200" cy="2921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60900" y="22860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168900" y="2286000"/>
            <a:ext cx="2413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02 价值体现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15211">
            <a:off x="4660914" y="28511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AutoShape 13"/>
          <p:cNvSpPr/>
          <p:nvPr/>
        </p:nvSpPr>
        <p:spPr>
          <a:xfrm>
            <a:off x="4660900" y="3048000"/>
            <a:ext cx="28702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将原本耗时数小时的人工信息筛选与排版工作，压缩至</a:t>
            </a:r>
            <a:r>
              <a:rPr lang="en-US" sz="14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几分钟内自动完成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，效率提升显著，有效释放人力资源，使其聚焦于更高价值的决策与创意工作。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051800" y="2032000"/>
            <a:ext cx="3378200" cy="2921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305800" y="2286000"/>
            <a:ext cx="406400" cy="406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813800" y="2286000"/>
            <a:ext cx="2413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03 核心技术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15211">
            <a:off x="8305814" y="28511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AutoShape 18"/>
          <p:cNvSpPr/>
          <p:nvPr/>
        </p:nvSpPr>
        <p:spPr>
          <a:xfrm>
            <a:off x="8305800" y="3048000"/>
            <a:ext cx="28702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深度融合了</a:t>
            </a:r>
            <a:r>
              <a:rPr lang="en-US" sz="14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Agent智能体架构、复杂工作流编排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，以及多工具插件集成与大语言模型提示词工程，构建了一个灵活、可扩展的AI应用开发与落地底座。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5397500"/>
            <a:ext cx="10668000" cy="8128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889000" y="5562600"/>
            <a:ext cx="1041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“以技术赋能效率，用智能重塑流程，打造轻量化、高智能的AI生产力工具新标杆。”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课程引入：我们身边的信息困境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3378200" cy="2413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159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2184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信息获取的碎片化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794000"/>
            <a:ext cx="28702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每天在社交、资讯、办公等各类APP间反复切换，看似接收信息，实则注意力被不断切割，难以形成系统认知。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406900" y="1905000"/>
            <a:ext cx="3378200" cy="2413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60900" y="2159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168900" y="2184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筛选价值的高耗时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660900" y="2794000"/>
            <a:ext cx="28702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海量信息泥沙俱下，从繁杂的信息流中甄别出对工作真正有价值的内容，平均需耗费1-2小时，时间成本极高。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051800" y="1905000"/>
            <a:ext cx="3378200" cy="2413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305800" y="21590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813800" y="2184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内容呈现的低效率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305800" y="2794000"/>
            <a:ext cx="28702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制作汇报或分享材料时，将大量精力消耗在调整排版、格式对齐等琐事上，而非打磨核心观点与逻辑。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4826000"/>
            <a:ext cx="10668000" cy="1524000"/>
          </a:xfrm>
          <a:prstGeom prst="roundRect">
            <a:avLst>
              <a:gd name="adj" fmla="val 0"/>
            </a:avLst>
          </a:prstGeom>
          <a:solidFill>
            <a:srgbClr val="1E40AF">
              <a:alpha val="10000"/>
            </a:srgbClr>
          </a:solidFill>
          <a:ln cap="flat" cmpd="sng">
            <a:solidFill>
              <a:srgbClr val="0B2B96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1016000" y="5054600"/>
            <a:ext cx="10160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核心洞察：</a:t>
            </a:r>
            <a:r>
              <a:rPr lang="en-US" sz="15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在信息过载的时代，如何高效地获取、筛选、处理并结构化呈现信息，已成为职场人的核心竞争力分水岭。它不仅决定了我们的工作效率，更影响着决策的质量与职业发展的速度。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知识拓展与思考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5270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159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49400" y="21590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多数据源深度融合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692400"/>
            <a:ext cx="4762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突破单一信息源限制，整合行业垂直网站、学术期刊、专业数据库及RSS订阅，构建全域信息情报网，确保资讯获取的广度与深度。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159500" y="1905000"/>
            <a:ext cx="5270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13500" y="2159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946900" y="21590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多风格模板灵活适配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413500" y="2692400"/>
            <a:ext cx="4762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内置科技极简、商务沉稳、创意动态等多种排版模板，支持自定义配色与版式布局，满足日常汇报、会议分享等多场景的审美需求。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4191000"/>
            <a:ext cx="5270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44450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549400" y="44450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领域聚焦与个性化定制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016000" y="4978400"/>
            <a:ext cx="4762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基于用户关注标签（如AI技术、新能源、金融趋势）智能过滤信息，剔除噪音，打造专属的高价值资讯简报，提升信息获取效率。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159500" y="4191000"/>
            <a:ext cx="5270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413500" y="44450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946900" y="44450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智能定时自动分发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413500" y="4978400"/>
            <a:ext cx="4762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支持自定义时间规则，每日清晨或指定时段自动将整理好的简报推送到邮箱、企业微信或钉钉群，无需人工干预，信息触达零延迟。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学习目标：从零构建一个“今日简报生成Agent”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1079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cap="flat" cmpd="sng">
            <a:solidFill>
              <a:srgbClr val="E6CFCF">
                <a:alpha val="60000"/>
              </a:srgbClr>
            </a:solidFill>
            <a:prstDash val="solid"/>
            <a:round/>
          </a:ln>
        </p:spPr>
        <p:txBody>
          <a:bodyPr vert="horz" wrap="square" lIns="254000" tIns="152400" rIns="254000" bIns="15240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500" b="0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本节课，我们将一起动手，基于字节跳动的Coze智能体平台，从零开始搭建一个实用的AI Agent——“今日简报生成Agent”。我们将从需求分析出发，逐步掌握从架构设计到落地实操的完整技能体系。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857500"/>
            <a:ext cx="3429000" cy="16510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30480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33500" y="3022600"/>
            <a:ext cx="2794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01 问题分析与需求拆解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3492500"/>
            <a:ext cx="304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学会将实际工作中的信息整理痛点，转化为可执行的AI解决方案，精准定位Agent的核心功能与应用场景。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381500" y="2857500"/>
            <a:ext cx="3429000" cy="16510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572000" y="30480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4953000" y="3022600"/>
            <a:ext cx="2794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02 Agent架构设计思维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572000" y="3492500"/>
            <a:ext cx="304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理解基于工作流的智能体架构，掌握组件化、模块化的搭建逻辑，设计高效稳定的任务处理与决策链路。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001000" y="2857500"/>
            <a:ext cx="3429000" cy="16510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191500" y="30480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572500" y="3022600"/>
            <a:ext cx="2794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03 Coze平台全流程实操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191500" y="3492500"/>
            <a:ext cx="304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从零上手Coze平台，熟练完成Agent创建、工作流可视化编排、功能插件配置及大模型节点的参数调优。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62000" y="4699000"/>
            <a:ext cx="5270500" cy="16510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52500" y="48895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1333500" y="4864100"/>
            <a:ext cx="4445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04 Prompt Engineering 提示词工程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952500" y="5308600"/>
            <a:ext cx="4889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掌握编写精准提示词的技巧，指挥大模型高效完成信息提取、内容总结与格式转换，让Agent的输出更专业、更贴合业务需求。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159500" y="4699000"/>
            <a:ext cx="5270500" cy="16510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350000" y="4889500"/>
            <a:ext cx="304800" cy="3048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6731000" y="4864100"/>
            <a:ext cx="4445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05 全栈应用与自动化落地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350000" y="5308600"/>
            <a:ext cx="4889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打通从多源信息聚合、数据清洗、逻辑推理到最终可视化简报输出的全流程，打造一个真正可用、可落地的自动化工作助手。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需求分析：职场信息处理的三大痛点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219" r="219"/>
          <a:stretch>
            <a:fillRect/>
          </a:stretch>
        </p:blipFill>
        <p:spPr>
          <a:xfrm>
            <a:off x="762000" y="1778000"/>
            <a:ext cx="4064000" cy="3048000"/>
          </a:xfrm>
          <a:prstGeom prst="rect">
            <a:avLst/>
          </a:prstGeom>
          <a:noFill/>
          <a:ln w="25400" cap="flat" cmpd="sng">
            <a:solidFill>
              <a:srgbClr val="FFFFFF">
                <a:alpha val="80000"/>
              </a:srgbClr>
            </a:solidFill>
            <a:prstDash val="solid"/>
            <a:round/>
          </a:ln>
          <a:effectLst>
            <a:outerShdw blurRad="190500" dist="76200" dir="2700000" algn="tl" rotWithShape="0">
              <a:srgbClr val="1E40AF">
                <a:alpha val="15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080000"/>
            <a:ext cx="4064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图示为Coze Agent今日简报的自动化生成逻辑，清晰展现了从多源信息抓取、智能去重筛选到标准化简报输出的全流程，直击传统信息处理的低效痛点。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207000" y="1778000"/>
            <a:ext cx="6350000" cy="1460500"/>
          </a:xfrm>
          <a:prstGeom prst="roundRect">
            <a:avLst>
              <a:gd name="adj" fmla="val 0"/>
            </a:avLst>
          </a:prstGeom>
          <a:solidFill>
            <a:srgbClr val="1E40AF">
              <a:alpha val="7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461000" y="19685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6032500" y="1968500"/>
            <a:ext cx="546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01 热点信息高度分散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461000" y="2438400"/>
            <a:ext cx="584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现象：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新闻、行业平台、社交媒体等渠道割裂，信息来源五花八门。</a:t>
            </a:r>
            <a:b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影响：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需在多平台频繁切换，不仅耗费大量时间，更易造成关键信息的遗漏与延误。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207000" y="3429000"/>
            <a:ext cx="6350000" cy="1460500"/>
          </a:xfrm>
          <a:prstGeom prst="roundRect">
            <a:avLst>
              <a:gd name="adj" fmla="val 0"/>
            </a:avLst>
          </a:prstGeom>
          <a:solidFill>
            <a:srgbClr val="1E40AF">
              <a:alpha val="7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461000" y="36195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032500" y="3619500"/>
            <a:ext cx="546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02 信息筛选耗时费力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5461000" y="4089400"/>
            <a:ext cx="584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现象：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海量信息中充斥着重复内容、营销广告及无价值的情绪性评论。</a:t>
            </a:r>
            <a:b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影响：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职场人日均需花费1-2小时进行“降噪”筛选，严重挤占了核心业务的处理时间。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5207000" y="5080000"/>
            <a:ext cx="6350000" cy="1460500"/>
          </a:xfrm>
          <a:prstGeom prst="roundRect">
            <a:avLst>
              <a:gd name="adj" fmla="val 0"/>
            </a:avLst>
          </a:prstGeom>
          <a:solidFill>
            <a:srgbClr val="1E40AF">
              <a:alpha val="7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461000" y="5270500"/>
            <a:ext cx="406400" cy="406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032500" y="5270500"/>
            <a:ext cx="546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03 汇报缺乏标准模板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5461000" y="5740400"/>
            <a:ext cx="584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现象：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制作工作简报时缺乏统一、专业的可视化模板，格式规范不统一。</a:t>
            </a:r>
            <a:b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影响：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重复进行基础排版设计，效率低下，且非标准化的呈现方式容易弱化信息的传递效果。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方案设计：基于工作流的自动化解决方案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219" r="219"/>
          <a:stretch>
            <a:fillRect/>
          </a:stretch>
        </p:blipFill>
        <p:spPr>
          <a:xfrm>
            <a:off x="762000" y="1651000"/>
            <a:ext cx="3556000" cy="2667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  <a:effectLst>
            <a:outerShdw blurRad="152400" dist="50800" dir="27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508500"/>
            <a:ext cx="355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图示：Coze Agent 自动化简报生成全流程概览，打通从信息采集到成果输出的全链路。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826000" y="1651000"/>
            <a:ext cx="3429000" cy="1524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016500" y="1841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5397500" y="1841500"/>
            <a:ext cx="2730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01 热点抓取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016500" y="2222500"/>
            <a:ext cx="304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依托Coze官方插件，自动聚合新闻、社交等多平台当日热点，打破信息孤岛，实现源头资讯的自动化采集。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8382000" y="1651000"/>
            <a:ext cx="3429000" cy="1524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572500" y="18415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8953500" y="1841500"/>
            <a:ext cx="2730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02 数据汇总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572500" y="2222500"/>
            <a:ext cx="304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利用大语言模型(LLM)对海量信息进行智能去重、分类与提炼，快速萃取核心要点，形成结构化内容摘要。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826000" y="3429000"/>
            <a:ext cx="3429000" cy="1524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016500" y="36195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5397500" y="3619500"/>
            <a:ext cx="2730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03 格式排版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5016500" y="4000500"/>
            <a:ext cx="304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通过LLM将整理后的文本转化为具备精美样式的HTML代码，支持自定义模板，确保输出内容的规范性与美观度。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382000" y="3429000"/>
            <a:ext cx="3429000" cy="1524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8572500" y="36195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8953500" y="3619500"/>
            <a:ext cx="2730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04 图片生成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8572500" y="4000500"/>
            <a:ext cx="304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调用专业插件将HTML代码渲染为高清图片，支持多尺寸适配，输出即享、可直接分发的可视化简报成果。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762000" y="5397500"/>
            <a:ext cx="10668000" cy="889000"/>
          </a:xfrm>
          <a:prstGeom prst="roundRect">
            <a:avLst>
              <a:gd name="adj" fmla="val 0"/>
            </a:avLst>
          </a:prstGeom>
          <a:solidFill>
            <a:srgbClr val="1E40AF">
              <a:alpha val="9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1016000" y="5638800"/>
            <a:ext cx="406400" cy="4064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1587500" y="5562600"/>
            <a:ext cx="965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核心价值：效率跃升</a:t>
            </a:r>
            <a:r>
              <a:rPr lang="en-US" sz="14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将原本耗时数小时的人工整理与排版工作，通过自动化工作流压缩至</a:t>
            </a:r>
            <a:r>
              <a:rPr lang="en-US" sz="1400" b="1" i="0" u="none" strike="noStrike">
                <a:solidFill>
                  <a:srgbClr val="FFD700"/>
                </a:solidFill>
                <a:latin typeface="Noto Sans SC"/>
                <a:ea typeface="Noto Sans SC"/>
                <a:cs typeface="Noto Sans SC"/>
                <a:sym typeface="Noto Sans SC"/>
              </a:rPr>
              <a:t>3-5分钟</a:t>
            </a:r>
            <a:r>
              <a:rPr lang="en-US" sz="14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内完成，极大释放人力，让团队聚焦于高价值决策与运营。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第一步：创建Agent应用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66" b="66"/>
          <a:stretch>
            <a:fillRect/>
          </a:stretch>
        </p:blipFill>
        <p:spPr>
          <a:xfrm>
            <a:off x="762000" y="1905000"/>
            <a:ext cx="3556000" cy="3327400"/>
          </a:xfrm>
          <a:prstGeom prst="rect">
            <a:avLst/>
          </a:prstGeom>
          <a:noFill/>
          <a:ln w="25400" cap="flat" cmpd="sng">
            <a:solidFill>
              <a:srgbClr val="FFFFFF">
                <a:alpha val="90000"/>
              </a:srgbClr>
            </a:solidFill>
            <a:prstDash val="solid"/>
            <a:round/>
          </a:ln>
          <a:effectLst>
            <a:outerShdw blurRad="203200" dist="101600" dir="2700000" algn="tl" rotWithShape="0">
              <a:srgbClr val="1E40AF">
                <a:alpha val="15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397500"/>
            <a:ext cx="355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直观的可视化配置界面，支持快速定义智能体核心属性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699000" y="1905000"/>
            <a:ext cx="6731000" cy="1206500"/>
          </a:xfrm>
          <a:prstGeom prst="roundRect">
            <a:avLst>
              <a:gd name="adj" fmla="val 0"/>
            </a:avLst>
          </a:prstGeom>
          <a:solidFill>
            <a:srgbClr val="EFF6FF">
              <a:alpha val="75000"/>
            </a:srgbClr>
          </a:solidFill>
          <a:ln w="12700" cap="flat" cmpd="sng">
            <a:solidFill>
              <a:srgbClr val="93C5FD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4889500" y="2095500"/>
            <a:ext cx="698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715000" y="2032000"/>
            <a:ext cx="5651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进入平台，发起智能体创建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登录Coze平台，在「项目开发」模块点击「+项目」，选择「创建智能体」选项，正式开启应用搭建的第一步流程。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4699000" y="3302000"/>
            <a:ext cx="6731000" cy="1206500"/>
          </a:xfrm>
          <a:prstGeom prst="roundRect">
            <a:avLst>
              <a:gd name="adj" fmla="val 0"/>
            </a:avLst>
          </a:prstGeom>
          <a:solidFill>
            <a:srgbClr val="EFF6FF">
              <a:alpha val="75000"/>
            </a:srgbClr>
          </a:solidFill>
          <a:ln w="12700" cap="flat" cmpd="sng">
            <a:solidFill>
              <a:srgbClr val="93C5FD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4889500" y="3492500"/>
            <a:ext cx="698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5715000" y="3429000"/>
            <a:ext cx="5651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配置基础信息，打造专属标识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设置名称（如“一键生成今日简报”）与功能简介；利用AI生成个性化图标，为智能体赋予独特的视觉形象与身份定位。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4699000" y="4699000"/>
            <a:ext cx="6731000" cy="1206500"/>
          </a:xfrm>
          <a:prstGeom prst="roundRect">
            <a:avLst>
              <a:gd name="adj" fmla="val 0"/>
            </a:avLst>
          </a:prstGeom>
          <a:solidFill>
            <a:srgbClr val="EFF6FF">
              <a:alpha val="75000"/>
            </a:srgbClr>
          </a:solidFill>
          <a:ln w="12700" cap="flat" cmpd="sng">
            <a:solidFill>
              <a:srgbClr val="93C5FD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4889500" y="4889500"/>
            <a:ext cx="698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5715000" y="4826000"/>
            <a:ext cx="5651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确认配置，完成智能体初始化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核对名称、描述与图标等信息无误后，点击「确认」按钮，系统将自动完成Agent的创建与初始化，生成可运行的基础框架。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第二步：定义人设与回复逻辑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3378200" cy="2794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2860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73200" y="22860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01 角色定义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921000"/>
            <a:ext cx="28702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为Agent赋予明确的身份定位，是其具备特定视角与语气的基础。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示例：“你是一位高效、专业的企业战略分析师，擅长将复杂信息提炼为简洁的决策简报。”</a:t>
            </a:r>
          </a:p>
        </p:txBody>
      </p:sp>
      <p:sp>
        <p:nvSpPr>
          <p:cNvPr id="8" name="AutoShape 8"/>
          <p:cNvSpPr/>
          <p:nvPr/>
        </p:nvSpPr>
        <p:spPr>
          <a:xfrm>
            <a:off x="4406900" y="2032000"/>
            <a:ext cx="3378200" cy="2794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60900" y="22860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118100" y="22860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02 核心技能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660900" y="2921000"/>
            <a:ext cx="28702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明确Agent的核心能力与执行逻辑，这是实现任务自动化的关键。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重点：需清晰指令其调用预设的自动化工作流，将用户需求转化为可执行的步骤。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8051800" y="2032000"/>
            <a:ext cx="3378200" cy="2794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1E40A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305800" y="22860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763000" y="22860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03 行为边界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305800" y="2921000"/>
            <a:ext cx="28702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划定回答范围与交互底线，确保Agent专注且安全。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示例：“仅围绕今日简报主题进行信息整理与回复，对于无关话题需礼貌拒绝并引导回归主题。”</a:t>
            </a:r>
          </a:p>
        </p:txBody>
      </p:sp>
      <p:sp>
        <p:nvSpPr>
          <p:cNvPr id="16" name="AutoShape 16"/>
          <p:cNvSpPr/>
          <p:nvPr/>
        </p:nvSpPr>
        <p:spPr>
          <a:xfrm>
            <a:off x="762000" y="5207000"/>
            <a:ext cx="10668000" cy="11430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16000" y="54356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460500" y="5397500"/>
            <a:ext cx="965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AI 智能优化建议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利用平台的「自动优化提示词」功能，通过大模型对指令进行润色与逻辑增强，使角色更鲜活、技能更明确、边界更清晰，从而显著提升 Agent 的理解准确率与执行效率。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关键配置：开启“当前时间”指令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8255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52500" y="1524000"/>
            <a:ext cx="10287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核心要点：</a:t>
            </a:r>
            <a:r>
              <a:rPr lang="en-US" sz="16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这是决定智能体能否感知“今日”的关键开关，开启后模型将具备实时时间感知能力，是执行时效性任务的基础前提。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2540000"/>
            <a:ext cx="5207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7305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587500" y="2667000"/>
            <a:ext cx="4381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01. 进入模型配置界面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登录管理后台，在「编排」模块中找到「模型选择」，进入具体的模型参数设置页面。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762000" y="3810000"/>
            <a:ext cx="5207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40005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587500" y="3937000"/>
            <a:ext cx="4381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02. 启用“当前时间”指令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在「模型默认指令」列表中，找到“当前时间”选项，确保其开关处于</a:t>
            </a: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蓝色开启状态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（如图所示）。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762000" y="5080000"/>
            <a:ext cx="5207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52705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587500" y="5207000"/>
            <a:ext cx="4381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03. 功能生效与验证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配置生效后，模型将同步系统实时时间，可通过提问“今天几号？”来验证是否配置成功。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0"/>
          <a:srcRect l="8306" r="8306"/>
          <a:stretch>
            <a:fillRect/>
          </a:stretch>
        </p:blipFill>
        <p:spPr>
          <a:xfrm>
            <a:off x="6223000" y="2667000"/>
            <a:ext cx="5207000" cy="1968500"/>
          </a:xfrm>
          <a:prstGeom prst="rect">
            <a:avLst/>
          </a:prstGeom>
          <a:noFill/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16" name="AutoShape 16"/>
          <p:cNvSpPr/>
          <p:nvPr/>
        </p:nvSpPr>
        <p:spPr>
          <a:xfrm>
            <a:off x="6223000" y="4953000"/>
            <a:ext cx="5207000" cy="1460500"/>
          </a:xfrm>
          <a:prstGeom prst="roundRect">
            <a:avLst>
              <a:gd name="adj" fmla="val 0"/>
            </a:avLst>
          </a:prstGeom>
          <a:solidFill>
            <a:srgbClr val="1E40AF">
              <a:alpha val="6000"/>
            </a:srgbClr>
          </a:solidFill>
          <a:ln w="12700" cap="flat" cmpd="sng">
            <a:solidFill>
              <a:srgbClr val="1E40AF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6413500" y="5080000"/>
            <a:ext cx="48895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为什么这一步如此重要？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大模型本身没有时间概念，开启此指令相当于给它装上了“实时时钟”。无论是查询今日天气、获取当日新闻，还是执行周期性的日程提醒，都依赖于这个基础配置。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提示词深度解析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782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032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2057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01 核心工作流触发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667000"/>
            <a:ext cx="2870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作为简报生成的核心引擎，精准调用专属的「jinrijb」工作流。这是整个自动化流程的启动枢纽，确保后续指令基于标准化的逻辑框架高效执行，从源头保障信息处理的准确性。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406900" y="1778000"/>
            <a:ext cx="33782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60900" y="2032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168900" y="2057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02 动态参数智能组装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660900" y="2667000"/>
            <a:ext cx="2870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自动拼接检索条件，将「当前日期（YYYY-MM-DD）」与「热点新闻」关键词动态组合。为工作流提供精准的时间锚点与内容方向，确保返回结果紧扣当日时效与核心热点。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051800" y="1778000"/>
            <a:ext cx="33782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1E40A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305800" y="20320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813800" y="2057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03 结果可视化渲染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305800" y="2667000"/>
            <a:ext cx="2870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自动解析工作流返回的图片资源链接，将纯文本URL直接转化为可视化图片嵌入对话。实现从数据接口到视觉呈现的无缝衔接，让枯燥的链接变为直观的图文信息。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5207000"/>
            <a:ext cx="10668000" cy="1143000"/>
          </a:xfrm>
          <a:prstGeom prst="roundRect">
            <a:avLst>
              <a:gd name="adj" fmla="val 0"/>
            </a:avLst>
          </a:prstGeom>
          <a:solidFill>
            <a:srgbClr val="1E40A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1016000" y="53975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💡 流程价值总结：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通过“工作流调用→参数拼接→可视化渲染”的自动化闭环，将抽象的指令逻辑转化为直观的视觉信息，大幅降低了信息获取的认知成本，实现了从“指令输入”到“结果呈现”的高效跨越。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1782</Words>
  <Application>Microsoft Office PowerPoint</Application>
  <PresentationFormat>宽屏</PresentationFormat>
  <Paragraphs>253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modified xsi:type="dcterms:W3CDTF">2026-07-14T10:21:35Z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{"Label":"1","ContentProducer":"001191110102MACQD9K64010000","ProduceID":"7662321902098222315","ReservedCode1":"","ContentPropagator":"","PropagateID":"","ReservedCode2":""}</vt:lpwstr>
  </property>
</Properties>
</file>