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11章的课程。今天我们将深入探讨如何构建一个智能电商客服Agent。这个Agent将不仅仅是回答问题，而是能够结合知识库和数据库，实现精准的业务咨询和处理。让我们一起开启这段从理论到实践的旅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68332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进入第三部分，动手实践。首先看一下我们的整体架构。用户提问后，Agent会先进行意图识别，然后进入不同的处理分支，在分支中调用知识库和数据库获取信息，最后由大模型整合信息并输出结果。右图清晰地展示了这个流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5245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实践的第一步是创建商品知识库。我们在资源库中新建一个知识库，然后上传准备好的商品信息文档。系统会自动解析文档，生成可供检索的知识库内容。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92318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第二步是创建数据库。我们需要创建两个表：一个商品信息表，存储商品名称、库存和价格；另一个是订单信息表，存储订单号、金额、状态等。然后录入一些测试数据，为后续查询做准备。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734920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第三步，我们开始搭建工作流。首先创建Agent和工作流。然后配置工作流的基础框架，包括接收用户输入的“开始”节点，获取上下文的“查询会话历史”节点，以及决定流程走向的“意图识别”节点。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64487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工作流的核心部分。我们先看“产品咨询”分支。这个流程会先用大模型提炼出商品名，然后分别去知识库和数据库查询商品描述、价格和库存，最后再用大模型把这些信息整合起来，生成一个完整的回答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52864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然后是“订单查询”分支。这个流程更简单，先用大模型提取订单号，然后去数据库查询订单的详细信息，最后再用大模型把这些信息格式化，清晰地展示给用户。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25092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“售后服务”分支和收尾工作。售后服务分支会复用前面的节点来获取订单信息，然后由大模型根据订单状态给出相应的售后指引。最后，我们用“变量聚合”节点汇总所有分支的结果，通过“结束”节点返回给用户，并将整个工作流绑定到Agent上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61040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搭建完成后，我们来进行测试。可以看到，无论是查询订单还是咨询产品，我们的Agent都能准确地理解意图，并返回包含丰富信息的结果。这表明我们的Agent已经成功运行。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24102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最后我们进行拓展与展望。未来的客服将是多模态的，能处理语音、图片等多种输入。同时，市场上也有许多优秀的智能客服解决方案，比如阿里云小蜜、Zendesk等，它们各有优势，适用于不同场景。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12603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那么，如何衡量一个Agent的好坏呢？我们可以关注自动解决率、平均处理时长、用户满意度和转人工率这几个核心指标。针对这些指标，我们可以从知识库、提示词、工作流和模型等多个方向进行持续优化。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7804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四个部分。首先，我们会洞察智能客服的行业背景和传统痛点。接着，深入解析构建智能客服所需的核心技术。然后，我们将进入最核心的动手实践环节，从零搭建一个完整的智能客服Agent。最后，我们会对未来进行展望和拓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90843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我们首先来看行业背景。智能客服是一个千亿级的庞大市场，并且仍在高速增长。AI技术，特别是AI Agent，已经成为行业标配。但一个核心矛盾是，很多企业的智能客服“铺得开”但“用不好”，复杂业务的闭环率很低，这正是我们这门课要解决的问题。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51576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传统人工客服模式面临着效率和质量的双重困境。人工应答效率低下，尤其在高峰期；由于业务复杂，回答的准确性和一致性难以保证；同时，高昂的人力成本也让企业不堪重负。这些痛点都呼唤着智能化的解决方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0528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智能客服经历了从机械问答到统计学习，再到今天以大模型为核心的Agent架构的演进。现在的智能客服已经能实现业务闭环，从“回答问题”进化到“办成事情”。未来，它还将朝着多模态和全域协同的方向发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95894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我们解析核心技术。首先是知识库与RAG。知识库是存储企业私有信息的“大脑”，而RAG技术，即检索增强生成，能让大模型基于知识库的精准信息来生成回答，有效防止模型“胡说八道”，并让知识更新变得简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15509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第二个关键技术是数据库联动。知识库处理静态信息，而数据库处理动态数据，比如商品库存和订单状态。将两者结合，Agent才能给出既准确又实时的回答，真正实现业务闭环。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79829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第三个技术，大语言模型（LLM），是Agent的大脑。它负责理解用户意图、提取关键信息、生成回复内容，甚至进行逻辑推理。LLM贯穿于Agent工作的始终，是实现智能化的核心。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16443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第四个关键技术是工作流。它是一种可视化的编程方式，我们通过拖拽和连接不同的功能节点，来定义Agent处理任务的完整流程。工作流让复杂的业务逻辑变得清晰、灵活且易于维护。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6542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60.svg"/><Relationship Id="rId3" Type="http://schemas.openxmlformats.org/officeDocument/2006/relationships/image" Target="../media/image2.jpeg"/><Relationship Id="rId7" Type="http://schemas.openxmlformats.org/officeDocument/2006/relationships/image" Target="../media/image54.sv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5" Type="http://schemas.openxmlformats.org/officeDocument/2006/relationships/image" Target="../media/image62.svg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56.svg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75.svg"/><Relationship Id="rId3" Type="http://schemas.openxmlformats.org/officeDocument/2006/relationships/image" Target="../media/image2.jpeg"/><Relationship Id="rId7" Type="http://schemas.openxmlformats.org/officeDocument/2006/relationships/image" Target="../media/image71.sv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11" Type="http://schemas.openxmlformats.org/officeDocument/2006/relationships/image" Target="../media/image73.svg"/><Relationship Id="rId5" Type="http://schemas.openxmlformats.org/officeDocument/2006/relationships/image" Target="../media/image39.png"/><Relationship Id="rId15" Type="http://schemas.openxmlformats.org/officeDocument/2006/relationships/image" Target="../media/image12.svg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openxmlformats.org/officeDocument/2006/relationships/image" Target="../media/image46.svg"/><Relationship Id="rId1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7.png"/><Relationship Id="rId3" Type="http://schemas.openxmlformats.org/officeDocument/2006/relationships/image" Target="../media/image2.jpeg"/><Relationship Id="rId7" Type="http://schemas.openxmlformats.org/officeDocument/2006/relationships/image" Target="../media/image77.sv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11" Type="http://schemas.openxmlformats.org/officeDocument/2006/relationships/image" Target="../media/image81.svg"/><Relationship Id="rId5" Type="http://schemas.openxmlformats.org/officeDocument/2006/relationships/image" Target="../media/image8.svg"/><Relationship Id="rId10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79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jpeg"/><Relationship Id="rId7" Type="http://schemas.openxmlformats.org/officeDocument/2006/relationships/image" Target="../media/image79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11" Type="http://schemas.openxmlformats.org/officeDocument/2006/relationships/image" Target="../media/image50.png"/><Relationship Id="rId5" Type="http://schemas.openxmlformats.org/officeDocument/2006/relationships/image" Target="../media/image85.svg"/><Relationship Id="rId10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8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101.svg"/><Relationship Id="rId3" Type="http://schemas.openxmlformats.org/officeDocument/2006/relationships/image" Target="../media/image2.jpeg"/><Relationship Id="rId7" Type="http://schemas.openxmlformats.org/officeDocument/2006/relationships/image" Target="../media/image95.sv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11" Type="http://schemas.openxmlformats.org/officeDocument/2006/relationships/image" Target="../media/image99.svg"/><Relationship Id="rId5" Type="http://schemas.openxmlformats.org/officeDocument/2006/relationships/image" Target="../media/image93.svg"/><Relationship Id="rId10" Type="http://schemas.openxmlformats.org/officeDocument/2006/relationships/image" Target="../media/image58.png"/><Relationship Id="rId4" Type="http://schemas.openxmlformats.org/officeDocument/2006/relationships/image" Target="../media/image55.png"/><Relationship Id="rId9" Type="http://schemas.openxmlformats.org/officeDocument/2006/relationships/image" Target="../media/image97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109.svg"/><Relationship Id="rId18" Type="http://schemas.openxmlformats.org/officeDocument/2006/relationships/image" Target="../media/image66.png"/><Relationship Id="rId3" Type="http://schemas.openxmlformats.org/officeDocument/2006/relationships/image" Target="../media/image2.jpeg"/><Relationship Id="rId7" Type="http://schemas.openxmlformats.org/officeDocument/2006/relationships/image" Target="../media/image10.svg"/><Relationship Id="rId12" Type="http://schemas.openxmlformats.org/officeDocument/2006/relationships/image" Target="../media/image63.png"/><Relationship Id="rId17" Type="http://schemas.openxmlformats.org/officeDocument/2006/relationships/image" Target="../media/image113.sv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07.svg"/><Relationship Id="rId5" Type="http://schemas.openxmlformats.org/officeDocument/2006/relationships/image" Target="../media/image103.svg"/><Relationship Id="rId15" Type="http://schemas.openxmlformats.org/officeDocument/2006/relationships/image" Target="../media/image111.svg"/><Relationship Id="rId10" Type="http://schemas.openxmlformats.org/officeDocument/2006/relationships/image" Target="../media/image62.png"/><Relationship Id="rId19" Type="http://schemas.openxmlformats.org/officeDocument/2006/relationships/image" Target="../media/image115.svg"/><Relationship Id="rId4" Type="http://schemas.openxmlformats.org/officeDocument/2006/relationships/image" Target="../media/image60.png"/><Relationship Id="rId9" Type="http://schemas.openxmlformats.org/officeDocument/2006/relationships/image" Target="../media/image105.svg"/><Relationship Id="rId1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10.svg"/><Relationship Id="rId4" Type="http://schemas.openxmlformats.org/officeDocument/2006/relationships/image" Target="../media/image6.pn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24.svg"/><Relationship Id="rId4" Type="http://schemas.openxmlformats.org/officeDocument/2006/relationships/image" Target="../media/image13.png"/><Relationship Id="rId9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30.svg"/><Relationship Id="rId4" Type="http://schemas.openxmlformats.org/officeDocument/2006/relationships/image" Target="../media/image16.png"/><Relationship Id="rId9" Type="http://schemas.openxmlformats.org/officeDocument/2006/relationships/image" Target="../media/image3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4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e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3970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 dirty="0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CHAPTER 11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2286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智能电商客服Agent开发实战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000500"/>
            <a:ext cx="914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2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基于知识库与数据库的深度融合，实现精准业务应答与智能交互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334000"/>
            <a:ext cx="1524000" cy="508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5651500"/>
            <a:ext cx="914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从技术架构到落地实践，全方位解析企业级智能客服系统的构建逻辑与优化策略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动手实践：构建智能客服Agent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841500"/>
            <a:ext cx="571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B5F4B"/>
                </a:solidFill>
                <a:latin typeface="Noto Sans SC"/>
                <a:ea typeface="Noto Sans SC"/>
                <a:cs typeface="Noto Sans SC"/>
                <a:sym typeface="Noto Sans SC"/>
              </a:rPr>
              <a:t>全链路智能交互流程拆解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603500"/>
            <a:ext cx="18415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14400" y="27686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244600" y="2768600"/>
            <a:ext cx="139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用户提问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14400" y="3200400"/>
            <a:ext cx="1587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多模态接收用户咨询，支持文本、语音等自然语言输入方式。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2730500" y="2603500"/>
            <a:ext cx="18415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882900" y="27686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3213100" y="2768600"/>
            <a:ext cx="139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意图识别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2882900" y="3200400"/>
            <a:ext cx="1587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利用NLP模型解析语义，精准识别用户核心诉求与对话意图。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2603500"/>
            <a:ext cx="18415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851400" y="27686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181600" y="2768600"/>
            <a:ext cx="139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分支处理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851400" y="3200400"/>
            <a:ext cx="1587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分发至对应业务逻辑分支，如订单查询、售后咨询或商品推荐。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381500"/>
            <a:ext cx="18415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14400" y="45466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244600" y="4546600"/>
            <a:ext cx="139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信息匹配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14400" y="4978400"/>
            <a:ext cx="1587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检索企业知识库与业务数据库，获取用户画像及上下文信息。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2730500" y="4381500"/>
            <a:ext cx="18415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882900" y="45466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3213100" y="4546600"/>
            <a:ext cx="139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LLM处理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2882900" y="4978400"/>
            <a:ext cx="1587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大模型基于上下文、规则与知识库，生成专业且自然的回复。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4699000" y="4381500"/>
            <a:ext cx="1841500" cy="1524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851400" y="45466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5181600" y="4546600"/>
            <a:ext cx="139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06 结果输出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4851400" y="4978400"/>
            <a:ext cx="1587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格式化处理后的应答内容，通过IM、App等渠道触达用户。</a:t>
            </a:r>
            <a:endParaRPr lang="en-US" sz="1100"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6"/>
          <a:srcRect l="243" r="243"/>
          <a:stretch>
            <a:fillRect/>
          </a:stretch>
        </p:blipFill>
        <p:spPr>
          <a:xfrm>
            <a:off x="7112000" y="2476500"/>
            <a:ext cx="4318000" cy="32385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30" name="AutoShape 30"/>
          <p:cNvSpPr/>
          <p:nvPr/>
        </p:nvSpPr>
        <p:spPr>
          <a:xfrm>
            <a:off x="7112000" y="5842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图示：智能客服 Agent 的核心原理与场景映射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58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B7A5B"/>
                </a:solidFill>
                <a:latin typeface="Noto Sans SC"/>
                <a:ea typeface="Noto Sans SC"/>
                <a:cs typeface="Noto Sans SC"/>
                <a:sym typeface="Noto Sans SC"/>
              </a:rPr>
              <a:t>步骤一：创建商品知识库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588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889000" y="2260600"/>
            <a:ext cx="5334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核心目标：</a:t>
            </a: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将商品参数、功能卖点与使用指南整合为结构化知识库，为智能客服提供精准、可追溯的知识检索源，确保用户咨询回答的专业性与一致性。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3020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889000" y="3403600"/>
            <a:ext cx="2413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发起创建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进入平台资源库，点击「+资源」按钮，在下拉菜单中选择「新建知识库」，开启创建流程。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3683000" y="33020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3810000" y="3403600"/>
            <a:ext cx="2413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基础配置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命名为“智能客服产品知识库”，补充描述信息，选择轻量检索的知识库类型以适配客服场景。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9530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889000" y="5054600"/>
            <a:ext cx="2413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 文档上传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上传提前整理好的商品信息Markdown文件，支持批量导入，系统将自动识别文档结构。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3683000" y="4953000"/>
            <a:ext cx="2667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3810000" y="5054600"/>
            <a:ext cx="2413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04 解析验证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确认解析策略后执行解析，在预览界面检查内容提取是否完整，确保图片与文本均正常显示。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 t="2238" b="2238"/>
          <a:stretch>
            <a:fillRect/>
          </a:stretch>
        </p:blipFill>
        <p:spPr>
          <a:xfrm>
            <a:off x="6731000" y="2159000"/>
            <a:ext cx="2476500" cy="3175000"/>
          </a:xfrm>
          <a:prstGeom prst="rect">
            <a:avLst/>
          </a:prstGeom>
          <a:noFill/>
          <a:ln w="381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731000" y="5461000"/>
            <a:ext cx="2476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创建界面：配置名称与导入源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5"/>
          <a:srcRect l="24290" r="24290"/>
          <a:stretch>
            <a:fillRect/>
          </a:stretch>
        </p:blipFill>
        <p:spPr>
          <a:xfrm>
            <a:off x="9334500" y="2159000"/>
            <a:ext cx="2476500" cy="3175000"/>
          </a:xfrm>
          <a:prstGeom prst="rect">
            <a:avLst/>
          </a:prstGeom>
          <a:noFill/>
          <a:ln w="381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18" name="AutoShape 18"/>
          <p:cNvSpPr/>
          <p:nvPr/>
        </p:nvSpPr>
        <p:spPr>
          <a:xfrm>
            <a:off x="9334500" y="5461000"/>
            <a:ext cx="2476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效果预览：结构化的知识内容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步骤二：创建商品/订单数据库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955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目标：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构建用于存储动态业务数据的结构化数据库，为智能客服提供实时、准确的信息检索与业务查询能力。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857500"/>
            <a:ext cx="5270500" cy="3492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1508" r="1508"/>
          <a:stretch>
            <a:fillRect/>
          </a:stretch>
        </p:blipFill>
        <p:spPr>
          <a:xfrm>
            <a:off x="952500" y="3048000"/>
            <a:ext cx="2159000" cy="1397000"/>
          </a:xfrm>
          <a:prstGeom prst="roundRect">
            <a:avLst>
              <a:gd name="adj" fmla="val 7272"/>
            </a:avLst>
          </a:prstGeom>
          <a:noFill/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3238500" y="3048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商品信息表 (product)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238500" y="3530600"/>
            <a:ext cx="2667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定义商品基础档案，包含名称、库存数量及价格等核心字段，是客服回复商品咨询的数据源基础。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8929">
            <a:off x="952508" y="4629150"/>
            <a:ext cx="4889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952500" y="48260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操作指引：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进入控制台资源库 → 点击「新建数据库」→ 设计表结构并添加测试数据，完成商品层数据初始化。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159500" y="2857500"/>
            <a:ext cx="5270500" cy="3492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l="591" r="591"/>
          <a:stretch>
            <a:fillRect/>
          </a:stretch>
        </p:blipFill>
        <p:spPr>
          <a:xfrm>
            <a:off x="6350000" y="3048000"/>
            <a:ext cx="2159000" cy="1397000"/>
          </a:xfrm>
          <a:prstGeom prst="roundRect">
            <a:avLst>
              <a:gd name="adj" fmla="val 7272"/>
            </a:avLst>
          </a:prstGeom>
          <a:noFill/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8636000" y="3048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订单信息表 (order)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636000" y="3530600"/>
            <a:ext cx="2667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记录订单全链路信息，涵盖订单号、支付金额、状态及物流轨迹，支撑客服进行订单状态实时查询。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8929">
            <a:off x="6350008" y="4629150"/>
            <a:ext cx="4889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6350000" y="48260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操作指引：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关联用户ID与商品SKU → 配置状态枚举值 → 批量导入模拟订单数据，建立完整的订单流转视图。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716" r="716"/>
          <a:stretch>
            <a:fillRect/>
          </a:stretch>
        </p:blipFill>
        <p:spPr>
          <a:xfrm>
            <a:off x="762000" y="1778000"/>
            <a:ext cx="2667000" cy="25400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t="3554" b="3554"/>
          <a:stretch>
            <a:fillRect/>
          </a:stretch>
        </p:blipFill>
        <p:spPr>
          <a:xfrm>
            <a:off x="3683000" y="1778000"/>
            <a:ext cx="2667000" cy="25400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762000" y="4445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智能体基础信息与功能定义界面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3683000" y="4445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意图识别节点配置与模型参数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5080000"/>
            <a:ext cx="5588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889000" y="5207000"/>
            <a:ext cx="533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74137"/>
                </a:solidFill>
                <a:latin typeface="Noto Sans SC"/>
                <a:ea typeface="Noto Sans SC"/>
                <a:cs typeface="Noto Sans SC"/>
                <a:sym typeface="Noto Sans SC"/>
              </a:rPr>
              <a:t>关键价值：</a:t>
            </a:r>
            <a:r>
              <a:rPr lang="en-US" sz="1300" b="0" i="0" u="none" strike="noStrike">
                <a:solidFill>
                  <a:srgbClr val="374137"/>
                </a:solidFill>
                <a:latin typeface="Noto Sans SC"/>
                <a:ea typeface="Noto Sans SC"/>
                <a:cs typeface="Noto Sans SC"/>
                <a:sym typeface="Noto Sans SC"/>
              </a:rPr>
              <a:t>这一步完成了智能客服的“骨架搭建”。通过创建Agent赋予其身份与定位，利用工作流串联处理逻辑，并通过意图识别实现用户需求的精准分流，为后续挂载具体的业务技能打下坚实基础。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604000" y="1778000"/>
            <a:ext cx="4953000" cy="8128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794500" y="2032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239000" y="1879600"/>
            <a:ext cx="4318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初始化智能体 Agent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进入「项目开发」模块，创建“智能电商客服Agent”，确立其服务电商售后与咨询的核心定位。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604000" y="2667000"/>
            <a:ext cx="4953000" cy="8128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794500" y="2921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239000" y="2768600"/>
            <a:ext cx="4318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创建专属工作流 EcommerceFlow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在「资源库」中新建工作流，作为承载对话逻辑、意图识别与技能分发的核心中枢。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604000" y="3556000"/>
            <a:ext cx="4953000" cy="8128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794500" y="3810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239000" y="3657600"/>
            <a:ext cx="4318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配置「开始」节点输入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添加 String 类型变量 `input`，作为工作流接收用户自然语言提问的输入接口。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6604000" y="4445000"/>
            <a:ext cx="4953000" cy="8128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794500" y="46990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239000" y="4546600"/>
            <a:ext cx="4318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集成「查询会话历史」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引入上下文记忆能力，获取用户多轮对话记录，确保客服理解的连贯性与准确性。</a:t>
            </a:r>
          </a:p>
        </p:txBody>
      </p:sp>
      <p:sp>
        <p:nvSpPr>
          <p:cNvPr id="22" name="AutoShape 22"/>
          <p:cNvSpPr/>
          <p:nvPr/>
        </p:nvSpPr>
        <p:spPr>
          <a:xfrm>
            <a:off x="6604000" y="5334000"/>
            <a:ext cx="4953000" cy="8128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794500" y="55880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7239000" y="5435600"/>
            <a:ext cx="4318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定义三大核心意图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在意图识别节点中预设“产品咨询、订单查询、售后服务”规则，实现需求精准分类。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步骤四：搭建工作流（中）- 产品咨询分支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26035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349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349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提炼商品名称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794000"/>
            <a:ext cx="2222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利用LLM节点解析用户输入，精准提取核心商品名称，作为后续检索的关键索引。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492500" y="2159000"/>
            <a:ext cx="26035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683000" y="2349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64000" y="2349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知识库检索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683000" y="2794000"/>
            <a:ext cx="2222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基于商品名检索企业知识库，获取产品的详细参数、功能特性及官方介绍文档。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2159000"/>
            <a:ext cx="26035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13500" y="2349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794500" y="2349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数据库查询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13500" y="2794000"/>
            <a:ext cx="2222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对接业务数据库，实时获取该商品的当前售价、库存数量及规格等动态信息。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953500" y="2159000"/>
            <a:ext cx="26035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144000" y="2349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525000" y="2349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智能生成回答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144000" y="2794000"/>
            <a:ext cx="2222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LLM融合多源信息，生成自然流畅、信息完备的产品咨询回复，提升用户满意度。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3810000"/>
            <a:ext cx="5270500" cy="24765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12700" cap="flat" cmpd="sng">
            <a:solidFill>
              <a:srgbClr val="FFFFF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/>
          <a:srcRect l="24731" r="24731"/>
          <a:stretch>
            <a:fillRect/>
          </a:stretch>
        </p:blipFill>
        <p:spPr>
          <a:xfrm>
            <a:off x="889000" y="3937000"/>
            <a:ext cx="50165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3" name="AutoShape 23"/>
          <p:cNvSpPr/>
          <p:nvPr/>
        </p:nvSpPr>
        <p:spPr>
          <a:xfrm>
            <a:off x="889000" y="5524500"/>
            <a:ext cx="5016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图示：产品咨询分支的完整节点流转链路，串联LLM、检索与数据库查询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86500" y="3810000"/>
            <a:ext cx="5270500" cy="24765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12700" cap="flat" cmpd="sng">
            <a:solidFill>
              <a:srgbClr val="FFFFF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3"/>
          <a:srcRect t="67" b="67"/>
          <a:stretch>
            <a:fillRect/>
          </a:stretch>
        </p:blipFill>
        <p:spPr>
          <a:xfrm>
            <a:off x="6413500" y="3937000"/>
            <a:ext cx="2286000" cy="14986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6" name="AutoShape 26"/>
          <p:cNvSpPr/>
          <p:nvPr/>
        </p:nvSpPr>
        <p:spPr>
          <a:xfrm>
            <a:off x="8826500" y="3937000"/>
            <a:ext cx="2730500" cy="1498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核心配置要点：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将“知识库检索”节点的输入变量与LLM输出的商品名绑定，选择目标知识库，并设置“混合检索”策略以优化召回效果，确保信息精准。</a:t>
            </a:r>
          </a:p>
        </p:txBody>
      </p:sp>
      <p:sp>
        <p:nvSpPr>
          <p:cNvPr id="27" name="AutoShape 27"/>
          <p:cNvSpPr/>
          <p:nvPr/>
        </p:nvSpPr>
        <p:spPr>
          <a:xfrm>
            <a:off x="6413500" y="5524500"/>
            <a:ext cx="5016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配置界面：知识库检索节点的参数设定与变量映射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56B55"/>
                </a:solidFill>
                <a:latin typeface="Noto Sans SC"/>
                <a:ea typeface="Noto Sans SC"/>
                <a:cs typeface="Noto Sans SC"/>
                <a:sym typeface="Noto Sans SC"/>
              </a:rPr>
              <a:t>步骤四：搭建工作流（中）- 订单查询分支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68500"/>
            <a:ext cx="3429000" cy="1651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159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1590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提炼订单号 (LLM节点)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603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利用大模型的语义理解能力，从用户的自然语言输入中精准提取关键的订单编号，为后续查询建立索引。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1968500"/>
            <a:ext cx="3429000" cy="1651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72000" y="2159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16500" y="21590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查询订单数据库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572000" y="2603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以提取到的订单号为检索键，查询数据库中存储的订单全量信息，包括当前状态、支付金额及物流轨迹。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1968500"/>
            <a:ext cx="3429000" cy="1651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91500" y="2159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636000" y="21590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智能生成回复 (LLM节点)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91500" y="2603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将结构化的订单数据，通过大模型转化为自然、流畅且信息完整的用户回复，提升用户体验。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/>
          <a:srcRect l="21297" r="21297"/>
          <a:stretch>
            <a:fillRect/>
          </a:stretch>
        </p:blipFill>
        <p:spPr>
          <a:xfrm>
            <a:off x="762000" y="4000500"/>
            <a:ext cx="5207000" cy="18415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8" name="AutoShape 18"/>
          <p:cNvSpPr/>
          <p:nvPr/>
        </p:nvSpPr>
        <p:spPr>
          <a:xfrm>
            <a:off x="762000" y="59055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图示：订单查询分支的工作流节点编排逻辑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/>
          <a:srcRect t="4490" b="4490"/>
          <a:stretch>
            <a:fillRect/>
          </a:stretch>
        </p:blipFill>
        <p:spPr>
          <a:xfrm>
            <a:off x="6223000" y="4000500"/>
            <a:ext cx="5207000" cy="18415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20" name="AutoShape 20"/>
          <p:cNvSpPr/>
          <p:nvPr/>
        </p:nvSpPr>
        <p:spPr>
          <a:xfrm>
            <a:off x="6223000" y="59055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图示：数据库节点中动态参数与订单号的绑定配置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售后服务分支：智能场景决策与指引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95500"/>
            <a:ext cx="5588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260600"/>
            <a:ext cx="533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高效复用与智能判断：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无需重复配置，直接复用“提炼订单号”和“查询订单数据库”节点；通过LLM节点，依据订单状态（物流/商品）与用户诉求，智能判定退货、换货或补寄等售后场景，并自动生成标准化的处理指引与安抚话术，确保服务的专业性与一致性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27594" r="27594"/>
          <a:stretch>
            <a:fillRect/>
          </a:stretch>
        </p:blipFill>
        <p:spPr>
          <a:xfrm>
            <a:off x="6604000" y="2095500"/>
            <a:ext cx="4826000" cy="1714500"/>
          </a:xfrm>
          <a:prstGeom prst="roundRect">
            <a:avLst>
              <a:gd name="adj" fmla="val 5925"/>
            </a:avLst>
          </a:prstGeom>
          <a:noFill/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</p:pic>
      <p:cxnSp>
        <p:nvCxnSpPr>
          <p:cNvPr id="8" name="Connector 8"/>
          <p:cNvCxnSpPr/>
          <p:nvPr/>
        </p:nvCxnSpPr>
        <p:spPr>
          <a:xfrm rot="-4092">
            <a:off x="762004" y="39941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762000" y="4127500"/>
            <a:ext cx="10668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收尾与上线：流程聚合、终结与Agent绑定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l="20608" r="20608"/>
          <a:stretch>
            <a:fillRect/>
          </a:stretch>
        </p:blipFill>
        <p:spPr>
          <a:xfrm>
            <a:off x="762000" y="4699000"/>
            <a:ext cx="3683000" cy="1778000"/>
          </a:xfrm>
          <a:prstGeom prst="roundRect">
            <a:avLst>
              <a:gd name="adj" fmla="val 5714"/>
            </a:avLst>
          </a:prstGeom>
          <a:noFill/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4826000" y="4699000"/>
            <a:ext cx="6477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5016500" y="4864100"/>
            <a:ext cx="6223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三步实现闭环交付：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首先，使用「变量聚合」节点汇总产品咨询、订单查询、售后服务三大分支的结果；其次，配置「结束」节点，将聚合后的最终答案反馈给用户；最后，在Agent的“编排”模块中将设计好的工作流进行绑定，即可完成智能客服的配置，实现自动化服务的上线运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步骤六：运行与测试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70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4765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订单查询场景验证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3846" b="3846"/>
          <a:stretch>
            <a:fillRect/>
          </a:stretch>
        </p:blipFill>
        <p:spPr>
          <a:xfrm>
            <a:off x="952500" y="3048000"/>
            <a:ext cx="1905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2984500" y="3048000"/>
            <a:ext cx="28575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用户指令：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“帮我查下订单号 ORD20231115001 的物流和状态。”</a:t>
            </a:r>
            <a:endParaRPr lang="en-US" sz="1100"/>
          </a:p>
          <a:p>
            <a:pPr marL="0"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运行成效：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Agent 精准识别意图，实时调取订单系统数据，清晰返回订单状态、金额及物流详情。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952500" y="5461000"/>
            <a:ext cx="4889500" cy="533400"/>
          </a:xfrm>
          <a:prstGeom prst="roundRect">
            <a:avLst>
              <a:gd name="adj" fmla="val 0"/>
            </a:avLst>
          </a:prstGeom>
          <a:solidFill>
            <a:srgbClr val="A3BCA3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79500" y="5562600"/>
            <a:ext cx="476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4A6E4A"/>
                </a:solidFill>
                <a:latin typeface="Noto Sans SC"/>
                <a:ea typeface="Noto Sans SC"/>
                <a:cs typeface="Noto Sans SC"/>
                <a:sym typeface="Noto Sans SC"/>
              </a:rPr>
              <a:t>💡 验证点：结构化数据的实时查询与自然语言转化能力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159500" y="2286000"/>
            <a:ext cx="5270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350000" y="24765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产品咨询场景验证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t="8966" b="8966"/>
          <a:stretch>
            <a:fillRect/>
          </a:stretch>
        </p:blipFill>
        <p:spPr>
          <a:xfrm>
            <a:off x="6350000" y="3048000"/>
            <a:ext cx="1905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A3BCA3">
                <a:alpha val="60000"/>
              </a:srgbClr>
            </a:solidFill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8382000" y="3048000"/>
            <a:ext cx="28575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用户指令：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“小米智能手环有什么亮点？现在多少钱，有货吗？”</a:t>
            </a:r>
            <a:endParaRPr lang="en-US" sz="1100"/>
          </a:p>
          <a:p>
            <a:pPr marL="0"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运行成效：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Agent 自动检索产品知识库，整理输出核心功能、实时价格、库存余量及竞品对比信息。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350000" y="5461000"/>
            <a:ext cx="4889500" cy="533400"/>
          </a:xfrm>
          <a:prstGeom prst="roundRect">
            <a:avLst>
              <a:gd name="adj" fmla="val 0"/>
            </a:avLst>
          </a:prstGeom>
          <a:solidFill>
            <a:srgbClr val="A3BCA3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477000" y="5562600"/>
            <a:ext cx="476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4A6E4A"/>
                </a:solidFill>
                <a:latin typeface="Noto Sans SC"/>
                <a:ea typeface="Noto Sans SC"/>
                <a:cs typeface="Noto Sans SC"/>
                <a:sym typeface="Noto Sans SC"/>
              </a:rPr>
              <a:t>💡 验证点：非结构化知识的检索、归纳与多维度信息整合能力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拓展与展望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8542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905000" y="1625600"/>
            <a:ext cx="927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多模态客服：重构人机交互新范式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突破单一文字交互，融合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语音对话、图像识别、屏幕共享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等能力。用户可直接上传故障图片、发起语音咨询，系统结合视觉与语义理解实现精准响应，让复杂问题的解决更直观高效。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175000"/>
            <a:ext cx="10668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主流智能客服平台差异化分析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746500"/>
            <a:ext cx="2540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3937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33500" y="3937000"/>
            <a:ext cx="1968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Coze (扣子)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4445000"/>
            <a:ext cx="2159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核心优势：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工作流可视化配置，零门槛快速上手，支持灵活编排。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适配场景：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需要快速搭建原型的初创团队、中小型电商及内容社区。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3467100" y="3746500"/>
            <a:ext cx="2540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657600" y="3937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038600" y="3937000"/>
            <a:ext cx="1968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阿里云小蜜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657600" y="4445000"/>
            <a:ext cx="2159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核心优势：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深度嵌入阿里电商生态，系统稳定性强，数据互通便捷。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适配场景：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天猫/淘宝系商家、依托阿里生态发展的电商企业。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172200" y="3746500"/>
            <a:ext cx="2540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362700" y="3937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743700" y="3937000"/>
            <a:ext cx="1968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瓴羊 Quick Service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362700" y="4445000"/>
            <a:ext cx="2159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核心优势：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全链路数据驱动，智能分析与运营能力突出，定制性高。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适配场景：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中大型电商、需要精细化用户运营与深度数据洞察的企业。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8877300" y="3746500"/>
            <a:ext cx="2540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067800" y="39370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448800" y="3937000"/>
            <a:ext cx="1968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Zendesk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9067800" y="4445000"/>
            <a:ext cx="2159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核心优势：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全球SaaS客服标杆，功能体系完善，支持多语言与跨国部署。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适配场景：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跨国企业、追求服务标准化与全球化服务体验的品牌。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拓展与展望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66446"/>
                </a:solidFill>
                <a:latin typeface="Noto Sans SC"/>
                <a:ea typeface="Noto Sans SC"/>
                <a:cs typeface="Noto Sans SC"/>
                <a:sym typeface="Noto Sans SC"/>
              </a:rPr>
              <a:t>01 / 核心评估指标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603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5908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自动解决率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048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无需人工介入即可完成服务的会话比例，是衡量自助服务能力的核心指标。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492500" y="24130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683000" y="2603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64000" y="25908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平均处理时长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683000" y="3048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Agent处理单一会话的平均耗时，直观体现系统的响应效率与流程简洁度。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2545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445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33500" y="44323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用户满意度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52500" y="4889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基于用户真实反馈的主观评分，综合反映服务体验、回答准确性与交互质量。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492500" y="42545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683000" y="4445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4064000" y="44323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转人工率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3683000" y="4889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用户放弃与Agent交互转而寻求人工客服的比例，反向体现智能服务的能力边界。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66446"/>
                </a:solidFill>
                <a:latin typeface="Noto Sans SC"/>
                <a:ea typeface="Noto Sans SC"/>
                <a:cs typeface="Noto Sans SC"/>
                <a:sym typeface="Noto Sans SC"/>
              </a:rPr>
              <a:t>02 / 关键优化方向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223000" y="24130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13500" y="2603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794500" y="25908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知识库优化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413500" y="3048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持续补充领域长尾知识，修正错误案例，定期清洗无效数据，夯实内容基础。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953500" y="24130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144000" y="2603500"/>
            <a:ext cx="304800" cy="3048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9525000" y="25908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Prompt工程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9144000" y="3048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迭代提示词策略，优化指令结构，精准引导模型理解用户意图，提升回复质量。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223000" y="42545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413500" y="4445000"/>
            <a:ext cx="304800" cy="3048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794500" y="44323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工作流优化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6413500" y="4889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简化节点流转逻辑，去除冗余步骤，优化多轮对话引导，提升问题解决效率。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8953500" y="4254500"/>
            <a:ext cx="2476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5" name="Picture 3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9144000" y="4445000"/>
            <a:ext cx="304800" cy="304800"/>
          </a:xfrm>
          <a:prstGeom prst="rect">
            <a:avLst/>
          </a:prstGeom>
        </p:spPr>
      </p:pic>
      <p:sp>
        <p:nvSpPr>
          <p:cNvPr id="36" name="AutoShape 36"/>
          <p:cNvSpPr/>
          <p:nvPr/>
        </p:nvSpPr>
        <p:spPr>
          <a:xfrm>
            <a:off x="9525000" y="4432300"/>
            <a:ext cx="1841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模型迭代升级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9144000" y="4889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引入更先进的大模型版本，利用更强的逻辑推理与生成能力，赋能复杂场景。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课程</a:t>
            </a:r>
            <a:r>
              <a:rPr lang="zh-CN" alt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内容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705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68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905000" y="2032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概述</a:t>
            </a:r>
            <a:endParaRPr lang="en-US" sz="1100" dirty="0"/>
          </a:p>
        </p:txBody>
      </p:sp>
      <p:cxnSp>
        <p:nvCxnSpPr>
          <p:cNvPr id="7" name="Connector 7"/>
          <p:cNvCxnSpPr/>
          <p:nvPr/>
        </p:nvCxnSpPr>
        <p:spPr>
          <a:xfrm rot="-9167">
            <a:off x="1016008" y="2660650"/>
            <a:ext cx="4762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7940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解析智能客服的时代背景与行业发展趋势，深入探讨传统客服模式面临的效率瓶颈、成本压力与用户体验痛点。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86500" y="1778000"/>
            <a:ext cx="52705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540500" y="1968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429500" y="2032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核心技术深度解析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9167">
            <a:off x="6540508" y="2660650"/>
            <a:ext cx="4762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6540500" y="27940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系统拆解知识库构建、RAG检索增强生成技术、向量数据库原理，以及LLM大模型调用与自动化工作流编排的底层逻辑。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127500"/>
            <a:ext cx="52705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1016000" y="43180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905000" y="4381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动手实践：构建智能Agent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9167">
            <a:off x="1016008" y="5010150"/>
            <a:ext cx="4762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1016000" y="51435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从0到1实操演练：创建与维护专属知识库，配置高效的RAG检索流程，搭建完整的智能客服对话工作流并进行效果测试。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86500" y="4127500"/>
            <a:ext cx="52705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540500" y="43180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429500" y="4381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拓展与展望</a:t>
            </a:r>
            <a:endParaRPr lang="en-US" sz="1100" dirty="0"/>
          </a:p>
        </p:txBody>
      </p:sp>
      <p:cxnSp>
        <p:nvCxnSpPr>
          <p:cNvPr id="22" name="Connector 22"/>
          <p:cNvCxnSpPr/>
          <p:nvPr/>
        </p:nvCxnSpPr>
        <p:spPr>
          <a:xfrm rot="-9167">
            <a:off x="6540508" y="5010150"/>
            <a:ext cx="4762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AutoShape 23"/>
          <p:cNvSpPr/>
          <p:nvPr/>
        </p:nvSpPr>
        <p:spPr>
          <a:xfrm>
            <a:off x="6540500" y="51435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探索多模态智能客服的应用场景与落地案例，对比主流竞品的技术差异与优劣，分享系统性能优化与成本控制的实战经验。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zh-CN" alt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概述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31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千亿蓝海 · 爆发增长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984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743亿 → 1000亿+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937000"/>
            <a:ext cx="2870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2026年市场规模预计达743亿元，2028年将突破千亿大关。随着企业对降本增效需求的提升，市场需求呈现持续爆发式增长态势。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48200" y="2286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156200" y="231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AI重构 · 标配升级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48200" y="2984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渗透率 72% &amp; 80%+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48200" y="3937000"/>
            <a:ext cx="2870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大模型技术在行业渗透率已突破72%，AI Agent渗透率预计超80%。从简单问答走向具备自主决策能力的“数字员工”，成为企业标配。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80400" y="22860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788400" y="231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效能分化 · 价值鸿沟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80400" y="2984500"/>
            <a:ext cx="2870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95%应答 vs 15%闭环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280400" y="3937000"/>
            <a:ext cx="2870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头部企业已实现95%常见问题自动应答，但仅不足15%的复杂业务能通过机器独立闭环。这正是企业数字化转型亟待突破的核心瓶颈。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6515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333333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89000" y="5816600"/>
            <a:ext cx="1041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A5D4A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核心洞察：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智能客服已从“成本中心”转向“价值创造中心”，AI Agent将是未来3年重塑服务体验与业务效率的关键变量。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传统客服的痛点：效率与质量的双重困境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540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565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人工应答效率低下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5211">
            <a:off x="1016014" y="3168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33655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场景：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海量重复性咨询占据客服精力，简单问题反复应答，造成人力浪费。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痛点：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单客平均耗时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2-4分钟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，高峰期排队拥堵，用户等待成本高，体验下滑。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406900" y="2286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540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68900" y="2565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应答准确性与一致性差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15211">
            <a:off x="4660914" y="3168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4660900" y="33655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场景：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业务知识体系庞大且更新快，人工难以实时熟记所有细节与最新规则。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痛点：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回答口径不一、信息错漏频发，直接引发用户投诉，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损害品牌公信力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8051800" y="2286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540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813800" y="2565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人力成本高昂难规模化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15211">
            <a:off x="8305814" y="3168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8305800" y="33655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现状：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客服团队培训周期长、人员流动性大，招聘与运营成本逐年攀升。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诉求：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迫切需要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7x24小时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不间断服务，实现低成本、高质量的规模化响应。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762000" y="5842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500" b="0" i="1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这些痛点不仅制约了服务体验的上限，更成为企业降本增效与规模化发展的核心瓶颈。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智能客服的演进趋势：从“被动问答”向“主动服务”的价值跃迁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286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机械问答 (Rule-based)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794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基于关键词匹配与预设规则库，交互逻辑相对生硬。仅能处理简单、标准化的问答场景，对复杂语境、模糊表达的理解能力较弱，服务体验较为刻板。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20320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286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2286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统计学习与理解 (NLU-based)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2794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引入自然语言理解(NLU)技术，可精准识别用户意图与关键实体。打破了单轮对话的局限，支持多轮交互式沟通，能够根据上下文动态调整对话策略，服务更具连贯性。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2545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5085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508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生成式智能与Agent (LLM-based)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016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以大语言模型(LLM)为核心，具备强大的语义理解与逻辑推理能力。实现从“回答问题”到“办成事情”的跨越，能够自主处理复杂业务咨询，甚至完成任务代办与业务闭环。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42545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508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4508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未来趋势：多模态与全域协同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深度融合语音、图像、视频等多模态交互，打破渠道壁垒。实现线上线下数据互通与服务协同，构建全场景、无缝衔接的智能服务体系，带来更自然的沉浸式体验。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核心技术解析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2225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B8E6B"/>
                </a:solidFill>
                <a:latin typeface="Noto Sans SC"/>
                <a:ea typeface="Noto Sans SC"/>
                <a:cs typeface="Noto Sans SC"/>
                <a:sym typeface="Noto Sans SC"/>
              </a:rPr>
              <a:t>企业知识库：AI的专属“记忆底座”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27876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984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大模型的“记忆底座”，它专门存储企业独有的商品详情、售后政策、业务流程等私有化知识。这不仅为AI提供了精准、权威的信息源，更成为连接通用模型与企业业务的关键桥梁，解决模型“不懂行”的问题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699000"/>
            <a:ext cx="4699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143000" y="4826000"/>
            <a:ext cx="444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446444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打破通用模型的知识边界，确保AI回答严格贴合企业实际业务场景，拒绝无关内容的生成。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23000" y="1905000"/>
            <a:ext cx="52070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222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85000" y="22225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B8E6B"/>
                </a:solidFill>
                <a:latin typeface="Noto Sans SC"/>
                <a:ea typeface="Noto Sans SC"/>
                <a:cs typeface="Noto Sans SC"/>
                <a:sym typeface="Noto Sans SC"/>
              </a:rPr>
              <a:t>RAG 检索增强生成：精准回答引擎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291">
            <a:off x="6477009" y="27876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6477000" y="2984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核心逻辑是“先检索，后生成”：在模型生成回答前，从知识库中检索最相关的文档片段作为“上下文”，与用户问题一同输入模型，让回答有据可依。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3937000"/>
            <a:ext cx="14605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477000" y="4038600"/>
            <a:ext cx="1460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用户提问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975600" y="4089400"/>
            <a:ext cx="203200" cy="2032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229600" y="3937000"/>
            <a:ext cx="14605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229600" y="4038600"/>
            <a:ext cx="1460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知识检索</a:t>
            </a:r>
            <a:endParaRPr lang="en-US" sz="110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728200" y="4089400"/>
            <a:ext cx="203200" cy="203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969500" y="3937000"/>
            <a:ext cx="12065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9969500" y="4038600"/>
            <a:ext cx="120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智能生成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0" y="46990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6B8E6B"/>
                </a:solidFill>
                <a:latin typeface="Noto Sans SC"/>
                <a:ea typeface="Noto Sans SC"/>
                <a:cs typeface="Noto Sans SC"/>
                <a:sym typeface="Noto Sans SC"/>
              </a:rPr>
              <a:t>✔ 准确性：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基于事实回答，有效避免模型产生“幻觉”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6B8E6B"/>
                </a:solidFill>
                <a:latin typeface="Noto Sans SC"/>
                <a:ea typeface="Noto Sans SC"/>
                <a:cs typeface="Noto Sans SC"/>
                <a:sym typeface="Noto Sans SC"/>
              </a:rPr>
              <a:t>✔ 低成本：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知识实时更新，无需昂贵的模型微调与重新训练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关键技术二：数据库联动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22500"/>
            <a:ext cx="10668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2413000"/>
            <a:ext cx="1016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动静结合：构建业务闭环的关键支撑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8575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知识库负责沉淀产品规格、功能介绍等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静态信息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，而数据库则实时供给库存余量、订单状态、价格波动等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动态业务数据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。这种双源数据的融合，是Agent从“信息问答”升级为“业务助手”的必要条件。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4000500"/>
            <a:ext cx="33782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4254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22400" y="42545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场景触发：用户提问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4699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当用户询问：“小米手环还有货吗？现在下单多少钱？”时，Agent 识别到问题中包含</a:t>
            </a:r>
            <a:r>
              <a:rPr lang="en-US" sz="13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时效性和业务属性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，随即触发对动态数据源的调用请求。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406900" y="4000500"/>
            <a:ext cx="33782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4254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067300" y="42545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双源协同：数据调取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60900" y="4699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从</a:t>
            </a:r>
            <a:r>
              <a:rPr lang="en-US" sz="13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知识库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获取产品材质、续航等参数信息；同时从</a:t>
            </a:r>
            <a:r>
              <a:rPr lang="en-US" sz="13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业务数据库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实时拉取当前库存数量、促销价格及发货时效，形成完整的数据支撑。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51800" y="4000500"/>
            <a:ext cx="33782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4254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712200" y="42545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智能整合：生成回答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305800" y="4699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Agent 将静态知识与动态数据深度融合，遵循预设的业务逻辑和回复模板，生成既包含产品信息又体现实时状态的</a:t>
            </a:r>
            <a:r>
              <a:rPr lang="en-US" sz="13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自然语言回答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762000" y="1524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关键技术三：大语言模型（LLM） —— Agent的“大脑”与“语言中枢”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540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794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87500" y="2794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意图精准识别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302000"/>
            <a:ext cx="4635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快速解析用户自然语言，精准判断核心需求。无论是产品咨询、订单状态查询，还是复杂的售后服务诉求，均可实现毫秒级的意图分类与响应。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2540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794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048500" y="2794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关键信息提取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3302000"/>
            <a:ext cx="4635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从非结构化的对话语境中自动剥离关键要素，如订单编号、产品型号、时间节点及用户偏好等，为后续业务流程提供精准、结构化的数据支撑。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5085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762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87500" y="4762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自然内容生成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016000" y="5270500"/>
            <a:ext cx="4635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基于提取的关键信息与预设业务规则，实时生成符合语境、语气自然且专业的回复文案，实现拟人化的流畅交互，大幅提升用户体验。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45085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762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048500" y="4762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智能逻辑推理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5270500"/>
            <a:ext cx="4635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模拟人类思维进行复杂决策，如依据规则自动校验订单退货条件、分析问题根源并推荐解决方案，驱动Agent自主执行多步骤的业务工作流。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关键技术四：工作流（Workflow）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311400"/>
            <a:ext cx="10287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定义：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一种可视化的编程范式，通过图形化界面将功能节点进行连接，把复杂的任务拆解为可执行的步骤序列，从而定义智能体（Agent）处理任务的完整逻辑链路与决策路径。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3655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556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3556000"/>
            <a:ext cx="2730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可视化与低门槛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40005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无需深厚的编程背景，通过简单的拖拽和参数配置，即可快速构建复杂的业务处理逻辑，大幅降低开发与使用门槛。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33655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72000" y="3556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953000" y="3556000"/>
            <a:ext cx="2730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逻辑透明与易调试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72000" y="40005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将抽象的业务逻辑转化为直观的节点流程图，处理路径清晰可见，便于团队协作理解，也极大简化了系统的调试与维护。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01000" y="33655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91500" y="3556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572500" y="3556000"/>
            <a:ext cx="2730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高度灵活与可扩展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191500" y="40005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支持动态增删、修改节点及连接关系，能够快速响应业务需求变更，无需大规模重构代码即可完成流程的迭代升级。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270500"/>
            <a:ext cx="1066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本章案例核心执行链路：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715000"/>
            <a:ext cx="14224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762000" y="5715000"/>
            <a:ext cx="142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任务开始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235200" y="5867400"/>
            <a:ext cx="203200" cy="2032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2489200" y="5715000"/>
            <a:ext cx="14224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2489200" y="5715000"/>
            <a:ext cx="142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意图识别</a:t>
            </a:r>
            <a:endParaRPr lang="en-US" sz="1100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962400" y="5867400"/>
            <a:ext cx="203200" cy="2032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4216400" y="5715000"/>
            <a:ext cx="14224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4216400" y="5715000"/>
            <a:ext cx="142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LLM 推理</a:t>
            </a:r>
            <a:endParaRPr lang="en-US" sz="110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689600" y="5867400"/>
            <a:ext cx="203200" cy="2032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5943600" y="5715000"/>
            <a:ext cx="14224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5943600" y="5715000"/>
            <a:ext cx="142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知识库检索</a:t>
            </a:r>
            <a:endParaRPr lang="en-US" sz="1100"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416800" y="5867400"/>
            <a:ext cx="203200" cy="2032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7670800" y="5715000"/>
            <a:ext cx="14224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3" name="AutoShape 33"/>
          <p:cNvSpPr/>
          <p:nvPr/>
        </p:nvSpPr>
        <p:spPr>
          <a:xfrm>
            <a:off x="7670800" y="5715000"/>
            <a:ext cx="142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外部查询</a:t>
            </a:r>
            <a:endParaRPr lang="en-US" sz="1100"/>
          </a:p>
        </p:txBody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144000" y="5867400"/>
            <a:ext cx="203200" cy="203200"/>
          </a:xfrm>
          <a:prstGeom prst="rect">
            <a:avLst/>
          </a:prstGeom>
        </p:spPr>
      </p:pic>
      <p:sp>
        <p:nvSpPr>
          <p:cNvPr id="35" name="AutoShape 35"/>
          <p:cNvSpPr/>
          <p:nvPr/>
        </p:nvSpPr>
        <p:spPr>
          <a:xfrm>
            <a:off x="9398000" y="5715000"/>
            <a:ext cx="1422400" cy="508000"/>
          </a:xfrm>
          <a:prstGeom prst="roundRect">
            <a:avLst>
              <a:gd name="adj" fmla="val 0"/>
            </a:avLst>
          </a:prstGeom>
          <a:solidFill>
            <a:srgbClr val="A3BCA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6" name="AutoShape 36"/>
          <p:cNvSpPr/>
          <p:nvPr/>
        </p:nvSpPr>
        <p:spPr>
          <a:xfrm>
            <a:off x="9398000" y="5715000"/>
            <a:ext cx="142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结果聚合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1662</Words>
  <Application>Microsoft Office PowerPoint</Application>
  <PresentationFormat>宽屏</PresentationFormat>
  <Paragraphs>266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2026-07-15T03:25:41Z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{"Label":"1","ContentProducer":"001191110102MACQD9K64010000","ProduceID":"7662587991563258811","ReservedCode1":"","ContentPropagator":"","PropagateID":"","ReservedCode2":""}</vt:lpwstr>
  </property>
</Properties>
</file>