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1.svg" ContentType="image/svg+xml"/>
  <Override PartName="/ppt/media/image104.svg" ContentType="image/svg+xml"/>
  <Override PartName="/ppt/media/image107.svg" ContentType="image/svg+xml"/>
  <Override PartName="/ppt/media/image109.svg" ContentType="image/svg+xml"/>
  <Override PartName="/ppt/media/image11.svg" ContentType="image/svg+xml"/>
  <Override PartName="/ppt/media/image113.svg" ContentType="image/svg+xml"/>
  <Override PartName="/ppt/media/image115.svg" ContentType="image/svg+xml"/>
  <Override PartName="/ppt/media/image123.svg" ContentType="image/svg+xml"/>
  <Override PartName="/ppt/media/image126.svg" ContentType="image/svg+xml"/>
  <Override PartName="/ppt/media/image128.svg" ContentType="image/svg+xml"/>
  <Override PartName="/ppt/media/image13.svg" ContentType="image/svg+xml"/>
  <Override PartName="/ppt/media/image15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9.svg" ContentType="image/svg+xml"/>
  <Override PartName="/ppt/media/image62.svg" ContentType="image/svg+xml"/>
  <Override PartName="/ppt/media/image64.svg" ContentType="image/svg+xml"/>
  <Override PartName="/ppt/media/image67.svg" ContentType="image/svg+xml"/>
  <Override PartName="/ppt/media/image69.svg" ContentType="image/svg+xml"/>
  <Override PartName="/ppt/media/image7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0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大家好，欢迎来到今天的课程。我们即将一起探索一个激动人心的话题——AI Agent。在接下来的时间里，我们将揭开AI Agent的神秘面纱，了解它是什么，能做什么，以及它将如何改变我们的世界。让我们一起开启智能体时代的大门。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生活场景中，智能家居管家是一个很好的例子。当你在回家的路上，只需告诉它“我快到家了”，它就能根据你的位置、天气和你的习惯，自动调节室内温度、灯光，甚至为你准备好热水。这让我们的生活变得更加舒适和便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在娱乐场景，AI Agent可以成为我们的游戏伙伴。它能实时分析你的游戏水平，动态调整游戏难度，甚至扮演一个NPC队友给你战术建议。它会随着你的成长而成长，让你获得一个永远在线、懂你、并且能共同进步的游戏伙伴。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那么，AI Agent是如何实现这些强大功能的呢？它的内部主要由四大核心模块构成。我们可以把它比作一个人：大语言模型是它的智能大脑，负责思考；规划模块是任务指挥官，负责制定计划；记忆模块是经验知识库，负责存储信息；工具模块则是它的手和脚，负责执行。这四个模块协同工作，形成了一个高效的智能系统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首先是大语言模型，也就是AI Agent的“大脑”。它负责理解用户的意图，比如你说“准备一份推广方案”，它能理解这背后的深层需求。同时，它还负责决策和交互。选择合适的大模型是构建高效Agent的第一步，需要根据任务的复杂度、响应速度和定制化需求来综合考量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有了大脑，还需要一个“指挥官”，这就是规划模块。它的任务是把大脑理解的目标，拆解成一系列可执行的步骤，并制定详细的计划。更重要的是，它还能动态调整。比如原定的嘉宾来不了，它能立刻启动备用方案。在Coze这样的平台上，我们可以通过可视化的方式轻松配置这个流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记忆模块，它相当于Agent的“经验知识库”。它分为短期记忆和长期记忆。短期记忆负责当前任务的信息，任务结束就会消失。而长期记忆则存储用户偏好、行业知识等，可以被反复调用。通过RAG等技术，Agent能够快速从海量信息中检索到需要的内容，实现真正的个性化服务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工具模块，这是Agent的“手和脚”。它负责把大脑的决策转化为实际行动。这主要通过两种方式实现：一是调用各种插件，比如文档处理、翻译工具等；二是通过API接口与外部系统对接，比如控制智能家居、访问企业CRM。Coze平台提供了丰富的内置工具和插件，也支持与企业自有系统集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现在我们来总结一下AI Agent和单一大模型的核心区别。单一大模型，比如我们常用的ChatGPT，更像一个功能强大的“工具”，比如瑞士军刀，你需要自己动手操作。而AI Agent，则像一个“会用工具的人”，你只需要告诉他目标，他会自己选择合适的工具来完成工作。这是从“被动响应”到“主动服务”的关键变革。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可以从三个维度来更清晰地对比它们。在目标导向性上，大模型只理解具体指令，而Agent能理解最终目标。在能力范围上，大模型局限于内容生成，而Agent能跨工具、跨系统完成复杂任务。在交互方式上，大模型需要多轮引导，而Agent只需一次目标设定。结论很明确：大模型是Agent的大脑，但Agent通过四大模块的协同，实现了从工具到智能体的质的飞跃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 Agent的呈现形态是多种多样的。它可以是独立的App，比如手机上的语音助手；也可以是嵌入在微信里的小程序；还可以集成在智能音箱、自动驾驶汽车等硬件中；或者就是一个网页服务。未来，它还会嵌入到更多的专用设备中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本次课程我们将围绕五个核心问题展开。首先，我们会明确AI Agent的定义、特征和价值。接着，通过具体的应用场景，看看它究竟能做什么。然后，我们会深入其内部，揭秘其核心架构。之后，我们会将它与大家熟悉的大模型进行对比，厘清它们的区别。最后，我们会探讨如何亲手体验和开发AI Agent。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那么，我们普通人如何体验和开发AI Agent呢？有两种主要方式。对于初学者，我推荐使用像Coze这样的低代码平台，通过简单的拖拽和配置，就能快速创建一个属于自己的Agent。对于有开发经验的同学，可以使用LangChain等代码框架，从0到1进行深度定制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展望未来，正如百度创始人李彦宏所说，AI Agent将成为AI时代应用的主要形态。它将成为连接我们与数字世界的核心载体，深刻变革各行各业，并最终成为我们每个人的个性化助理。AI Agent的时代已经到来，希望今天的课程能帮助大家更好地理解和拥抱这个未来。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好了，我们来总结一下今天课程的核心内容。我们了解了AI Agent的定义、四大核心特征和三大核心价值。我们还深入剖析了它的四大核心架构模块，并厘清了它与单一大模型的本质区别。希望通过这个小结，大家能对AI Agent有一个清晰而全面的认识。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课程的最后，留给大家几个思考题。大家可以课后想一想，你最希望AI Agent帮你解决什么问题？如果你要开发一个，会选择哪个场景？以及，你认为AI Agent的发展会带来哪些挑战？这些问题没有标准答案，但思考它们有助于我们更深入地理解这个技术。今天的课程到此结束，谢谢大家！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正式开始之前，我想请大家花一分钟思考一个问题：你想象中的未来人工智能是什么样子的？是科幻电影里那种无所不能的机器人，还是我们手机里一个更聪明的Siri？这个问题没有标准答案，但今天，我们将一起探讨一个非常重要的方向——AI Agent。它可能不是一个实体，但它将深刻地改变我们与数字世界的交互方式。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那么，到底什么是AI Agent？根据OpenAI的权威定义，AI Agent是一种能够自主感知环境、规划任务、执行操作并根据反馈优化行为的智能体。这里有两个关键词：自主性和目标导向性。这意味着它不再是被动等待指令的工具，而是一个能主动为你解决问题的智能伙伴。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具体来说，AI Agent具备四大核心特征，它们构成了一个完整的工作闭环。首先是“自主感知”，它能主动收集信息；然后是“自主规划”，将复杂目标拆解成步骤；接着是“自主执行”，调用工具完成任务；最后是“自主优化”，根据结果不断改进。这四个特征共同作用，让AI Agent能够像一个真正的智能体一样工作。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 Agent与我们熟悉的传统工具有本质区别。传统工具是“规则驱动”，你需要一步步教它怎么做。而AI Agent是“目标驱动”，你只需要告诉它你的目标，剩下的交给它。这种转变，意味着责任主体从用户转移到了Agent，它对最终结果负责，从而能够处理更复杂的任务。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 Agent的核心价值主要体现在三个方面。首先，它能解放我们的重复劳动，让我们从繁琐的事务中解脱出来。其次，它能帮助我们提升决策效率，在海量信息中快速找到关键。最后，它能拓展我们的能力边界，让我们能够完成一些原本难以胜任的专业任务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了解了AI Agent的价值，我们来看看它具体应用在哪些领域。主要可以分为三大块：工作场景，它是我们的专业助手；生活场景，它是我们的贴心管家；娱乐场景，它是我们的有趣伙伴。接下来，我们将通过具体的例子来解析这些场景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工作场景中，一个典型的例子是智能办公助手。想象一下，你只需要对它说“帮我完成本周工作周报”，它就能自动去扫描你的邮箱、日历，梳理出本周的工作内容，然后调用工具生成一份格式规范、内容详实的周报初稿。你要做的，仅仅是审核和确认。这极大地提升了工作效率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svg"/><Relationship Id="rId8" Type="http://schemas.openxmlformats.org/officeDocument/2006/relationships/image" Target="../media/image53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56.svg"/><Relationship Id="rId10" Type="http://schemas.openxmlformats.org/officeDocument/2006/relationships/image" Target="../media/image55.png"/><Relationship Id="rId1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svg"/><Relationship Id="rId8" Type="http://schemas.openxmlformats.org/officeDocument/2006/relationships/image" Target="../media/image63.png"/><Relationship Id="rId7" Type="http://schemas.openxmlformats.org/officeDocument/2006/relationships/image" Target="../media/image62.svg"/><Relationship Id="rId6" Type="http://schemas.openxmlformats.org/officeDocument/2006/relationships/image" Target="../media/image61.png"/><Relationship Id="rId5" Type="http://schemas.openxmlformats.org/officeDocument/2006/relationships/image" Target="../media/image7.svg"/><Relationship Id="rId4" Type="http://schemas.openxmlformats.org/officeDocument/2006/relationships/image" Target="../media/image60.png"/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59.svg"/><Relationship Id="rId4" Type="http://schemas.openxmlformats.org/officeDocument/2006/relationships/image" Target="../media/image58.png"/><Relationship Id="rId3" Type="http://schemas.openxmlformats.org/officeDocument/2006/relationships/tags" Target="../tags/tag2.xml"/><Relationship Id="rId27" Type="http://schemas.openxmlformats.org/officeDocument/2006/relationships/notesSlide" Target="../notesSlides/notesSlide12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16.xml"/><Relationship Id="rId24" Type="http://schemas.openxmlformats.org/officeDocument/2006/relationships/tags" Target="../tags/tag15.xml"/><Relationship Id="rId23" Type="http://schemas.openxmlformats.org/officeDocument/2006/relationships/image" Target="../media/image71.svg"/><Relationship Id="rId22" Type="http://schemas.openxmlformats.org/officeDocument/2006/relationships/image" Target="../media/image70.png"/><Relationship Id="rId21" Type="http://schemas.openxmlformats.org/officeDocument/2006/relationships/tags" Target="../tags/tag14.xml"/><Relationship Id="rId20" Type="http://schemas.openxmlformats.org/officeDocument/2006/relationships/tags" Target="../tags/tag13.xml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image" Target="../media/image69.svg"/><Relationship Id="rId16" Type="http://schemas.openxmlformats.org/officeDocument/2006/relationships/image" Target="../media/image68.png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67.svg"/><Relationship Id="rId10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Relationship Id="rId3" Type="http://schemas.openxmlformats.org/officeDocument/2006/relationships/image" Target="../media/image72.png"/><Relationship Id="rId2" Type="http://schemas.openxmlformats.org/officeDocument/2006/relationships/image" Target="../media/image59.svg"/><Relationship Id="rId1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83.svg"/><Relationship Id="rId7" Type="http://schemas.openxmlformats.org/officeDocument/2006/relationships/image" Target="../media/image82.png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9.svg"/><Relationship Id="rId3" Type="http://schemas.openxmlformats.org/officeDocument/2006/relationships/image" Target="../media/image78.png"/><Relationship Id="rId2" Type="http://schemas.openxmlformats.org/officeDocument/2006/relationships/image" Target="../media/image77.sv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png"/><Relationship Id="rId8" Type="http://schemas.openxmlformats.org/officeDocument/2006/relationships/image" Target="../media/image91.svg"/><Relationship Id="rId7" Type="http://schemas.openxmlformats.org/officeDocument/2006/relationships/image" Target="../media/image90.png"/><Relationship Id="rId6" Type="http://schemas.openxmlformats.org/officeDocument/2006/relationships/image" Target="../media/image89.svg"/><Relationship Id="rId5" Type="http://schemas.openxmlformats.org/officeDocument/2006/relationships/image" Target="../media/image88.png"/><Relationship Id="rId4" Type="http://schemas.openxmlformats.org/officeDocument/2006/relationships/image" Target="../media/image87.svg"/><Relationship Id="rId3" Type="http://schemas.openxmlformats.org/officeDocument/2006/relationships/image" Target="../media/image86.png"/><Relationship Id="rId2" Type="http://schemas.openxmlformats.org/officeDocument/2006/relationships/image" Target="../media/image85.svg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93.svg"/><Relationship Id="rId1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png"/><Relationship Id="rId8" Type="http://schemas.openxmlformats.org/officeDocument/2006/relationships/image" Target="../media/image99.svg"/><Relationship Id="rId7" Type="http://schemas.openxmlformats.org/officeDocument/2006/relationships/image" Target="../media/image98.png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97.svg"/><Relationship Id="rId3" Type="http://schemas.openxmlformats.org/officeDocument/2006/relationships/image" Target="../media/image96.png"/><Relationship Id="rId2" Type="http://schemas.openxmlformats.org/officeDocument/2006/relationships/image" Target="../media/image95.svg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01.svg"/><Relationship Id="rId1" Type="http://schemas.openxmlformats.org/officeDocument/2006/relationships/image" Target="../media/image9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svg"/><Relationship Id="rId3" Type="http://schemas.openxmlformats.org/officeDocument/2006/relationships/image" Target="../media/image102.png"/><Relationship Id="rId2" Type="http://schemas.openxmlformats.org/officeDocument/2006/relationships/image" Target="../media/image71.svg"/><Relationship Id="rId1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09.svg"/><Relationship Id="rId7" Type="http://schemas.openxmlformats.org/officeDocument/2006/relationships/image" Target="../media/image108.png"/><Relationship Id="rId6" Type="http://schemas.openxmlformats.org/officeDocument/2006/relationships/image" Target="../media/image107.svg"/><Relationship Id="rId5" Type="http://schemas.openxmlformats.org/officeDocument/2006/relationships/image" Target="../media/image106.png"/><Relationship Id="rId4" Type="http://schemas.openxmlformats.org/officeDocument/2006/relationships/image" Target="../media/image3.svg"/><Relationship Id="rId3" Type="http://schemas.openxmlformats.org/officeDocument/2006/relationships/image" Target="../media/image105.png"/><Relationship Id="rId2" Type="http://schemas.openxmlformats.org/officeDocument/2006/relationships/image" Target="../media/image104.sv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10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6.png"/><Relationship Id="rId8" Type="http://schemas.openxmlformats.org/officeDocument/2006/relationships/image" Target="../media/image115.svg"/><Relationship Id="rId7" Type="http://schemas.openxmlformats.org/officeDocument/2006/relationships/image" Target="../media/image114.png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4" Type="http://schemas.openxmlformats.org/officeDocument/2006/relationships/image" Target="../media/image5.svg"/><Relationship Id="rId3" Type="http://schemas.openxmlformats.org/officeDocument/2006/relationships/image" Target="../media/image111.png"/><Relationship Id="rId2" Type="http://schemas.openxmlformats.org/officeDocument/2006/relationships/image" Target="../media/image15.svg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118.jpeg"/><Relationship Id="rId11" Type="http://schemas.openxmlformats.org/officeDocument/2006/relationships/image" Target="../media/image117.jpeg"/><Relationship Id="rId10" Type="http://schemas.openxmlformats.org/officeDocument/2006/relationships/image" Target="../media/image27.svg"/><Relationship Id="rId1" Type="http://schemas.openxmlformats.org/officeDocument/2006/relationships/image" Target="../media/image1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svg"/><Relationship Id="rId7" Type="http://schemas.openxmlformats.org/officeDocument/2006/relationships/image" Target="../media/image8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1.sv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0.png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101.svg"/><Relationship Id="rId3" Type="http://schemas.openxmlformats.org/officeDocument/2006/relationships/image" Target="../media/image100.png"/><Relationship Id="rId2" Type="http://schemas.openxmlformats.org/officeDocument/2006/relationships/tags" Target="../tags/tag18.xml"/><Relationship Id="rId19" Type="http://schemas.openxmlformats.org/officeDocument/2006/relationships/notesSlide" Target="../notesSlides/notesSlide21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image" Target="../media/image32.svg"/><Relationship Id="rId14" Type="http://schemas.openxmlformats.org/officeDocument/2006/relationships/image" Target="../media/image102.png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image" Target="../media/image34.svg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image" Target="../media/image3.svg"/><Relationship Id="rId7" Type="http://schemas.openxmlformats.org/officeDocument/2006/relationships/image" Target="../media/image105.png"/><Relationship Id="rId6" Type="http://schemas.openxmlformats.org/officeDocument/2006/relationships/image" Target="../media/image123.svg"/><Relationship Id="rId5" Type="http://schemas.openxmlformats.org/officeDocument/2006/relationships/image" Target="../media/image122.png"/><Relationship Id="rId4" Type="http://schemas.openxmlformats.org/officeDocument/2006/relationships/image" Target="../media/image38.svg"/><Relationship Id="rId3" Type="http://schemas.openxmlformats.org/officeDocument/2006/relationships/image" Target="../media/image121.png"/><Relationship Id="rId2" Type="http://schemas.openxmlformats.org/officeDocument/2006/relationships/image" Target="../media/image59.svg"/><Relationship Id="rId12" Type="http://schemas.openxmlformats.org/officeDocument/2006/relationships/notesSlide" Target="../notesSlides/notesSlide22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77.svg"/><Relationship Id="rId1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9.png"/><Relationship Id="rId7" Type="http://schemas.openxmlformats.org/officeDocument/2006/relationships/image" Target="../media/image128.svg"/><Relationship Id="rId6" Type="http://schemas.openxmlformats.org/officeDocument/2006/relationships/image" Target="../media/image127.png"/><Relationship Id="rId5" Type="http://schemas.openxmlformats.org/officeDocument/2006/relationships/image" Target="../media/image5.svg"/><Relationship Id="rId4" Type="http://schemas.openxmlformats.org/officeDocument/2006/relationships/image" Target="../media/image111.png"/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12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svg"/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svg"/><Relationship Id="rId8" Type="http://schemas.openxmlformats.org/officeDocument/2006/relationships/image" Target="../media/image28.png"/><Relationship Id="rId7" Type="http://schemas.openxmlformats.org/officeDocument/2006/relationships/image" Target="../media/image27.svg"/><Relationship Id="rId6" Type="http://schemas.openxmlformats.org/officeDocument/2006/relationships/image" Target="../media/image26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5.svg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9.svg"/><Relationship Id="rId7" Type="http://schemas.openxmlformats.org/officeDocument/2006/relationships/image" Target="../media/image48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25.sv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381000" y="2286000"/>
            <a:ext cx="1143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读懂AI Agent：开启智能体时代的大门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381000" y="4191000"/>
            <a:ext cx="1143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第一章：AI Agent开发初体验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794000" y="5397500"/>
            <a:ext cx="6604000" cy="711200"/>
          </a:xfrm>
          <a:prstGeom prst="roundRect">
            <a:avLst>
              <a:gd name="adj" fmla="val 0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921000" y="5562600"/>
            <a:ext cx="635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讲师：</a:t>
            </a:r>
            <a:r>
              <a:rPr lang="en-US" altLang="zh-CN" sz="1600" b="0" i="0" u="none" strike="noStrike">
                <a:solidFill>
                  <a:srgbClr val="E5E7EB"/>
                </a:solidFill>
                <a:latin typeface="Noto Sans SC"/>
                <a:ea typeface="宋体" panose="02010600030101010101" pitchFamily="2" charset="-122"/>
                <a:cs typeface="Noto Sans SC"/>
                <a:sym typeface="Noto Sans SC"/>
              </a:rPr>
              <a:t>xxx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 | 日期：2026年7月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-635000"/>
            <a:ext cx="1905000" cy="1905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场景实例解析 - 生活场景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49" r="49"/>
          <a:stretch>
            <a:fillRect/>
          </a:stretch>
        </p:blipFill>
        <p:spPr>
          <a:xfrm>
            <a:off x="762000" y="1778000"/>
            <a:ext cx="4572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5080000"/>
            <a:ext cx="4572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5270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52705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无感衔接的舒适体验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5651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回家无需手动调试任何设备，灯光、温度、热水均已按习惯就绪，让每一次归家都充满仪式感与松弛感。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842000" y="1778000"/>
            <a:ext cx="584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智能家居管家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842000" y="2349500"/>
            <a:ext cx="584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用户指令：“我还有10分钟到家，让房间准备好”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842000" y="3048000"/>
            <a:ext cx="28575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32500" y="3238500"/>
            <a:ext cx="279400" cy="279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413500" y="3238500"/>
            <a:ext cx="2159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自主感知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032500" y="36195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接收指令，通过GPS实时定位用户位置，同步查询室外温湿度与天气状况。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826500" y="3048000"/>
            <a:ext cx="28575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17000" y="3238500"/>
            <a:ext cx="279400" cy="279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9398000" y="3238500"/>
            <a:ext cx="2159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自主规划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017000" y="36195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结合用户的作息习惯、历史偏好与实时天气，动态生成个性化的归家环境方案。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842000" y="4508500"/>
            <a:ext cx="28575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32500" y="4699000"/>
            <a:ext cx="279400" cy="279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413500" y="4699000"/>
            <a:ext cx="2159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自主执行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032500" y="50800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空调自动调至24℃舒适温度，客厅灯光开启至70%柔光，同步关闭窗帘并预热热水器。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826500" y="4508500"/>
            <a:ext cx="28575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17000" y="4699000"/>
            <a:ext cx="279400" cy="279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9398000" y="4699000"/>
            <a:ext cx="2159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自主优化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017000" y="50800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联动智能音箱，自动播放用户收藏的播客或舒缓轻音乐，营造温馨的归家氛围。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场景实例解析 - 娱乐场景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118" r="118"/>
          <a:stretch>
            <a:fillRect/>
          </a:stretch>
        </p:blipFill>
        <p:spPr>
          <a:xfrm>
            <a:off x="762000" y="1651000"/>
            <a:ext cx="4572000" cy="2565400"/>
          </a:xfrm>
          <a:prstGeom prst="roundRect">
            <a:avLst>
              <a:gd name="adj" fmla="val 594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4572000"/>
            <a:ext cx="4572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762000" y="4572000"/>
            <a:ext cx="508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990600" y="4699000"/>
            <a:ext cx="419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沉浸式陪伴体验</a:t>
            </a:r>
            <a:endParaRPr lang="en-US" sz="1100"/>
          </a:p>
          <a:p>
            <a:pPr marL="0" indent="0" algn="l">
              <a:lnSpc>
                <a:spcPct val="117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告别传统的单向游戏体验，AI 伙伴不仅是对手或队友，更是懂你的“智能战友”。它永远在线响应，从新手引导到高阶切磋，始终与你并肩成长，让每一局游戏都充满未知的惊喜与恰到好处的挑战。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5715000" y="1651000"/>
            <a:ext cx="584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游戏智能伙伴：打造专属竞技搭档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用户目标：突破操作瓶颈，体验动态难度的个性化游戏挑战，让每一局都独一无二。</a:t>
            </a:r>
            <a:endParaRPr lang="en-US" sz="1400" b="0" i="0" u="none" strike="noStrike">
              <a:solidFill>
                <a:srgbClr val="6B728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5715000" y="2857500"/>
            <a:ext cx="2794000" cy="16510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5500" y="3048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299200" y="3048000"/>
            <a:ext cx="2159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自主感知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905500" y="34544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毫秒级捕捉玩家的操作习惯、反应速度与战术偏好，构建多维能力模型，精准理解你的游戏风格。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699500" y="2857500"/>
            <a:ext cx="2794000" cy="16510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90000" y="3048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283700" y="3048000"/>
            <a:ext cx="2159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自主规划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890000" y="34544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基于实时数据动态平衡难度，随机生成适配任务与关卡机制，拒绝一成不变的重复体验。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715000" y="4699000"/>
            <a:ext cx="2794000" cy="16510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05500" y="4889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299200" y="4889500"/>
            <a:ext cx="2159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自主执行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905500" y="52959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化身可交互 NPC 提供战术指挥，困境时给予关键提示，高光时刻触发专属动画增强沉浸感。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699500" y="4699000"/>
            <a:ext cx="2794000" cy="16510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90000" y="4889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9283700" y="4889500"/>
            <a:ext cx="2159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自主优化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890000" y="52959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持续学习玩家成长曲线，同步迭代 AI 策略与行为模式，始终保持恰到好处的挑战性。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gent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的四大核心模块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t="124" b="124"/>
          <a:stretch>
            <a:fillRect/>
          </a:stretch>
        </p:blipFill>
        <p:spPr>
          <a:xfrm>
            <a:off x="3429000" y="1524000"/>
            <a:ext cx="5334000" cy="2247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762000" y="4191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438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333500" y="4381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大语言模型 (LLM)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952500" y="4826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“智能大脑”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：作为系统的决策中枢，负责理解复杂意图、逻辑推理与生成决策，是AI Agent的核心驱动力。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3492500" y="4191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83000" y="4381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2"/>
            </p:custDataLst>
          </p:nvPr>
        </p:nvSpPr>
        <p:spPr>
          <a:xfrm>
            <a:off x="4064000" y="4381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规划模块 (</a:t>
            </a:r>
            <a:r>
              <a:rPr lang="en-US" sz="16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Planning)</a:t>
            </a:r>
            <a:endParaRPr lang="en-US" sz="1600" b="1" i="0" u="none" strike="noStrike">
              <a:solidFill>
                <a:srgbClr val="1F2937"/>
              </a:solidFill>
              <a:latin typeface="黑体" panose="02010609060101010101" charset="-122"/>
              <a:ea typeface="黑体" panose="02010609060101010101" charset="-122"/>
              <a:cs typeface="Noto Sans SC"/>
              <a:sym typeface="Noto Sans SC"/>
            </a:endParaRPr>
          </a:p>
        </p:txBody>
      </p:sp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3683000" y="4826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“任务指挥官”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：拆解复杂目标为可执行步骤，制定行动路线，并根据环境反馈动态调整计划，确保任务高效推进。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6223000" y="4191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13500" y="4381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8"/>
            </p:custDataLst>
          </p:nvPr>
        </p:nvSpPr>
        <p:spPr>
          <a:xfrm>
            <a:off x="6794500" y="4381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记忆模块 (</a:t>
            </a:r>
            <a:r>
              <a:rPr lang="en-US" sz="16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Memory)</a:t>
            </a:r>
            <a:endParaRPr lang="en-US" sz="1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19"/>
            </p:custDataLst>
          </p:nvPr>
        </p:nvSpPr>
        <p:spPr>
          <a:xfrm>
            <a:off x="6413500" y="4826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“经验知识库”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：存储短期交互上下文与长期历史经验，赋予智能体“记忆”能力，支持个性化服务与持续学习。</a:t>
            </a:r>
            <a:endParaRPr lang="en-US" sz="1100"/>
          </a:p>
        </p:txBody>
      </p:sp>
      <p:sp>
        <p:nvSpPr>
          <p:cNvPr id="18" name="AutoShape 18"/>
          <p:cNvSpPr/>
          <p:nvPr>
            <p:custDataLst>
              <p:tags r:id="rId20"/>
            </p:custDataLst>
          </p:nvPr>
        </p:nvSpPr>
        <p:spPr>
          <a:xfrm>
            <a:off x="8953500" y="4191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44000" y="4381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24"/>
            </p:custDataLst>
          </p:nvPr>
        </p:nvSpPr>
        <p:spPr>
          <a:xfrm>
            <a:off x="9525000" y="4381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工具模块 (</a:t>
            </a:r>
            <a:r>
              <a:rPr lang="en-US" sz="16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Tools</a:t>
            </a: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)</a:t>
            </a:r>
            <a:endParaRPr lang="en-US" sz="1100"/>
          </a:p>
        </p:txBody>
      </p:sp>
      <p:sp>
        <p:nvSpPr>
          <p:cNvPr id="21" name="AutoShape 21"/>
          <p:cNvSpPr/>
          <p:nvPr>
            <p:custDataLst>
              <p:tags r:id="rId25"/>
            </p:custDataLst>
          </p:nvPr>
        </p:nvSpPr>
        <p:spPr>
          <a:xfrm>
            <a:off x="9144000" y="4826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“能力扩展器”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：如同手脚般执行具体操作，集成计算器、搜索引擎、API调用等外部工具，将决策转化为实际行动。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大语言模型 (LLM) - 智能大脑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6096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651000"/>
            <a:ext cx="1041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 AI Agent 的「智能中枢」，LLM 承担着理解用户意图、逻辑推理决策与自然语言交互的核心职责，是驱动 Agent 自主感知、思考与行动的底层核心引擎。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667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8956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98600" y="2895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语义理解与拆解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4036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精准解析自然语言指令，将模糊的用户需求转化为明确目标，并自动拆解为可执行的原子化子任务，奠定执行基础。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2667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5500" y="28956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118100" y="2895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动态决策与规划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35500" y="34036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具备自主推理能力，在执行遇阻时快速评估环境变化，动态调整策略与行动路径，确保任务向目标持续推进。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1000" y="2667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55000" y="28956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737600" y="2895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自然交互与协同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255000" y="34036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作为人机协作的自然接口，支持多轮对话式沟通；同时可与其他智能体或外部系统协议交互，实现高效群体协作。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762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模型选型的三大关键维度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270500"/>
            <a:ext cx="3429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952500" y="53975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01 场景复杂度匹配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52500" y="5753100"/>
            <a:ext cx="304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轻量模型处理基础问答，专业大模型应对多步骤推理、长文本处理与复杂决策场景，按需选择。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381500" y="5270500"/>
            <a:ext cx="3429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4572000" y="53975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02 速度与稳定性平衡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4572000" y="5753100"/>
            <a:ext cx="304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优先选择低延迟、高并发模型，具备容灾备份机制，保障 Agent 7x24小时稳定响应，避免服务中断。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001000" y="5270500"/>
            <a:ext cx="3429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7" name="AutoShape 27"/>
          <p:cNvSpPr/>
          <p:nvPr/>
        </p:nvSpPr>
        <p:spPr>
          <a:xfrm>
            <a:off x="8191500" y="53975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03 行业定制与微调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8191500" y="5753100"/>
            <a:ext cx="304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支持基于垂直行业语料微调，适配专业术语、业务规则与决策偏好，打造贴合行业的专属智能能力。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模块二：规划模块 (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Planning)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 - 任务指挥官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952500" y="18034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作为智能体的“中枢调度室”，承接LLM解析的高层级目标，将其转化为可落地的详细执行计划。不仅能制定静态流程，更能根据环境变化、资源约束及实时反馈动态调整策略，确保任务始终朝目标稳步推进。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857500"/>
            <a:ext cx="3429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3048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71600" y="3048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目标拆解与原子化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556000"/>
            <a:ext cx="304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将模糊的宏观目标拆解为颗粒度极细的子任务链。例如把“举办行业研讨会”拆解为：确认主题 → 锁定嘉宾 → 筛选受众 → 物料筹备 → 场地搭建，消除执行的模糊地带。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2857500"/>
            <a:ext cx="3429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00" y="3048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991100" y="3048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全链路资源调度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72000" y="3556000"/>
            <a:ext cx="304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为每个子任务匹配精准的执行者、时间节点与资源配置。明确交付标准、前置依赖与验收指标，构建可视化的任务执行网络，避免资源错配、重复劳动与进度延误。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1000" y="2857500"/>
            <a:ext cx="3429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91500" y="3048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610600" y="3048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动态纠偏与预案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91500" y="3556000"/>
            <a:ext cx="304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实时监控任务进度与外部变量。若遇嘉宾缺席、物资短缺等突发状况，自动触发预设的B计划，重新调度资源并调整执行路径，确保整体计划具备极强的韧性与抗风险能力。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270500"/>
            <a:ext cx="10668000" cy="12065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588000"/>
            <a:ext cx="558800" cy="558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778000" y="5435600"/>
            <a:ext cx="939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Coze</a:t>
            </a: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 平台赋能：可视化智能规划引擎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778000" y="5816600"/>
            <a:ext cx="927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复杂编码，通过拖拽式画布即可快速定义任务流程与逻辑；内置的智能规划算法能基于历史数据自动优化任务排序与资源分配，将复杂的规划逻辑转化为直观的可视化图表，大幅降低配置门槛，提升协作效率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模块三：记忆模块 (Memory) - 经验知识库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8034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核心作用：作为智能体的“经验中枢”，负责存储与管理多维度信息，让 Agent 能够持续积累交互经验与领域知识，从而实现千人千面的个性化服务与决策支持。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857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762000" y="2857500"/>
            <a:ext cx="762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9500" y="3111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651000" y="31115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短期交互记忆 (Episodic)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79500" y="36195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聚焦当前会话与即时任务的临时信息缓存（如会议时间、临时指令），任务结束或会话超时后自动清理，保障交互的实时性与轻量化。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23000" y="2857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223000" y="2857500"/>
            <a:ext cx="762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0500" y="3111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112000" y="31115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长期知识记忆 (Semantic)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540500" y="36195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沉淀可复用的核心信息（如用户偏好、行业知识库、产品参数），通过结构化存储实现长效调用，是 Agent 实现专业解答与个性化服务的基础。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8895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5080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5080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RAG 精准检索增强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52500" y="55245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基于检索增强生成技术，从海量知识库中毫秒级定位关键信息，有效避免大模型的“幻觉”问题，确保回答真实可靠。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381500" y="48895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72000" y="50800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016500" y="5080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动态清洗与迭代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4572000" y="55245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自动过滤无效、过时的冗余信息，实时更新用户最新行为偏好与业务数据，保持知识库的鲜活度与高可用性。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001000" y="48895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91500" y="50800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8636000" y="5080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隐性关联挖掘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8191500" y="55245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通过知识图谱挖掘信息间的潜在关联，如用户习惯与业务场景的联动，实现主动式服务预判，超越被动响应模式。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模块四：工具模块 (Tools) - 能力扩展器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8415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 Agent 的“手脚”，它将抽象的“智能决策”转化为具体的“实际操作”，是智能体与外部世界交互的关键接口，负责连接认知大脑与物理/数字环境，实现决策的落地执行。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921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111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87500" y="3111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插件调用：轻量化即插即用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619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直接调用预设的轻量化功能组件，快速完成文档处理、图表生成、语音识别、信息搜索等特定任务，无需复杂配置，实现功能的快速扩展。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2921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3111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048500" y="3111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外部对接：深度系统集成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3619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通过标准 API 接口与企业 OA、CRM、智能家居、IoT 设备等外部系统无缝打通，实现业务数据的实时同步与硬件设备的直接控制，打破信息孤岛。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699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889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397000" y="4889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内置官方工具库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016000" y="5334000"/>
            <a:ext cx="2921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提供天气查询、地图导航、多语言翻译、知识问答等开箱即用的基础工具，覆盖通用高频场景，降低开发门槛。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381500" y="4699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35500" y="4889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016500" y="4889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开放插件生态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635500" y="5334000"/>
            <a:ext cx="2921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支持接入社区优质插件及开发者自定义工具，兼容主流开发标准，灵活扩展 Agent 的垂直领域能力，满足个性化需求。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001000" y="4699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55000" y="4889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636000" y="4889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企业系统无缝对接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255000" y="5334000"/>
            <a:ext cx="2921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提供标准化 API 与开发文档，轻松对接企业 ERP、CRM 及私有业务系统，实现数据互通与业务流程的自动化闭环。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核心区别：“工具”与“会用工具的人”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207000" cy="36830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1778000"/>
            <a:ext cx="5207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95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0828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单一大模型：是「工具」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9291">
            <a:off x="1016009" y="2660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F2937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1016000" y="28194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 形象类比 · 瑞士军刀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功能强大但需亲手操控，如同多功能刀具，每一步操作都依赖用户主动发起指令，无法自主行动。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016000" y="37846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核心特质 · 被动响应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局限于语义理解与内容生成，需用户像“教练”般逐句引导，无自主规划、记忆与工具调用能力。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1016000" y="47498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 交互模式 · 引导式对话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用户主导节奏，通过多轮提问与指令推动流程，模型仅做即时反馈与内容补全。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223000" y="1778000"/>
            <a:ext cx="5207000" cy="36830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095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921500" y="20828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Agent：是「会用工具的人」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9291">
            <a:off x="6477009" y="2660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F2937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6477000" y="28194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 形象类比 · 全能助理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如同专业的执行人，只需告知目标，即可自主拆解任务、选择工具、协调资源并完成最终交付。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477000" y="37846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核心特质 · 主动执行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具备自主规划、长短期记忆、逻辑推理与多工具调用能力，无需逐步指令，可闭环解决复杂问题。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6477000" y="47498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 交互模式 · 目标式协作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用户提出核心诉求与目标，智能体全权负责制定方案、执行步骤与结果验收，实现“一句话交付”。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762000" y="5715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889000" y="5816600"/>
            <a:ext cx="1041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0D9488"/>
                </a:solidFill>
                <a:latin typeface="Noto Sans SC"/>
                <a:ea typeface="Noto Sans SC"/>
                <a:cs typeface="Noto Sans SC"/>
                <a:sym typeface="Noto Sans SC"/>
              </a:rPr>
              <a:t>本质跨越：从“人机对话”的信息交互，升级为“人机协作”的任务执行，AI 真正成为可独立作业的智能伙伴。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三大维度对比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298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5200" y="1905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71600" y="18796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目标导向性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691">
            <a:off x="965214" y="2406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965200" y="2540000"/>
            <a:ext cx="29718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单一大模型：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以具体指令为核心，仅被动响应表层需求，无法主动拆解任务或理解用户的深层意图与长远目标。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65200" y="3556000"/>
            <a:ext cx="29718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</a:t>
            </a:r>
            <a:r>
              <a:rPr lang="en-US" sz="13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以最终目标为导向，具备自主规划与意图挖掘能力，能主动拆解目标、制定路径，精准匹配用户的核心诉求。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06900" y="1651000"/>
            <a:ext cx="3378200" cy="298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4406900" y="1651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0100" y="1905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016500" y="18796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能力范围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691">
            <a:off x="4610114" y="2406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610100" y="2540000"/>
            <a:ext cx="29718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单一大模型：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局限于语义理解与内容生成，属于封闭式的信息处理，无法跨工具、跨系统协同，难以完成复杂的实操任务。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610100" y="3556000"/>
            <a:ext cx="29718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</a:t>
            </a:r>
            <a:r>
              <a:rPr lang="en-US" sz="13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拥有规划、记忆、工具调用与多步推理能力，能打破系统壁垒，联动各类应用与服务，独立完成跨平台的复杂任务。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051800" y="1651000"/>
            <a:ext cx="3378200" cy="2984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8051800" y="1651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55000" y="1905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8661400" y="18796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交互方式</a:t>
            </a:r>
            <a:endParaRPr lang="en-US" sz="1100"/>
          </a:p>
        </p:txBody>
      </p:sp>
      <p:cxnSp>
        <p:nvCxnSpPr>
          <p:cNvPr id="22" name="Connector 22"/>
          <p:cNvCxnSpPr/>
          <p:nvPr/>
        </p:nvCxnSpPr>
        <p:spPr>
          <a:xfrm rot="-14691">
            <a:off x="8255014" y="2406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23"/>
          <p:cNvSpPr/>
          <p:nvPr/>
        </p:nvSpPr>
        <p:spPr>
          <a:xfrm>
            <a:off x="8255000" y="2540000"/>
            <a:ext cx="29718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单一大模型：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依赖“多轮引导式交互”，每一步操作与决策都需要人工介入和明确指令，交互链路长，用户参与度高。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255000" y="3556000"/>
            <a:ext cx="29718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</a:t>
            </a:r>
            <a:r>
              <a:rPr lang="en-US" sz="13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采用“目标式交互”，用户只需提出最终目标，无需干预过程，智能体即可自主执行、动态调整并交付结果。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762000" y="5016500"/>
            <a:ext cx="10668000" cy="1333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270500"/>
            <a:ext cx="355600" cy="3556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1524000" y="5207000"/>
            <a:ext cx="965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核心洞察：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大模型是 AI Agent 的“智能大脑”，为其提供强大的语义理解与生成能力；而 Agent 则通过规划、记忆、工具调用、反馈机制四大模块的协同，实现了从“被动响应的工具”到“主动决策的智能体”的跨越，这正是人工智能从“辅助执行”迈向“自主服务”的关键变革。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Agent的呈现形态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841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1841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独立应用程序 (App)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222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原生安装的移动端或桌面端软件，如 Siri、Google Assistant，提供深度的系统级智能交互体验。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16510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7400" y="1841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978400" y="1841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轻量小程序/快应用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97400" y="2222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依托微信、支付宝等超级平台运行，无需下载安装，即点即用，实现轻量化、高频次的服务触达。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51800" y="16510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42300" y="1841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23300" y="1841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网页端智能服务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42300" y="2222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基于浏览器直接访问，如 ChatGPT 网页版，打破设备与系统的限制，提供跨平台的无缝体验。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3365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3556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33500" y="3556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智能硬件深度集成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52500" y="3937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内置在智能音箱、智能手表、智能家居中控及车载系统中，将AI能力带入物理世界，实现主动式的场景化服务。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33655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13500" y="35560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794500" y="3556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垂直领域嵌入式系统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13500" y="3937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部署于工业机器人、医疗诊断设备、工控终端等专用硬件，为特定行业提供高精度、高可靠性的智能化决策支持。</a:t>
            </a:r>
            <a:endParaRPr lang="en-US" sz="1100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1"/>
          <a:srcRect t="10344" b="10344"/>
          <a:stretch>
            <a:fillRect/>
          </a:stretch>
        </p:blipFill>
        <p:spPr>
          <a:xfrm>
            <a:off x="762000" y="5080000"/>
            <a:ext cx="1841500" cy="1460500"/>
          </a:xfrm>
          <a:prstGeom prst="roundRect">
            <a:avLst>
              <a:gd name="adj" fmla="val 6956"/>
            </a:avLst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2"/>
          <a:srcRect t="10726" b="10726"/>
          <a:stretch>
            <a:fillRect/>
          </a:stretch>
        </p:blipFill>
        <p:spPr>
          <a:xfrm>
            <a:off x="2857500" y="5080000"/>
            <a:ext cx="3048000" cy="1460500"/>
          </a:xfrm>
          <a:prstGeom prst="roundRect">
            <a:avLst>
              <a:gd name="adj" fmla="val 6956"/>
            </a:avLst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</p:pic>
      <p:sp>
        <p:nvSpPr>
          <p:cNvPr id="27" name="AutoShape 27"/>
          <p:cNvSpPr/>
          <p:nvPr/>
        </p:nvSpPr>
        <p:spPr>
          <a:xfrm>
            <a:off x="6159500" y="5080000"/>
            <a:ext cx="5270500" cy="1460500"/>
          </a:xfrm>
          <a:prstGeom prst="roundRect">
            <a:avLst>
              <a:gd name="adj" fmla="val 0"/>
            </a:avLst>
          </a:prstGeom>
          <a:solidFill>
            <a:srgbClr val="F3F4F6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6286500" y="5181600"/>
            <a:ext cx="5080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从“端”到“云”，无处不在的智能渗透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 正在突破屏幕的界限，不仅存在于软件界面，更深度融合于物理世界的各类终端，成为连接数字智能与现实生活的核心枢纽，推动“万物智能”时代的到来。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课程大纲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1041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课程目标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本章将带领大家走进AI Agent的世界，从核心定义入手，厘清其本质与价值，并深入剖析其内部架构逻辑，掌握关键技术模块。通过理论讲解与实践案例结合，帮助大家建立系统认知，最终具备初步体验、调试与开发AI Agent应用的能力，为探索智能体时代的创新应用奠定基础。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683000"/>
            <a:ext cx="2032000" cy="2413000"/>
          </a:xfrm>
          <a:prstGeom prst="roundRect">
            <a:avLst>
              <a:gd name="adj" fmla="val 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889000" y="38735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89000" y="4445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889000" y="48895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定义与价值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89000" y="52705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解析AI Agent的核心定义与关键特征，理解其重塑生产力的底层价值与未来潜力。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946400" y="3683000"/>
            <a:ext cx="2032000" cy="2413000"/>
          </a:xfrm>
          <a:prstGeom prst="roundRect">
            <a:avLst>
              <a:gd name="adj" fmla="val 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3073400" y="38735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73400" y="4445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3073400" y="48895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典型应用场景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073400" y="52705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深入客服、办公自动化、内容创作等多元场景，洞察智能体如何落地赋能业务。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130800" y="3683000"/>
            <a:ext cx="2032000" cy="2413000"/>
          </a:xfrm>
          <a:prstGeom prst="roundRect">
            <a:avLst>
              <a:gd name="adj" fmla="val 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5257800" y="38735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57800" y="4445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257800" y="48895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核心架构揭秘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257800" y="52705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拆解感知、规划、记忆、执行四大核心模块，掌握智能体自主决策的运行逻辑。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315200" y="3683000"/>
            <a:ext cx="2032000" cy="2413000"/>
          </a:xfrm>
          <a:prstGeom prst="roundRect">
            <a:avLst>
              <a:gd name="adj" fmla="val 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/>
        </p:nvSpPr>
        <p:spPr>
          <a:xfrm>
            <a:off x="7442200" y="38735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42200" y="44450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442200" y="48895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模型与智能体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7442200" y="52705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厘清大模型与AI Agent的本质差异，理解“工具”与“会用工具的智能体”的区别。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499600" y="3683000"/>
            <a:ext cx="2032000" cy="2413000"/>
          </a:xfrm>
          <a:prstGeom prst="roundRect">
            <a:avLst>
              <a:gd name="adj" fmla="val 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9626600" y="38735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626600" y="4445000"/>
            <a:ext cx="304800" cy="3048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9626600" y="48895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实践与开发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626600" y="52705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从环境搭建到简易智能体开发，亲手体验构建AI应用的完整流程与关键步骤。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如何体验与开发AI A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gent</a:t>
            </a:r>
            <a:endParaRPr lang="en-US" sz="3200" b="1" i="0" u="none" strike="noStrike">
              <a:solidFill>
                <a:srgbClr val="1F2937"/>
              </a:solidFill>
              <a:latin typeface="黑体" panose="02010609060101010101" charset="-122"/>
              <a:ea typeface="黑体" panose="02010609060101010101" charset="-122"/>
              <a:cs typeface="Noto Sans SC"/>
              <a:sym typeface="Noto Sans SC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76200" cy="20955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304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低代码/无代码平台（初学者首选）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413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无需深厚编程基础，借助</a:t>
            </a:r>
            <a:r>
              <a:rPr lang="en-US" sz="1400" b="0" i="0" u="none" strike="noStrike">
                <a:solidFill>
                  <a:srgbClr val="6B728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Noto Sans SC"/>
              </a:rPr>
              <a:t> Coze（扣子）、LangChain </a:t>
            </a: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等可视化工具，通过拖拽配置提示词、选择模型和添加插件，即可快速搭建专属 Agent 应用。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3302000"/>
            <a:ext cx="4699000" cy="4064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143000" y="33528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✨ 核心优势：开发门槛极低 · 快速验证创意 · 搭建效率高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1275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62000" y="4127500"/>
            <a:ext cx="76200" cy="20955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016000" y="42799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代码框架开发（进阶开发者）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47625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 </a:t>
            </a:r>
            <a:r>
              <a:rPr lang="en-US" sz="1400" b="0" i="0" u="none" strike="noStrike">
                <a:solidFill>
                  <a:srgbClr val="6B728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Noto Sans SC"/>
              </a:rPr>
              <a:t>LangChain、LlamaIndex、AutoGPT</a:t>
            </a: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 等开源框架，从 0 到 1 编写代码实现深度定制。可灵活对接私有知识库、企业内部系统，满足复杂业务逻辑与数据隐私要求。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016000" y="5651500"/>
            <a:ext cx="4699000" cy="4064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1143000" y="57023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🚀 核心优势：高度自由定制 · 适配隐私场景 · 功能无限扩展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"/>
          <a:srcRect l="4394" r="4394"/>
          <a:stretch>
            <a:fillRect/>
          </a:stretch>
        </p:blipFill>
        <p:spPr>
          <a:xfrm>
            <a:off x="6350000" y="1778000"/>
            <a:ext cx="5207000" cy="2857500"/>
          </a:xfrm>
          <a:prstGeom prst="roundRect">
            <a:avLst>
              <a:gd name="adj" fmla="val 5333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350000" y="48895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540500" y="50165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📸 实战视角：Coze 平台可视化构建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540500" y="53975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图示为</a:t>
            </a:r>
            <a:r>
              <a:rPr lang="en-US" sz="1300" b="0" i="0" u="none" strike="noStrike">
                <a:solidFill>
                  <a:srgbClr val="4B5563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 Coze 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平台的操作界面，直观展示了如何通过模块化配置（如定义角色、挂载工具、设置记忆）快速生成智能体。这种“所见即所得”的模式大幅降低了 </a:t>
            </a:r>
            <a:r>
              <a:rPr lang="en-US" sz="1300" b="0" i="0" u="none" strike="noStrike">
                <a:solidFill>
                  <a:srgbClr val="4B556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Noto Sans SC"/>
              </a:rPr>
              <a:t>AI Agent 的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开发与部署成本。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0" y="-1016000"/>
            <a:ext cx="3048000" cy="3048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未来展望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879600" y="1803400"/>
            <a:ext cx="6604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987550" y="1861185"/>
            <a:ext cx="762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2184400" y="1943100"/>
            <a:ext cx="609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“在AI时代，应用主要的形态就是智能体AI Agent。”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1"/>
            </p:custDataLst>
          </p:nvPr>
        </p:nvSpPr>
        <p:spPr>
          <a:xfrm>
            <a:off x="2063750" y="3232150"/>
            <a:ext cx="21082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9200" y="33782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5"/>
            </p:custDataLst>
          </p:nvPr>
        </p:nvSpPr>
        <p:spPr>
          <a:xfrm>
            <a:off x="5479415" y="3403600"/>
            <a:ext cx="14224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核心载体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6"/>
            </p:custDataLst>
          </p:nvPr>
        </p:nvSpPr>
        <p:spPr>
          <a:xfrm>
            <a:off x="5098415" y="3898900"/>
            <a:ext cx="17018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连接人与数字世界的关键枢纽，重构交互方式，成为未来数字生态的基础设施。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7"/>
            </p:custDataLst>
          </p:nvPr>
        </p:nvSpPr>
        <p:spPr>
          <a:xfrm>
            <a:off x="7073900" y="3175000"/>
            <a:ext cx="21082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77100" y="33782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7727315" y="3403600"/>
            <a:ext cx="14224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行业变革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12"/>
            </p:custDataLst>
          </p:nvPr>
        </p:nvSpPr>
        <p:spPr>
          <a:xfrm>
            <a:off x="7346315" y="3898900"/>
            <a:ext cx="17018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深入金融、医疗、制造等领域，驱动生产力跃升，重塑商业模式与服务形态。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25000" y="33782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16"/>
            </p:custDataLst>
          </p:nvPr>
        </p:nvSpPr>
        <p:spPr>
          <a:xfrm>
            <a:off x="9975215" y="3403600"/>
            <a:ext cx="14224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个人助理</a:t>
            </a:r>
            <a:endParaRPr lang="en-US" sz="1100"/>
          </a:p>
        </p:txBody>
      </p:sp>
      <p:sp>
        <p:nvSpPr>
          <p:cNvPr id="21" name="AutoShape 21"/>
          <p:cNvSpPr/>
          <p:nvPr>
            <p:custDataLst>
              <p:tags r:id="rId17"/>
            </p:custDataLst>
          </p:nvPr>
        </p:nvSpPr>
        <p:spPr>
          <a:xfrm>
            <a:off x="9594215" y="3898900"/>
            <a:ext cx="17018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专属智能伙伴，深度理解用户意图，全维管理工作、生活与学习的个性化需求。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879600" y="5422900"/>
            <a:ext cx="6604000" cy="952500"/>
          </a:xfrm>
          <a:prstGeom prst="roundRect">
            <a:avLst>
              <a:gd name="adj" fmla="val 0"/>
            </a:avLst>
          </a:prstGeom>
          <a:solidFill>
            <a:srgbClr val="2DD4BF">
              <a:alpha val="5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/>
        </p:nvSpPr>
        <p:spPr>
          <a:xfrm>
            <a:off x="2133600" y="5588000"/>
            <a:ext cx="609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未来已来，共赴新程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—— AI Agent将重新定义我们与科技的关系，希望今天的分享能助你搭上这艘驶向智能新纪元的方舟！</a:t>
            </a: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32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22400" y="2006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核心定义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5146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Agent是具备自主感知、规划、执行与优化能力的智能体，能够基于环境反馈独立决策并完成目标，是实现通用人工智能的重要载体。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5500" y="2032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41900" y="2006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关键特征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35500" y="25146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拥有极强的自主性与目标导向性，无需人工实时干预即可独立运作。核心在于能主动感知环境变化，动态规划路径并持续自我迭代优化。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1778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55000" y="2032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61400" y="2006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核心价值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55000" y="25146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有效释放人力，解决繁琐重复劳动；在复杂场景中提升决策效率与准确性；打破单一模型的能力局限，实现更灵活的跨领域协同与创新。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1275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381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422400" y="43561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四大核心架构模块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016000" y="4889500"/>
            <a:ext cx="476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由四大基石构成：大语言模型（提供智能推理的“大脑”）、规划模块（分解任务的“指挥官”）、记忆模块（存储经验的“知识库”）、工具模块（执行交互的“手脚”）。这四大模块协同工作，形成了从理解到执行的完整智能闭环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159500" y="41275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13500" y="43815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819900" y="43561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 与单一大模型的本质区别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13500" y="4889500"/>
            <a:ext cx="476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单一大模型本质上是被动响应的“智能工具”，需依赖人类指令驱动；而AI Agent是具备主动性的“智能体”，能像人一样理解目标、制定计划并调用工具解决问题，实现了从“被动问答”到“主动执行”的范式跨越。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270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思考题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09600" y="2794000"/>
            <a:ext cx="34544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" y="30988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309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01 痛点畅想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14400" y="3683000"/>
            <a:ext cx="2997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请设想一个日常生活或学习中最希望被 AI Agent 解决的具体痛点，并详细描述你期望它如何运作、解决问题的具体过程。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68800" y="2794000"/>
            <a:ext cx="34544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3600" y="30988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56200" y="309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02 场景规划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73600" y="3683000"/>
            <a:ext cx="2997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如果你拥有开发资源，会为 AI Agent 选择哪个细分应用场景？它的核心价值目标是什么？又将如何为用户创造独特价值？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128000" y="2794000"/>
            <a:ext cx="34544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2800" y="30988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915400" y="309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03 未来挑战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432800" y="3683000"/>
            <a:ext cx="2997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从社会视角出发，你认为 AI Agent 的规模化应用可能会带来哪些新的挑战？例如在伦理道德、数据隐私安全或就业结构等方面。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0" y="5715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 保持好奇，持续探索，AI 的未来由你我共同定义 ”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753657" y="7249381"/>
            <a:ext cx="1422400" cy="3048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none" lIns="0" tIns="0" rIns="0" bIns="0" rtlCol="0" anchor="t"/>
          <a:lstStyle/>
          <a:p>
            <a:pPr algn="l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破冰思考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33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在正式开启今天的旅程前，请先在脑海中描绘一个画面：未来的人工智能，究竟会以何种形态，成为我们生活的一部分？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365500"/>
            <a:ext cx="5334000" cy="9525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90600" y="3657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98600" y="34925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具象化的「机械伙伴」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如科幻电影般，拥有实体身躯与自主意识的智能机器人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572000"/>
            <a:ext cx="5334000" cy="9525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600" y="48641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98600" y="46990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无形的「数字助手」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渗透在手机、电脑与家居中，比Siri更懂你的个性化App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04000" y="2032000"/>
            <a:ext cx="5080000" cy="2857500"/>
          </a:xfrm>
          <a:prstGeom prst="roundRect">
            <a:avLst>
              <a:gd name="adj" fmla="val 5333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1F2937">
                <a:alpha val="8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6604000" y="5207000"/>
            <a:ext cx="508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今天，我们将共同探讨第三种颠覆性的可能——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20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Agent：你的专属智能协作者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什么是AI A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gent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——权威定义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651000"/>
            <a:ext cx="1041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 · 源自 </a:t>
            </a:r>
            <a:r>
              <a:rPr lang="en-US" sz="18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OpenAI</a:t>
            </a:r>
            <a:endParaRPr lang="en-US" sz="11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 是能够</a:t>
            </a: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自主感知环境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、</a:t>
            </a: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规划任务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、</a:t>
            </a: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执行操作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并</a:t>
            </a:r>
            <a:r>
              <a:rPr lang="en-US" sz="15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根据反馈优化行为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的智能体。它不再是被动响应指令的工具，而是具备闭环决策能力、能主动解决问题的自主实体。</a:t>
            </a:r>
            <a:endParaRPr lang="en-US" sz="15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342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6576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657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自主性 (Autonomy)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191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具备“主动发起”的能力，无需人类持续的微观指令干预。它能像人一样，根据环境信息主动思考下一步行动，而非机械地等待命令。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342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36576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85000" y="3657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目标导向性 (Goal-Oriented)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4191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行为具有极强的目的性，一切动作都服务于用户设定的最终目标。它会主动拆解复杂任务、制定计划，并在执行中动态调整策略以确保目标达成。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3975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1F2937">
              <a:alpha val="3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588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397000" y="5562600"/>
            <a:ext cx="1003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认知升级：从“工具”到“伙伴”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传统AI是“你让它做什么，它就做什么”的执行终端；而AI Agent是“你告诉它想要什么，它来想办法做到”的自主协作者，是具备独立决策能力的智能实体。</a:t>
            </a:r>
            <a:endParaRPr lang="en-US" sz="1400" b="0" i="0" u="none" strike="noStrike">
              <a:solidFill>
                <a:srgbClr val="6B728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Agent的四大核心特征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279" r="279"/>
          <a:stretch>
            <a:fillRect/>
          </a:stretch>
        </p:blipFill>
        <p:spPr>
          <a:xfrm>
            <a:off x="2667000" y="1651000"/>
            <a:ext cx="6858000" cy="279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4762500"/>
            <a:ext cx="2603500" cy="1587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4953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49530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自主感知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53975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主动收集并解析环境信息，无需人工输入即可构建对周围世界的动态认知。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492500" y="4762500"/>
            <a:ext cx="2603500" cy="1587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83000" y="4953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064000" y="49530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自主规划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683000" y="53975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将复杂的宏观目标拆解为逻辑连贯、可执行的微观步骤，制定全局行动路径。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4762500"/>
            <a:ext cx="2603500" cy="1587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500" y="4953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794500" y="49530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自主执行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13500" y="53975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智能调度工具与资源，独立推进任务落地，解决执行过程中的突发状况。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953500" y="4762500"/>
            <a:ext cx="2603500" cy="1587500"/>
          </a:xfrm>
          <a:prstGeom prst="roundRect">
            <a:avLst>
              <a:gd name="adj" fmla="val 0"/>
            </a:avLst>
          </a:prstGeom>
          <a:solidFill>
            <a:srgbClr val="2DD4BF">
              <a:alpha val="8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4000" y="4953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525000" y="49530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自主优化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9144000" y="53975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基于执行反馈动态复盘，迭代调整策略与参数，持续逼近并达成预设目标。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445000"/>
            <a:ext cx="3175000" cy="3175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本质区别：从“规则驱动”到“目标驱动”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191" r="191"/>
          <a:stretch>
            <a:fillRect/>
          </a:stretch>
        </p:blipFill>
        <p:spPr>
          <a:xfrm>
            <a:off x="3810000" y="1524000"/>
            <a:ext cx="4572000" cy="2209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3937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E5E7EB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762000" y="3937000"/>
            <a:ext cx="50800" cy="1397000"/>
          </a:xfrm>
          <a:prstGeom prst="roundRect">
            <a:avLst>
              <a:gd name="adj" fmla="val 0"/>
            </a:avLst>
          </a:prstGeom>
          <a:solidFill>
            <a:srgbClr val="9CA3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965200" y="4038600"/>
            <a:ext cx="482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传统工具：规则驱动，被动响应</a:t>
            </a:r>
            <a:endParaRPr lang="en-US" sz="1100"/>
          </a:p>
          <a:p>
            <a:pPr marL="0" indent="0" algn="l">
              <a:lnSpc>
                <a:spcPct val="117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用户需明确指令与执行步骤，如同操作Excel般，从输入公式到生成图表均需手动干预，工具仅作为被动执行的载体，无法自主理解意图。</a:t>
            </a:r>
            <a:endParaRPr lang="en-US" sz="1300" b="0" i="0" u="none" strike="noStrike">
              <a:solidFill>
                <a:srgbClr val="6B728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223000" y="3937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223000" y="3937000"/>
            <a:ext cx="508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426200" y="4038600"/>
            <a:ext cx="482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Agent：目标驱动，主动服务</a:t>
            </a:r>
            <a:endParaRPr lang="en-US" sz="1100"/>
          </a:p>
          <a:p>
            <a:pPr marL="0" indent="0" algn="l">
              <a:lnSpc>
                <a:spcPct val="117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用户仅需下达目标（如“整理会议录音并提取决议”），Agent即可自主拆解任务、调用工具并完成执行，从“被动操作”转向“主动交付结果”。</a:t>
            </a:r>
            <a:endParaRPr lang="en-US" sz="13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461000"/>
            <a:ext cx="5207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552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168400" y="54864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责任主体转移：从过程到结果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4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不再需要用户对每一个执行步骤负责，而是由Agent对最终的交付结果负责，大幅降低用户的操作负担。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23000" y="5461000"/>
            <a:ext cx="5207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23000" y="5524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629400" y="54864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能力边界拓展：从预设到涌现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4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突破了传统软件预设规则的限制，能够理解复杂的自然语言指令，处理非标准化、动态变化的真实业务场景。</a:t>
            </a:r>
            <a:endParaRPr lang="en-US" sz="1300" b="0" i="0" u="none" strike="noStrike">
              <a:solidFill>
                <a:srgbClr val="4B5563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270000" y="4445000"/>
            <a:ext cx="3175000" cy="3175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gent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的三大核心价值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33782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1905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016000" y="2222500"/>
            <a:ext cx="609600" cy="609600"/>
          </a:xfrm>
          <a:prstGeom prst="ellipse">
            <a:avLst/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7600" y="23241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727200" y="2311400"/>
            <a:ext cx="2159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解放重复劳动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15211">
            <a:off x="10160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1016000" y="3238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痛点直击：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替代大量机械、重复、低价值的事务性工作，消除人工操作的低效与误差。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4127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场景落地：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自动识别、分类并归档海量文档；7x24小时智能回复标准化的客户咨询。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016000" y="5016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价值转化：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将人力资源从繁琐杂务中彻底释放，专注于高价值的创意构思与战略决策。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394200" y="1905000"/>
            <a:ext cx="33782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4394200" y="1905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4648200" y="2222500"/>
            <a:ext cx="609600" cy="609600"/>
          </a:xfrm>
          <a:prstGeom prst="ellipse">
            <a:avLst/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9800" y="23241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5359400" y="2311400"/>
            <a:ext cx="2159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提升决策效率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15211">
            <a:off x="46482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4648200" y="3238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痛点直击：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在信息爆炸的环境中，快速过滤噪音、提炼关键数据，洞察潜在机会。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648200" y="4127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场景落地：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实时聚合行业趋势与竞品动态，基于数据自动生成多维度的市场方案建议。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648200" y="5016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价值转化：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决策流程从“漫长分析”转变为“快速评估”，显著提升响应速度与准确率。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026400" y="1905000"/>
            <a:ext cx="33782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8026400" y="1905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DD4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8280400" y="2222500"/>
            <a:ext cx="609600" cy="609600"/>
          </a:xfrm>
          <a:prstGeom prst="ellipse">
            <a:avLst/>
          </a:prstGeom>
          <a:solidFill>
            <a:srgbClr val="2DD4B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0" y="2324100"/>
            <a:ext cx="406400" cy="4064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8991600" y="2311400"/>
            <a:ext cx="2159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拓展能力边界</a:t>
            </a:r>
            <a:endParaRPr lang="en-US" sz="1100"/>
          </a:p>
        </p:txBody>
      </p:sp>
      <p:cxnSp>
        <p:nvCxnSpPr>
          <p:cNvPr id="28" name="Connector 28"/>
          <p:cNvCxnSpPr/>
          <p:nvPr/>
        </p:nvCxnSpPr>
        <p:spPr>
          <a:xfrm rot="-15211">
            <a:off x="82804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AutoShape 29"/>
          <p:cNvSpPr/>
          <p:nvPr/>
        </p:nvSpPr>
        <p:spPr>
          <a:xfrm>
            <a:off x="8280400" y="3238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痛点直击：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打破个人知识储备与技能的局限，成为能力延伸的“数字分身”与外脑。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8280400" y="4127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场景落地：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自动撰写并优化地道的英文商务邮件，快速学习并应用前沿的设计与编程范式。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8280400" y="5016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2DD4BF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价值转化：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降低专业领域的准入门槛，实现个人能力与职业技能的快速迭代与跃迁。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2DD4BF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A</a:t>
            </a:r>
            <a:r>
              <a:rPr lang="en-US" sz="3200" b="1" i="0" u="none" strike="noStrike">
                <a:solidFill>
                  <a:srgbClr val="1F2937"/>
                </a:solidFill>
                <a:latin typeface="黑体" panose="02010609060101010101" charset="-122"/>
                <a:ea typeface="黑体" panose="02010609060101010101" charset="-122"/>
                <a:cs typeface="Noto Sans SC"/>
                <a:sym typeface="Noto Sans SC"/>
              </a:rPr>
              <a:t>gent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的三大应用领域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97" r="97"/>
          <a:stretch>
            <a:fillRect/>
          </a:stretch>
        </p:blipFill>
        <p:spPr>
          <a:xfrm>
            <a:off x="2794000" y="1968500"/>
            <a:ext cx="6604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5400000" algn="tl" rotWithShape="0">
              <a:srgbClr val="1F2937">
                <a:alpha val="8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5143500"/>
            <a:ext cx="33782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00" y="5334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53340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高效工作 · 专业助手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65200" y="57404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深度协同处理复杂研发与管理任务，从智能办公到决策支持，全面提升团队协作与执行效率。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06900" y="5143500"/>
            <a:ext cx="33782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10100" y="5334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41900" y="53340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智慧生活 · 贴心管家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10100" y="57404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提供个性化服务定制，覆盖智能家居控制、个人事务打理与健康管理，打造便捷省心的生活体验。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5143500"/>
            <a:ext cx="3378200" cy="1397000"/>
          </a:xfrm>
          <a:prstGeom prst="roundRect">
            <a:avLst>
              <a:gd name="adj" fmla="val 0"/>
            </a:avLst>
          </a:prstGeom>
          <a:solidFill>
            <a:srgbClr val="2DD4BF">
              <a:alpha val="6000"/>
            </a:srgbClr>
          </a:solidFill>
          <a:ln w="12700" cap="flat" cmpd="sng">
            <a:solidFill>
              <a:srgbClr val="2DD4B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5000" y="5334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686800" y="53340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沉浸娱乐 · 趣味伙伴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55000" y="57404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实现互动式内容共创，从游戏AI陪练到个性化内容推荐，带来更具参与感与惊喜感的娱乐互动。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4445000"/>
            <a:ext cx="3810000" cy="3810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635000" y="5080000"/>
            <a:ext cx="1905000" cy="1905000"/>
          </a:xfrm>
          <a:prstGeom prst="ellipse">
            <a:avLst/>
          </a:prstGeom>
          <a:solidFill>
            <a:srgbClr val="2DD4B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场景实例解析 - 工作场景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2DD4BF">
              <a:alpha val="10000"/>
            </a:srgbClr>
          </a:solidFill>
          <a:ln w="12700" cap="flat" cmpd="sng">
            <a:solidFill>
              <a:srgbClr val="2DD4B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841500"/>
            <a:ext cx="444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智能办公助手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42709">
            <a:off x="5080000" y="22162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DD4B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5715000" y="1879600"/>
            <a:ext cx="558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用户指令：“帮我完成本周工作周报”</a:t>
            </a:r>
            <a:b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让AI从信息聚合到内容生成，全流程接管。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1115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302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98600" y="3302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自主感知 · 全域信息聚合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37465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自动扫描邮箱往来、日历行程、会议纪要及项目管理工具，无死角抓取本周工作痕迹与关键信息。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31115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3302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59600" y="3302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自主规划 · 结构化梳理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37465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智能提炼会议决议、跨部门沟通成果与核心任务交付状态，自动构建符合逻辑的周报大纲框架。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6355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8260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498600" y="4826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自主执行 · 一键生成内容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016000" y="52705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调用文档引擎生成标准模板初稿，自动插入关键数据可视化图表，实现从内容到排版的自动化。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46355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8260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959600" y="4826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自主优化 · 闭环迭代修正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0" y="52705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根据用户反馈进行快速润色、数据更新或格式微调，支持多轮对话式修改，直至产出满意成果。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0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1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2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3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4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5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6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17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18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19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20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1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2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3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4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5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6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27.xml><?xml version="1.0" encoding="utf-8"?>
<p:tagLst xmlns:p="http://schemas.openxmlformats.org/presentationml/2006/main">
  <p:tag name="KSO_WM_DIAGRAM_VIRTUALLY_FRAME" val="{&quot;height&quot;:174,&quot;left&quot;:162.5,&quot;top&quot;:250,&quot;width&quot;:737.5}"/>
</p:tagLst>
</file>

<file path=ppt/tags/tag3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4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5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6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7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8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ags/tag9.xml><?xml version="1.0" encoding="utf-8"?>
<p:tagLst xmlns:p="http://schemas.openxmlformats.org/presentationml/2006/main">
  <p:tag name="KSO_WM_DIAGRAM_VIRTUALLY_FRAME" val="{&quot;height&quot;:150,&quot;left&quot;:60,&quot;top&quot;:330,&quot;width&quot;:85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7601</Words>
  <Application>WPS 演示</Application>
  <PresentationFormat/>
  <Paragraphs>473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Arial</vt:lpstr>
      <vt:lpstr>Noto Sans SC</vt:lpstr>
      <vt:lpstr>ksdb</vt:lpstr>
      <vt:lpstr>微软雅黑</vt:lpstr>
      <vt:lpstr>Arial Unicode MS</vt:lpstr>
      <vt:lpstr>华文宋体</vt:lpstr>
      <vt:lpstr>华文行楷</vt:lpstr>
      <vt:lpstr>新宋体</vt:lpstr>
      <vt:lpstr>黑体</vt:lpstr>
      <vt:lpstr>Noto Sans SC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老王</cp:lastModifiedBy>
  <cp:revision>4</cp:revision>
  <dcterms:created xsi:type="dcterms:W3CDTF">2026-07-14T05:39:10Z</dcterms:created>
  <dcterms:modified xsi:type="dcterms:W3CDTF">2026-07-14T05:42:33Z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{"Label":"1","ContentProducer":"001191110102MACQD9K64010000","ProduceID":"7662252789149437227","ReservedCode1":"","ContentPropagator":"","PropagateID":"","ReservedCode2":""}</vt:lpwstr>
  </property>
  <property fmtid="{D5CDD505-2E9C-101B-9397-08002B2CF9AE}" pid="3" name="ICV">
    <vt:lpwstr>C110B36AE221491EA378543B5FDA3D95_12</vt:lpwstr>
  </property>
  <property fmtid="{D5CDD505-2E9C-101B-9397-08002B2CF9AE}" pid="4" name="KSOProductBuildVer">
    <vt:lpwstr>2052-12.1.0.26895</vt:lpwstr>
  </property>
</Properties>
</file>