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3" r:id="rId2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今天的课程。今天我们将一起深入探索Coze工作流的核心技术。Coze作为字节跳动推出的AI智能体平台，正在引领一场低代码革命。本节课将带大家从零开始，理解并掌握工作流这一强大工具，它被誉为AI应用开发的“最后一公里”。通过本次学习，你将能够搭建自己的自动化AI应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08218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节点之间是如何协作的呢？关键在于数据流转。在Coze里，这非常直观。你只需要用鼠标把一个节点的输出口拖到另一个节点的输入口，它们就连通了。比如，大模型节点生成了一段文本，你可以把这个文本直接作为输入，传给下一个翻译节点。大家可以看看这张图，思考一下数据是如何一步步从开始流到结束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39143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知识已经足够，现在让我们进入最激动人心的第三章——实战演练。在这一章，我们将从零开始，亲手搭建一个完整的工作流。这个案例非常实用，它将教会我们如何自动生成行业资讯的摘要并翻译成英文。准备好了吗？让我们开始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79566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第一个项目目标非常明确：做一个能自动处理资讯的工具。具体来说，就是输入一段中文资讯，工作流会先用大模型帮我们生成摘要，然后再调用翻译插件把摘要翻译成英文。这个功能在日常工作中非常实用，而且实现它只需要用到大模型和插件两个节点，非常适合新手入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35554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，我们开始第一步：创建工作流。登录Coze后，在资源库中点击新建，选择工作流类型。然后给它起一个名字，比如“Industry_News_Trans”，并写一段清晰的描述，说明这个工作流是做什么的。这个描述很重要，因为它能帮助AI理解和调用你的工作流。填好后确认，我们就进入了工作流的编辑界面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71075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进入画布后，我们首先配置最基础的两个节点。左边的“开始”节点，我们给它加一个输入参数，命名为input，用来接收用户输入的中文资讯。右边的“结束”节点，我们预设两个输出变量，chinese_text和english_text，分别用来存放最终的中文摘要和英文翻译。这一步先把架子搭起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27588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核心步骤。我们从左边的节点库拖一个“大模型”节点到画布中央。配置它的输入，就是引用“开始”节点的input。然后在系统提示词里，明确告诉它要做什么：生成100字以内的中文摘要。接着，再拖一个“插件”节点，搜索并选择“文本翻译”插件。把它的输入text设置为引用大模型节点的输出。这样，翻译插件就能拿到摘要去翻译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35929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步，就是把所有节点串联起来。从“开始”连到“大模型”，再连到“翻译插件”，最后连到“结束”。然后，我们要回到“结束”节点，把它的两个输出变量和前面节点的结果关联起来。chinese_text引用大模型的输出，english_text引用翻译插件的输出。这样，一个完整的工作流就搭建完成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11372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工作流搭好了，到底行不行呢？我们需要测试一下。点击底部的“试运行”按钮，输入一段测试用的中文资讯。点击运行后，我们可以看到每个节点都变绿了，这代表执行成功。点开结束节点，我们能看到最终的输出结果，中文摘要和英文翻译都正确生成了。测试通过后，就可以点击发布，让这个工作流正式上线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10012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发布的工作流并不会孤立存在，它可以被赋予给智能体，成为Agent的一项技能。我们进入某个Agent的编排界面，在技能模块里找到工作流，点击添加，就能看到我们刚刚发布的那个工作流。把它添加进来，然后在Agent的回复逻辑里写清楚触发条件，比如当用户发来一段资讯时，就自动调用这个工作流。这样，你的Agent就拥有了自动处理资讯的超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104505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实战，我们已经对工作流有了感性的认识。在第四章，我们将深入剖析构成工作流的各种核心节点。理解这些节点的功能和配置方法，是构建更复杂、更强大工作流的基础。我们将从最基础的节点开始，逐步深入到更复杂的业务逻辑节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9907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五个章节。首先，我们会初步了解Coze平台及其最新特性。接着，深入解析工作流的核心概念。第三章是实战环节，我们将亲手搭建一个工作流。第四章会深度剖析各种核心节点。最后，我们将探讨Coze工作流的更多应用案例和未来发展。希望通过这个结构，能帮助大家系统地掌握Coze工作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63075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先看最基础的四个节点。开始节点负责接收输入，它支持多种数据类型，甚至可以通过导入JSON来批量配置参数，非常方便。结束节点负责输出结果，你可以选择以JSON变量的形式返回，方便其他系统调用；也可以直接返回文本，用于在对话中展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28014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模型节点是工作流的大脑。它的配置项非常丰富。你可以选择不同的大模型，可以给它配置各种技能，比如让它能调用天气插件。除了文本输入，它还支持视觉理解，可以分析图片。最重要的是系统提示词和用户提示词，前者定义它的角色，后者下达具体任务。通过精细配置，你可以让大模型精准地完成各种复杂任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536334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插件节点是工作流的手臂和腿脚，让工作流能够与外部世界交互。配置插件节点主要是为它的输入参数赋值。一个非常实用的功能是“模拟集”，你可以用模拟数据来调试，而不用每次都调用真实的API。更重要的是异常处理，你可以设置超时、重试策略，以及当插件调用失败时工作流应该如何响应，这能让你的工作流更加健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25093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基础节点，Coze还提供了强大的业务逻辑节点。比如批处理节点，可以让你对一个数组里的所有元素执行相同的操作，非常适合处理批量任务。选择器节点，就像编程里的if-else，可以根据不同条件走不同的流程分支。而代码节点，则提供了最大的灵活性，允许你编写自定义的JavaScript代码来处理任何复杂的逻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7872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配置节点时，有一些最佳实践可以帮助我们写出更优雅、更健壮的工作流。首先，命名要清晰，让人一眼就能看懂这个节点是做什么的。其次，要善用描述，这不仅方便别人理解，也方便未来的自己。思考问题时要有模块化思维，把大任务拆成小节点。最重要的是，一定要充分测试，并为可能出现的错误配置好异常处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41651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工作流的应用非常广泛。比如，你可以搭建一个智能营销系统，定时分析用户数据，并用大模型生成个性化的营销文案自动发送。或者做一个AI创意照相馆，让用户上传照片，AI自动进行风格化处理。还可以搭建智能客服，自动回答简单问题，复杂问题再转给人工。这些都可以通过工作流轻松实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503854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我们来总结一下今天的课程。我们了解了Coze平台，知道了工作流是实现任务自动化的核心。我们学习了如何通过可视化的方式编排节点来构建工作流，并掌握了几种核心节点的用法。希望大家课后能动手实践一下，比如给今天的案例增加一个保存到飞书文档的功能，或者构思一个属于你自己的工作流创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89855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现在，我们正式进入第一章的学习。在这一章，我们将一起走进Coze的世界，了解它如何成为AI时代低代码革命的引领者。我们将探讨Coze的定义、核心理念，以及它为何能让每个人都轻松创建强大的AI应用。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0197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到底什么是Coze？简单来说，它是字节跳动推出的一个低代码AI智能体平台。它的核心理念是让没有编程背景的普通人也能轻松创建AI应用。你可以把它想象成一个“AI工具制造工厂”，提供了各种现成的零件，比如大模型、插件和我们今天的主角——工作流，让你像搭积木一样快速组装出自己的AI工具。它的优势非常明显：零代码操作、支持多种大模型、拥有丰富的插件，并且工作流非常灵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92471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就在今年5月，Coze发布了重要的3.0版本，这不仅仅是一次简单的升级。它标志着Coze从一个工具平台，正式进化为一个AI团队协作平台。新版本支持多人和多Agent协同工作，Agent本身也变得更智能，并且生态更加开放，还增加了项目化管理功能。这意味着Coze正在从个人工具向团队生产力平台迈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38800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已经了解了Coze平台，那么为什么还需要工作流呢？想象一下，你让AI帮你完成一个复杂任务，比如整理数据、做PPT再发邮件。这需要多个步骤。工作流就像一个任务流程图，它把这些步骤结构化，让AI能够按部就班地自动执行。它不仅能实现任务自动化，还能让AI的操作更可靠，避免逻辑混乱。同时，可视化的界面也让开发和维护变得非常直观。这就是为什么我们说工作流是Agent落地的“最后一公里”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38698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了解了工作流的重要性后，我们进入第二章，深入解析Coze工作流的核心概念。在这一章，我们将学习工作流与对话流的区别，理解什么是节点，以及数据是如何在节点之间流转的。这些是构建任何工作流的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09307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Coze中，有两种核心的“流”：工作流和对话流。它们的目标不同。工作流，顾名思义，是用来处理功能性任务的，比如自动生成报告，它像一条流水线，一步步执行。而对话流，则专注于对话交互，比如聊天机器人，它需要记住上下文。简单来说，如果你想做一个工具，选工作流；如果你想做一个能聊天的助手，选对话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87527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工作流的基本单位是“节点”。你可以把每个节点想象成一个独立的功能模块，比如一个调用大模型的节点，一个发送邮件的节点。一个完整的工作流，就是把这些节点用线连起来，让数据在它们之间流动。最基础的就是开始节点和结束节点，开始节点负责接收输入，结束节点负责输出结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91373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eg"/><Relationship Id="rId7" Type="http://schemas.openxmlformats.org/officeDocument/2006/relationships/image" Target="../media/image5.svg"/><Relationship Id="rId12" Type="http://schemas.openxmlformats.org/officeDocument/2006/relationships/image" Target="../media/image39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5.svg"/><Relationship Id="rId10" Type="http://schemas.openxmlformats.org/officeDocument/2006/relationships/image" Target="../media/image17.png"/><Relationship Id="rId4" Type="http://schemas.openxmlformats.org/officeDocument/2006/relationships/image" Target="../media/image20.png"/><Relationship Id="rId9" Type="http://schemas.openxmlformats.org/officeDocument/2006/relationships/image" Target="../media/image3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eg"/><Relationship Id="rId7" Type="http://schemas.openxmlformats.org/officeDocument/2006/relationships/image" Target="../media/image43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image" Target="../media/image4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jpe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50.sv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svg"/><Relationship Id="rId5" Type="http://schemas.openxmlformats.org/officeDocument/2006/relationships/image" Target="../media/image9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jpe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34.png"/><Relationship Id="rId5" Type="http://schemas.openxmlformats.org/officeDocument/2006/relationships/image" Target="../media/image56.svg"/><Relationship Id="rId10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5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13" Type="http://schemas.openxmlformats.org/officeDocument/2006/relationships/image" Target="../media/image23.png"/><Relationship Id="rId3" Type="http://schemas.openxmlformats.org/officeDocument/2006/relationships/image" Target="../media/image2.jpeg"/><Relationship Id="rId7" Type="http://schemas.openxmlformats.org/officeDocument/2006/relationships/image" Target="../media/image36.png"/><Relationship Id="rId12" Type="http://schemas.openxmlformats.org/officeDocument/2006/relationships/image" Target="../media/image65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67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11" Type="http://schemas.openxmlformats.org/officeDocument/2006/relationships/image" Target="../media/image38.png"/><Relationship Id="rId5" Type="http://schemas.openxmlformats.org/officeDocument/2006/relationships/image" Target="../media/image4.png"/><Relationship Id="rId15" Type="http://schemas.openxmlformats.org/officeDocument/2006/relationships/image" Target="../media/image39.png"/><Relationship Id="rId10" Type="http://schemas.openxmlformats.org/officeDocument/2006/relationships/image" Target="../media/image63.svg"/><Relationship Id="rId4" Type="http://schemas.openxmlformats.org/officeDocument/2006/relationships/image" Target="../media/image35.png"/><Relationship Id="rId9" Type="http://schemas.openxmlformats.org/officeDocument/2006/relationships/image" Target="../media/image37.png"/><Relationship Id="rId14" Type="http://schemas.openxmlformats.org/officeDocument/2006/relationships/image" Target="../media/image4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2.jpeg"/><Relationship Id="rId7" Type="http://schemas.openxmlformats.org/officeDocument/2006/relationships/image" Target="../media/image41.png"/><Relationship Id="rId12" Type="http://schemas.openxmlformats.org/officeDocument/2006/relationships/image" Target="../media/image61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svg"/><Relationship Id="rId11" Type="http://schemas.openxmlformats.org/officeDocument/2006/relationships/image" Target="../media/image36.png"/><Relationship Id="rId5" Type="http://schemas.openxmlformats.org/officeDocument/2006/relationships/image" Target="../media/image28.png"/><Relationship Id="rId10" Type="http://schemas.openxmlformats.org/officeDocument/2006/relationships/image" Target="../media/image56.svg"/><Relationship Id="rId4" Type="http://schemas.openxmlformats.org/officeDocument/2006/relationships/image" Target="../media/image40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sv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13" Type="http://schemas.openxmlformats.org/officeDocument/2006/relationships/image" Target="../media/image46.png"/><Relationship Id="rId3" Type="http://schemas.openxmlformats.org/officeDocument/2006/relationships/image" Target="../media/image2.jpeg"/><Relationship Id="rId7" Type="http://schemas.openxmlformats.org/officeDocument/2006/relationships/image" Target="../media/image45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80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svg"/><Relationship Id="rId11" Type="http://schemas.openxmlformats.org/officeDocument/2006/relationships/image" Target="../media/image32.png"/><Relationship Id="rId5" Type="http://schemas.openxmlformats.org/officeDocument/2006/relationships/image" Target="../media/image9.png"/><Relationship Id="rId15" Type="http://schemas.openxmlformats.org/officeDocument/2006/relationships/image" Target="../media/image47.png"/><Relationship Id="rId10" Type="http://schemas.openxmlformats.org/officeDocument/2006/relationships/image" Target="../media/image43.svg"/><Relationship Id="rId4" Type="http://schemas.openxmlformats.org/officeDocument/2006/relationships/image" Target="../media/image44.png"/><Relationship Id="rId9" Type="http://schemas.openxmlformats.org/officeDocument/2006/relationships/image" Target="../media/image24.png"/><Relationship Id="rId14" Type="http://schemas.openxmlformats.org/officeDocument/2006/relationships/image" Target="../media/image78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2.jpeg"/><Relationship Id="rId7" Type="http://schemas.openxmlformats.org/officeDocument/2006/relationships/image" Target="../media/image49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svg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0" Type="http://schemas.openxmlformats.org/officeDocument/2006/relationships/image" Target="../media/image73.svg"/><Relationship Id="rId4" Type="http://schemas.openxmlformats.org/officeDocument/2006/relationships/image" Target="../media/image48.png"/><Relationship Id="rId9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svg"/><Relationship Id="rId5" Type="http://schemas.openxmlformats.org/officeDocument/2006/relationships/image" Target="../media/image15.png"/><Relationship Id="rId10" Type="http://schemas.openxmlformats.org/officeDocument/2006/relationships/image" Target="../media/image37.svg"/><Relationship Id="rId4" Type="http://schemas.openxmlformats.org/officeDocument/2006/relationships/image" Target="../media/image50.pn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5.svg"/><Relationship Id="rId3" Type="http://schemas.openxmlformats.org/officeDocument/2006/relationships/image" Target="../media/image2.jpeg"/><Relationship Id="rId7" Type="http://schemas.openxmlformats.org/officeDocument/2006/relationships/image" Target="../media/image41.sv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88.svg"/><Relationship Id="rId5" Type="http://schemas.openxmlformats.org/officeDocument/2006/relationships/image" Target="../media/image86.svg"/><Relationship Id="rId10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27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jpeg"/><Relationship Id="rId7" Type="http://schemas.openxmlformats.org/officeDocument/2006/relationships/image" Target="../media/image92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90.svg"/><Relationship Id="rId4" Type="http://schemas.openxmlformats.org/officeDocument/2006/relationships/image" Target="../media/image53.png"/><Relationship Id="rId9" Type="http://schemas.openxmlformats.org/officeDocument/2006/relationships/image" Target="../media/image94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3.sv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17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7.svg"/><Relationship Id="rId5" Type="http://schemas.openxmlformats.org/officeDocument/2006/relationships/image" Target="../media/image13.sv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7.svg"/><Relationship Id="rId3" Type="http://schemas.openxmlformats.org/officeDocument/2006/relationships/image" Target="../media/image2.jpeg"/><Relationship Id="rId7" Type="http://schemas.openxmlformats.org/officeDocument/2006/relationships/image" Target="../media/image21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9050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5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Coze工作流核心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556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Agent的“任务流程图”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699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从零开始，掌握AI应用开发的“最后一公里”，构建高效能智能体自动化应用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71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讲师：李沐 | 2026年7月 · AI智能体开发实战课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</a:t>
            </a: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数据流转：节点间的无缝联动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587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5494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核心机制：输出引用传递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19304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节点间基于“输出引用”逻辑协作，上游节点的输出结果可直接作为下游节点的输入参数，构建连贯的自动化数据链路。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667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2857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28194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02 实现方式：可视化拖拽连线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32004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在Coze画布中，鼠标拖拽即可连接节点的输出与输入端口，无需编写代码，即可在配置面板中直接绑定并使用上游变量。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937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12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40894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03 典型场景：生成与处理协同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52500" y="44704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“大模型节点”生成创意文案，“代码节点”直接引用该结果进行格式校验或二次加工，实现从内容生成到数据处理的无缝衔接。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l="151" r="151"/>
          <a:stretch>
            <a:fillRect/>
          </a:stretch>
        </p:blipFill>
        <p:spPr>
          <a:xfrm>
            <a:off x="6350000" y="1651000"/>
            <a:ext cx="5080000" cy="2235200"/>
          </a:xfrm>
          <a:prstGeom prst="rect">
            <a:avLst/>
          </a:prstGeom>
          <a:noFill/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6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350000" y="40005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▲ 可视化演示：从大模型输出到代码处理的实时数据联动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5270500"/>
            <a:ext cx="10668000" cy="1016000"/>
          </a:xfrm>
          <a:prstGeom prst="roundRect">
            <a:avLst>
              <a:gd name="adj" fmla="val 0"/>
            </a:avLst>
          </a:prstGeom>
          <a:solidFill>
            <a:srgbClr val="ECFDF5">
              <a:alpha val="100000"/>
            </a:srgbClr>
          </a:solidFill>
          <a:ln w="12700" cap="flat" cmpd="sng">
            <a:solidFill>
              <a:srgbClr val="2DD4BF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52500" y="5486400"/>
            <a:ext cx="330200" cy="330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460500" y="5397500"/>
            <a:ext cx="977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【课堂思考】：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观察演示图，数据是如何从起始节点流转至代码节点的？若想将处理后的结果自动发送至邮箱，你会如何设计这条数据链路？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-762000" y="-762000"/>
            <a:ext cx="2032000" cy="2032000"/>
          </a:xfrm>
          <a:prstGeom prst="ellipse">
            <a:avLst/>
          </a:prstGeom>
          <a:solidFill>
            <a:srgbClr val="2DD4BF">
              <a:alpha val="15000"/>
            </a:srgbClr>
          </a:solidFill>
          <a:ln cap="flat" cmpd="sng">
            <a:solidFill>
              <a:srgbClr val="15BBA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3048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3.3 </a:t>
            </a:r>
            <a:r>
              <a:rPr lang="en-US" sz="40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实战演练</a:t>
            </a:r>
            <a:r>
              <a:rPr lang="en-US" sz="40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40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- </a:t>
            </a:r>
            <a:r>
              <a:rPr lang="en-US" sz="40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搭建你的第一个工作流</a:t>
            </a:r>
            <a:endParaRPr lang="en-US" sz="1100" dirty="0"/>
          </a:p>
        </p:txBody>
      </p:sp>
      <p:sp>
        <p:nvSpPr>
          <p:cNvPr id="6" name="AutoShape 6"/>
          <p:cNvSpPr/>
          <p:nvPr/>
        </p:nvSpPr>
        <p:spPr>
          <a:xfrm>
            <a:off x="5334000" y="4445000"/>
            <a:ext cx="15240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cap="flat" cmpd="sng">
            <a:solidFill>
              <a:srgbClr val="15BBA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270000" y="50165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从理论到实践，亲手构建自动化资讯处理引擎</a:t>
            </a:r>
            <a:b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掌握工作流设计的核心逻辑与关键实操步骤，打造可复用的生产力工具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0" y="5334000"/>
            <a:ext cx="2286000" cy="2286000"/>
          </a:xfrm>
          <a:prstGeom prst="ellipse">
            <a:avLst/>
          </a:prstGeom>
          <a:solidFill>
            <a:srgbClr val="2DD4BF">
              <a:alpha val="15000"/>
            </a:srgbClr>
          </a:solidFill>
          <a:ln cap="flat" cmpd="sng">
            <a:solidFill>
              <a:srgbClr val="15BBA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案例目标：自动生成行业资讯摘要并翻译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构建智能化资讯处理工作流，输入中文行业资讯原文，即可自动完成「智能总结」与「精准翻译」的一站式处理，大幅提升信息获取效率与跨语言内容生产能力。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667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921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87500" y="2921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01 智能凝练核心摘要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429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调用大模型深度理解文本语义，将长篇资讯自动提炼为100字以内的中文摘要，去除冗余信息，保留关键事实与核心观点。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2667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921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048500" y="2921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02 精准转换双语内容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3429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通过翻译插件将生成的中文摘要一键转为地道英文，确保专业术语准确、句式流畅，满足国际业务沟通与双语内容发布需求。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7625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3F4F6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0165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5016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职场与运营的高效利器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016000" y="54864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帮助职场人快速获取全球行业动态，辅助新媒体运营批量生产双语资讯，实现内容的快速分发与跨文化传播。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47625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3F4F6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5016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5016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零代码可视化搭建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54864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无需编程基础，仅需组合「大模型节点」与「插件工具节点」，通过简单的拖拽与配置即可完成工作流部署。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步骤详解：从创建到发布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(1/4)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23" r="123"/>
          <a:stretch>
            <a:fillRect/>
          </a:stretch>
        </p:blipFill>
        <p:spPr>
          <a:xfrm>
            <a:off x="762000" y="1778000"/>
            <a:ext cx="3556000" cy="3111500"/>
          </a:xfrm>
          <a:prstGeom prst="rect">
            <a:avLst/>
          </a:prstGeom>
          <a:noFill/>
          <a:ln w="25400" cap="flat" cmpd="sng">
            <a:solidFill>
              <a:srgbClr val="2DD4BF">
                <a:alpha val="3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1435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图示：Coze平台「创建工作流」的配置弹窗，清晰展示了名称与描述的填写规范。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778000"/>
            <a:ext cx="660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步骤</a:t>
            </a:r>
            <a:r>
              <a:rPr lang="en-US" sz="24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1</a:t>
            </a:r>
            <a:r>
              <a:rPr lang="zh-CN" altLang="en-US" sz="24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en-US" sz="2400" b="1" i="0" u="none" strike="noStrike" dirty="0" err="1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创建工作流</a:t>
            </a:r>
            <a:endParaRPr lang="en-US" sz="1100" dirty="0"/>
          </a:p>
        </p:txBody>
      </p:sp>
      <p:sp>
        <p:nvSpPr>
          <p:cNvPr id="7" name="AutoShape 7"/>
          <p:cNvSpPr/>
          <p:nvPr/>
        </p:nvSpPr>
        <p:spPr>
          <a:xfrm>
            <a:off x="4826000" y="2540000"/>
            <a:ext cx="660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1. 登录平台：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访问 Coze 官网 (coze.cn/home)，使用账号完成登录操作。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826000" y="3111500"/>
            <a:ext cx="660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2. 进入资源库：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在页面左侧导航栏中，找到并点击「资源库」选项进入对应页面。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826000" y="3683000"/>
            <a:ext cx="660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 发起新建：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点击页面右上角的「+资源」按钮，在弹出菜单中选择「工作流」类型。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826000" y="4292600"/>
            <a:ext cx="6604000" cy="10795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978400" y="4394200"/>
            <a:ext cx="635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4. 配置核心信息 (关键)：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填写名称（简洁明确，如 Industry_News_Trans）与功能描述。</a:t>
            </a:r>
            <a:r>
              <a:rPr lang="en-US" sz="15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5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提示：描述需精准覆盖工作流的核心能力，这是大模型理解并正确调用的关键依据。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826000" y="5524500"/>
            <a:ext cx="660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5. 进入编辑：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确认信息无误后点击「确认」，即可进入可视化工作流编辑画布。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 dirty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步骤2：配置基础节点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5334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6416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6162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配置「开始」节点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111500"/>
            <a:ext cx="4826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添加输入参数</a:t>
            </a: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input (String)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，描述为“中文行业资讯原文”。这是工作流接收用户输入的起点，定义了数据流转的初始载体。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4381500"/>
            <a:ext cx="5334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6101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60500" y="45847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配置「结束」节点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5080000"/>
            <a:ext cx="4826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预设两个输出变量：</a:t>
            </a: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chinese_text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（中文摘要）与</a:t>
            </a: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english_text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（英文翻译）。先搭建结果存储的“容器”，后续将处理后的内容关联至此。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90" r="90"/>
          <a:stretch>
            <a:fillRect/>
          </a:stretch>
        </p:blipFill>
        <p:spPr>
          <a:xfrm>
            <a:off x="6477000" y="2794000"/>
            <a:ext cx="5080000" cy="2133600"/>
          </a:xfrm>
          <a:prstGeom prst="rect">
            <a:avLst/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6477000" y="52070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操作界面示意：在节点的参数配置面板中，填写变量名称、选择数据类型并补充描述，即可完成基础的接口定义。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82" r="182"/>
          <a:stretch>
            <a:fillRect/>
          </a:stretch>
        </p:blipFill>
        <p:spPr>
          <a:xfrm>
            <a:off x="762000" y="1778000"/>
            <a:ext cx="3556000" cy="3175000"/>
          </a:xfrm>
          <a:prstGeom prst="rect">
            <a:avLst/>
          </a:prstGeom>
          <a:noFill/>
          <a:ln w="25400" cap="flat" cmpd="sng">
            <a:solidFill>
              <a:srgbClr val="2DD4BF">
                <a:alpha val="4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270500"/>
            <a:ext cx="355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可视化配置界面：直观映射参数关联与提示词逻辑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778000"/>
            <a:ext cx="66040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80000" y="20066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486400" y="1968500"/>
            <a:ext cx="584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01 配置「大模型」节点：定义生成逻辑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080000" y="2476500"/>
            <a:ext cx="609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节点部署：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从左侧组件库拖拽「大模型」节点至画布核心区。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输入关联：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将节点输入参数绑定为上游「开始」节点的初始输入 `input`。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指令设计：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在系统提示词中明确任务，要求输出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100字以内的精简摘要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826000" y="4000500"/>
            <a:ext cx="66040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080000" y="42291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486400" y="4191000"/>
            <a:ext cx="584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02 接入「插件」节点：实现自动翻译增强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080000" y="4699000"/>
            <a:ext cx="609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功能扩展：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添加「插件」节点，搜索并启用“文本翻译”服务。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数据流转：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将插件输入 `text` 设置为引用大模型节点的输出 `output`。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参数设定：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配置源语言为 `chinese_simplified`，目标语言为 `english`。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889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步骤3：</a:t>
            </a:r>
            <a:r>
              <a:rPr lang="en-US" sz="2400" b="1" i="0" u="none" strike="noStrike" dirty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连接节点并完成配置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476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413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串联工作流节点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用连接线依次串联「开始」→「大模型」→「翻译插件」→「结束」，构建完整的自动化处理链路，确保数据流向正确。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3683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873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3810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关联中文内容变量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进入「结束」节点配置面板，将 `chinese_text` 的值设置为引用「大模型」节点的 `output` 输出结果，实现内容回传。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270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60500" y="5207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绑定英文翻译结果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 `english_text` 变量映射到「翻译插件」节点的 `text` 输出，实现双语内容的自动同步生成与结构化输出。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/>
          <a:srcRect t="182" b="182"/>
          <a:stretch>
            <a:fillRect/>
          </a:stretch>
        </p:blipFill>
        <p:spPr>
          <a:xfrm>
            <a:off x="6350000" y="2286000"/>
            <a:ext cx="2603500" cy="2159000"/>
          </a:xfrm>
          <a:prstGeom prst="rect">
            <a:avLst/>
          </a:prstGeom>
          <a:noFill/>
          <a:ln w="25400" cap="flat" cmpd="sng">
            <a:solidFill>
              <a:srgbClr val="2DD4BF">
                <a:alpha val="3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/>
          <a:srcRect l="36826" r="36826"/>
          <a:stretch>
            <a:fillRect/>
          </a:stretch>
        </p:blipFill>
        <p:spPr>
          <a:xfrm>
            <a:off x="9080500" y="2286000"/>
            <a:ext cx="2603500" cy="2159000"/>
          </a:xfrm>
          <a:prstGeom prst="rect">
            <a:avLst/>
          </a:prstGeom>
          <a:noFill/>
          <a:ln w="25400" cap="flat" cmpd="sng">
            <a:solidFill>
              <a:srgbClr val="2DD4BF">
                <a:alpha val="3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350000" y="4826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4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477000" y="4953000"/>
            <a:ext cx="5080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💡 配置验证小贴士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配置完成后，务必点击「试运行」按钮进行测试。重点检查变量引用是否生效，确保中文与英文内容均能正确接收上游节点的输出结果，避免因字段名错误导致工作流执行中断。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32" r="332"/>
          <a:stretch>
            <a:fillRect/>
          </a:stretch>
        </p:blipFill>
        <p:spPr>
          <a:xfrm>
            <a:off x="762000" y="1651000"/>
            <a:ext cx="3810000" cy="3937000"/>
          </a:xfrm>
          <a:prstGeom prst="roundRect">
            <a:avLst>
              <a:gd name="adj" fmla="val 4000"/>
            </a:avLst>
          </a:prstGeom>
          <a:noFill/>
          <a:ln w="25400" cap="flat" cmpd="sng">
            <a:solidFill>
              <a:srgbClr val="2DD4BF">
                <a:alpha val="4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953000" y="1651000"/>
            <a:ext cx="33655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3500" y="1841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524500" y="18034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启动试运行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点击画布底部的「试运行」按钮，正式开启工作流的功能验证流程。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953000" y="2984500"/>
            <a:ext cx="33655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43500" y="3175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524500" y="31369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输入测试样本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在弹出的测试窗口中，输入一段真实的中文行业资讯作为测试数据源。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4953000" y="4318000"/>
            <a:ext cx="33655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143500" y="4508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524500" y="44704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监控节点状态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点击运行后，观察流程图中各节点变为绿色，即代表该节点执行成功。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445500" y="1651000"/>
            <a:ext cx="33655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636000" y="1841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17000" y="18034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核验节点数据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点击节点右上角的查看按钮，逐一核对每个节点的输入输出是否符合预期。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8445500" y="2984500"/>
            <a:ext cx="33655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636000" y="3175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017000" y="31369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05 确认最终结果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重点检查「结束」节点，确保中文摘要与英文翻译均已准确生成。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8445500" y="4318000"/>
            <a:ext cx="33655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636000" y="4508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017000" y="44704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06 正式发布上线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测试通过后，点击「发布」按钮，将工作流部署至生产环境正式使用。</a:t>
            </a:r>
          </a:p>
        </p:txBody>
      </p:sp>
      <p:sp>
        <p:nvSpPr>
          <p:cNvPr id="23" name="AutoShape 23"/>
          <p:cNvSpPr/>
          <p:nvPr/>
        </p:nvSpPr>
        <p:spPr>
          <a:xfrm>
            <a:off x="762000" y="5778500"/>
            <a:ext cx="1104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💡 小贴士：建议使用多种不同风格的行业资讯进行测试，以确保工作流在不同场景下的稳定性。</a:t>
            </a:r>
            <a:endParaRPr lang="en-US" sz="1100"/>
          </a:p>
        </p:txBody>
      </p:sp>
      <p:sp>
        <p:nvSpPr>
          <p:cNvPr id="24" name="AutoShape 4"/>
          <p:cNvSpPr/>
          <p:nvPr/>
        </p:nvSpPr>
        <p:spPr>
          <a:xfrm>
            <a:off x="762000" y="889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步骤4：</a:t>
            </a:r>
            <a:r>
              <a:rPr lang="zh-CN" altLang="en-US" sz="2400" b="1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测试与验证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将工作流赋予智能体：实现能力扩展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01" r="301"/>
          <a:stretch>
            <a:fillRect/>
          </a:stretch>
        </p:blipFill>
        <p:spPr>
          <a:xfrm>
            <a:off x="762000" y="1651000"/>
            <a:ext cx="4572000" cy="2667000"/>
          </a:xfrm>
          <a:prstGeom prst="rect">
            <a:avLst/>
          </a:prstGeom>
          <a:noFill/>
          <a:ln w="25400" cap="flat" cmpd="sng">
            <a:solidFill>
              <a:srgbClr val="2DD4BF">
                <a:alpha val="4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5720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工作流发布后即可在智能体中被“发现”。通过简单的点击添加，将自动化流程直接转化为智能体的一项可调用技能，实现能力的无缝集成。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715000" y="1651000"/>
            <a:ext cx="28575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905500" y="1841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324600" y="1816100"/>
            <a:ext cx="2222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进入编排界面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905500" y="23114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打开目标智能体（Agent）的配置后台，进入可视化的技能编排与管理中心。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699500" y="1651000"/>
            <a:ext cx="28575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890000" y="1841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9309100" y="1816100"/>
            <a:ext cx="2222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选择添加技能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890000" y="23114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在「技能」板块切换至「工作流」分类，点击“+”号，进入工作流选择与添加页面。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715000" y="3683000"/>
            <a:ext cx="28575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905500" y="3873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324600" y="3848100"/>
            <a:ext cx="2222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挂载目标工作流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905500" y="43434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在列表中搜索并选中已发布的 `Industry_News_Trans` 工作流，完成技能的快速挂载。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699500" y="3683000"/>
            <a:ext cx="28575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890000" y="3873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309100" y="3848100"/>
            <a:ext cx="2222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配置触发逻辑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890000" y="43434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在「人设与回复逻辑」中编写规则，例如：“收到中文资讯时，自动调用该工作流进行处理并回复。”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5715000" y="5778500"/>
            <a:ext cx="5842000" cy="533400"/>
          </a:xfrm>
          <a:prstGeom prst="roundRect">
            <a:avLst>
              <a:gd name="adj" fmla="val 0"/>
            </a:avLst>
          </a:prstGeom>
          <a:solidFill>
            <a:srgbClr val="2DD4B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5842000" y="5892800"/>
            <a:ext cx="558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✨ 效果：智能体从此具备了自动化处理行业资讯的专属“超能力”。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65463" y="1778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3.4 </a:t>
            </a:r>
            <a:r>
              <a:rPr lang="en-US" sz="40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核心节点深度剖析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5334000" y="4445000"/>
            <a:ext cx="15240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cap="flat" cmpd="sng">
            <a:solidFill>
              <a:srgbClr val="15BBA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338218" y="3242492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800" b="0" i="0" u="none" strike="noStrike" dirty="0" err="1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拆解工作流的运行引擎，掌握从基础触发到复杂业务编排的核心逻辑</a:t>
            </a:r>
            <a:r>
              <a:rPr lang="en-US" sz="1800" b="0" i="0" u="none" strike="noStrike" dirty="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，</a:t>
            </a:r>
            <a:br>
              <a:rPr lang="en-US" sz="1800" b="0" i="0" u="none" strike="noStrike" dirty="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0" i="0" u="none" strike="noStrike" dirty="0" err="1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为构建高效自动化体系夯实底层认知</a:t>
            </a:r>
            <a:r>
              <a:rPr lang="en-US" sz="1800" b="0" i="0" u="none" strike="noStrike" dirty="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课程</a:t>
            </a:r>
            <a:r>
              <a:rPr lang="zh-CN" alt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内容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8415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3.</a:t>
            </a:r>
            <a:r>
              <a:rPr lang="en-US" sz="18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1 </a:t>
            </a:r>
            <a:r>
              <a:rPr lang="en-US" sz="1800" b="1" i="0" u="none" strike="noStrike" dirty="0" err="1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走进Coze</a:t>
            </a:r>
            <a:r>
              <a:rPr lang="en-US" sz="1800" b="1" i="0" u="none" strike="noStrike" dirty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 · </a:t>
            </a:r>
            <a:r>
              <a:rPr lang="en-US" sz="1800" b="1" i="0" u="none" strike="noStrike" dirty="0" err="1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低代码革命</a:t>
            </a:r>
            <a:endParaRPr lang="en-US" sz="1100" dirty="0"/>
          </a:p>
        </p:txBody>
      </p:sp>
      <p:sp>
        <p:nvSpPr>
          <p:cNvPr id="6" name="AutoShape 6"/>
          <p:cNvSpPr/>
          <p:nvPr/>
        </p:nvSpPr>
        <p:spPr>
          <a:xfrm>
            <a:off x="952500" y="2311400"/>
            <a:ext cx="2997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认识字节跳动AI智能体平台，解锁Coze 3.0从工具到协作平台的进化，理解工作流如何打通Agent落地的“最后一公里”。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394200" y="1651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584700" y="18415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3.</a:t>
            </a:r>
            <a:r>
              <a:rPr lang="en-US" sz="18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2 </a:t>
            </a:r>
            <a:r>
              <a:rPr lang="zh-CN" altLang="en-US" sz="18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工作流核心概念解析</a:t>
            </a:r>
            <a:endParaRPr lang="en-US" sz="1100" dirty="0"/>
          </a:p>
        </p:txBody>
      </p:sp>
      <p:sp>
        <p:nvSpPr>
          <p:cNvPr id="9" name="AutoShape 9"/>
          <p:cNvSpPr/>
          <p:nvPr/>
        </p:nvSpPr>
        <p:spPr>
          <a:xfrm>
            <a:off x="4584700" y="2311400"/>
            <a:ext cx="2997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辨析工作流与对话流的本质差异，解构节点作为“原子”执行单元的特性，掌握节点间数据流转与无缝联动的底层逻辑。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026400" y="1651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216900" y="18415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3.3 </a:t>
            </a:r>
            <a:r>
              <a:rPr lang="en-US" sz="1800" b="1" i="0" u="none" strike="noStrike" dirty="0" err="1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实战演练</a:t>
            </a:r>
            <a:r>
              <a:rPr lang="en-US" sz="1800" b="1" i="0" u="none" strike="noStrike" dirty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 · </a:t>
            </a:r>
            <a:r>
              <a:rPr lang="en-US" sz="1800" b="1" i="0" u="none" strike="noStrike" dirty="0" err="1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从零搭建</a:t>
            </a:r>
            <a:endParaRPr lang="en-US" sz="1100" dirty="0"/>
          </a:p>
        </p:txBody>
      </p:sp>
      <p:sp>
        <p:nvSpPr>
          <p:cNvPr id="12" name="AutoShape 12"/>
          <p:cNvSpPr/>
          <p:nvPr/>
        </p:nvSpPr>
        <p:spPr>
          <a:xfrm>
            <a:off x="8216900" y="2311400"/>
            <a:ext cx="2997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以“自动生成行业资讯摘要并翻译”为案例，手把手完成从工作流创建、节点配置到发布的全流程，掌握测试验证的关键步骤。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0005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952500" y="4191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04 节点剖析 · 进阶配置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52500" y="4660900"/>
            <a:ext cx="482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深入解析开始、大模型、插件等基础节点，以及批处理、代码节点等业务逻辑节点的应用场景。分享节点参数配置的最佳实践，规避常见开发误区。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197600" y="40005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388100" y="4191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05 </a:t>
            </a:r>
            <a:r>
              <a:rPr lang="en-US" sz="1800" b="1" i="0" u="none" strike="noStrike" dirty="0" err="1" smtClean="0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应用拓展</a:t>
            </a:r>
            <a:endParaRPr lang="en-US" sz="1100" dirty="0"/>
          </a:p>
        </p:txBody>
      </p:sp>
      <p:sp>
        <p:nvSpPr>
          <p:cNvPr id="18" name="AutoShape 18"/>
          <p:cNvSpPr/>
          <p:nvPr/>
        </p:nvSpPr>
        <p:spPr>
          <a:xfrm>
            <a:off x="6388100" y="4660900"/>
            <a:ext cx="482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探索智能营销、创意生成等多元落地场景，展望Coze开源生态与多模型融合的未来图景。通过课堂总结与互动思考，启发更多智能体创新应用。</a:t>
            </a:r>
            <a:endParaRPr lang="en-US" sz="1100" dirty="0"/>
          </a:p>
        </p:txBody>
      </p:sp>
      <p:sp>
        <p:nvSpPr>
          <p:cNvPr id="19" name="AutoShape 19"/>
          <p:cNvSpPr/>
          <p:nvPr/>
        </p:nvSpPr>
        <p:spPr>
          <a:xfrm>
            <a:off x="762000" y="6159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从理论认知到实战落地，系统掌握Coze工作流核心能力，开启智能体应用开发的无限可能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基础节点：开始、结束、大模型、插件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42" b="242"/>
          <a:stretch>
            <a:fillRect/>
          </a:stretch>
        </p:blipFill>
        <p:spPr>
          <a:xfrm>
            <a:off x="762000" y="1778000"/>
            <a:ext cx="4572000" cy="2159000"/>
          </a:xfrm>
          <a:prstGeom prst="roundRect">
            <a:avLst>
              <a:gd name="adj" fmla="val 7058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191000"/>
            <a:ext cx="4572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通过可视化界面，您可以直接编写或导入JSON数据来定义输入参数。这种方式不仅支持单参数的快速调试，更能高效应对复杂场景下的批量参数配置需求。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588000" y="1778000"/>
            <a:ext cx="5842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842000" y="1968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413500" y="19685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开始节点 · 工作流起点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842000" y="2476500"/>
            <a:ext cx="533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核心功能：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定义工作流的输入参数，支持字符串、数字、对象等多种数据类型，作为整个流程的数据入口。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配置方式：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支持手动逐个添加，或通过导入JSON文件实现参数的批量快速配置。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5588000" y="3683000"/>
            <a:ext cx="5842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842000" y="3873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413500" y="38735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结束节点 · 结果输出终点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842000" y="4381500"/>
            <a:ext cx="533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核心功能：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封装工作流的最终执行结果，是数据流转的终点，决定了结果的呈现形式。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输出模式：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可选“变量模式”返回结构化的JSON数据，便于系统间调用；或“文本模式”直接返回自然语言结果。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56515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374151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952500" y="5753100"/>
            <a:ext cx="1028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💡 进阶视角：大模型节点是工作流的“大脑”，负责处理复杂的AI推理与逻辑生成；插件节点则是“手脚”，用于连接外部系统、数据库或执行特定工具调用，二者共同构成了工作流的核心处理层。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基础节点：大模型节点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(LLM Node)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" r="50"/>
          <a:stretch>
            <a:fillRect/>
          </a:stretch>
        </p:blipFill>
        <p:spPr>
          <a:xfrm>
            <a:off x="762000" y="1651000"/>
            <a:ext cx="3556000" cy="2794000"/>
          </a:xfrm>
          <a:prstGeom prst="rect">
            <a:avLst/>
          </a:prstGeom>
          <a:noFill/>
          <a:ln w="25400" cap="flat" cmpd="sng">
            <a:solidFill>
              <a:srgbClr val="2DD4BF">
                <a:alpha val="4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699000"/>
            <a:ext cx="3556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889000" y="4851400"/>
            <a:ext cx="330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核心定位：工作流的“智能大脑”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作为自动化流程的核心枢纽，它负责调用大语言模型处理各类自然语言任务。通过灵活的配置，可将其打造为具备特定领域知识和技能的智能体，连接工作流中的各个环节。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826000" y="1651000"/>
            <a:ext cx="3365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16500" y="1841500"/>
            <a:ext cx="279400" cy="279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397500" y="1803400"/>
            <a:ext cx="273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模型与技能扩展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自由切换豆包、GPT等基座模型；集成天气查询、知识库检索等插件，赋予模型工具使用能力。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382000" y="1651000"/>
            <a:ext cx="3365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72500" y="18415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953500" y="1803400"/>
            <a:ext cx="273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多模态视觉理解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不仅支持文本输入，还可传入图片URL，让模型直接分析图像内容，实现图文结合的智能处理。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4826000" y="3111500"/>
            <a:ext cx="3365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16500" y="3302000"/>
            <a:ext cx="279400" cy="279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397500" y="3263900"/>
            <a:ext cx="273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精细化提示词工程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系统提示词定义模型的“人设”与规则，用户提示词下达具体任务，精准引导模型行为。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8382000" y="3111500"/>
            <a:ext cx="3365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572500" y="3302000"/>
            <a:ext cx="279400" cy="279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953500" y="3263900"/>
            <a:ext cx="273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动态变量交互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支持引用上游节点的动态数据作为输入，实现工作流中信息的自动流转与上下文记忆。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4826000" y="4572000"/>
            <a:ext cx="3365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016500" y="4762500"/>
            <a:ext cx="279400" cy="279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5397500" y="4724400"/>
            <a:ext cx="273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结构化输出配置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指定输出为文本、Markdown或JSON格式；调节温度、最大生成长度等参数，控制随机性。</a:t>
            </a:r>
          </a:p>
        </p:txBody>
      </p:sp>
      <p:sp>
        <p:nvSpPr>
          <p:cNvPr id="22" name="AutoShape 22"/>
          <p:cNvSpPr/>
          <p:nvPr/>
        </p:nvSpPr>
        <p:spPr>
          <a:xfrm>
            <a:off x="8382000" y="4572000"/>
            <a:ext cx="3365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572500" y="4762500"/>
            <a:ext cx="279400" cy="279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8953500" y="4724400"/>
            <a:ext cx="273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全场景任务适配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覆盖智能问答、内容生成、数据分析、翻译、摘要等复杂场景，是实现自动化的核心引擎。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基础节点：插件节点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(Plugin Node)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8128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612900"/>
            <a:ext cx="1028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作为工作流的“外部触手”，插件节点通过调用第三方API工具打破系统壁垒，将外部能力无缝融入自动化流程，是实现业务场景无限扩展的核心组件。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771" r="771"/>
          <a:stretch>
            <a:fillRect/>
          </a:stretch>
        </p:blipFill>
        <p:spPr>
          <a:xfrm>
            <a:off x="762000" y="2667000"/>
            <a:ext cx="3556000" cy="2921000"/>
          </a:xfrm>
          <a:prstGeom prst="roundRect">
            <a:avLst>
              <a:gd name="adj" fmla="val 5217"/>
            </a:avLst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7" name="AutoShape 7"/>
          <p:cNvSpPr/>
          <p:nvPr/>
        </p:nvSpPr>
        <p:spPr>
          <a:xfrm>
            <a:off x="762000" y="57150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图示：插件节点的可视化配置与异常处理面板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699000" y="2667000"/>
            <a:ext cx="3492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889500" y="2857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70500" y="28575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01 输入映射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889500" y="3276600"/>
            <a:ext cx="3111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为插件的必选参数动态赋值，支持关联上游节点数据、静态常量或系统环境变量，灵活驱动插件执行。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318500" y="2667000"/>
            <a:ext cx="3492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09000" y="285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90000" y="28575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02 输出解析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509000" y="3276600"/>
            <a:ext cx="3111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自动接收插件返回的JSON/XML等结构化数据，结果可直接传递给后续节点，构建连贯的数据处理链条。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699000" y="4254500"/>
            <a:ext cx="3492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889500" y="4445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5270500" y="44450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03 模拟调试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889500" y="4864100"/>
            <a:ext cx="3111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开发阶段启用模拟集，用预设的静态数据替代真实API调用，规避资源消耗与风险，加速流程调试效率。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318500" y="4254500"/>
            <a:ext cx="3492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509000" y="44450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8890000" y="44450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04 异常容错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509000" y="4864100"/>
            <a:ext cx="3111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配置超时阈值、自动重试策略及失败兜底方案（中断/返回默认值/触发异常分支），保障流程高可用性。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4699000" y="5842000"/>
            <a:ext cx="7112000" cy="4572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4826000" y="5943600"/>
            <a:ext cx="685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核心价值：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将孤立的系统能力转化为可编排的自动化组件，让工作流具备连接万物的能力。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业务逻辑节点：批处理、选择器、代码节点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064" r="4064"/>
          <a:stretch>
            <a:fillRect/>
          </a:stretch>
        </p:blipFill>
        <p:spPr>
          <a:xfrm>
            <a:off x="762000" y="1778000"/>
            <a:ext cx="5080000" cy="2286000"/>
          </a:xfrm>
          <a:prstGeom prst="roundRect">
            <a:avLst>
              <a:gd name="adj" fmla="val 6666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381500"/>
            <a:ext cx="508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图示为可视化工作流编辑器的实际操作界面，展示了批处理节点如何与其他组件串联，实现对图片数组的自动化批量处理。这种可视化的配置方式，让复杂的逻辑编排变得直观且易于维护。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223000" y="1778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77000" y="20066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985000" y="19304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01 批处理节点 (Batch Node)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对数组中的每个元素执行相同的处理逻辑，适用于图片处理、数据清洗等批量任务，支持高并发的并行处理模式。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3302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77000" y="35306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34544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02 选择器节点 (Selector Node)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构建工作流的分支结构，类比编程中的 `if-else`。基于数据内容或外部条件，动态决定执行哪一条后续路径。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6223000" y="4826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77000" y="50546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985000" y="49784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03 代码节点 (Code Node)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注入自定义 JavaScript 代码，处理复杂的数学计算、API 调用或非标数据转换，赋予工作流无限的扩展能力。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05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节点配置最佳实践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65200" y="19812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9812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命名清晰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65200" y="2489200"/>
            <a:ext cx="30226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为节点和变量赋予业务化名称，拒绝晦涩代号。清晰的命名能让工作流逻辑直观易懂，降低协作与维护的沟通成本。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81500" y="1778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84700" y="19812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16500" y="19812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善用描述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84700" y="2489200"/>
            <a:ext cx="30226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为关键参数补充业务背景与取值说明，这不仅帮助模型更精准地理解意图，也为未来的迭代和交接提供重要的上下文信息。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01000" y="1778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04200" y="19812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36000" y="19812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模块化思考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04200" y="2489200"/>
            <a:ext cx="30226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将复杂的业务逻辑拆解为单一职责的原子节点，既提升了节点的复用性，也让整体流程结构更清晰，便于局部调试与扩展。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275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65200" y="43307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397000" y="43307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充分测试验证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65200" y="4838700"/>
            <a:ext cx="48641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利用「试运行」功能结合模拟数据集进行全链路校验。在正式发布前，务必排查潜在的逻辑漏洞与数据异常，确保节点在真实场景下的稳定性与准确性。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159500" y="41275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362700" y="43307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794500" y="43307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05 配置异常兜底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362700" y="4838700"/>
            <a:ext cx="48641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针对网络波动、接口超时等风险点，预设重试、告警或降级策略。合理的异常处理机制能避免单点故障导致整个工作流意外中断，增强系统的健壮性。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06 </a:t>
            </a:r>
            <a:r>
              <a:rPr lang="en-US" sz="32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应用</a:t>
            </a:r>
            <a:r>
              <a:rPr lang="zh-CN" alt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拓展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782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222500"/>
            <a:ext cx="23622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智能营销系统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9210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▍应用场景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302000"/>
            <a:ext cx="28702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自动分析用户历史行为与偏好，生成千人千面的营销文案，并按预设策略定时触达，提升用户转化率。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5211">
            <a:off x="1016014" y="4248150"/>
            <a:ext cx="28702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1016000" y="44450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▍执行流程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48260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定时触发任务 → 获取用户画像数据 → 大模型生成个性化内容 → 多渠道自动分发推送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406900" y="1905000"/>
            <a:ext cx="33782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222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68900" y="2222500"/>
            <a:ext cx="23622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AI创意照相馆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60900" y="29210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▍应用场景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660900" y="3302000"/>
            <a:ext cx="28702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用户上传照片后，AI自动识别主体与环境，智能匹配艺术风格、添加创意滤镜，一键生成精修大片。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4660914" y="4248150"/>
            <a:ext cx="28702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4660900" y="44450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▍执行流程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660900" y="48260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接收用户图片 → 视觉模型解析内容 → AI进行风格迁移与美化 → 输出高清成品图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051800" y="1905000"/>
            <a:ext cx="33782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2225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8813800" y="2222500"/>
            <a:ext cx="23622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智能客服系统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305800" y="29210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▍应用场景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305800" y="3302000"/>
            <a:ext cx="28702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7x24小时在线响应，自动识别用户意图并匹配答案，解决常见咨询；复杂问题智能转接人工坐席。</a:t>
            </a:r>
            <a:endParaRPr lang="en-US" sz="1100"/>
          </a:p>
        </p:txBody>
      </p:sp>
      <p:cxnSp>
        <p:nvCxnSpPr>
          <p:cNvPr id="25" name="Connector 25"/>
          <p:cNvCxnSpPr/>
          <p:nvPr/>
        </p:nvCxnSpPr>
        <p:spPr>
          <a:xfrm rot="-15211">
            <a:off x="8305814" y="4248150"/>
            <a:ext cx="28702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6" name="AutoShape 26"/>
          <p:cNvSpPr/>
          <p:nvPr/>
        </p:nvSpPr>
        <p:spPr>
          <a:xfrm>
            <a:off x="8305800" y="44450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▍执行流程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305800" y="48260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捕获用户咨询问题 → 大模型意图识别 → 知识库检索回复 或 智能转接人工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3.5 </a:t>
            </a:r>
            <a:r>
              <a:rPr lang="en-US" sz="32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总结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70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304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905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核心回顾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167">
            <a:off x="1016008" y="24701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667000"/>
            <a:ext cx="47625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01 平台核心：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Coze作为低代码AI智能体平台，其核心在于通过工作流实现复杂任务的自动化与智能化，是连接模型与业务的桥梁。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02 可视化编排：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工作流以节点为基础单元，支持拖拽式可视化搭建，无需复杂编码即可快速串联业务逻辑。</a:t>
            </a:r>
          </a:p>
          <a:p>
            <a:pPr marL="0"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03 关键节点：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熟练掌握基础节点（开始/结束、大模型交互、插件调用）与业务增强节点（批处理、条件判断），是构建稳定工作流的关键。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159500" y="1651000"/>
            <a:ext cx="5270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13500" y="19304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858000" y="1905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课后实践挑战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9167">
            <a:off x="6413508" y="24701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6413500" y="2667000"/>
            <a:ext cx="47625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任务一：案例功能升级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基于今日的课程案例，尝试新增一个“飞书文档”插件节点，实现将生成的中英文摘要内容自动写入并保存到指定的飞书文档中，重点掌握外部插件的调用与参数配置。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任务二：创意流程构思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结合个人学习或工作场景（如周报生成、资讯聚合、客户回复助手等），构思一个专属的AI工作流创意，并绘制出包含输入、处理、输出节点的可视化流程图。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5905500"/>
            <a:ext cx="10668000" cy="508000"/>
          </a:xfrm>
          <a:prstGeom prst="roundRect">
            <a:avLst>
              <a:gd name="adj" fmla="val 0"/>
            </a:avLst>
          </a:prstGeom>
          <a:solidFill>
            <a:srgbClr val="2DD4B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762000" y="59944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15E59"/>
                </a:solidFill>
                <a:latin typeface="Noto Sans SC"/>
                <a:ea typeface="Noto Sans SC"/>
                <a:cs typeface="Noto Sans SC"/>
                <a:sym typeface="Noto Sans SC"/>
              </a:rPr>
              <a:t>💡 学习贴士：动手拆解与重构是掌握AI工作流逻辑的最快方式，大胆尝试不同节点的组合吧！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9303" y="-1432378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-762000" y="4826000"/>
            <a:ext cx="2540000" cy="2540000"/>
          </a:xfrm>
          <a:prstGeom prst="ellipse">
            <a:avLst/>
          </a:prstGeom>
          <a:solidFill>
            <a:srgbClr val="2DD4BF">
              <a:alpha val="10000"/>
            </a:srgbClr>
          </a:solidFill>
          <a:ln cap="flat" cmpd="sng">
            <a:solidFill>
              <a:srgbClr val="15BBA6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668000" y="-508000"/>
            <a:ext cx="2286000" cy="2286000"/>
          </a:xfrm>
          <a:prstGeom prst="ellipse">
            <a:avLst/>
          </a:prstGeom>
          <a:solidFill>
            <a:srgbClr val="2DD4BF">
              <a:alpha val="10000"/>
            </a:srgbClr>
          </a:solidFill>
          <a:ln cap="flat" cmpd="sng">
            <a:solidFill>
              <a:srgbClr val="15BBA6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322217" y="2183494"/>
            <a:ext cx="1219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3.1 </a:t>
            </a:r>
            <a:r>
              <a:rPr lang="en-US" sz="40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走进</a:t>
            </a:r>
            <a:r>
              <a:rPr lang="en-US" sz="40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Coze</a:t>
            </a:r>
            <a:r>
              <a:rPr lang="en-US" sz="40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- </a:t>
            </a:r>
            <a:r>
              <a:rPr lang="en-US" sz="40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AI时代的低代码革命</a:t>
            </a:r>
            <a:endParaRPr lang="en-US" sz="1100" dirty="0"/>
          </a:p>
        </p:txBody>
      </p:sp>
      <p:sp>
        <p:nvSpPr>
          <p:cNvPr id="7" name="AutoShape 7"/>
          <p:cNvSpPr/>
          <p:nvPr/>
        </p:nvSpPr>
        <p:spPr>
          <a:xfrm>
            <a:off x="1582057" y="3477988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800" b="0" i="0" u="none" strike="noStrike" dirty="0" err="1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无需复杂编程，让创意即刻落地，解锁人工智能应用开发的全新范式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5334000" y="5905500"/>
            <a:ext cx="15240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cap="flat" cmpd="sng">
            <a:solidFill>
              <a:srgbClr val="15BBA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</a:t>
            </a:r>
            <a:r>
              <a:rPr lang="en-US" sz="32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Coze</a:t>
            </a: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—— 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字节跳动的AI</a:t>
            </a: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智能体平1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89000" y="1381760"/>
            <a:ext cx="1778000" cy="177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3429000"/>
            <a:ext cx="381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官方定义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Coze（扣子）是字节跳动推出的0代码/低代码AI智能体（Agent）搭建平台，致力于让AI应用开发触手可及，无需深厚的技术背景即可快速构建智能应用。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4953000" y="1524000"/>
            <a:ext cx="6477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5143500" y="1676400"/>
            <a:ext cx="609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核心理念：让AI平民化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将复杂的大模型能力、工具调用和逻辑编排封装为可视化模块。通过简单的拖拽与配置，让没有编程基础的用户也能轻松创建强大的AI应用，释放每个人的创造力。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953000" y="3238500"/>
            <a:ext cx="6477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143500" y="3390900"/>
            <a:ext cx="609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🏭 平台定位：AI工具制造工厂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不仅是一个平台，更是一个生产AI工具的“工厂”。它提供标准化的“零件”——包括大模型、功能插件和工作流模板，让用户像搭积木一样，快速组装出解决特定场景问题的专属AI。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4953000"/>
            <a:ext cx="2603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52500" y="51435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295400" y="51181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零门槛极简操作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952500" y="55626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全图形化拖拽界面，无需编写代码，极大降低开发门槛，实现“所见即所得”的搭建体验。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3530600" y="4953000"/>
            <a:ext cx="2603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721100" y="5143500"/>
            <a:ext cx="279400" cy="279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064000" y="51181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主流模型全覆盖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721100" y="55626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原生支持“豆包”系列模型，同时兼容OpenAI、智谱等第三方大模型，灵活切换，择优而用。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299200" y="4953000"/>
            <a:ext cx="2603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89700" y="5143500"/>
            <a:ext cx="279400" cy="279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832600" y="51181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海量插件即插即用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489700" y="55626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内置资讯检索、文档处理、设计生成等丰富插件，快速扩展智能体的能力边界，满足多样需求。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9067800" y="4953000"/>
            <a:ext cx="26035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258300" y="5143500"/>
            <a:ext cx="279400" cy="279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9601200" y="51181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可视化逻辑编排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9258300" y="55626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通过节点式工作流设计，将AI能力与业务逻辑深度融合，轻松实现复杂任务的自动化处理。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Coze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3.0新特性：从工具到团队协作平台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14500"/>
            <a:ext cx="1066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2026年5月，Coze迎来里程碑式的3.0版本更新，完成从单一Bot构建工具到智能化AI团队协作平台的关键进化。这不仅是功能的迭代，更是协作范式的革新，为开发者与团队带来更智能、更开放、更高效的生产协作体验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794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30226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3022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多人多Agent 灵活协作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5306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打破单智能体限制，支持“一人+多Agent”或“多人+多Agent”的弹性组合。通过@符号即可快速唤起不同角色的智能体协同作业，实现任务的智能拆解、分工与并行处理，让团队协作更具灵活性与效率。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2794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30226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3022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专业智能体 满配在线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35306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内置主流大模型底座，深度融合长期记忆与智能工作台能力，能够精准理解复杂的业务意图与上下文。无需繁琐配置即可投入专业场景使用，为研发、设计、运营等岗位提供“满配”的智能辅助与决策支持。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699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9276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927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开放生态 快速构建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016000" y="54356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打破生态壁垒，支持Claude Code、OpenClaw等本地及第三方Agent无缝接入。平台预置覆盖金融、教育、制造等领域的精品行业模板，让用户无需从零开发，一键即可生成专家级垂直智能体。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4699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9276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4927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项目化管理 资产沉淀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54356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支持多项目独立隔离与精细化权限管理，开发过程中沉淀的工作流、插件、对话记录等数字资产可自动归集，形成可复用的团队知识库，实现技术资产的持续积累与高效流转。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为什么需要工作流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？——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Agent落地的“最后一公里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”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939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778000"/>
            <a:ext cx="952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现实痛点：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单个AI Agent虽能理解自然语言，却难以处理“多步骤、强依赖”的复杂任务。例如：“整理本周销售数据 → 生成分析PPT → 发送给部门老板并同步至云盘”，如何让AI按序执行并确保结果可控？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048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32385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3175000"/>
            <a:ext cx="4381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结构化业务逻辑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将复杂任务拆解为有序的“节点-流程”组合，为AI提供清晰的执行地图，告别模糊的指令，让任务执行路径可视化、可控化。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3048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13500" y="32385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21500" y="3175000"/>
            <a:ext cx="4381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实现任务自动化闭环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自动串联信息检索、内容生成、文件操作与消息发送等步骤，无需人工介入即可完成端到端的任务交付，释放人力成本。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6355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4826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460500" y="4762500"/>
            <a:ext cx="4381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提升可靠性，告别“幻觉”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将LLM的生成能力与刚性业务逻辑耦合，通过流程约束减少模型的随机性错误，确保输出结果的准确性与业务合规性。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46355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13500" y="48260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4762500"/>
            <a:ext cx="4381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可视化的低代码编排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通过拖拽式画布即可搭建和调试工作流，无需复杂编码，降低Agent应用的开发门槛，让运维与迭代更加直观高效。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3048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</a:t>
            </a:r>
            <a:r>
              <a:rPr lang="en-US" sz="40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2 </a:t>
            </a:r>
            <a:r>
              <a:rPr lang="en-US" sz="40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Coze</a:t>
            </a:r>
            <a:r>
              <a:rPr lang="en-US" sz="40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工作流核心概念解析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1016000" y="4572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从节点定义到数据流转，全方位拆解工作流与对话流的底层架构</a:t>
            </a:r>
            <a:b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探索智能编排的核心逻辑，掌握高效协作与自动化的关键范式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080000" y="5905500"/>
            <a:ext cx="20320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cap="flat" cmpd="sng">
            <a:solidFill>
              <a:srgbClr val="15BBA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(Workflow) vs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对话流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(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Chatflow</a:t>
            </a:r>
            <a:r>
              <a:rPr lang="en-US" sz="3200" b="1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)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70500" cy="2413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7145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D9488"/>
                </a:solidFill>
                <a:latin typeface="Noto Sans SC"/>
                <a:ea typeface="Noto Sans SC"/>
                <a:cs typeface="Noto Sans SC"/>
                <a:sym typeface="Noto Sans SC"/>
              </a:rPr>
              <a:t>🛠️ 工作流：工具化任务的自动化引擎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222500"/>
            <a:ext cx="48895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核心逻辑：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聚焦功能类任务的标准化执行，强调节点的顺序、分支与批量处理能力。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关键特征：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无内置会话记忆，每次执行相互独立，通常作为后台服务运行，无需前端UI。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159500" y="1524000"/>
            <a:ext cx="5270500" cy="2413000"/>
          </a:xfrm>
          <a:prstGeom prst="roundRect">
            <a:avLst>
              <a:gd name="adj" fmla="val 0"/>
            </a:avLst>
          </a:prstGeom>
          <a:solidFill>
            <a:srgbClr val="3B82F6">
              <a:alpha val="1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350000" y="17145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/>
                <a:ea typeface="Noto Sans SC"/>
                <a:cs typeface="Noto Sans SC"/>
                <a:sym typeface="Noto Sans SC"/>
              </a:rPr>
              <a:t>💬 对话流：交互式体验的智能中枢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350000" y="2222500"/>
            <a:ext cx="48895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核心逻辑：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聚焦自然语言交互场景，强调多轮对话的连贯性与上下文的理解。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关键特征：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具备会话记忆与状态管理，支持动态的对话分支，可配置个性化的交互界面。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7396" r="7396"/>
          <a:stretch>
            <a:fillRect/>
          </a:stretch>
        </p:blipFill>
        <p:spPr>
          <a:xfrm>
            <a:off x="762000" y="4191000"/>
            <a:ext cx="3556000" cy="1841500"/>
          </a:xfrm>
          <a:prstGeom prst="roundRect">
            <a:avLst>
              <a:gd name="adj" fmla="val 8275"/>
            </a:avLst>
          </a:prstGeom>
          <a:noFill/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4762500" y="4191000"/>
            <a:ext cx="6667500" cy="1841500"/>
          </a:xfrm>
          <a:prstGeom prst="roundRect">
            <a:avLst>
              <a:gd name="adj" fmla="val 0"/>
            </a:avLst>
          </a:prstGeom>
          <a:solidFill>
            <a:srgbClr val="F0FDFA">
              <a:alpha val="85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953000" y="4381500"/>
            <a:ext cx="635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💡 选型决策指南：一句话区分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953000" y="4826000"/>
            <a:ext cx="6286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如果需求是</a:t>
            </a: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“让AI执行具体的任务”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（如数据清洗、报告生成、自动化流程），请选择</a:t>
            </a: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；</a:t>
            </a:r>
            <a:b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如果需求是</a:t>
            </a: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“让AI像人一样交流”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（如智能客服、情感陪伴、多轮问答），请选择</a:t>
            </a: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对话流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节点：工作流的“原子”执行单元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972" r="972"/>
          <a:stretch>
            <a:fillRect/>
          </a:stretch>
        </p:blipFill>
        <p:spPr>
          <a:xfrm>
            <a:off x="762000" y="1651000"/>
            <a:ext cx="4826000" cy="2159000"/>
          </a:xfrm>
          <a:prstGeom prst="rect">
            <a:avLst/>
          </a:prstGeom>
          <a:noFill/>
          <a:ln w="25400" cap="flat" cmpd="sng">
            <a:solidFill>
              <a:srgbClr val="2DD4BF">
                <a:alpha val="3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0640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图示：典型的工作流节点串联流程，展示了从输入、处理到输出的完整链路，体现了节点间的数据流转逻辑。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969000" y="1651000"/>
            <a:ext cx="5588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6159500" y="1803400"/>
            <a:ext cx="5207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什么是节点？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节点是工作流的最小功能单元，如同一个个独立的“小帮手”，封装了特定的业务能力（如调用大模型、查询数据库、发送邮件）。它们通过连接线串联，构成自动化的业务处理链条。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5969000" y="3429000"/>
            <a:ext cx="2730500" cy="2222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159500" y="3619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540500" y="35941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开始节点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159500" y="4127500"/>
            <a:ext cx="234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流程的启动源头，负责定义触发条件和接收外部输入（如用户的文本指令、上传的文件或系统参数），为后续节点提供初始数据。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826500" y="3429000"/>
            <a:ext cx="2730500" cy="2222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017000" y="3619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398000" y="35941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结束节点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017000" y="4127500"/>
            <a:ext cx="234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流程的终点，用于汇总所有前置节点的处理结果，生成并输出最终反馈（如生成报告、返回结构化数据或发送通知），标志着任务的完成。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969000"/>
            <a:ext cx="10668000" cy="12700"/>
          </a:xfrm>
          <a:prstGeom prst="roundRect">
            <a:avLst>
              <a:gd name="adj" fmla="val 0"/>
            </a:avLst>
          </a:prstGeom>
          <a:solidFill>
            <a:srgbClr val="2DD4B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762000" y="6096000"/>
            <a:ext cx="10668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核心认知：节点是功能的封装，连接是数据的桥梁，二者结合构成了灵活可复用的自动化工作流体系。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2480</Words>
  <Application>Microsoft Office PowerPoint</Application>
  <PresentationFormat>宽屏</PresentationFormat>
  <Paragraphs>306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modified xsi:type="dcterms:W3CDTF">2026-07-14T08:49:51Z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{"Label":"1","ContentProducer":"001191110102MACQD9K64010000","ProduceID":"7662296870103633177","ReservedCode1":"","ContentPropagator":"","PropagateID":"","ReservedCode2":""}</vt:lpwstr>
  </property>
</Properties>
</file>