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59" r:id="rId1"/>
    <p:sldMasterId id="2147483660" r:id="rId2"/>
  </p:sldMasterIdLst>
  <p:notesMasterIdLst>
    <p:notesMasterId r:id="rId19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</p:sldIdLst>
  <p:sldSz cx="12192000" cy="68580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L="0"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L="457200"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L="914400"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L="1371600"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L="1828800"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L="2286000"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L="2743200"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L="3200400"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L="3657600"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10" d="100"/>
          <a:sy n="110" d="100"/>
        </p:scale>
        <p:origin x="594" y="10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  <a:t>15.7.2026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988891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大家好，欢迎来到第10章的课程。今天我们将学习如何构建一个“发票识别助手”AI Agent。这个智能体能自动处理发票图片或PDF，提取关键信息并生成标准Excel。通过本章学习，您将掌握利用AI解决实际办公痛点的核心方法。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169601440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OCR识别出文字后，我们需要一个“批处理”节点来逐个处理这些结果。我们将批处理的输入绑定到OCR的输出，并设置并行数量为1，确保文件被一个一个地串行处理，避免逻辑冲突。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128084137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在批处理节点内部，我们添加一个“大模型”节点。它的作用是对OCR识别出的原始文本进行智能提取和格式化。这里最关键的是编写详细的系统提示词，告诉大模型要提取哪些字段，以及输出的JSON格式是什么样的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383878382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大模型整理好数据后，我们就可以生成Excel了。我们使用“Excel文件助手”插件，将它的数据源绑定到批处理节点的输出，也就是那个JSON数组。插件会自动将这些数据生成一个Excel文件，并输出一个下载链接。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267677801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最后，我们配置“结束”节点，将它的输出绑定到Excel的下载链接。然后，回到Agent编辑页面，将我们刚刚创建的“fapiao”工作流绑定到Agent上。这样，整个发票识别助手就搭建完成了。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234053776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让我们来看一下最终效果。用户上传发票后，Agent会自动处理并返回一个Excel文件。如屏幕下方所示，所有发票的关键信息，比如购买方、销售方、金额、税额等，都已经被精准提取并整理成了规范的表格，非常方便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120491885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最后我们来总结一下。本章我们完成了一个完整的AI Agent搭建流程，从需求分析到方案设计，再到动手实践。大家需要掌握三个核心技术点：如何选择合适的插件、如何在节点间配置变量传递数据，以及如何设计批处理来实现批量操作。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223988753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课程的最后，我们展望一下未来。今天学习的搭建逻辑可以推广到很多其他场景，比如识别火车票、提取合同信息、汇总简历等等。大家可以思考一下，如果要识别手写发票，我们的方案需要做哪些改进？或者如何增加一个数据校验环节？希望大家能举一反三，创造更多可能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277689776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本次课程将分为三个部分。首先，我们会分析传统发票处理的痛点，并提出AI解决方案。接着，我们将进入核心的动手实践环节，从零搭建我们的发票识别助手。最后，我们会进行课程总结并展望未来的应用拓展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286610186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首先我们来看第一部分，行业痛点。传统的发票处理方式就像财务工作的“隐形枷锁”，主要有两大痛点：一是人工录入效率低下，处理一张发票就要3到5分钟；二是数据准确性难以保证，长时间重复工作很容易出错。这些问题都迫切需要自动化的解决方案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425491570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为了解决这些痛点，我们设计了发票识别助手。它的核心工作流如左图所示，从发票上传开始，经过OCR图像识别、大模型字段提取，最后生成标准的Excel。这个方案的优势在于支持多种格式、输出标准化、并且效率和精度都非常高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325771096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现在我们进入第二部分，动手实践。第一步，我们要在Coze平台上创建一个新的Agent。大家可以看到屏幕上的截图，我们需要填写智能体的名称，这里我们填“发票识别助手”，然后简要描述它的功能，并可以生成一个图标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8978210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创建完基础信息后，我们需要定义Agent的人设和回复逻辑。这是Agent的灵魂。我们要按照“角色-技能-限制”的结构来编写提示词，并明确调用名为`fapiao`的工作流。同时，要选择合适的模型并调整参数，最后设置一个友好的开场白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164810152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Agent创建好后，我们来创建工作流，这是Agent的核心。我们需要在资源库中新建一个工作流，命名为“fapiao”。下方的长图展示了我们将要构建的完整工作流，它由开始、OCR识别、批处理、生成Excel和结束五个节点组成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202857564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接下来我们配置第一个节点：“开始”节点。它的作用是定义数据入口。我们创建一个名为`invoice_files`的变量，类型设置为`Array[File]`，这样就能支持批量上传多种格式的发票文件了。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144403640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下一步是OCR节点，这是核心的识别环节。我们使用官方的“OCR火山版”插件，因为它比大模型直接识别更精准。我们需要启用批处理，并将输入参数绑定到上一个节点的输出，这样它就能自动处理所有上传的发票文件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20267316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标题幻灯片" type="title">
  <p:cSld name="TITLE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hape 30"/>
          <p:cNvSpPr txBox="1"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500"/>
              <a:buFont typeface="Arial"/>
              <a:buNone/>
              <a:defRPr sz="4500"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3" name="Shape 31"/>
          <p:cNvSpPr txBox="1"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1pPr>
            <a:lvl2pPr lvl="1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sz="1500"/>
            </a:lvl2pPr>
            <a:lvl3pPr lvl="2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3pPr>
            <a:lvl4pPr lvl="3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4pPr>
            <a:lvl5pPr lvl="4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5pPr>
            <a:lvl6pPr lvl="5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6pPr>
            <a:lvl7pPr lvl="6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7pPr>
            <a:lvl8pPr lvl="7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8pPr>
            <a:lvl9pPr lvl="8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9pPr>
          </a:lstStyle>
          <a:p>
            <a:endParaRPr/>
          </a:p>
        </p:txBody>
      </p:sp>
      <p:sp>
        <p:nvSpPr>
          <p:cNvPr id="14" name="Shape 32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5" name="Shape 33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6" name="Shape 34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标题和竖排文字" type="vertTx">
  <p:cSld name="VERTICAL_TEXT"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Shape 49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70" name="Shape 50"/>
          <p:cNvSpPr txBox="1">
            <a:spLocks noGrp="1"/>
          </p:cNvSpPr>
          <p:nvPr>
            <p:ph type="body" idx="1"/>
          </p:nvPr>
        </p:nvSpPr>
        <p:spPr>
          <a:xfrm rot="5400000">
            <a:off x="2940248" y="-942379"/>
            <a:ext cx="3263504" cy="788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71" name="Shape 51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72" name="Shape 52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73" name="Shape 53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竖排标题与文本" type="vertTitleAndTx">
  <p:cSld name="VERTICAL_TITLE_AND_VERTICAL_TEXT"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Shape 15"/>
          <p:cNvSpPr txBox="1">
            <a:spLocks noGrp="1"/>
          </p:cNvSpPr>
          <p:nvPr>
            <p:ph type="title"/>
          </p:nvPr>
        </p:nvSpPr>
        <p:spPr>
          <a:xfrm rot="5400000">
            <a:off x="5350073" y="1467445"/>
            <a:ext cx="4358879" cy="19716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76" name="Shape 16"/>
          <p:cNvSpPr txBox="1">
            <a:spLocks noGrp="1"/>
          </p:cNvSpPr>
          <p:nvPr>
            <p:ph type="body" idx="1"/>
          </p:nvPr>
        </p:nvSpPr>
        <p:spPr>
          <a:xfrm rot="5400000">
            <a:off x="1349573" y="-447080"/>
            <a:ext cx="4358879" cy="58007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77" name="Shape 17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78" name="Shape 18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79" name="Shape 19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标题和内容" type="obj">
  <p:cSld name="OBJECT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hape 54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9" name="Shape 55"/>
          <p:cNvSpPr txBox="1"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20" name="Shape 56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21" name="Shape 57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22" name="Shape 58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节标题" type="secHead">
  <p:cSld name="SECTION_HEADER"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Shape 59"/>
          <p:cNvSpPr txBox="1"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500"/>
              <a:buFont typeface="Arial"/>
              <a:buNone/>
              <a:defRPr sz="4500"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25" name="Shape 60"/>
          <p:cNvSpPr txBox="1">
            <a:spLocks noGrp="1"/>
          </p:cNvSpPr>
          <p:nvPr>
            <p:ph type="body" idx="1"/>
          </p:nvPr>
        </p:nvSpPr>
        <p:spPr>
          <a:xfrm>
            <a:off x="623888" y="3442097"/>
            <a:ext cx="7886700" cy="11251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500"/>
              <a:buNone/>
              <a:defRPr sz="15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26" name="Shape 61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27" name="Shape 62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28" name="Shape 63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两栏内容" type="twoObj">
  <p:cSld name="TWO_OBJECTS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Shape 9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31" name="Shape 10"/>
          <p:cNvSpPr txBox="1">
            <a:spLocks noGrp="1"/>
          </p:cNvSpPr>
          <p:nvPr>
            <p:ph type="body" idx="1"/>
          </p:nvPr>
        </p:nvSpPr>
        <p:spPr>
          <a:xfrm>
            <a:off x="628650" y="1369219"/>
            <a:ext cx="3886200" cy="3263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32" name="Shape 11"/>
          <p:cNvSpPr txBox="1">
            <a:spLocks noGrp="1"/>
          </p:cNvSpPr>
          <p:nvPr>
            <p:ph type="body" idx="2"/>
          </p:nvPr>
        </p:nvSpPr>
        <p:spPr>
          <a:xfrm>
            <a:off x="4629150" y="1369219"/>
            <a:ext cx="3886200" cy="3263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33" name="Shape 12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34" name="Shape 13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35" name="Shape 14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比较" type="twoTxTwoObj">
  <p:cSld name="TWO_OBJECTS_WITH_TEXT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Shape 35"/>
          <p:cNvSpPr txBox="1"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38" name="Shape 36"/>
          <p:cNvSpPr txBox="1">
            <a:spLocks noGrp="1"/>
          </p:cNvSpPr>
          <p:nvPr>
            <p:ph type="body" idx="1"/>
          </p:nvPr>
        </p:nvSpPr>
        <p:spPr>
          <a:xfrm>
            <a:off x="629841" y="1260872"/>
            <a:ext cx="3868340" cy="6179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1pPr>
            <a:lvl2pPr marL="914400" lvl="1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sz="1500" b="1"/>
            </a:lvl2pPr>
            <a:lvl3pPr marL="1371600" lvl="2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 b="1"/>
            </a:lvl3pPr>
            <a:lvl4pPr marL="1828800" lvl="3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4pPr>
            <a:lvl5pPr marL="2286000" lvl="4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5pPr>
            <a:lvl6pPr marL="2743200" lvl="5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6pPr>
            <a:lvl7pPr marL="3200400" lvl="6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7pPr>
            <a:lvl8pPr marL="3657600" lvl="7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8pPr>
            <a:lvl9pPr marL="4114800" lvl="8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9pPr>
          </a:lstStyle>
          <a:p>
            <a:endParaRPr/>
          </a:p>
        </p:txBody>
      </p:sp>
      <p:sp>
        <p:nvSpPr>
          <p:cNvPr id="39" name="Shape 37"/>
          <p:cNvSpPr txBox="1">
            <a:spLocks noGrp="1"/>
          </p:cNvSpPr>
          <p:nvPr>
            <p:ph type="body" idx="2"/>
          </p:nvPr>
        </p:nvSpPr>
        <p:spPr>
          <a:xfrm>
            <a:off x="629841" y="1878806"/>
            <a:ext cx="3868340" cy="27634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40" name="Shape 38"/>
          <p:cNvSpPr txBox="1">
            <a:spLocks noGrp="1"/>
          </p:cNvSpPr>
          <p:nvPr>
            <p:ph type="body" idx="3"/>
          </p:nvPr>
        </p:nvSpPr>
        <p:spPr>
          <a:xfrm>
            <a:off x="4629150" y="1260872"/>
            <a:ext cx="3887391" cy="6179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1pPr>
            <a:lvl2pPr marL="914400" lvl="1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sz="1500" b="1"/>
            </a:lvl2pPr>
            <a:lvl3pPr marL="1371600" lvl="2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 b="1"/>
            </a:lvl3pPr>
            <a:lvl4pPr marL="1828800" lvl="3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4pPr>
            <a:lvl5pPr marL="2286000" lvl="4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5pPr>
            <a:lvl6pPr marL="2743200" lvl="5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6pPr>
            <a:lvl7pPr marL="3200400" lvl="6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7pPr>
            <a:lvl8pPr marL="3657600" lvl="7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8pPr>
            <a:lvl9pPr marL="4114800" lvl="8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9pPr>
          </a:lstStyle>
          <a:p>
            <a:endParaRPr/>
          </a:p>
        </p:txBody>
      </p:sp>
      <p:sp>
        <p:nvSpPr>
          <p:cNvPr id="41" name="Shape 39"/>
          <p:cNvSpPr txBox="1">
            <a:spLocks noGrp="1"/>
          </p:cNvSpPr>
          <p:nvPr>
            <p:ph type="body" idx="4"/>
          </p:nvPr>
        </p:nvSpPr>
        <p:spPr>
          <a:xfrm>
            <a:off x="4629150" y="1878806"/>
            <a:ext cx="3887391" cy="27634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42" name="Shape 40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43" name="Shape 41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44" name="Shape 42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仅标题" type="titleOnly">
  <p:cSld name="TITLE_ONLY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Shape 20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47" name="Shape 21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48" name="Shape 22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49" name="Shape 23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空白" type="blank">
  <p:cSld name="BLANK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Shape 6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52" name="Shape 7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53" name="Shape 8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内容与标题" type="objTx">
  <p:cSld name="OBJECT_WITH_CAPTION_TEXT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Shape 43"/>
          <p:cNvSpPr txBox="1"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56" name="Shape 44"/>
          <p:cNvSpPr txBox="1">
            <a:spLocks noGrp="1"/>
          </p:cNvSpPr>
          <p:nvPr>
            <p:ph type="body" idx="1"/>
          </p:nvPr>
        </p:nvSpPr>
        <p:spPr>
          <a:xfrm>
            <a:off x="3887391" y="740569"/>
            <a:ext cx="4629150" cy="365521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810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marL="914400" lvl="1" indent="-3619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100"/>
              <a:buChar char="•"/>
              <a:defRPr sz="2100"/>
            </a:lvl2pPr>
            <a:lvl3pPr marL="1371600" lvl="2" indent="-3429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marL="1828800" lvl="3" indent="-3238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4pPr>
            <a:lvl5pPr marL="2286000" lvl="4" indent="-3238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5pPr>
            <a:lvl6pPr marL="2743200" lvl="5" indent="-3238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6pPr>
            <a:lvl7pPr marL="3200400" lvl="6" indent="-3238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7pPr>
            <a:lvl8pPr marL="3657600" lvl="7" indent="-3238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8pPr>
            <a:lvl9pPr marL="4114800" lvl="8" indent="-3238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9pPr>
          </a:lstStyle>
          <a:p>
            <a:endParaRPr/>
          </a:p>
        </p:txBody>
      </p:sp>
      <p:sp>
        <p:nvSpPr>
          <p:cNvPr id="57" name="Shape 45"/>
          <p:cNvSpPr txBox="1">
            <a:spLocks noGrp="1"/>
          </p:cNvSpPr>
          <p:nvPr>
            <p:ph type="body" idx="2"/>
          </p:nvPr>
        </p:nvSpPr>
        <p:spPr>
          <a:xfrm>
            <a:off x="629841" y="1543050"/>
            <a:ext cx="2949178" cy="28586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1pPr>
            <a:lvl2pPr marL="914400" lvl="1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100"/>
            </a:lvl2pPr>
            <a:lvl3pPr marL="1371600" lvl="2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3pPr>
            <a:lvl4pPr marL="1828800" lvl="3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4pPr>
            <a:lvl5pPr marL="2286000" lvl="4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5pPr>
            <a:lvl6pPr marL="2743200" lvl="5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6pPr>
            <a:lvl7pPr marL="3200400" lvl="6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7pPr>
            <a:lvl8pPr marL="3657600" lvl="7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8pPr>
            <a:lvl9pPr marL="4114800" lvl="8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9pPr>
          </a:lstStyle>
          <a:p>
            <a:endParaRPr/>
          </a:p>
        </p:txBody>
      </p:sp>
      <p:sp>
        <p:nvSpPr>
          <p:cNvPr id="58" name="Shape 46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59" name="Shape 47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60" name="Shape 48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图片与标题" type="picTx">
  <p:cSld name="PICTURE_WITH_CAPTION_TEXT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Shape 24"/>
          <p:cNvSpPr txBox="1"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63" name="Shape 25"/>
          <p:cNvSpPr>
            <a:spLocks noGrp="1"/>
          </p:cNvSpPr>
          <p:nvPr>
            <p:ph type="pic" idx="2"/>
          </p:nvPr>
        </p:nvSpPr>
        <p:spPr>
          <a:xfrm>
            <a:off x="3887391" y="740569"/>
            <a:ext cx="4629150" cy="3655219"/>
          </a:xfrm>
          <a:prstGeom prst="rect">
            <a:avLst/>
          </a:prstGeom>
          <a:noFill/>
          <a:ln>
            <a:noFill/>
          </a:ln>
        </p:spPr>
      </p:sp>
      <p:sp>
        <p:nvSpPr>
          <p:cNvPr id="64" name="Shape 26"/>
          <p:cNvSpPr txBox="1">
            <a:spLocks noGrp="1"/>
          </p:cNvSpPr>
          <p:nvPr>
            <p:ph type="body" idx="1"/>
          </p:nvPr>
        </p:nvSpPr>
        <p:spPr>
          <a:xfrm>
            <a:off x="629841" y="1543050"/>
            <a:ext cx="2949178" cy="28586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1pPr>
            <a:lvl2pPr marL="914400" lvl="1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100"/>
            </a:lvl2pPr>
            <a:lvl3pPr marL="1371600" lvl="2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3pPr>
            <a:lvl4pPr marL="1828800" lvl="3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4pPr>
            <a:lvl5pPr marL="2286000" lvl="4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5pPr>
            <a:lvl6pPr marL="2743200" lvl="5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6pPr>
            <a:lvl7pPr marL="3200400" lvl="6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7pPr>
            <a:lvl8pPr marL="3657600" lvl="7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8pPr>
            <a:lvl9pPr marL="4114800" lvl="8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9pPr>
          </a:lstStyle>
          <a:p>
            <a:endParaRPr/>
          </a:p>
        </p:txBody>
      </p:sp>
      <p:sp>
        <p:nvSpPr>
          <p:cNvPr id="65" name="Shape 27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66" name="Shape 28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67" name="Shape 29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1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Arial"/>
              <a:buNone/>
              <a:defRPr sz="33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9pPr>
          </a:lstStyle>
          <a:p>
            <a:endParaRPr/>
          </a:p>
        </p:txBody>
      </p:sp>
      <p:sp>
        <p:nvSpPr>
          <p:cNvPr id="7" name="Shape 2"/>
          <p:cNvSpPr txBox="1"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marR="0" lvl="0" indent="-36195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sz="2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238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" name="Shape 3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9" name="Shape 4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100"/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0" name="Shape 5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默认主题"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dk2" tx2="lt2" accent1="accent1" accent2="accent2" accent3="accent3" accent4="accent4" accent5="accent5" accent6="accent6" hlink="hlink" folHlink="folHlink"/>
  <p:sldLayoutIdLst>
    <p:sldLayoutId id="2157483699" r:id="rId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svg"/><Relationship Id="rId3" Type="http://schemas.openxmlformats.org/officeDocument/2006/relationships/image" Target="../media/image2.jpeg"/><Relationship Id="rId7" Type="http://schemas.openxmlformats.org/officeDocument/2006/relationships/image" Target="../media/image2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2.svg"/><Relationship Id="rId5" Type="http://schemas.openxmlformats.org/officeDocument/2006/relationships/image" Target="../media/image26.png"/><Relationship Id="rId10" Type="http://schemas.openxmlformats.org/officeDocument/2006/relationships/image" Target="../media/image46.svg"/><Relationship Id="rId4" Type="http://schemas.openxmlformats.org/officeDocument/2006/relationships/image" Target="../media/image25.png"/><Relationship Id="rId9" Type="http://schemas.openxmlformats.org/officeDocument/2006/relationships/image" Target="../media/image28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image" Target="../media/image2.jpeg"/><Relationship Id="rId7" Type="http://schemas.openxmlformats.org/officeDocument/2006/relationships/image" Target="../media/image50.svg"/><Relationship Id="rId12" Type="http://schemas.openxmlformats.org/officeDocument/2006/relationships/image" Target="../media/image3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0.png"/><Relationship Id="rId11" Type="http://schemas.openxmlformats.org/officeDocument/2006/relationships/image" Target="../media/image54.svg"/><Relationship Id="rId5" Type="http://schemas.openxmlformats.org/officeDocument/2006/relationships/image" Target="../media/image48.svg"/><Relationship Id="rId10" Type="http://schemas.openxmlformats.org/officeDocument/2006/relationships/image" Target="../media/image32.png"/><Relationship Id="rId4" Type="http://schemas.openxmlformats.org/officeDocument/2006/relationships/image" Target="../media/image29.png"/><Relationship Id="rId9" Type="http://schemas.openxmlformats.org/officeDocument/2006/relationships/image" Target="../media/image52.sv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3" Type="http://schemas.openxmlformats.org/officeDocument/2006/relationships/image" Target="../media/image2.jpeg"/><Relationship Id="rId7" Type="http://schemas.openxmlformats.org/officeDocument/2006/relationships/image" Target="../media/image50.sv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0.png"/><Relationship Id="rId11" Type="http://schemas.openxmlformats.org/officeDocument/2006/relationships/image" Target="../media/image37.png"/><Relationship Id="rId5" Type="http://schemas.openxmlformats.org/officeDocument/2006/relationships/image" Target="../media/image57.svg"/><Relationship Id="rId10" Type="http://schemas.openxmlformats.org/officeDocument/2006/relationships/image" Target="../media/image36.png"/><Relationship Id="rId4" Type="http://schemas.openxmlformats.org/officeDocument/2006/relationships/image" Target="../media/image34.png"/><Relationship Id="rId9" Type="http://schemas.openxmlformats.org/officeDocument/2006/relationships/image" Target="../media/image59.sv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4.svg"/><Relationship Id="rId3" Type="http://schemas.openxmlformats.org/officeDocument/2006/relationships/image" Target="../media/image2.jpeg"/><Relationship Id="rId7" Type="http://schemas.openxmlformats.org/officeDocument/2006/relationships/image" Target="../media/image39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0.svg"/><Relationship Id="rId5" Type="http://schemas.openxmlformats.org/officeDocument/2006/relationships/image" Target="../media/image30.png"/><Relationship Id="rId4" Type="http://schemas.openxmlformats.org/officeDocument/2006/relationships/image" Target="../media/image3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0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13" Type="http://schemas.openxmlformats.org/officeDocument/2006/relationships/image" Target="../media/image50.svg"/><Relationship Id="rId3" Type="http://schemas.openxmlformats.org/officeDocument/2006/relationships/image" Target="../media/image2.jpeg"/><Relationship Id="rId7" Type="http://schemas.openxmlformats.org/officeDocument/2006/relationships/image" Target="../media/image69.svg"/><Relationship Id="rId12" Type="http://schemas.openxmlformats.org/officeDocument/2006/relationships/image" Target="../media/image30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2.png"/><Relationship Id="rId11" Type="http://schemas.openxmlformats.org/officeDocument/2006/relationships/image" Target="../media/image57.svg"/><Relationship Id="rId5" Type="http://schemas.openxmlformats.org/officeDocument/2006/relationships/image" Target="../media/image67.svg"/><Relationship Id="rId15" Type="http://schemas.openxmlformats.org/officeDocument/2006/relationships/image" Target="../media/image54.svg"/><Relationship Id="rId10" Type="http://schemas.openxmlformats.org/officeDocument/2006/relationships/image" Target="../media/image34.png"/><Relationship Id="rId4" Type="http://schemas.openxmlformats.org/officeDocument/2006/relationships/image" Target="../media/image41.png"/><Relationship Id="rId9" Type="http://schemas.openxmlformats.org/officeDocument/2006/relationships/image" Target="../media/image20.svg"/><Relationship Id="rId14" Type="http://schemas.openxmlformats.org/officeDocument/2006/relationships/image" Target="../media/image32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png"/><Relationship Id="rId3" Type="http://schemas.openxmlformats.org/officeDocument/2006/relationships/image" Target="../media/image2.jpeg"/><Relationship Id="rId7" Type="http://schemas.openxmlformats.org/officeDocument/2006/relationships/image" Target="../media/image73.sv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4.png"/><Relationship Id="rId5" Type="http://schemas.openxmlformats.org/officeDocument/2006/relationships/image" Target="../media/image71.svg"/><Relationship Id="rId4" Type="http://schemas.openxmlformats.org/officeDocument/2006/relationships/image" Target="../media/image43.png"/><Relationship Id="rId9" Type="http://schemas.openxmlformats.org/officeDocument/2006/relationships/image" Target="../media/image75.sv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6.sv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.png"/><Relationship Id="rId5" Type="http://schemas.openxmlformats.org/officeDocument/2006/relationships/image" Target="../media/image4.sv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svg"/><Relationship Id="rId3" Type="http://schemas.openxmlformats.org/officeDocument/2006/relationships/image" Target="../media/image2.jpe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9.svg"/><Relationship Id="rId5" Type="http://schemas.openxmlformats.org/officeDocument/2006/relationships/image" Target="../media/image6.png"/><Relationship Id="rId10" Type="http://schemas.openxmlformats.org/officeDocument/2006/relationships/image" Target="../media/image13.svg"/><Relationship Id="rId4" Type="http://schemas.openxmlformats.org/officeDocument/2006/relationships/image" Target="../media/image5.png"/><Relationship Id="rId9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svg"/><Relationship Id="rId3" Type="http://schemas.openxmlformats.org/officeDocument/2006/relationships/image" Target="../media/image2.jpe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6.svg"/><Relationship Id="rId5" Type="http://schemas.openxmlformats.org/officeDocument/2006/relationships/image" Target="../media/image10.png"/><Relationship Id="rId10" Type="http://schemas.openxmlformats.org/officeDocument/2006/relationships/image" Target="../media/image20.svg"/><Relationship Id="rId4" Type="http://schemas.openxmlformats.org/officeDocument/2006/relationships/image" Target="../media/image9.png"/><Relationship Id="rId9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.jpeg"/><Relationship Id="rId7" Type="http://schemas.openxmlformats.org/officeDocument/2006/relationships/image" Target="../media/image27.svg"/><Relationship Id="rId12" Type="http://schemas.openxmlformats.org/officeDocument/2006/relationships/image" Target="../media/image2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7.png"/><Relationship Id="rId11" Type="http://schemas.openxmlformats.org/officeDocument/2006/relationships/image" Target="../media/image31.svg"/><Relationship Id="rId5" Type="http://schemas.openxmlformats.org/officeDocument/2006/relationships/image" Target="../media/image25.svg"/><Relationship Id="rId10" Type="http://schemas.openxmlformats.org/officeDocument/2006/relationships/image" Target="../media/image19.png"/><Relationship Id="rId4" Type="http://schemas.openxmlformats.org/officeDocument/2006/relationships/image" Target="../media/image16.png"/><Relationship Id="rId9" Type="http://schemas.openxmlformats.org/officeDocument/2006/relationships/image" Target="../media/image29.sv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svg"/><Relationship Id="rId3" Type="http://schemas.openxmlformats.org/officeDocument/2006/relationships/image" Target="../media/image2.jpeg"/><Relationship Id="rId7" Type="http://schemas.openxmlformats.org/officeDocument/2006/relationships/image" Target="../media/image2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5.svg"/><Relationship Id="rId5" Type="http://schemas.openxmlformats.org/officeDocument/2006/relationships/image" Target="../media/image22.png"/><Relationship Id="rId10" Type="http://schemas.openxmlformats.org/officeDocument/2006/relationships/image" Target="../media/image39.svg"/><Relationship Id="rId4" Type="http://schemas.openxmlformats.org/officeDocument/2006/relationships/image" Target="../media/image21.png"/><Relationship Id="rId9" Type="http://schemas.openxmlformats.org/officeDocument/2006/relationships/image" Target="../media/image2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-87086"/>
            <a:ext cx="12192000" cy="6858000"/>
          </a:xfrm>
          <a:prstGeom prst="roundRect">
            <a:avLst>
              <a:gd name="adj" fmla="val 0"/>
            </a:avLst>
          </a:prstGeom>
          <a:solidFill>
            <a:srgbClr val="000000">
              <a:alpha val="3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3" name="AutoShape 3"/>
          <p:cNvSpPr/>
          <p:nvPr/>
        </p:nvSpPr>
        <p:spPr>
          <a:xfrm>
            <a:off x="1016000" y="2286000"/>
            <a:ext cx="10414000" cy="1397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4800" b="1" i="0" u="none" strike="noStrike">
                <a:solidFill>
                  <a:srgbClr val="FFFFFF"/>
                </a:solidFill>
                <a:latin typeface="Noto Sans SC"/>
                <a:ea typeface="Noto Sans SC"/>
                <a:cs typeface="Noto Sans SC"/>
                <a:sym typeface="Noto Sans SC"/>
              </a:rPr>
              <a:t>发票识别助手开发实战</a:t>
            </a:r>
            <a:endParaRPr lang="en-US" sz="1100"/>
          </a:p>
        </p:txBody>
      </p:sp>
      <p:sp>
        <p:nvSpPr>
          <p:cNvPr id="5" name="AutoShape 5"/>
          <p:cNvSpPr/>
          <p:nvPr/>
        </p:nvSpPr>
        <p:spPr>
          <a:xfrm>
            <a:off x="1016000" y="5397500"/>
            <a:ext cx="762000" cy="50800"/>
          </a:xfrm>
          <a:prstGeom prst="roundRect">
            <a:avLst>
              <a:gd name="adj" fmla="val 0"/>
            </a:avLst>
          </a:prstGeom>
          <a:solidFill>
            <a:srgbClr val="A3BCA3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6" name="AutoShape 6"/>
          <p:cNvSpPr/>
          <p:nvPr/>
        </p:nvSpPr>
        <p:spPr>
          <a:xfrm>
            <a:off x="1905000" y="5295900"/>
            <a:ext cx="9525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600" b="0" i="0" u="none" strike="noStrike" dirty="0" smtClean="0">
                <a:solidFill>
                  <a:srgbClr val="FFFFFF">
                    <a:alpha val="70196"/>
                  </a:srgbClr>
                </a:solidFill>
                <a:latin typeface="Noto Sans SC"/>
                <a:ea typeface="Noto Sans SC"/>
                <a:cs typeface="Noto Sans SC"/>
                <a:sym typeface="Noto Sans SC"/>
              </a:rPr>
              <a:t> </a:t>
            </a:r>
            <a:r>
              <a:rPr lang="en-US" sz="1600" b="0" i="0" u="none" strike="noStrike" dirty="0">
                <a:solidFill>
                  <a:srgbClr val="FFFFFF">
                    <a:alpha val="70196"/>
                  </a:srgbClr>
                </a:solidFill>
                <a:latin typeface="Noto Sans SC"/>
                <a:ea typeface="Noto Sans SC"/>
                <a:cs typeface="Noto Sans SC"/>
                <a:sym typeface="Noto Sans SC"/>
              </a:rPr>
              <a:t>· </a:t>
            </a:r>
            <a:r>
              <a:rPr lang="en-US" sz="1600" b="0" i="0" u="none" strike="noStrike" dirty="0" err="1">
                <a:solidFill>
                  <a:srgbClr val="FFFFFF">
                    <a:alpha val="70196"/>
                  </a:srgbClr>
                </a:solidFill>
                <a:latin typeface="Noto Sans SC"/>
                <a:ea typeface="Noto Sans SC"/>
                <a:cs typeface="Noto Sans SC"/>
                <a:sym typeface="Noto Sans SC"/>
              </a:rPr>
              <a:t>从场景需求到智能体落地，打造企业级财务自动化解决方案</a:t>
            </a:r>
            <a:endParaRPr lang="en-US" sz="11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3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4" name="Picture 4"/>
          <p:cNvPicPr>
            <a:picLocks noChangeAspect="1"/>
          </p:cNvPicPr>
          <p:nvPr/>
        </p:nvPicPr>
        <p:blipFill>
          <a:blip r:embed="rId4"/>
          <a:srcRect l="24" r="24"/>
          <a:stretch>
            <a:fillRect/>
          </a:stretch>
        </p:blipFill>
        <p:spPr>
          <a:xfrm>
            <a:off x="762000" y="1778000"/>
            <a:ext cx="4572000" cy="3111500"/>
          </a:xfrm>
          <a:prstGeom prst="rect">
            <a:avLst/>
          </a:prstGeom>
          <a:noFill/>
          <a:ln w="25400" cap="flat" cmpd="sng">
            <a:solidFill>
              <a:srgbClr val="A3BCA3">
                <a:alpha val="50000"/>
              </a:srgbClr>
            </a:solidFill>
            <a:prstDash val="solid"/>
            <a:round/>
          </a:ln>
          <a:effectLst>
            <a:outerShdw blurRad="203200" dist="76200" dir="2700000" algn="tl" rotWithShape="0">
              <a:srgbClr val="000000">
                <a:alpha val="8000"/>
              </a:srgbClr>
            </a:outerShdw>
          </a:effectLst>
        </p:spPr>
      </p:pic>
      <p:sp>
        <p:nvSpPr>
          <p:cNvPr id="5" name="AutoShape 5"/>
          <p:cNvSpPr/>
          <p:nvPr/>
        </p:nvSpPr>
        <p:spPr>
          <a:xfrm>
            <a:off x="762000" y="5143500"/>
            <a:ext cx="4572000" cy="1016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ctr">
              <a:lnSpc>
                <a:spcPct val="116666"/>
              </a:lnSpc>
              <a:defRPr/>
            </a:pPr>
            <a:r>
              <a:rPr lang="en-US" sz="1300" b="0" i="0" u="none" strike="noStrike">
                <a:solidFill>
                  <a:srgbClr val="525252"/>
                </a:solidFill>
                <a:latin typeface="Noto Sans SC"/>
                <a:ea typeface="Noto Sans SC"/>
                <a:cs typeface="Noto Sans SC"/>
                <a:sym typeface="Noto Sans SC"/>
              </a:rPr>
              <a:t>上图为「批处理」节点的实际配置界面，清晰展示了循环逻辑、变量映射与并发控制的核心参数设置。</a:t>
            </a:r>
            <a:endParaRPr lang="en-US" sz="1100"/>
          </a:p>
        </p:txBody>
      </p:sp>
      <p:sp>
        <p:nvSpPr>
          <p:cNvPr id="6" name="AutoShape 6"/>
          <p:cNvSpPr/>
          <p:nvPr/>
        </p:nvSpPr>
        <p:spPr>
          <a:xfrm>
            <a:off x="5842000" y="1778000"/>
            <a:ext cx="5842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A3BCA3"/>
                </a:solidFill>
                <a:latin typeface="Noto Sans SC"/>
                <a:ea typeface="Noto Sans SC"/>
                <a:cs typeface="Noto Sans SC"/>
                <a:sym typeface="Noto Sans SC"/>
              </a:rPr>
              <a:t>工作流调度：“批处理”节点的核心价值</a:t>
            </a:r>
            <a:endParaRPr lang="en-US" sz="1100"/>
          </a:p>
        </p:txBody>
      </p:sp>
      <p:sp>
        <p:nvSpPr>
          <p:cNvPr id="7" name="AutoShape 7"/>
          <p:cNvSpPr/>
          <p:nvPr/>
        </p:nvSpPr>
        <p:spPr>
          <a:xfrm>
            <a:off x="5842000" y="2349500"/>
            <a:ext cx="5842000" cy="889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16666"/>
              </a:lnSpc>
              <a:defRPr/>
            </a:pPr>
            <a:r>
              <a:rPr lang="en-US" sz="14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它是连接OCR识别与大模型处理的关键枢纽，负责自动拆解识别结果列表，并将单条文本逐一传递给下游节点，实现自动化的批量任务分发与处理。</a:t>
            </a:r>
            <a:endParaRPr lang="en-US" sz="1100"/>
          </a:p>
        </p:txBody>
      </p:sp>
      <p:sp>
        <p:nvSpPr>
          <p:cNvPr id="8" name="AutoShape 8"/>
          <p:cNvSpPr/>
          <p:nvPr/>
        </p:nvSpPr>
        <p:spPr>
          <a:xfrm>
            <a:off x="5842000" y="3429000"/>
            <a:ext cx="5842000" cy="914400"/>
          </a:xfrm>
          <a:prstGeom prst="roundRect">
            <a:avLst>
              <a:gd name="adj" fmla="val 0"/>
            </a:avLst>
          </a:prstGeom>
          <a:solidFill>
            <a:srgbClr val="A3BCA3">
              <a:alpha val="15000"/>
            </a:srgbClr>
          </a:solidFill>
          <a:ln w="12700" cap="flat" cmpd="sng">
            <a:solidFill>
              <a:srgbClr val="A3BCA3">
                <a:alpha val="3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9" name="Picture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p:blipFill>
        <p:spPr>
          <a:xfrm>
            <a:off x="6032500" y="3619500"/>
            <a:ext cx="279400" cy="279400"/>
          </a:xfrm>
          <a:prstGeom prst="rect">
            <a:avLst/>
          </a:prstGeom>
        </p:spPr>
      </p:pic>
      <p:sp>
        <p:nvSpPr>
          <p:cNvPr id="10" name="AutoShape 10"/>
          <p:cNvSpPr/>
          <p:nvPr/>
        </p:nvSpPr>
        <p:spPr>
          <a:xfrm>
            <a:off x="6477000" y="3505200"/>
            <a:ext cx="51435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5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01 建立数据流转链路</a:t>
            </a:r>
            <a:endParaRPr lang="en-US" sz="1100"/>
          </a:p>
          <a:p>
            <a:pPr marL="0" indent="0" algn="l">
              <a:lnSpc>
                <a:spcPct val="108333"/>
              </a:lnSpc>
            </a:pPr>
            <a:r>
              <a:rPr lang="en-US" sz="1300" b="0" i="0" u="none" strike="noStrike">
                <a:solidFill>
                  <a:srgbClr val="525252"/>
                </a:solidFill>
                <a:latin typeface="Noto Sans SC"/>
                <a:ea typeface="Noto Sans SC"/>
                <a:cs typeface="Noto Sans SC"/>
                <a:sym typeface="Noto Sans SC"/>
              </a:rPr>
              <a:t>在画布中添加「批处理」节点，并将其输入端与OCR节点的输出端相连，打通数据从识别到分发的通道。</a:t>
            </a:r>
          </a:p>
        </p:txBody>
      </p:sp>
      <p:sp>
        <p:nvSpPr>
          <p:cNvPr id="11" name="AutoShape 11"/>
          <p:cNvSpPr/>
          <p:nvPr/>
        </p:nvSpPr>
        <p:spPr>
          <a:xfrm>
            <a:off x="5842000" y="4419600"/>
            <a:ext cx="5842000" cy="914400"/>
          </a:xfrm>
          <a:prstGeom prst="roundRect">
            <a:avLst>
              <a:gd name="adj" fmla="val 0"/>
            </a:avLst>
          </a:prstGeom>
          <a:solidFill>
            <a:srgbClr val="A3BCA3">
              <a:alpha val="15000"/>
            </a:srgbClr>
          </a:solidFill>
          <a:ln w="12700" cap="flat" cmpd="sng">
            <a:solidFill>
              <a:srgbClr val="A3BCA3">
                <a:alpha val="3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2" name="Picture 1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8"/>
              </a:ext>
            </a:extLst>
          </a:blip>
          <a:stretch>
            <a:fillRect/>
          </a:stretch>
        </p:blipFill>
        <p:spPr>
          <a:xfrm>
            <a:off x="6032500" y="4610100"/>
            <a:ext cx="279400" cy="279400"/>
          </a:xfrm>
          <a:prstGeom prst="rect">
            <a:avLst/>
          </a:prstGeom>
        </p:spPr>
      </p:pic>
      <p:sp>
        <p:nvSpPr>
          <p:cNvPr id="13" name="AutoShape 13"/>
          <p:cNvSpPr/>
          <p:nvPr/>
        </p:nvSpPr>
        <p:spPr>
          <a:xfrm>
            <a:off x="6477000" y="4495800"/>
            <a:ext cx="51435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5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02 配置输入变量映射</a:t>
            </a:r>
            <a:endParaRPr lang="en-US" sz="1100"/>
          </a:p>
          <a:p>
            <a:pPr marL="0" indent="0" algn="l">
              <a:lnSpc>
                <a:spcPct val="108333"/>
              </a:lnSpc>
            </a:pPr>
            <a:r>
              <a:rPr lang="en-US" sz="1300" b="0" i="0" u="none" strike="noStrike">
                <a:solidFill>
                  <a:srgbClr val="525252"/>
                </a:solidFill>
                <a:latin typeface="Noto Sans SC"/>
                <a:ea typeface="Noto Sans SC"/>
                <a:cs typeface="Noto Sans SC"/>
                <a:sym typeface="Noto Sans SC"/>
              </a:rPr>
              <a:t>新建变量「input」，将其值绑定至OCR节点的输出集合「outputList」，确保引擎能读取并遍历待处理的文本列表。</a:t>
            </a:r>
          </a:p>
        </p:txBody>
      </p:sp>
      <p:sp>
        <p:nvSpPr>
          <p:cNvPr id="14" name="AutoShape 14"/>
          <p:cNvSpPr/>
          <p:nvPr/>
        </p:nvSpPr>
        <p:spPr>
          <a:xfrm>
            <a:off x="5842000" y="5410200"/>
            <a:ext cx="5842000" cy="914400"/>
          </a:xfrm>
          <a:prstGeom prst="roundRect">
            <a:avLst>
              <a:gd name="adj" fmla="val 0"/>
            </a:avLst>
          </a:prstGeom>
          <a:solidFill>
            <a:srgbClr val="A3BCA3">
              <a:alpha val="15000"/>
            </a:srgbClr>
          </a:solidFill>
          <a:ln w="12700" cap="flat" cmpd="sng">
            <a:solidFill>
              <a:srgbClr val="A3BCA3">
                <a:alpha val="3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5" name="Picture 15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0"/>
              </a:ext>
            </a:extLst>
          </a:blip>
          <a:stretch>
            <a:fillRect/>
          </a:stretch>
        </p:blipFill>
        <p:spPr>
          <a:xfrm>
            <a:off x="6032500" y="5600700"/>
            <a:ext cx="279400" cy="279400"/>
          </a:xfrm>
          <a:prstGeom prst="rect">
            <a:avLst/>
          </a:prstGeom>
        </p:spPr>
      </p:pic>
      <p:sp>
        <p:nvSpPr>
          <p:cNvPr id="16" name="AutoShape 16"/>
          <p:cNvSpPr/>
          <p:nvPr/>
        </p:nvSpPr>
        <p:spPr>
          <a:xfrm>
            <a:off x="6477000" y="5486400"/>
            <a:ext cx="51435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5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03 设定串行执行策略</a:t>
            </a:r>
            <a:endParaRPr lang="en-US" sz="1100"/>
          </a:p>
          <a:p>
            <a:pPr marL="0" indent="0" algn="l">
              <a:lnSpc>
                <a:spcPct val="108333"/>
              </a:lnSpc>
            </a:pPr>
            <a:r>
              <a:rPr lang="en-US" sz="1300" b="0" i="0" u="none" strike="noStrike">
                <a:solidFill>
                  <a:srgbClr val="525252"/>
                </a:solidFill>
                <a:latin typeface="Noto Sans SC"/>
                <a:ea typeface="Noto Sans SC"/>
                <a:cs typeface="Noto Sans SC"/>
                <a:sym typeface="Noto Sans SC"/>
              </a:rPr>
              <a:t>将“并行运行数量”设为「1」，强制任务逐个串行处理，避免因多线程并发导致的上下文冲突与数据错乱。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30000"/>
            </a:srgbClr>
          </a:solidFill>
          <a:ln cap="flat" cmpd="sng">
            <a:solidFill>
              <a:srgbClr val="E6CFCF">
                <a:alpha val="3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4" name="AutoShape 4"/>
          <p:cNvSpPr/>
          <p:nvPr/>
        </p:nvSpPr>
        <p:spPr>
          <a:xfrm>
            <a:off x="762000" y="1651000"/>
            <a:ext cx="5588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2200" b="1" i="0" u="none" strike="noStrike">
                <a:solidFill>
                  <a:srgbClr val="A3BCA3"/>
                </a:solidFill>
                <a:latin typeface="Noto Sans SC"/>
                <a:ea typeface="Noto Sans SC"/>
                <a:cs typeface="Noto Sans SC"/>
                <a:sym typeface="Noto Sans SC"/>
              </a:rPr>
              <a:t>工作流配置：“大模型”节点 (数据整理)</a:t>
            </a:r>
            <a:endParaRPr lang="en-US" sz="1100"/>
          </a:p>
        </p:txBody>
      </p:sp>
      <p:sp>
        <p:nvSpPr>
          <p:cNvPr id="5" name="AutoShape 5"/>
          <p:cNvSpPr/>
          <p:nvPr/>
        </p:nvSpPr>
        <p:spPr>
          <a:xfrm>
            <a:off x="762000" y="2349500"/>
            <a:ext cx="5588000" cy="1079500"/>
          </a:xfrm>
          <a:prstGeom prst="roundRect">
            <a:avLst>
              <a:gd name="adj" fmla="val 0"/>
            </a:avLst>
          </a:prstGeom>
          <a:solidFill>
            <a:srgbClr val="A3BCA3">
              <a:alpha val="15000"/>
            </a:srgbClr>
          </a:solidFill>
          <a:ln cap="flat" cmpd="sng">
            <a:solidFill>
              <a:srgbClr val="7DA37D">
                <a:alpha val="15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6" name="AutoShape 6"/>
          <p:cNvSpPr/>
          <p:nvPr/>
        </p:nvSpPr>
        <p:spPr>
          <a:xfrm>
            <a:off x="952500" y="2514600"/>
            <a:ext cx="5207000" cy="889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16666"/>
              </a:lnSpc>
              <a:defRPr/>
            </a:pPr>
            <a:r>
              <a:rPr lang="en-US" sz="1400" b="1" i="0" u="none" strike="noStrike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核心作用：</a:t>
            </a:r>
            <a:r>
              <a:rPr lang="en-US" sz="1400" b="0" i="0" u="none" strike="noStrike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对OCR识别出的原始非结构化文本进行智能结构化提取与格式清洗，将散乱的票据信息转化为标准的JSON数据结构，为后续生成结构化Excel报表提供高质量数据输入。</a:t>
            </a:r>
            <a:endParaRPr lang="en-US" sz="1100"/>
          </a:p>
        </p:txBody>
      </p:sp>
      <p:sp>
        <p:nvSpPr>
          <p:cNvPr id="7" name="AutoShape 7"/>
          <p:cNvSpPr/>
          <p:nvPr/>
        </p:nvSpPr>
        <p:spPr>
          <a:xfrm>
            <a:off x="762000" y="3683000"/>
            <a:ext cx="2730500" cy="1333500"/>
          </a:xfrm>
          <a:prstGeom prst="roundRect">
            <a:avLst>
              <a:gd name="adj" fmla="val 0"/>
            </a:avLst>
          </a:prstGeom>
          <a:solidFill>
            <a:srgbClr val="FFFFFF">
              <a:alpha val="60000"/>
            </a:srgbClr>
          </a:solidFill>
          <a:ln w="12700" cap="flat" cmpd="sng">
            <a:solidFill>
              <a:srgbClr val="A3BCA3">
                <a:alpha val="3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8" name="Picture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952500" y="3873500"/>
            <a:ext cx="304800" cy="304800"/>
          </a:xfrm>
          <a:prstGeom prst="rect">
            <a:avLst/>
          </a:prstGeom>
        </p:spPr>
      </p:pic>
      <p:sp>
        <p:nvSpPr>
          <p:cNvPr id="9" name="AutoShape 9"/>
          <p:cNvSpPr/>
          <p:nvPr/>
        </p:nvSpPr>
        <p:spPr>
          <a:xfrm>
            <a:off x="1333500" y="3835400"/>
            <a:ext cx="2095500" cy="1016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333"/>
              </a:lnSpc>
              <a:defRPr/>
            </a:pPr>
            <a:r>
              <a:rPr lang="en-US" sz="15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01 节点嵌入</a:t>
            </a:r>
            <a:r>
              <a:rPr lang="en-US" sz="1600" b="0" i="0" u="none" strike="noStrike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  <a:t/>
            </a:r>
            <a:br>
              <a:rPr lang="en-US" sz="1600" b="0" i="0" u="none" strike="noStrike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</a:br>
            <a:r>
              <a:rPr lang="en-US" sz="1300" b="0" i="0" u="none" strike="noStrike">
                <a:solidFill>
                  <a:srgbClr val="666666"/>
                </a:solidFill>
                <a:latin typeface="Noto Sans SC"/>
                <a:ea typeface="Noto Sans SC"/>
                <a:cs typeface="Noto Sans SC"/>
                <a:sym typeface="Noto Sans SC"/>
              </a:rPr>
              <a:t>在“批处理体”内部添加“大模型”节点，作为数据处理的核心智能单元。</a:t>
            </a:r>
            <a:endParaRPr lang="en-US" sz="1100"/>
          </a:p>
        </p:txBody>
      </p:sp>
      <p:sp>
        <p:nvSpPr>
          <p:cNvPr id="10" name="AutoShape 10"/>
          <p:cNvSpPr/>
          <p:nvPr/>
        </p:nvSpPr>
        <p:spPr>
          <a:xfrm>
            <a:off x="3619500" y="3683000"/>
            <a:ext cx="2730500" cy="1333500"/>
          </a:xfrm>
          <a:prstGeom prst="roundRect">
            <a:avLst>
              <a:gd name="adj" fmla="val 0"/>
            </a:avLst>
          </a:prstGeom>
          <a:solidFill>
            <a:srgbClr val="FFFFFF">
              <a:alpha val="60000"/>
            </a:srgbClr>
          </a:solidFill>
          <a:ln w="12700" cap="flat" cmpd="sng">
            <a:solidFill>
              <a:srgbClr val="A3BCA3">
                <a:alpha val="3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1" name="Picture 1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>
            <a:off x="3810000" y="3873500"/>
            <a:ext cx="304800" cy="304800"/>
          </a:xfrm>
          <a:prstGeom prst="rect">
            <a:avLst/>
          </a:prstGeom>
        </p:spPr>
      </p:pic>
      <p:sp>
        <p:nvSpPr>
          <p:cNvPr id="12" name="AutoShape 12"/>
          <p:cNvSpPr/>
          <p:nvPr/>
        </p:nvSpPr>
        <p:spPr>
          <a:xfrm>
            <a:off x="4191000" y="3835400"/>
            <a:ext cx="2095500" cy="1016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333"/>
              </a:lnSpc>
              <a:defRPr/>
            </a:pPr>
            <a:r>
              <a:rPr lang="en-US" sz="15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02 输入参数配置</a:t>
            </a:r>
            <a:r>
              <a:rPr lang="en-US" sz="1600" b="0" i="0" u="none" strike="noStrike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  <a:t/>
            </a:r>
            <a:br>
              <a:rPr lang="en-US" sz="1600" b="0" i="0" u="none" strike="noStrike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</a:br>
            <a:r>
              <a:rPr lang="en-US" sz="1300" b="0" i="0" u="none" strike="noStrike">
                <a:solidFill>
                  <a:srgbClr val="666666"/>
                </a:solidFill>
                <a:latin typeface="Noto Sans SC"/>
                <a:ea typeface="Noto Sans SC"/>
                <a:cs typeface="Noto Sans SC"/>
                <a:sym typeface="Noto Sans SC"/>
              </a:rPr>
              <a:t>新建变量“input”，将其值绑定到批处理循环中单个item的line_text字段。</a:t>
            </a:r>
            <a:endParaRPr lang="en-US" sz="1100"/>
          </a:p>
        </p:txBody>
      </p:sp>
      <p:sp>
        <p:nvSpPr>
          <p:cNvPr id="13" name="AutoShape 13"/>
          <p:cNvSpPr/>
          <p:nvPr/>
        </p:nvSpPr>
        <p:spPr>
          <a:xfrm>
            <a:off x="762000" y="5143500"/>
            <a:ext cx="2730500" cy="1333500"/>
          </a:xfrm>
          <a:prstGeom prst="roundRect">
            <a:avLst>
              <a:gd name="adj" fmla="val 0"/>
            </a:avLst>
          </a:prstGeom>
          <a:solidFill>
            <a:srgbClr val="FFFFFF">
              <a:alpha val="60000"/>
            </a:srgbClr>
          </a:solidFill>
          <a:ln w="12700" cap="flat" cmpd="sng">
            <a:solidFill>
              <a:srgbClr val="A3BCA3">
                <a:alpha val="3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4" name="Picture 14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9"/>
              </a:ext>
            </a:extLst>
          </a:blip>
          <a:stretch>
            <a:fillRect/>
          </a:stretch>
        </p:blipFill>
        <p:spPr>
          <a:xfrm>
            <a:off x="952500" y="5334000"/>
            <a:ext cx="304800" cy="304800"/>
          </a:xfrm>
          <a:prstGeom prst="rect">
            <a:avLst/>
          </a:prstGeom>
        </p:spPr>
      </p:pic>
      <p:sp>
        <p:nvSpPr>
          <p:cNvPr id="15" name="AutoShape 15"/>
          <p:cNvSpPr/>
          <p:nvPr/>
        </p:nvSpPr>
        <p:spPr>
          <a:xfrm>
            <a:off x="1333500" y="5295900"/>
            <a:ext cx="2095500" cy="1016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333"/>
              </a:lnSpc>
              <a:defRPr/>
            </a:pPr>
            <a:r>
              <a:rPr lang="en-US" sz="15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03 提示词工程</a:t>
            </a:r>
            <a:r>
              <a:rPr lang="en-US" sz="1600" b="0" i="0" u="none" strike="noStrike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  <a:t/>
            </a:r>
            <a:br>
              <a:rPr lang="en-US" sz="1600" b="0" i="0" u="none" strike="noStrike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</a:br>
            <a:r>
              <a:rPr lang="en-US" sz="1300" b="0" i="0" u="none" strike="noStrike">
                <a:solidFill>
                  <a:srgbClr val="666666"/>
                </a:solidFill>
                <a:latin typeface="Noto Sans SC"/>
                <a:ea typeface="Noto Sans SC"/>
                <a:cs typeface="Noto Sans SC"/>
                <a:sym typeface="Noto Sans SC"/>
              </a:rPr>
              <a:t>编写指令明确的System Prompt，定义需提取的关键字段及标准JSON输出格式。</a:t>
            </a:r>
            <a:endParaRPr lang="en-US" sz="1100"/>
          </a:p>
        </p:txBody>
      </p:sp>
      <p:sp>
        <p:nvSpPr>
          <p:cNvPr id="16" name="AutoShape 16"/>
          <p:cNvSpPr/>
          <p:nvPr/>
        </p:nvSpPr>
        <p:spPr>
          <a:xfrm>
            <a:off x="3619500" y="5143500"/>
            <a:ext cx="2730500" cy="1333500"/>
          </a:xfrm>
          <a:prstGeom prst="roundRect">
            <a:avLst>
              <a:gd name="adj" fmla="val 0"/>
            </a:avLst>
          </a:prstGeom>
          <a:solidFill>
            <a:srgbClr val="FFFFFF">
              <a:alpha val="60000"/>
            </a:srgbClr>
          </a:solidFill>
          <a:ln w="12700" cap="flat" cmpd="sng">
            <a:solidFill>
              <a:srgbClr val="A3BCA3">
                <a:alpha val="3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7" name="Picture 17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1"/>
              </a:ext>
            </a:extLst>
          </a:blip>
          <a:stretch>
            <a:fillRect/>
          </a:stretch>
        </p:blipFill>
        <p:spPr>
          <a:xfrm>
            <a:off x="3810000" y="5334000"/>
            <a:ext cx="304800" cy="304800"/>
          </a:xfrm>
          <a:prstGeom prst="rect">
            <a:avLst/>
          </a:prstGeom>
        </p:spPr>
      </p:pic>
      <p:sp>
        <p:nvSpPr>
          <p:cNvPr id="18" name="AutoShape 18"/>
          <p:cNvSpPr/>
          <p:nvPr/>
        </p:nvSpPr>
        <p:spPr>
          <a:xfrm>
            <a:off x="4191000" y="5295900"/>
            <a:ext cx="2095500" cy="1016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333"/>
              </a:lnSpc>
              <a:defRPr/>
            </a:pPr>
            <a:r>
              <a:rPr lang="en-US" sz="15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04 输出变量定义</a:t>
            </a:r>
            <a:r>
              <a:rPr lang="en-US" sz="1600" b="0" i="0" u="none" strike="noStrike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  <a:t/>
            </a:r>
            <a:br>
              <a:rPr lang="en-US" sz="1600" b="0" i="0" u="none" strike="noStrike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</a:br>
            <a:r>
              <a:rPr lang="en-US" sz="1300" b="0" i="0" u="none" strike="noStrike">
                <a:solidFill>
                  <a:srgbClr val="666666"/>
                </a:solidFill>
                <a:latin typeface="Noto Sans SC"/>
                <a:ea typeface="Noto Sans SC"/>
                <a:cs typeface="Noto Sans SC"/>
                <a:sym typeface="Noto Sans SC"/>
              </a:rPr>
              <a:t>新建“output”变量，类型选择“Object”，用于接收大模型返回的结构化数据。</a:t>
            </a:r>
            <a:endParaRPr lang="en-US" sz="1100"/>
          </a:p>
        </p:txBody>
      </p:sp>
      <p:pic>
        <p:nvPicPr>
          <p:cNvPr id="19" name="Picture 19"/>
          <p:cNvPicPr>
            <a:picLocks noChangeAspect="1"/>
          </p:cNvPicPr>
          <p:nvPr/>
        </p:nvPicPr>
        <p:blipFill>
          <a:blip r:embed="rId12"/>
          <a:srcRect l="443" r="443"/>
          <a:stretch>
            <a:fillRect/>
          </a:stretch>
        </p:blipFill>
        <p:spPr>
          <a:xfrm>
            <a:off x="6858000" y="2349500"/>
            <a:ext cx="4572000" cy="3429000"/>
          </a:xfrm>
          <a:prstGeom prst="rect">
            <a:avLst/>
          </a:prstGeom>
          <a:noFill/>
          <a:ln w="25400" cap="flat" cmpd="sng">
            <a:solidFill>
              <a:srgbClr val="A3BCA3">
                <a:alpha val="50000"/>
              </a:srgbClr>
            </a:solidFill>
            <a:prstDash val="solid"/>
            <a:round/>
          </a:ln>
          <a:effectLst>
            <a:outerShdw blurRad="190500" dist="76200" dir="2700000" algn="tl" rotWithShape="0">
              <a:srgbClr val="000000">
                <a:alpha val="8000"/>
              </a:srgbClr>
            </a:outerShdw>
          </a:effectLst>
        </p:spPr>
      </p:pic>
      <p:sp>
        <p:nvSpPr>
          <p:cNvPr id="20" name="AutoShape 20"/>
          <p:cNvSpPr/>
          <p:nvPr/>
        </p:nvSpPr>
        <p:spPr>
          <a:xfrm>
            <a:off x="6858000" y="5905500"/>
            <a:ext cx="4572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ctr">
              <a:lnSpc>
                <a:spcPct val="108333"/>
              </a:lnSpc>
              <a:defRPr/>
            </a:pPr>
            <a:r>
              <a:rPr lang="en-US" sz="1300" b="0" i="0" u="none" strike="noStrike">
                <a:solidFill>
                  <a:srgbClr val="666666"/>
                </a:solidFill>
                <a:latin typeface="Noto Sans SC"/>
                <a:ea typeface="Noto Sans SC"/>
                <a:cs typeface="Noto Sans SC"/>
                <a:sym typeface="Noto Sans SC"/>
              </a:rPr>
              <a:t>操作界面：可视化配置大模型节点的输入参数与变量绑定详情</a:t>
            </a:r>
            <a:endParaRPr lang="en-US" sz="11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30000"/>
            </a:srgbClr>
          </a:solidFill>
          <a:ln cap="flat" cmpd="sng">
            <a:solidFill>
              <a:srgbClr val="E6CFCF">
                <a:alpha val="3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4" name="AutoShape 4"/>
          <p:cNvSpPr/>
          <p:nvPr/>
        </p:nvSpPr>
        <p:spPr>
          <a:xfrm>
            <a:off x="762000" y="1524000"/>
            <a:ext cx="10668000" cy="1143000"/>
          </a:xfrm>
          <a:prstGeom prst="roundRect">
            <a:avLst>
              <a:gd name="adj" fmla="val 0"/>
            </a:avLst>
          </a:prstGeom>
          <a:solidFill>
            <a:srgbClr val="A3BCA3">
              <a:alpha val="15000"/>
            </a:srgbClr>
          </a:solidFill>
          <a:ln w="12700" cap="flat" cmpd="sng">
            <a:solidFill>
              <a:srgbClr val="A3BCA3">
                <a:alpha val="3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5" name="AutoShape 5"/>
          <p:cNvSpPr/>
          <p:nvPr/>
        </p:nvSpPr>
        <p:spPr>
          <a:xfrm>
            <a:off x="1016000" y="1714500"/>
            <a:ext cx="10160000" cy="889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333"/>
              </a:lnSpc>
              <a:defRPr/>
            </a:pPr>
            <a:r>
              <a:rPr lang="en-US" sz="16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工作流核心：“生成Excel” 输出节点</a:t>
            </a:r>
            <a:r>
              <a:rPr lang="en-US" sz="1600" b="0" i="0" u="none" strike="noStrike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  <a:t/>
            </a:r>
            <a:br>
              <a:rPr lang="en-US" sz="1600" b="0" i="0" u="none" strike="noStrike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</a:br>
            <a:r>
              <a:rPr lang="en-US" sz="1400" b="0" i="0" u="none" strike="noStrike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这是将大模型处理后的JSON结构化数据转化为可交付成果的关键步骤。通过官方插件将数据直接映射为标准Excel表格，实现数据的可视化归档，为业务决策提供清晰载体。</a:t>
            </a:r>
            <a:endParaRPr lang="en-US" sz="1100"/>
          </a:p>
        </p:txBody>
      </p:sp>
      <p:sp>
        <p:nvSpPr>
          <p:cNvPr id="6" name="AutoShape 6"/>
          <p:cNvSpPr/>
          <p:nvPr/>
        </p:nvSpPr>
        <p:spPr>
          <a:xfrm>
            <a:off x="762000" y="2984500"/>
            <a:ext cx="3378200" cy="1460500"/>
          </a:xfrm>
          <a:prstGeom prst="roundRect">
            <a:avLst>
              <a:gd name="adj" fmla="val 0"/>
            </a:avLst>
          </a:prstGeom>
          <a:solidFill>
            <a:srgbClr val="FFFFFF">
              <a:alpha val="50000"/>
            </a:srgbClr>
          </a:solidFill>
          <a:ln w="12700" cap="flat" cmpd="sng">
            <a:solidFill>
              <a:srgbClr val="A3BCA3">
                <a:alpha val="5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7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952500" y="3175000"/>
            <a:ext cx="304800" cy="304800"/>
          </a:xfrm>
          <a:prstGeom prst="rect">
            <a:avLst/>
          </a:prstGeom>
        </p:spPr>
      </p:pic>
      <p:sp>
        <p:nvSpPr>
          <p:cNvPr id="8" name="AutoShape 8"/>
          <p:cNvSpPr/>
          <p:nvPr/>
        </p:nvSpPr>
        <p:spPr>
          <a:xfrm>
            <a:off x="1333500" y="3175000"/>
            <a:ext cx="26670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01 插件引入</a:t>
            </a:r>
            <a:endParaRPr lang="en-US" sz="1100"/>
          </a:p>
        </p:txBody>
      </p:sp>
      <p:sp>
        <p:nvSpPr>
          <p:cNvPr id="9" name="AutoShape 9"/>
          <p:cNvSpPr/>
          <p:nvPr/>
        </p:nvSpPr>
        <p:spPr>
          <a:xfrm>
            <a:off x="952500" y="3581400"/>
            <a:ext cx="29972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0000"/>
              </a:lnSpc>
              <a:defRPr/>
            </a:pPr>
            <a:r>
              <a:rPr lang="en-US" sz="1300" b="0" i="0" u="none" strike="noStrike">
                <a:solidFill>
                  <a:srgbClr val="666666"/>
                </a:solidFill>
                <a:latin typeface="Noto Sans SC"/>
                <a:ea typeface="Noto Sans SC"/>
                <a:cs typeface="Noto Sans SC"/>
                <a:sym typeface="Noto Sans SC"/>
              </a:rPr>
              <a:t>在工作流画布中添加“Excel文件助手”官方节点，无需复杂编码，即插即用，支持多种数据格式适配。</a:t>
            </a:r>
            <a:endParaRPr lang="en-US" sz="1100"/>
          </a:p>
        </p:txBody>
      </p:sp>
      <p:sp>
        <p:nvSpPr>
          <p:cNvPr id="10" name="AutoShape 10"/>
          <p:cNvSpPr/>
          <p:nvPr/>
        </p:nvSpPr>
        <p:spPr>
          <a:xfrm>
            <a:off x="4406900" y="2984500"/>
            <a:ext cx="3378200" cy="1460500"/>
          </a:xfrm>
          <a:prstGeom prst="roundRect">
            <a:avLst>
              <a:gd name="adj" fmla="val 0"/>
            </a:avLst>
          </a:prstGeom>
          <a:solidFill>
            <a:srgbClr val="FFFFFF">
              <a:alpha val="50000"/>
            </a:srgbClr>
          </a:solidFill>
          <a:ln w="12700" cap="flat" cmpd="sng">
            <a:solidFill>
              <a:srgbClr val="A3BCA3">
                <a:alpha val="5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1" name="Picture 1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>
            <a:off x="4597400" y="3175000"/>
            <a:ext cx="304800" cy="304800"/>
          </a:xfrm>
          <a:prstGeom prst="rect">
            <a:avLst/>
          </a:prstGeom>
        </p:spPr>
      </p:pic>
      <p:sp>
        <p:nvSpPr>
          <p:cNvPr id="12" name="AutoShape 12"/>
          <p:cNvSpPr/>
          <p:nvPr/>
        </p:nvSpPr>
        <p:spPr>
          <a:xfrm>
            <a:off x="4978400" y="3175000"/>
            <a:ext cx="26670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02 数据绑定</a:t>
            </a:r>
            <a:endParaRPr lang="en-US" sz="1100"/>
          </a:p>
        </p:txBody>
      </p:sp>
      <p:sp>
        <p:nvSpPr>
          <p:cNvPr id="13" name="AutoShape 13"/>
          <p:cNvSpPr/>
          <p:nvPr/>
        </p:nvSpPr>
        <p:spPr>
          <a:xfrm>
            <a:off x="4597400" y="3581400"/>
            <a:ext cx="29972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0000"/>
              </a:lnSpc>
              <a:defRPr/>
            </a:pPr>
            <a:r>
              <a:rPr lang="en-US" sz="1300" b="0" i="0" u="none" strike="noStrike">
                <a:solidFill>
                  <a:srgbClr val="666666"/>
                </a:solidFill>
                <a:latin typeface="Noto Sans SC"/>
                <a:ea typeface="Noto Sans SC"/>
                <a:cs typeface="Noto Sans SC"/>
                <a:sym typeface="Noto Sans SC"/>
              </a:rPr>
              <a:t>将节点的「data」参数绑定到上游“批处理”的JSON数组输出，确保数据结构精准匹配，自动映射表头。</a:t>
            </a:r>
            <a:endParaRPr lang="en-US" sz="1100"/>
          </a:p>
        </p:txBody>
      </p:sp>
      <p:sp>
        <p:nvSpPr>
          <p:cNvPr id="14" name="AutoShape 14"/>
          <p:cNvSpPr/>
          <p:nvPr/>
        </p:nvSpPr>
        <p:spPr>
          <a:xfrm>
            <a:off x="8051800" y="2984500"/>
            <a:ext cx="3378200" cy="1460500"/>
          </a:xfrm>
          <a:prstGeom prst="roundRect">
            <a:avLst>
              <a:gd name="adj" fmla="val 0"/>
            </a:avLst>
          </a:prstGeom>
          <a:solidFill>
            <a:srgbClr val="FFFFFF">
              <a:alpha val="50000"/>
            </a:srgbClr>
          </a:solidFill>
          <a:ln w="12700" cap="flat" cmpd="sng">
            <a:solidFill>
              <a:srgbClr val="A3BCA3">
                <a:alpha val="5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5" name="Picture 15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9"/>
              </a:ext>
            </a:extLst>
          </a:blip>
          <a:stretch>
            <a:fillRect/>
          </a:stretch>
        </p:blipFill>
        <p:spPr>
          <a:xfrm>
            <a:off x="8242300" y="3175000"/>
            <a:ext cx="304800" cy="304800"/>
          </a:xfrm>
          <a:prstGeom prst="rect">
            <a:avLst/>
          </a:prstGeom>
        </p:spPr>
      </p:pic>
      <p:sp>
        <p:nvSpPr>
          <p:cNvPr id="16" name="AutoShape 16"/>
          <p:cNvSpPr/>
          <p:nvPr/>
        </p:nvSpPr>
        <p:spPr>
          <a:xfrm>
            <a:off x="8623300" y="3175000"/>
            <a:ext cx="26670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03 结果交付</a:t>
            </a:r>
            <a:endParaRPr lang="en-US" sz="1100"/>
          </a:p>
        </p:txBody>
      </p:sp>
      <p:sp>
        <p:nvSpPr>
          <p:cNvPr id="17" name="AutoShape 17"/>
          <p:cNvSpPr/>
          <p:nvPr/>
        </p:nvSpPr>
        <p:spPr>
          <a:xfrm>
            <a:off x="8242300" y="3581400"/>
            <a:ext cx="29972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0000"/>
              </a:lnSpc>
              <a:defRPr/>
            </a:pPr>
            <a:r>
              <a:rPr lang="en-US" sz="1300" b="0" i="0" u="none" strike="noStrike">
                <a:solidFill>
                  <a:srgbClr val="666666"/>
                </a:solidFill>
                <a:latin typeface="Noto Sans SC"/>
                <a:ea typeface="Noto Sans SC"/>
                <a:cs typeface="Noto Sans SC"/>
                <a:sym typeface="Noto Sans SC"/>
              </a:rPr>
              <a:t>执行成功后自动生成临时下载链接，点击即可获取包含完整数据的Excel文件，支持批量导出与本地保存。</a:t>
            </a:r>
            <a:endParaRPr lang="en-US" sz="1100"/>
          </a:p>
        </p:txBody>
      </p:sp>
      <p:pic>
        <p:nvPicPr>
          <p:cNvPr id="18" name="Picture 18"/>
          <p:cNvPicPr>
            <a:picLocks noChangeAspect="1"/>
          </p:cNvPicPr>
          <p:nvPr/>
        </p:nvPicPr>
        <p:blipFill>
          <a:blip r:embed="rId10"/>
          <a:srcRect l="10633" r="10633"/>
          <a:stretch>
            <a:fillRect/>
          </a:stretch>
        </p:blipFill>
        <p:spPr>
          <a:xfrm>
            <a:off x="2159000" y="4699000"/>
            <a:ext cx="3556000" cy="1778000"/>
          </a:xfrm>
          <a:prstGeom prst="roundRect">
            <a:avLst>
              <a:gd name="adj" fmla="val 7142"/>
            </a:avLst>
          </a:prstGeom>
          <a:noFill/>
          <a:ln w="25400" cap="flat" cmpd="sng">
            <a:solidFill>
              <a:srgbClr val="A3BCA3">
                <a:alpha val="40000"/>
              </a:srgbClr>
            </a:solidFill>
            <a:prstDash val="solid"/>
            <a:round/>
          </a:ln>
        </p:spPr>
      </p:pic>
      <p:pic>
        <p:nvPicPr>
          <p:cNvPr id="19" name="Picture 19"/>
          <p:cNvPicPr>
            <a:picLocks noChangeAspect="1"/>
          </p:cNvPicPr>
          <p:nvPr/>
        </p:nvPicPr>
        <p:blipFill>
          <a:blip r:embed="rId11"/>
          <a:srcRect t="20650" b="20650"/>
          <a:stretch>
            <a:fillRect/>
          </a:stretch>
        </p:blipFill>
        <p:spPr>
          <a:xfrm>
            <a:off x="6477000" y="4699000"/>
            <a:ext cx="3556000" cy="1778000"/>
          </a:xfrm>
          <a:prstGeom prst="roundRect">
            <a:avLst>
              <a:gd name="adj" fmla="val 7142"/>
            </a:avLst>
          </a:prstGeom>
          <a:noFill/>
          <a:ln w="25400" cap="flat" cmpd="sng">
            <a:solidFill>
              <a:srgbClr val="A3BCA3">
                <a:alpha val="40000"/>
              </a:srgbClr>
            </a:solidFill>
            <a:prstDash val="solid"/>
            <a:rou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utoShape 3"/>
          <p:cNvSpPr/>
          <p:nvPr/>
        </p:nvSpPr>
        <p:spPr>
          <a:xfrm>
            <a:off x="762000" y="508000"/>
            <a:ext cx="10668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3200" b="1" i="0" u="none" strike="noStrike" dirty="0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02 </a:t>
            </a:r>
            <a:r>
              <a:rPr lang="en-US" sz="3200" b="1" i="0" u="none" strike="noStrike" dirty="0" err="1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动手实践</a:t>
            </a:r>
            <a:r>
              <a:rPr lang="en-US" sz="3200" b="1" i="0" u="none" strike="noStrike" dirty="0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——</a:t>
            </a:r>
            <a:r>
              <a:rPr lang="en-US" sz="3200" b="1" i="0" u="none" strike="noStrike" dirty="0" err="1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从零搭建Agent</a:t>
            </a:r>
            <a:endParaRPr lang="en-US" sz="1100" dirty="0"/>
          </a:p>
        </p:txBody>
      </p:sp>
      <p:pic>
        <p:nvPicPr>
          <p:cNvPr id="4" name="Picture 4"/>
          <p:cNvPicPr>
            <a:picLocks noChangeAspect="1"/>
          </p:cNvPicPr>
          <p:nvPr/>
        </p:nvPicPr>
        <p:blipFill>
          <a:blip r:embed="rId4"/>
          <a:srcRect t="156" b="156"/>
          <a:stretch>
            <a:fillRect/>
          </a:stretch>
        </p:blipFill>
        <p:spPr>
          <a:xfrm>
            <a:off x="762000" y="1651000"/>
            <a:ext cx="5334000" cy="2476500"/>
          </a:xfrm>
          <a:prstGeom prst="roundRect">
            <a:avLst>
              <a:gd name="adj" fmla="val 6153"/>
            </a:avLst>
          </a:prstGeom>
          <a:noFill/>
          <a:ln w="25400" cap="flat" cmpd="sng">
            <a:noFill/>
            <a:prstDash val="solid"/>
            <a:round/>
          </a:ln>
          <a:effectLst>
            <a:outerShdw blurRad="190500" dist="76200" dir="2700000" algn="tl" rotWithShape="0">
              <a:srgbClr val="000000">
                <a:alpha val="8000"/>
              </a:srgbClr>
            </a:outerShdw>
          </a:effectLst>
        </p:spPr>
      </p:pic>
      <p:sp>
        <p:nvSpPr>
          <p:cNvPr id="5" name="AutoShape 5"/>
          <p:cNvSpPr/>
          <p:nvPr/>
        </p:nvSpPr>
        <p:spPr>
          <a:xfrm>
            <a:off x="762000" y="4381500"/>
            <a:ext cx="5334000" cy="1079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4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通过可视化配置面板，将工作流的最终产物（Excel下载链接）映射到Agent的输出变量中，这是确保用户能获取到结果的关键步骤。</a:t>
            </a:r>
            <a:endParaRPr lang="en-US" sz="1100"/>
          </a:p>
        </p:txBody>
      </p:sp>
      <p:sp>
        <p:nvSpPr>
          <p:cNvPr id="6" name="AutoShape 6"/>
          <p:cNvSpPr/>
          <p:nvPr/>
        </p:nvSpPr>
        <p:spPr>
          <a:xfrm>
            <a:off x="6350000" y="1651000"/>
            <a:ext cx="5080000" cy="1714500"/>
          </a:xfrm>
          <a:prstGeom prst="roundRect">
            <a:avLst>
              <a:gd name="adj" fmla="val 0"/>
            </a:avLst>
          </a:prstGeom>
          <a:solidFill>
            <a:srgbClr val="A3BCA3">
              <a:alpha val="12000"/>
            </a:srgbClr>
          </a:solidFill>
          <a:ln w="12700" cap="flat" cmpd="sng">
            <a:solidFill>
              <a:srgbClr val="A3BCA3">
                <a:alpha val="3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7" name="Picture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p:blipFill>
        <p:spPr>
          <a:xfrm>
            <a:off x="6604000" y="1879600"/>
            <a:ext cx="355600" cy="355600"/>
          </a:xfrm>
          <a:prstGeom prst="rect">
            <a:avLst/>
          </a:prstGeom>
        </p:spPr>
      </p:pic>
      <p:sp>
        <p:nvSpPr>
          <p:cNvPr id="8" name="AutoShape 8"/>
          <p:cNvSpPr/>
          <p:nvPr/>
        </p:nvSpPr>
        <p:spPr>
          <a:xfrm>
            <a:off x="7112000" y="1879600"/>
            <a:ext cx="4191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配置“结束”节点输出</a:t>
            </a:r>
            <a:endParaRPr lang="en-US" sz="1100"/>
          </a:p>
        </p:txBody>
      </p:sp>
      <p:sp>
        <p:nvSpPr>
          <p:cNvPr id="9" name="AutoShape 9"/>
          <p:cNvSpPr/>
          <p:nvPr/>
        </p:nvSpPr>
        <p:spPr>
          <a:xfrm>
            <a:off x="6604000" y="2387600"/>
            <a:ext cx="4572000" cy="889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16666"/>
              </a:lnSpc>
              <a:defRPr/>
            </a:pPr>
            <a:r>
              <a:rPr lang="en-US" sz="1400" b="0" i="0" u="none" strike="noStrike">
                <a:solidFill>
                  <a:srgbClr val="525252"/>
                </a:solidFill>
                <a:latin typeface="Noto Sans SC"/>
                <a:ea typeface="Noto Sans SC"/>
                <a:cs typeface="Noto Sans SC"/>
                <a:sym typeface="Noto Sans SC"/>
              </a:rPr>
              <a:t>在工作流编辑器中，将“结束”节点的输出变量 `output` 与上游“生成Excel”节点的 `download_url` 进行绑定，确保数据流转的闭环。</a:t>
            </a:r>
            <a:endParaRPr lang="en-US" sz="1100"/>
          </a:p>
        </p:txBody>
      </p:sp>
      <p:sp>
        <p:nvSpPr>
          <p:cNvPr id="10" name="AutoShape 10"/>
          <p:cNvSpPr/>
          <p:nvPr/>
        </p:nvSpPr>
        <p:spPr>
          <a:xfrm>
            <a:off x="6350000" y="3619500"/>
            <a:ext cx="5080000" cy="2222500"/>
          </a:xfrm>
          <a:prstGeom prst="roundRect">
            <a:avLst>
              <a:gd name="adj" fmla="val 0"/>
            </a:avLst>
          </a:prstGeom>
          <a:solidFill>
            <a:srgbClr val="A3BCA3">
              <a:alpha val="12000"/>
            </a:srgbClr>
          </a:solidFill>
          <a:ln w="12700" cap="flat" cmpd="sng">
            <a:solidFill>
              <a:srgbClr val="A3BCA3">
                <a:alpha val="3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1" name="Picture 1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8"/>
              </a:ext>
            </a:extLst>
          </a:blip>
          <a:stretch>
            <a:fillRect/>
          </a:stretch>
        </p:blipFill>
        <p:spPr>
          <a:xfrm>
            <a:off x="6604000" y="3848100"/>
            <a:ext cx="355600" cy="355600"/>
          </a:xfrm>
          <a:prstGeom prst="rect">
            <a:avLst/>
          </a:prstGeom>
        </p:spPr>
      </p:pic>
      <p:sp>
        <p:nvSpPr>
          <p:cNvPr id="12" name="AutoShape 12"/>
          <p:cNvSpPr/>
          <p:nvPr/>
        </p:nvSpPr>
        <p:spPr>
          <a:xfrm>
            <a:off x="7112000" y="3848100"/>
            <a:ext cx="4191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将工作流关联至Agent</a:t>
            </a:r>
            <a:endParaRPr lang="en-US" sz="1100"/>
          </a:p>
        </p:txBody>
      </p:sp>
      <p:sp>
        <p:nvSpPr>
          <p:cNvPr id="13" name="AutoShape 13"/>
          <p:cNvSpPr/>
          <p:nvPr/>
        </p:nvSpPr>
        <p:spPr>
          <a:xfrm>
            <a:off x="6604000" y="4356100"/>
            <a:ext cx="4572000" cy="1397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16666"/>
              </a:lnSpc>
              <a:defRPr/>
            </a:pPr>
            <a:r>
              <a:rPr lang="en-US" sz="1400" b="0" i="0" u="none" strike="noStrike">
                <a:solidFill>
                  <a:srgbClr val="525252"/>
                </a:solidFill>
                <a:latin typeface="Noto Sans SC"/>
                <a:ea typeface="Noto Sans SC"/>
                <a:cs typeface="Noto Sans SC"/>
                <a:sym typeface="Noto Sans SC"/>
              </a:rPr>
              <a:t>1. 回到Agent编辑页，在「编排」模块找到「工作流」配置；</a:t>
            </a:r>
            <a:br>
              <a:rPr lang="en-US" sz="1400" b="0" i="0" u="none" strike="noStrike">
                <a:solidFill>
                  <a:srgbClr val="525252"/>
                </a:solidFill>
                <a:latin typeface="Noto Sans SC"/>
                <a:ea typeface="Noto Sans SC"/>
                <a:cs typeface="Noto Sans SC"/>
                <a:sym typeface="Noto Sans SC"/>
              </a:rPr>
            </a:br>
            <a:r>
              <a:rPr lang="en-US" sz="1400" b="0" i="0" u="none" strike="noStrike">
                <a:solidFill>
                  <a:srgbClr val="525252"/>
                </a:solidFill>
                <a:latin typeface="Noto Sans SC"/>
                <a:ea typeface="Noto Sans SC"/>
                <a:cs typeface="Noto Sans SC"/>
                <a:sym typeface="Noto Sans SC"/>
              </a:rPr>
              <a:t>2. 点击「+」号，选择刚创建的“fapiao”工作流完成关联；</a:t>
            </a:r>
            <a:br>
              <a:rPr lang="en-US" sz="1400" b="0" i="0" u="none" strike="noStrike">
                <a:solidFill>
                  <a:srgbClr val="525252"/>
                </a:solidFill>
                <a:latin typeface="Noto Sans SC"/>
                <a:ea typeface="Noto Sans SC"/>
                <a:cs typeface="Noto Sans SC"/>
                <a:sym typeface="Noto Sans SC"/>
              </a:rPr>
            </a:br>
            <a:r>
              <a:rPr lang="en-US" sz="1400" b="0" i="0" u="none" strike="noStrike">
                <a:solidFill>
                  <a:srgbClr val="525252"/>
                </a:solidFill>
                <a:latin typeface="Noto Sans SC"/>
                <a:ea typeface="Noto Sans SC"/>
                <a:cs typeface="Noto Sans SC"/>
                <a:sym typeface="Noto Sans SC"/>
              </a:rPr>
              <a:t>3. 保存后，发票识别助手即可正式投入使用。</a:t>
            </a:r>
            <a:endParaRPr lang="en-US" sz="1100"/>
          </a:p>
        </p:txBody>
      </p:sp>
      <p:sp>
        <p:nvSpPr>
          <p:cNvPr id="14" name="AutoShape 14"/>
          <p:cNvSpPr/>
          <p:nvPr/>
        </p:nvSpPr>
        <p:spPr>
          <a:xfrm>
            <a:off x="762000" y="5905500"/>
            <a:ext cx="10668000" cy="12700"/>
          </a:xfrm>
          <a:prstGeom prst="roundRect">
            <a:avLst>
              <a:gd name="adj" fmla="val 0"/>
            </a:avLst>
          </a:prstGeom>
          <a:solidFill>
            <a:srgbClr val="A3BCA3">
              <a:alpha val="3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15" name="AutoShape 15"/>
          <p:cNvSpPr/>
          <p:nvPr/>
        </p:nvSpPr>
        <p:spPr>
          <a:xfrm>
            <a:off x="762000" y="6070600"/>
            <a:ext cx="10668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ctr">
              <a:lnSpc>
                <a:spcPct val="125000"/>
              </a:lnSpc>
              <a:defRPr/>
            </a:pPr>
            <a:r>
              <a:rPr lang="en-US" sz="1400" b="1" i="0" u="none" strike="noStrike">
                <a:solidFill>
                  <a:srgbClr val="6B7280"/>
                </a:solidFill>
                <a:latin typeface="Noto Sans SC"/>
                <a:ea typeface="Noto Sans SC"/>
                <a:cs typeface="Noto Sans SC"/>
                <a:sym typeface="Noto Sans SC"/>
              </a:rPr>
              <a:t>🚀 成果达成：从节点配置到服务绑定，您已成功构建出一个具备实际业务价值的智能Agent！</a:t>
            </a:r>
            <a:endParaRPr lang="en-US" sz="11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30000"/>
            </a:srgbClr>
          </a:solidFill>
          <a:ln cap="flat" cmpd="sng">
            <a:solidFill>
              <a:srgbClr val="E6CFCF">
                <a:alpha val="3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4" name="AutoShape 4"/>
          <p:cNvSpPr/>
          <p:nvPr/>
        </p:nvSpPr>
        <p:spPr>
          <a:xfrm>
            <a:off x="762000" y="1651000"/>
            <a:ext cx="10668000" cy="571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2400" b="1" i="0" u="none" strike="noStrike">
                <a:solidFill>
                  <a:srgbClr val="A3BCA3"/>
                </a:solidFill>
                <a:latin typeface="Noto Sans SC"/>
                <a:ea typeface="Noto Sans SC"/>
                <a:cs typeface="Noto Sans SC"/>
                <a:sym typeface="Noto Sans SC"/>
              </a:rPr>
              <a:t>最终效果展示</a:t>
            </a:r>
            <a:endParaRPr lang="en-US" sz="1100"/>
          </a:p>
        </p:txBody>
      </p:sp>
      <p:sp>
        <p:nvSpPr>
          <p:cNvPr id="5" name="AutoShape 5"/>
          <p:cNvSpPr/>
          <p:nvPr/>
        </p:nvSpPr>
        <p:spPr>
          <a:xfrm>
            <a:off x="762000" y="2413000"/>
            <a:ext cx="10668000" cy="1397000"/>
          </a:xfrm>
          <a:prstGeom prst="roundRect">
            <a:avLst>
              <a:gd name="adj" fmla="val 0"/>
            </a:avLst>
          </a:prstGeom>
          <a:solidFill>
            <a:srgbClr val="FFFFFF">
              <a:alpha val="40000"/>
            </a:srgbClr>
          </a:solidFill>
          <a:ln cap="flat" cmpd="sng">
            <a:solidFill>
              <a:srgbClr val="E6CFCF">
                <a:alpha val="4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6" name="AutoShape 6"/>
          <p:cNvSpPr/>
          <p:nvPr/>
        </p:nvSpPr>
        <p:spPr>
          <a:xfrm>
            <a:off x="1016000" y="2603500"/>
            <a:ext cx="10160000" cy="1143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6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用户上传发票文件后，Agent 将自动执行预设工作流，对票据进行智能识别与结构化提取。最终生成并返回一份规范的 Excel 文件，其中完整收录了发票代码、开票日期、购销双方信息、金额税额等核心要素，所有数据均以清晰的表格形式呈现，可直接用于财务归档与统计。</a:t>
            </a:r>
            <a:endParaRPr lang="en-US" sz="1100"/>
          </a:p>
        </p:txBody>
      </p:sp>
      <p:pic>
        <p:nvPicPr>
          <p:cNvPr id="7" name="Picture 7"/>
          <p:cNvPicPr>
            <a:picLocks noChangeAspect="1"/>
          </p:cNvPicPr>
          <p:nvPr/>
        </p:nvPicPr>
        <p:blipFill>
          <a:blip r:embed="rId4"/>
          <a:srcRect l="70" r="70"/>
          <a:stretch>
            <a:fillRect/>
          </a:stretch>
        </p:blipFill>
        <p:spPr>
          <a:xfrm>
            <a:off x="3048000" y="4191000"/>
            <a:ext cx="6096000" cy="1981200"/>
          </a:xfrm>
          <a:prstGeom prst="rect">
            <a:avLst/>
          </a:prstGeom>
          <a:noFill/>
          <a:ln w="25400" cap="flat" cmpd="sng">
            <a:solidFill>
              <a:srgbClr val="A3BCA3">
                <a:alpha val="60000"/>
              </a:srgbClr>
            </a:solidFill>
            <a:prstDash val="solid"/>
            <a:round/>
          </a:ln>
          <a:effectLst>
            <a:outerShdw blurRad="190500" dist="76200" dir="2700000" algn="tl" rotWithShape="0">
              <a:srgbClr val="000000">
                <a:alpha val="1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30000"/>
            </a:srgbClr>
          </a:solidFill>
          <a:ln cap="flat" cmpd="sng">
            <a:solidFill>
              <a:srgbClr val="E6CFCF">
                <a:alpha val="3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3" name="AutoShape 3"/>
          <p:cNvSpPr/>
          <p:nvPr/>
        </p:nvSpPr>
        <p:spPr>
          <a:xfrm>
            <a:off x="762000" y="508000"/>
            <a:ext cx="10668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3200" b="1" i="0" u="none" strike="noStrike" dirty="0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03 </a:t>
            </a:r>
            <a:r>
              <a:rPr lang="en-US" sz="3200" b="1" i="0" u="none" strike="noStrike" dirty="0" err="1" smtClean="0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总结</a:t>
            </a:r>
            <a:endParaRPr lang="en-US" sz="1100" dirty="0"/>
          </a:p>
        </p:txBody>
      </p:sp>
      <p:sp>
        <p:nvSpPr>
          <p:cNvPr id="4" name="AutoShape 4"/>
          <p:cNvSpPr/>
          <p:nvPr/>
        </p:nvSpPr>
        <p:spPr>
          <a:xfrm>
            <a:off x="762000" y="1841500"/>
            <a:ext cx="5207000" cy="3619500"/>
          </a:xfrm>
          <a:prstGeom prst="roundRect">
            <a:avLst>
              <a:gd name="adj" fmla="val 0"/>
            </a:avLst>
          </a:prstGeom>
          <a:solidFill>
            <a:srgbClr val="FFFFFF">
              <a:alpha val="55000"/>
            </a:srgbClr>
          </a:solidFill>
          <a:ln w="12700" cap="flat" cmpd="sng">
            <a:solidFill>
              <a:srgbClr val="A3BCA3">
                <a:alpha val="4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5" name="AutoShape 5"/>
          <p:cNvSpPr/>
          <p:nvPr/>
        </p:nvSpPr>
        <p:spPr>
          <a:xfrm>
            <a:off x="1016000" y="2095500"/>
            <a:ext cx="4699000" cy="444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A3BCA3"/>
                </a:solidFill>
                <a:latin typeface="Noto Sans SC"/>
                <a:ea typeface="Noto Sans SC"/>
                <a:cs typeface="Noto Sans SC"/>
                <a:sym typeface="Noto Sans SC"/>
              </a:rPr>
              <a:t>核心内容回顾</a:t>
            </a:r>
            <a:endParaRPr lang="en-US" sz="1100"/>
          </a:p>
        </p:txBody>
      </p:sp>
      <p:cxnSp>
        <p:nvCxnSpPr>
          <p:cNvPr id="6" name="Connector 6"/>
          <p:cNvCxnSpPr/>
          <p:nvPr/>
        </p:nvCxnSpPr>
        <p:spPr>
          <a:xfrm rot="-9291">
            <a:off x="1016009" y="2597150"/>
            <a:ext cx="46990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A3BCA3">
                <a:alpha val="3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pic>
        <p:nvPicPr>
          <p:cNvPr id="7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1016000" y="2857500"/>
            <a:ext cx="279400" cy="279400"/>
          </a:xfrm>
          <a:prstGeom prst="rect">
            <a:avLst/>
          </a:prstGeom>
        </p:spPr>
      </p:pic>
      <p:sp>
        <p:nvSpPr>
          <p:cNvPr id="8" name="AutoShape 8"/>
          <p:cNvSpPr/>
          <p:nvPr/>
        </p:nvSpPr>
        <p:spPr>
          <a:xfrm>
            <a:off x="1397000" y="2819400"/>
            <a:ext cx="4445000" cy="698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333"/>
              </a:lnSpc>
              <a:defRPr/>
            </a:pPr>
            <a:r>
              <a:rPr lang="en-US" sz="15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需求洞察：</a:t>
            </a:r>
            <a:r>
              <a:rPr lang="en-US" sz="1400" b="0" i="0" u="none" strike="noStrike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深入剖析发票处理的行业痛点，明确从人工到自动化的转型目标与价值。</a:t>
            </a:r>
            <a:endParaRPr lang="en-US" sz="1100"/>
          </a:p>
        </p:txBody>
      </p:sp>
      <p:pic>
        <p:nvPicPr>
          <p:cNvPr id="9" name="Picture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>
            <a:off x="1016000" y="3746500"/>
            <a:ext cx="279400" cy="279400"/>
          </a:xfrm>
          <a:prstGeom prst="rect">
            <a:avLst/>
          </a:prstGeom>
        </p:spPr>
      </p:pic>
      <p:sp>
        <p:nvSpPr>
          <p:cNvPr id="10" name="AutoShape 10"/>
          <p:cNvSpPr/>
          <p:nvPr/>
        </p:nvSpPr>
        <p:spPr>
          <a:xfrm>
            <a:off x="1397000" y="3708400"/>
            <a:ext cx="4445000" cy="698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333"/>
              </a:lnSpc>
              <a:defRPr/>
            </a:pPr>
            <a:r>
              <a:rPr lang="en-US" sz="15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流程规划：</a:t>
            </a:r>
            <a:r>
              <a:rPr lang="en-US" sz="1400" b="0" i="0" u="none" strike="noStrike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设计“上传-识别-提取-生成”的全链路闭环，搭建标准化的智能处理框架。</a:t>
            </a:r>
            <a:endParaRPr lang="en-US" sz="1100"/>
          </a:p>
        </p:txBody>
      </p:sp>
      <p:pic>
        <p:nvPicPr>
          <p:cNvPr id="11" name="Picture 1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9"/>
              </a:ext>
            </a:extLst>
          </a:blip>
          <a:stretch>
            <a:fillRect/>
          </a:stretch>
        </p:blipFill>
        <p:spPr>
          <a:xfrm>
            <a:off x="1016000" y="4635500"/>
            <a:ext cx="279400" cy="279400"/>
          </a:xfrm>
          <a:prstGeom prst="rect">
            <a:avLst/>
          </a:prstGeom>
        </p:spPr>
      </p:pic>
      <p:sp>
        <p:nvSpPr>
          <p:cNvPr id="12" name="AutoShape 12"/>
          <p:cNvSpPr/>
          <p:nvPr/>
        </p:nvSpPr>
        <p:spPr>
          <a:xfrm>
            <a:off x="1397000" y="4597400"/>
            <a:ext cx="4445000" cy="698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333"/>
              </a:lnSpc>
              <a:defRPr/>
            </a:pPr>
            <a:r>
              <a:rPr lang="en-US" sz="15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实战落地：</a:t>
            </a:r>
            <a:r>
              <a:rPr lang="en-US" sz="1400" b="0" i="0" u="none" strike="noStrike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拆解 Agent 配置细节，逐一调试工作流节点，完成可运行的自动化系统搭建。</a:t>
            </a:r>
            <a:endParaRPr lang="en-US" sz="1100"/>
          </a:p>
        </p:txBody>
      </p:sp>
      <p:sp>
        <p:nvSpPr>
          <p:cNvPr id="13" name="AutoShape 13"/>
          <p:cNvSpPr/>
          <p:nvPr/>
        </p:nvSpPr>
        <p:spPr>
          <a:xfrm>
            <a:off x="6223000" y="1841500"/>
            <a:ext cx="5207000" cy="3619500"/>
          </a:xfrm>
          <a:prstGeom prst="roundRect">
            <a:avLst>
              <a:gd name="adj" fmla="val 0"/>
            </a:avLst>
          </a:prstGeom>
          <a:solidFill>
            <a:srgbClr val="FFFFFF">
              <a:alpha val="55000"/>
            </a:srgbClr>
          </a:solidFill>
          <a:ln w="12700" cap="flat" cmpd="sng">
            <a:solidFill>
              <a:srgbClr val="A3BCA3">
                <a:alpha val="4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14" name="AutoShape 14"/>
          <p:cNvSpPr/>
          <p:nvPr/>
        </p:nvSpPr>
        <p:spPr>
          <a:xfrm>
            <a:off x="6477000" y="2095500"/>
            <a:ext cx="4699000" cy="444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A3BCA3"/>
                </a:solidFill>
                <a:latin typeface="Noto Sans SC"/>
                <a:ea typeface="Noto Sans SC"/>
                <a:cs typeface="Noto Sans SC"/>
                <a:sym typeface="Noto Sans SC"/>
              </a:rPr>
              <a:t>核心技术要点</a:t>
            </a:r>
            <a:endParaRPr lang="en-US" sz="1100"/>
          </a:p>
        </p:txBody>
      </p:sp>
      <p:cxnSp>
        <p:nvCxnSpPr>
          <p:cNvPr id="15" name="Connector 15"/>
          <p:cNvCxnSpPr/>
          <p:nvPr/>
        </p:nvCxnSpPr>
        <p:spPr>
          <a:xfrm rot="-9291">
            <a:off x="6477009" y="2597150"/>
            <a:ext cx="46990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A3BCA3">
                <a:alpha val="3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pic>
        <p:nvPicPr>
          <p:cNvPr id="16" name="Picture 16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1"/>
              </a:ext>
            </a:extLst>
          </a:blip>
          <a:stretch>
            <a:fillRect/>
          </a:stretch>
        </p:blipFill>
        <p:spPr>
          <a:xfrm>
            <a:off x="6477000" y="2857500"/>
            <a:ext cx="279400" cy="279400"/>
          </a:xfrm>
          <a:prstGeom prst="rect">
            <a:avLst/>
          </a:prstGeom>
        </p:spPr>
      </p:pic>
      <p:sp>
        <p:nvSpPr>
          <p:cNvPr id="17" name="AutoShape 17"/>
          <p:cNvSpPr/>
          <p:nvPr/>
        </p:nvSpPr>
        <p:spPr>
          <a:xfrm>
            <a:off x="6858000" y="2819400"/>
            <a:ext cx="4445000" cy="698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333"/>
              </a:lnSpc>
              <a:defRPr/>
            </a:pPr>
            <a:r>
              <a:rPr lang="en-US" sz="15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插件生态：</a:t>
            </a:r>
            <a:r>
              <a:rPr lang="en-US" sz="1400" b="0" i="0" u="none" strike="noStrike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掌握 OCR、表格生成等功能插件的适配逻辑，根据任务特性灵活选择工具。</a:t>
            </a:r>
            <a:endParaRPr lang="en-US" sz="1100"/>
          </a:p>
        </p:txBody>
      </p:sp>
      <p:pic>
        <p:nvPicPr>
          <p:cNvPr id="18" name="Picture 18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3"/>
              </a:ext>
            </a:extLst>
          </a:blip>
          <a:stretch>
            <a:fillRect/>
          </a:stretch>
        </p:blipFill>
        <p:spPr>
          <a:xfrm>
            <a:off x="6477000" y="3746500"/>
            <a:ext cx="279400" cy="279400"/>
          </a:xfrm>
          <a:prstGeom prst="rect">
            <a:avLst/>
          </a:prstGeom>
        </p:spPr>
      </p:pic>
      <p:sp>
        <p:nvSpPr>
          <p:cNvPr id="19" name="AutoShape 19"/>
          <p:cNvSpPr/>
          <p:nvPr/>
        </p:nvSpPr>
        <p:spPr>
          <a:xfrm>
            <a:off x="6858000" y="3708400"/>
            <a:ext cx="4445000" cy="698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333"/>
              </a:lnSpc>
              <a:defRPr/>
            </a:pPr>
            <a:r>
              <a:rPr lang="en-US" sz="15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数据流转：</a:t>
            </a:r>
            <a:r>
              <a:rPr lang="en-US" sz="1400" b="0" i="0" u="none" strike="noStrike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理解节点间的变量传递机制，打通数据上下游，实现信息的无缝衔接。</a:t>
            </a:r>
            <a:endParaRPr lang="en-US" sz="1100"/>
          </a:p>
        </p:txBody>
      </p:sp>
      <p:pic>
        <p:nvPicPr>
          <p:cNvPr id="20" name="Picture 20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5"/>
              </a:ext>
            </a:extLst>
          </a:blip>
          <a:stretch>
            <a:fillRect/>
          </a:stretch>
        </p:blipFill>
        <p:spPr>
          <a:xfrm>
            <a:off x="6477000" y="4635500"/>
            <a:ext cx="279400" cy="279400"/>
          </a:xfrm>
          <a:prstGeom prst="rect">
            <a:avLst/>
          </a:prstGeom>
        </p:spPr>
      </p:pic>
      <p:sp>
        <p:nvSpPr>
          <p:cNvPr id="21" name="AutoShape 21"/>
          <p:cNvSpPr/>
          <p:nvPr/>
        </p:nvSpPr>
        <p:spPr>
          <a:xfrm>
            <a:off x="6858000" y="4597400"/>
            <a:ext cx="4445000" cy="698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333"/>
              </a:lnSpc>
              <a:defRPr/>
            </a:pPr>
            <a:r>
              <a:rPr lang="en-US" sz="15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批量并发：</a:t>
            </a:r>
            <a:r>
              <a:rPr lang="en-US" sz="1400" b="0" i="0" u="none" strike="noStrike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设计高效的批量处理逻辑，优化资源调度，大幅提升多任务场景的处理效率。</a:t>
            </a:r>
            <a:endParaRPr lang="en-US" sz="1100"/>
          </a:p>
        </p:txBody>
      </p:sp>
      <p:sp>
        <p:nvSpPr>
          <p:cNvPr id="22" name="AutoShape 22"/>
          <p:cNvSpPr/>
          <p:nvPr/>
        </p:nvSpPr>
        <p:spPr>
          <a:xfrm>
            <a:off x="762000" y="5778500"/>
            <a:ext cx="10668000" cy="635000"/>
          </a:xfrm>
          <a:prstGeom prst="roundRect">
            <a:avLst>
              <a:gd name="adj" fmla="val 0"/>
            </a:avLst>
          </a:prstGeom>
          <a:solidFill>
            <a:srgbClr val="A3BCA3">
              <a:alpha val="18000"/>
            </a:srgbClr>
          </a:solidFill>
          <a:ln cap="flat" cmpd="sng">
            <a:solidFill>
              <a:srgbClr val="7DA37D">
                <a:alpha val="18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23" name="AutoShape 23"/>
          <p:cNvSpPr/>
          <p:nvPr/>
        </p:nvSpPr>
        <p:spPr>
          <a:xfrm>
            <a:off x="1016000" y="5880100"/>
            <a:ext cx="10160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ctr">
              <a:lnSpc>
                <a:spcPct val="125000"/>
              </a:lnSpc>
              <a:defRPr/>
            </a:pPr>
            <a:r>
              <a:rPr lang="en-US" sz="1400" b="0" i="0" u="none" strike="noStrike">
                <a:solidFill>
                  <a:srgbClr val="4B5F4B"/>
                </a:solidFill>
                <a:latin typeface="Noto Sans SC"/>
                <a:ea typeface="Noto Sans SC"/>
                <a:cs typeface="Noto Sans SC"/>
                <a:sym typeface="Noto Sans SC"/>
              </a:rPr>
              <a:t>从理论到实践，我们不仅掌握了 AI Agent 的搭建方法，更培养了解决实际业务问题的系统思维。</a:t>
            </a:r>
            <a:endParaRPr lang="en-US" sz="11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3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4" name="AutoShape 4"/>
          <p:cNvSpPr/>
          <p:nvPr/>
        </p:nvSpPr>
        <p:spPr>
          <a:xfrm>
            <a:off x="762000" y="1778000"/>
            <a:ext cx="5207000" cy="3937000"/>
          </a:xfrm>
          <a:prstGeom prst="roundRect">
            <a:avLst>
              <a:gd name="adj" fmla="val 0"/>
            </a:avLst>
          </a:prstGeom>
          <a:solidFill>
            <a:srgbClr val="FFFFFF">
              <a:alpha val="50000"/>
            </a:srgbClr>
          </a:solidFill>
          <a:ln w="12700" cap="flat" cmpd="sng">
            <a:solidFill>
              <a:srgbClr val="A3BCA3">
                <a:alpha val="3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5" name="AutoShape 5"/>
          <p:cNvSpPr/>
          <p:nvPr/>
        </p:nvSpPr>
        <p:spPr>
          <a:xfrm>
            <a:off x="1016000" y="2032000"/>
            <a:ext cx="4699000" cy="444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A3BCA3"/>
                </a:solidFill>
                <a:latin typeface="Noto Sans SC"/>
                <a:ea typeface="Noto Sans SC"/>
                <a:cs typeface="Noto Sans SC"/>
                <a:sym typeface="Noto Sans SC"/>
              </a:rPr>
              <a:t>01 应用拓展场景</a:t>
            </a:r>
            <a:endParaRPr lang="en-US" sz="1100"/>
          </a:p>
        </p:txBody>
      </p:sp>
      <p:sp>
        <p:nvSpPr>
          <p:cNvPr id="6" name="AutoShape 6"/>
          <p:cNvSpPr/>
          <p:nvPr/>
        </p:nvSpPr>
        <p:spPr>
          <a:xfrm>
            <a:off x="1016000" y="2667000"/>
            <a:ext cx="4699000" cy="952500"/>
          </a:xfrm>
          <a:prstGeom prst="roundRect">
            <a:avLst>
              <a:gd name="adj" fmla="val 0"/>
            </a:avLst>
          </a:prstGeom>
          <a:solidFill>
            <a:srgbClr val="A3BCA3">
              <a:alpha val="1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7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1206500" y="2819400"/>
            <a:ext cx="304800" cy="304800"/>
          </a:xfrm>
          <a:prstGeom prst="rect">
            <a:avLst/>
          </a:prstGeom>
        </p:spPr>
      </p:pic>
      <p:sp>
        <p:nvSpPr>
          <p:cNvPr id="8" name="AutoShape 8"/>
          <p:cNvSpPr/>
          <p:nvPr/>
        </p:nvSpPr>
        <p:spPr>
          <a:xfrm>
            <a:off x="1651000" y="2768600"/>
            <a:ext cx="4000500" cy="825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333"/>
              </a:lnSpc>
              <a:defRPr/>
            </a:pPr>
            <a:r>
              <a:rPr lang="en-US" sz="1500" b="1" i="0" u="none" strike="noStrike">
                <a:solidFill>
                  <a:srgbClr val="444444"/>
                </a:solidFill>
                <a:latin typeface="Noto Sans SC"/>
                <a:ea typeface="Noto Sans SC"/>
                <a:cs typeface="Noto Sans SC"/>
                <a:sym typeface="Noto Sans SC"/>
              </a:rPr>
              <a:t>多类票据自动识别</a:t>
            </a:r>
            <a:r>
              <a:rPr lang="en-US" sz="1600" b="0" i="0" u="none" strike="noStrike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  <a:t/>
            </a:r>
            <a:br>
              <a:rPr lang="en-US" sz="1600" b="0" i="0" u="none" strike="noStrike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</a:br>
            <a:r>
              <a:rPr lang="en-US" sz="1300" b="0" i="0" u="none" strike="noStrike">
                <a:solidFill>
                  <a:srgbClr val="666666"/>
                </a:solidFill>
                <a:latin typeface="Noto Sans SC"/>
                <a:ea typeface="Noto Sans SC"/>
                <a:cs typeface="Noto Sans SC"/>
                <a:sym typeface="Noto Sans SC"/>
              </a:rPr>
              <a:t>覆盖火车票、机票、行程单等交通票据，精准提取日期、金额、航程等关键信息，替代人工录入。</a:t>
            </a:r>
            <a:endParaRPr lang="en-US" sz="1100"/>
          </a:p>
        </p:txBody>
      </p:sp>
      <p:sp>
        <p:nvSpPr>
          <p:cNvPr id="9" name="AutoShape 9"/>
          <p:cNvSpPr/>
          <p:nvPr/>
        </p:nvSpPr>
        <p:spPr>
          <a:xfrm>
            <a:off x="1016000" y="3708400"/>
            <a:ext cx="4699000" cy="952500"/>
          </a:xfrm>
          <a:prstGeom prst="roundRect">
            <a:avLst>
              <a:gd name="adj" fmla="val 0"/>
            </a:avLst>
          </a:prstGeom>
          <a:solidFill>
            <a:srgbClr val="A3BCA3">
              <a:alpha val="1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0" name="Picture 1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>
            <a:off x="1206500" y="3860800"/>
            <a:ext cx="304800" cy="304800"/>
          </a:xfrm>
          <a:prstGeom prst="rect">
            <a:avLst/>
          </a:prstGeom>
        </p:spPr>
      </p:pic>
      <p:sp>
        <p:nvSpPr>
          <p:cNvPr id="11" name="AutoShape 11"/>
          <p:cNvSpPr/>
          <p:nvPr/>
        </p:nvSpPr>
        <p:spPr>
          <a:xfrm>
            <a:off x="1651000" y="3810000"/>
            <a:ext cx="4000500" cy="825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333"/>
              </a:lnSpc>
              <a:defRPr/>
            </a:pPr>
            <a:r>
              <a:rPr lang="en-US" sz="1500" b="1" i="0" u="none" strike="noStrike">
                <a:solidFill>
                  <a:srgbClr val="444444"/>
                </a:solidFill>
                <a:latin typeface="Noto Sans SC"/>
                <a:ea typeface="Noto Sans SC"/>
                <a:cs typeface="Noto Sans SC"/>
                <a:sym typeface="Noto Sans SC"/>
              </a:rPr>
              <a:t>合同条款智能解析</a:t>
            </a:r>
            <a:r>
              <a:rPr lang="en-US" sz="1600" b="0" i="0" u="none" strike="noStrike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  <a:t/>
            </a:r>
            <a:br>
              <a:rPr lang="en-US" sz="1600" b="0" i="0" u="none" strike="noStrike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</a:br>
            <a:r>
              <a:rPr lang="en-US" sz="1300" b="0" i="0" u="none" strike="noStrike">
                <a:solidFill>
                  <a:srgbClr val="666666"/>
                </a:solidFill>
                <a:latin typeface="Noto Sans SC"/>
                <a:ea typeface="Noto Sans SC"/>
                <a:cs typeface="Noto Sans SC"/>
                <a:sym typeface="Noto Sans SC"/>
              </a:rPr>
              <a:t>自动从PDF/Word合同中抓取签约主体、履约期限、金额、违约责任等核心要素，提升法务审核效率。</a:t>
            </a:r>
            <a:endParaRPr lang="en-US" sz="1100"/>
          </a:p>
        </p:txBody>
      </p:sp>
      <p:sp>
        <p:nvSpPr>
          <p:cNvPr id="12" name="AutoShape 12"/>
          <p:cNvSpPr/>
          <p:nvPr/>
        </p:nvSpPr>
        <p:spPr>
          <a:xfrm>
            <a:off x="1016000" y="4762500"/>
            <a:ext cx="4699000" cy="952500"/>
          </a:xfrm>
          <a:prstGeom prst="roundRect">
            <a:avLst>
              <a:gd name="adj" fmla="val 0"/>
            </a:avLst>
          </a:prstGeom>
          <a:solidFill>
            <a:srgbClr val="A3BCA3">
              <a:alpha val="1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3" name="Picture 13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9"/>
              </a:ext>
            </a:extLst>
          </a:blip>
          <a:stretch>
            <a:fillRect/>
          </a:stretch>
        </p:blipFill>
        <p:spPr>
          <a:xfrm>
            <a:off x="1206500" y="4914900"/>
            <a:ext cx="304800" cy="304800"/>
          </a:xfrm>
          <a:prstGeom prst="rect">
            <a:avLst/>
          </a:prstGeom>
        </p:spPr>
      </p:pic>
      <p:sp>
        <p:nvSpPr>
          <p:cNvPr id="14" name="AutoShape 14"/>
          <p:cNvSpPr/>
          <p:nvPr/>
        </p:nvSpPr>
        <p:spPr>
          <a:xfrm>
            <a:off x="1651000" y="4864100"/>
            <a:ext cx="4000500" cy="825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333"/>
              </a:lnSpc>
              <a:defRPr/>
            </a:pPr>
            <a:r>
              <a:rPr lang="en-US" sz="1500" b="1" i="0" u="none" strike="noStrike">
                <a:solidFill>
                  <a:srgbClr val="444444"/>
                </a:solidFill>
                <a:latin typeface="Noto Sans SC"/>
                <a:ea typeface="Noto Sans SC"/>
                <a:cs typeface="Noto Sans SC"/>
                <a:sym typeface="Noto Sans SC"/>
              </a:rPr>
              <a:t>简历信息结构化入库</a:t>
            </a:r>
            <a:r>
              <a:rPr lang="en-US" sz="1600" b="0" i="0" u="none" strike="noStrike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  <a:t/>
            </a:r>
            <a:br>
              <a:rPr lang="en-US" sz="1600" b="0" i="0" u="none" strike="noStrike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</a:br>
            <a:r>
              <a:rPr lang="en-US" sz="1300" b="0" i="0" u="none" strike="noStrike">
                <a:solidFill>
                  <a:srgbClr val="666666"/>
                </a:solidFill>
                <a:latin typeface="Noto Sans SC"/>
                <a:ea typeface="Noto Sans SC"/>
                <a:cs typeface="Noto Sans SC"/>
                <a:sym typeface="Noto Sans SC"/>
              </a:rPr>
              <a:t>批量解析候选人简历，自动生成包含基本信息、工作经历、技能标签的结构化人才库，快速筛选。</a:t>
            </a:r>
            <a:endParaRPr lang="en-US" sz="1100"/>
          </a:p>
        </p:txBody>
      </p:sp>
      <p:sp>
        <p:nvSpPr>
          <p:cNvPr id="15" name="AutoShape 15"/>
          <p:cNvSpPr/>
          <p:nvPr/>
        </p:nvSpPr>
        <p:spPr>
          <a:xfrm>
            <a:off x="6223000" y="1778000"/>
            <a:ext cx="5207000" cy="3937000"/>
          </a:xfrm>
          <a:prstGeom prst="roundRect">
            <a:avLst>
              <a:gd name="adj" fmla="val 0"/>
            </a:avLst>
          </a:prstGeom>
          <a:solidFill>
            <a:srgbClr val="FFFFFF">
              <a:alpha val="50000"/>
            </a:srgbClr>
          </a:solidFill>
          <a:ln w="12700" cap="flat" cmpd="sng">
            <a:solidFill>
              <a:srgbClr val="A3BCA3">
                <a:alpha val="3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16" name="AutoShape 16"/>
          <p:cNvSpPr/>
          <p:nvPr/>
        </p:nvSpPr>
        <p:spPr>
          <a:xfrm>
            <a:off x="6477000" y="2032000"/>
            <a:ext cx="4699000" cy="444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A3BCA3"/>
                </a:solidFill>
                <a:latin typeface="Noto Sans SC"/>
                <a:ea typeface="Noto Sans SC"/>
                <a:cs typeface="Noto Sans SC"/>
                <a:sym typeface="Noto Sans SC"/>
              </a:rPr>
              <a:t>02 深度思考与技术进阶</a:t>
            </a:r>
            <a:endParaRPr lang="en-US" sz="1100"/>
          </a:p>
        </p:txBody>
      </p:sp>
      <p:sp>
        <p:nvSpPr>
          <p:cNvPr id="17" name="AutoShape 17"/>
          <p:cNvSpPr/>
          <p:nvPr/>
        </p:nvSpPr>
        <p:spPr>
          <a:xfrm>
            <a:off x="6477000" y="2667000"/>
            <a:ext cx="4699000" cy="1333500"/>
          </a:xfrm>
          <a:prstGeom prst="roundRect">
            <a:avLst>
              <a:gd name="adj" fmla="val 0"/>
            </a:avLst>
          </a:prstGeom>
          <a:solidFill>
            <a:srgbClr val="A3BCA3">
              <a:alpha val="8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18" name="AutoShape 18"/>
          <p:cNvSpPr/>
          <p:nvPr/>
        </p:nvSpPr>
        <p:spPr>
          <a:xfrm>
            <a:off x="6477000" y="2667000"/>
            <a:ext cx="50800" cy="1333500"/>
          </a:xfrm>
          <a:prstGeom prst="roundRect">
            <a:avLst>
              <a:gd name="adj" fmla="val 0"/>
            </a:avLst>
          </a:prstGeom>
          <a:solidFill>
            <a:srgbClr val="A3BCA3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19" name="AutoShape 19"/>
          <p:cNvSpPr/>
          <p:nvPr/>
        </p:nvSpPr>
        <p:spPr>
          <a:xfrm>
            <a:off x="6667500" y="2768600"/>
            <a:ext cx="4445000" cy="1206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333"/>
              </a:lnSpc>
              <a:defRPr/>
            </a:pPr>
            <a:r>
              <a:rPr lang="en-US" sz="1500" b="1" i="0" u="none" strike="noStrike">
                <a:solidFill>
                  <a:srgbClr val="444444"/>
                </a:solidFill>
                <a:latin typeface="Noto Sans SC"/>
                <a:ea typeface="Noto Sans SC"/>
                <a:cs typeface="Noto Sans SC"/>
                <a:sym typeface="Noto Sans SC"/>
              </a:rPr>
              <a:t>Q1：如何攻克手写发票识别难题？</a:t>
            </a:r>
            <a:r>
              <a:rPr lang="en-US" sz="1600" b="0" i="0" u="none" strike="noStrike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  <a:t/>
            </a:r>
            <a:br>
              <a:rPr lang="en-US" sz="1600" b="0" i="0" u="none" strike="noStrike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</a:br>
            <a:r>
              <a:rPr lang="en-US" sz="1300" b="0" i="0" u="none" strike="noStrike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手写字体的随意性会导致常规OCR准确率骤降。可尝试引入</a:t>
            </a:r>
            <a:r>
              <a:rPr lang="en-US" sz="1300" b="1" i="0" u="none" strike="noStrike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手写文字识别(HWR)模型</a:t>
            </a:r>
            <a:r>
              <a:rPr lang="en-US" sz="1300" b="0" i="0" u="none" strike="noStrike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进行专项训练，或通过图像增强算法（去噪、对比度优化）预处理，结合上下文语义校验来提升识别精度。</a:t>
            </a:r>
            <a:endParaRPr lang="en-US" sz="1100"/>
          </a:p>
        </p:txBody>
      </p:sp>
      <p:sp>
        <p:nvSpPr>
          <p:cNvPr id="20" name="AutoShape 20"/>
          <p:cNvSpPr/>
          <p:nvPr/>
        </p:nvSpPr>
        <p:spPr>
          <a:xfrm>
            <a:off x="6477000" y="4127500"/>
            <a:ext cx="4699000" cy="1333500"/>
          </a:xfrm>
          <a:prstGeom prst="roundRect">
            <a:avLst>
              <a:gd name="adj" fmla="val 0"/>
            </a:avLst>
          </a:prstGeom>
          <a:solidFill>
            <a:srgbClr val="A3BCA3">
              <a:alpha val="8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21" name="AutoShape 21"/>
          <p:cNvSpPr/>
          <p:nvPr/>
        </p:nvSpPr>
        <p:spPr>
          <a:xfrm>
            <a:off x="6477000" y="4127500"/>
            <a:ext cx="50800" cy="1333500"/>
          </a:xfrm>
          <a:prstGeom prst="roundRect">
            <a:avLst>
              <a:gd name="adj" fmla="val 0"/>
            </a:avLst>
          </a:prstGeom>
          <a:solidFill>
            <a:srgbClr val="A3BCA3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22" name="AutoShape 22"/>
          <p:cNvSpPr/>
          <p:nvPr/>
        </p:nvSpPr>
        <p:spPr>
          <a:xfrm>
            <a:off x="6667500" y="4229100"/>
            <a:ext cx="4445000" cy="1206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333"/>
              </a:lnSpc>
              <a:defRPr/>
            </a:pPr>
            <a:r>
              <a:rPr lang="en-US" sz="1500" b="1" i="0" u="none" strike="noStrike">
                <a:solidFill>
                  <a:srgbClr val="444444"/>
                </a:solidFill>
                <a:latin typeface="Noto Sans SC"/>
                <a:ea typeface="Noto Sans SC"/>
                <a:cs typeface="Noto Sans SC"/>
                <a:sym typeface="Noto Sans SC"/>
              </a:rPr>
              <a:t>Q2：如何构建数据真实性校验闭环？</a:t>
            </a:r>
            <a:r>
              <a:rPr lang="en-US" sz="1600" b="0" i="0" u="none" strike="noStrike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  <a:t/>
            </a:r>
            <a:br>
              <a:rPr lang="en-US" sz="1600" b="0" i="0" u="none" strike="noStrike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</a:br>
            <a:r>
              <a:rPr lang="en-US" sz="1300" b="0" i="0" u="none" strike="noStrike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在识别流程后加入</a:t>
            </a:r>
            <a:r>
              <a:rPr lang="en-US" sz="1300" b="1" i="0" u="none" strike="noStrike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规则引擎</a:t>
            </a:r>
            <a:r>
              <a:rPr lang="en-US" sz="1300" b="0" i="0" u="none" strike="noStrike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：1. 建立发票号码黑名单库，实时校验防止重复报销；2. 对接企业信息库，自动比对开票方资质与印章真伪，实现从“识别”到“验证”的全链路风控。</a:t>
            </a:r>
            <a:endParaRPr lang="en-US" sz="1100"/>
          </a:p>
        </p:txBody>
      </p:sp>
      <p:sp>
        <p:nvSpPr>
          <p:cNvPr id="23" name="AutoShape 23"/>
          <p:cNvSpPr/>
          <p:nvPr/>
        </p:nvSpPr>
        <p:spPr>
          <a:xfrm>
            <a:off x="762000" y="6070600"/>
            <a:ext cx="10668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ctr">
              <a:lnSpc>
                <a:spcPct val="125000"/>
              </a:lnSpc>
              <a:defRPr/>
            </a:pPr>
            <a:r>
              <a:rPr lang="en-US" sz="1400" b="0" i="1" u="none" strike="noStrike">
                <a:solidFill>
                  <a:srgbClr val="333333">
                    <a:alpha val="70196"/>
                  </a:srgbClr>
                </a:solidFill>
                <a:latin typeface="Noto Sans SC"/>
                <a:ea typeface="Noto Sans SC"/>
                <a:cs typeface="Noto Sans SC"/>
                <a:sym typeface="Noto Sans SC"/>
              </a:rPr>
              <a:t>技术的价值在于灵活复用与持续创新，希望大家能将此逻辑迁移至更多业务场景，创造高效办公新范式。</a:t>
            </a:r>
            <a:endParaRPr lang="en-US" sz="11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3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3" name="AutoShape 3"/>
          <p:cNvSpPr/>
          <p:nvPr/>
        </p:nvSpPr>
        <p:spPr>
          <a:xfrm>
            <a:off x="762000" y="508000"/>
            <a:ext cx="10668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3200" b="1" i="0" u="none" strike="noStrike" dirty="0" err="1" smtClean="0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课程</a:t>
            </a:r>
            <a:r>
              <a:rPr lang="zh-CN" altLang="en-US" sz="3200" b="1" i="0" u="none" strike="noStrike" dirty="0" smtClean="0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内容</a:t>
            </a:r>
            <a:endParaRPr lang="en-US" sz="1100" dirty="0"/>
          </a:p>
        </p:txBody>
      </p:sp>
      <p:sp>
        <p:nvSpPr>
          <p:cNvPr id="4" name="AutoShape 4"/>
          <p:cNvSpPr/>
          <p:nvPr/>
        </p:nvSpPr>
        <p:spPr>
          <a:xfrm>
            <a:off x="762000" y="2286000"/>
            <a:ext cx="3378200" cy="3302000"/>
          </a:xfrm>
          <a:prstGeom prst="roundRect">
            <a:avLst>
              <a:gd name="adj" fmla="val 0"/>
            </a:avLst>
          </a:prstGeom>
          <a:solidFill>
            <a:srgbClr val="A3BCA3">
              <a:alpha val="12000"/>
            </a:srgbClr>
          </a:solidFill>
          <a:ln w="12700" cap="flat" cmpd="sng">
            <a:solidFill>
              <a:srgbClr val="A3BCA3">
                <a:alpha val="3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5" name="AutoShape 5"/>
          <p:cNvSpPr/>
          <p:nvPr/>
        </p:nvSpPr>
        <p:spPr>
          <a:xfrm>
            <a:off x="1016000" y="2603500"/>
            <a:ext cx="28702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3600" b="1" i="0" u="none" strike="noStrike">
                <a:solidFill>
                  <a:srgbClr val="A3BCA3"/>
                </a:solidFill>
                <a:latin typeface="Noto Sans SC"/>
                <a:ea typeface="Noto Sans SC"/>
                <a:cs typeface="Noto Sans SC"/>
                <a:sym typeface="Noto Sans SC"/>
              </a:rPr>
              <a:t>01</a:t>
            </a:r>
            <a:endParaRPr lang="en-US" sz="1100"/>
          </a:p>
        </p:txBody>
      </p:sp>
      <p:cxnSp>
        <p:nvCxnSpPr>
          <p:cNvPr id="6" name="Connector 6"/>
          <p:cNvCxnSpPr/>
          <p:nvPr/>
        </p:nvCxnSpPr>
        <p:spPr>
          <a:xfrm rot="-15211">
            <a:off x="1016014" y="3359150"/>
            <a:ext cx="28702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A3BCA3">
                <a:alpha val="4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7" name="AutoShape 7"/>
          <p:cNvSpPr/>
          <p:nvPr/>
        </p:nvSpPr>
        <p:spPr>
          <a:xfrm>
            <a:off x="1016000" y="3556000"/>
            <a:ext cx="28702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0000"/>
              </a:lnSpc>
              <a:defRPr/>
            </a:pPr>
            <a:r>
              <a:rPr lang="en-US" sz="1800" b="1" i="0" u="none" strike="noStrike" dirty="0" err="1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行业痛点与解决方案</a:t>
            </a:r>
            <a:endParaRPr lang="en-US" sz="1100" dirty="0"/>
          </a:p>
        </p:txBody>
      </p:sp>
      <p:sp>
        <p:nvSpPr>
          <p:cNvPr id="8" name="AutoShape 8"/>
          <p:cNvSpPr/>
          <p:nvPr/>
        </p:nvSpPr>
        <p:spPr>
          <a:xfrm>
            <a:off x="1016000" y="4381500"/>
            <a:ext cx="2870200" cy="1143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400" b="0" i="0" u="none" strike="noStrike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剖析传统发票处理的效率瓶颈与人工录入误差，深入探讨如何利用AI视觉与大模型技术，构建智能识别与自动化处理的完整解决方案。</a:t>
            </a:r>
            <a:endParaRPr lang="en-US" sz="1100"/>
          </a:p>
        </p:txBody>
      </p:sp>
      <p:sp>
        <p:nvSpPr>
          <p:cNvPr id="9" name="AutoShape 9"/>
          <p:cNvSpPr/>
          <p:nvPr/>
        </p:nvSpPr>
        <p:spPr>
          <a:xfrm>
            <a:off x="4394200" y="2286000"/>
            <a:ext cx="3378200" cy="3302000"/>
          </a:xfrm>
          <a:prstGeom prst="roundRect">
            <a:avLst>
              <a:gd name="adj" fmla="val 0"/>
            </a:avLst>
          </a:prstGeom>
          <a:solidFill>
            <a:srgbClr val="A3BCA3">
              <a:alpha val="12000"/>
            </a:srgbClr>
          </a:solidFill>
          <a:ln w="12700" cap="flat" cmpd="sng">
            <a:solidFill>
              <a:srgbClr val="A3BCA3">
                <a:alpha val="3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10" name="AutoShape 10"/>
          <p:cNvSpPr/>
          <p:nvPr/>
        </p:nvSpPr>
        <p:spPr>
          <a:xfrm>
            <a:off x="4648200" y="2603500"/>
            <a:ext cx="28702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3600" b="1" i="0" u="none" strike="noStrike">
                <a:solidFill>
                  <a:srgbClr val="A3BCA3"/>
                </a:solidFill>
                <a:latin typeface="Noto Sans SC"/>
                <a:ea typeface="Noto Sans SC"/>
                <a:cs typeface="Noto Sans SC"/>
                <a:sym typeface="Noto Sans SC"/>
              </a:rPr>
              <a:t>02</a:t>
            </a:r>
            <a:endParaRPr lang="en-US" sz="1100"/>
          </a:p>
        </p:txBody>
      </p:sp>
      <p:cxnSp>
        <p:nvCxnSpPr>
          <p:cNvPr id="11" name="Connector 11"/>
          <p:cNvCxnSpPr/>
          <p:nvPr/>
        </p:nvCxnSpPr>
        <p:spPr>
          <a:xfrm rot="-15211">
            <a:off x="4648214" y="3359150"/>
            <a:ext cx="28702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A3BCA3">
                <a:alpha val="4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2" name="AutoShape 12"/>
          <p:cNvSpPr/>
          <p:nvPr/>
        </p:nvSpPr>
        <p:spPr>
          <a:xfrm>
            <a:off x="4648200" y="3556000"/>
            <a:ext cx="28702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0000"/>
              </a:lnSpc>
              <a:defRPr/>
            </a:pPr>
            <a:r>
              <a:rPr lang="en-US" sz="18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动手实践：从零搭建Agent</a:t>
            </a:r>
            <a:endParaRPr lang="en-US" sz="1100"/>
          </a:p>
        </p:txBody>
      </p:sp>
      <p:sp>
        <p:nvSpPr>
          <p:cNvPr id="13" name="AutoShape 13"/>
          <p:cNvSpPr/>
          <p:nvPr/>
        </p:nvSpPr>
        <p:spPr>
          <a:xfrm>
            <a:off x="4648200" y="4381500"/>
            <a:ext cx="2870200" cy="1143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400" b="0" i="0" u="none" strike="noStrike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手把手教你创建智能Agent应用框架，掌握核心工作流搭建技巧，实战开发发票解析、信息提取与业务逻辑编排的全流程。</a:t>
            </a:r>
            <a:endParaRPr lang="en-US" sz="1100"/>
          </a:p>
        </p:txBody>
      </p:sp>
      <p:sp>
        <p:nvSpPr>
          <p:cNvPr id="14" name="AutoShape 14"/>
          <p:cNvSpPr/>
          <p:nvPr/>
        </p:nvSpPr>
        <p:spPr>
          <a:xfrm>
            <a:off x="8026400" y="2286000"/>
            <a:ext cx="3378200" cy="3302000"/>
          </a:xfrm>
          <a:prstGeom prst="roundRect">
            <a:avLst>
              <a:gd name="adj" fmla="val 0"/>
            </a:avLst>
          </a:prstGeom>
          <a:solidFill>
            <a:srgbClr val="A3BCA3">
              <a:alpha val="12000"/>
            </a:srgbClr>
          </a:solidFill>
          <a:ln w="12700" cap="flat" cmpd="sng">
            <a:solidFill>
              <a:srgbClr val="A3BCA3">
                <a:alpha val="3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15" name="AutoShape 15"/>
          <p:cNvSpPr/>
          <p:nvPr/>
        </p:nvSpPr>
        <p:spPr>
          <a:xfrm>
            <a:off x="8280400" y="2603500"/>
            <a:ext cx="28702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3600" b="1" i="0" u="none" strike="noStrike">
                <a:solidFill>
                  <a:srgbClr val="A3BCA3"/>
                </a:solidFill>
                <a:latin typeface="Noto Sans SC"/>
                <a:ea typeface="Noto Sans SC"/>
                <a:cs typeface="Noto Sans SC"/>
                <a:sym typeface="Noto Sans SC"/>
              </a:rPr>
              <a:t>03</a:t>
            </a:r>
            <a:endParaRPr lang="en-US" sz="1100"/>
          </a:p>
        </p:txBody>
      </p:sp>
      <p:cxnSp>
        <p:nvCxnSpPr>
          <p:cNvPr id="16" name="Connector 16"/>
          <p:cNvCxnSpPr/>
          <p:nvPr/>
        </p:nvCxnSpPr>
        <p:spPr>
          <a:xfrm rot="-15211">
            <a:off x="8280414" y="3359150"/>
            <a:ext cx="28702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A3BCA3">
                <a:alpha val="4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7" name="AutoShape 17"/>
          <p:cNvSpPr/>
          <p:nvPr/>
        </p:nvSpPr>
        <p:spPr>
          <a:xfrm>
            <a:off x="8280400" y="3556000"/>
            <a:ext cx="28702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0000"/>
              </a:lnSpc>
              <a:defRPr/>
            </a:pPr>
            <a:r>
              <a:rPr lang="en-US" sz="1800" b="1" i="0" u="none" strike="noStrike" dirty="0" smtClean="0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总   结</a:t>
            </a:r>
            <a:endParaRPr lang="en-US" sz="1100" dirty="0"/>
          </a:p>
        </p:txBody>
      </p:sp>
      <p:sp>
        <p:nvSpPr>
          <p:cNvPr id="18" name="AutoShape 18"/>
          <p:cNvSpPr/>
          <p:nvPr/>
        </p:nvSpPr>
        <p:spPr>
          <a:xfrm>
            <a:off x="8280400" y="4381500"/>
            <a:ext cx="2870200" cy="1143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400" b="0" i="0" u="none" strike="noStrike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回顾课程核心知识点与实战成果，探讨AI Agent在财务自动化、企业级办公中的更多应用场景，以及未来的技术演进方向。</a:t>
            </a:r>
            <a:endParaRPr lang="en-US" sz="11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30000"/>
            </a:srgbClr>
          </a:solidFill>
          <a:ln cap="flat" cmpd="sng">
            <a:solidFill>
              <a:srgbClr val="E6CFCF">
                <a:alpha val="3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3" name="AutoShape 3"/>
          <p:cNvSpPr/>
          <p:nvPr/>
        </p:nvSpPr>
        <p:spPr>
          <a:xfrm>
            <a:off x="762000" y="508000"/>
            <a:ext cx="10668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32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01 行业痛点与解决方案</a:t>
            </a:r>
            <a:endParaRPr lang="en-US" sz="1100"/>
          </a:p>
        </p:txBody>
      </p:sp>
      <p:sp>
        <p:nvSpPr>
          <p:cNvPr id="4" name="AutoShape 4"/>
          <p:cNvSpPr/>
          <p:nvPr/>
        </p:nvSpPr>
        <p:spPr>
          <a:xfrm>
            <a:off x="762000" y="1397000"/>
            <a:ext cx="10668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800" b="0" i="0" u="none" strike="noStrike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传统发票处理的困境：财务工作的“隐形枷锁”</a:t>
            </a:r>
            <a:endParaRPr lang="en-US" sz="1100"/>
          </a:p>
        </p:txBody>
      </p:sp>
      <p:sp>
        <p:nvSpPr>
          <p:cNvPr id="5" name="AutoShape 5"/>
          <p:cNvSpPr/>
          <p:nvPr/>
        </p:nvSpPr>
        <p:spPr>
          <a:xfrm>
            <a:off x="762000" y="2286000"/>
            <a:ext cx="5207000" cy="2667000"/>
          </a:xfrm>
          <a:prstGeom prst="roundRect">
            <a:avLst>
              <a:gd name="adj" fmla="val 0"/>
            </a:avLst>
          </a:prstGeom>
          <a:solidFill>
            <a:srgbClr val="A3BCA3">
              <a:alpha val="15000"/>
            </a:srgbClr>
          </a:solidFill>
          <a:ln w="12700" cap="flat" cmpd="sng">
            <a:solidFill>
              <a:srgbClr val="A3BCA3">
                <a:alpha val="4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6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1016000" y="2540000"/>
            <a:ext cx="406400" cy="406400"/>
          </a:xfrm>
          <a:prstGeom prst="rect">
            <a:avLst/>
          </a:prstGeom>
        </p:spPr>
      </p:pic>
      <p:sp>
        <p:nvSpPr>
          <p:cNvPr id="7" name="AutoShape 7"/>
          <p:cNvSpPr/>
          <p:nvPr/>
        </p:nvSpPr>
        <p:spPr>
          <a:xfrm>
            <a:off x="1524000" y="2565400"/>
            <a:ext cx="4318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痛点一：人工录入效率低下</a:t>
            </a:r>
            <a:endParaRPr lang="en-US" sz="1100"/>
          </a:p>
        </p:txBody>
      </p:sp>
      <p:cxnSp>
        <p:nvCxnSpPr>
          <p:cNvPr id="8" name="Connector 8"/>
          <p:cNvCxnSpPr/>
          <p:nvPr/>
        </p:nvCxnSpPr>
        <p:spPr>
          <a:xfrm rot="-9291">
            <a:off x="1016009" y="3105150"/>
            <a:ext cx="46990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A3BCA3">
                <a:alpha val="3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9" name="AutoShape 9"/>
          <p:cNvSpPr/>
          <p:nvPr/>
        </p:nvSpPr>
        <p:spPr>
          <a:xfrm>
            <a:off x="1016000" y="3302000"/>
            <a:ext cx="4699000" cy="1524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16666"/>
              </a:lnSpc>
              <a:defRPr/>
            </a:pPr>
            <a:r>
              <a:rPr lang="en-US" sz="1400" b="1" i="0" u="none" strike="noStrike">
                <a:solidFill>
                  <a:srgbClr val="525252"/>
                </a:solidFill>
                <a:latin typeface="Noto Sans SC"/>
                <a:ea typeface="Noto Sans SC"/>
                <a:cs typeface="Noto Sans SC"/>
                <a:sym typeface="Noto Sans SC"/>
              </a:rPr>
              <a:t>耗时巨大：</a:t>
            </a:r>
            <a:r>
              <a:rPr lang="en-US" sz="1400" b="0" i="0" u="none" strike="noStrike">
                <a:solidFill>
                  <a:srgbClr val="525252"/>
                </a:solidFill>
                <a:latin typeface="Noto Sans SC"/>
                <a:ea typeface="Noto Sans SC"/>
                <a:cs typeface="Noto Sans SC"/>
                <a:sym typeface="Noto Sans SC"/>
              </a:rPr>
              <a:t>单张发票处理平均耗时</a:t>
            </a:r>
            <a:r>
              <a:rPr lang="en-US" sz="1400" b="1" i="0" u="none" strike="noStrike">
                <a:solidFill>
                  <a:srgbClr val="A3BCA3"/>
                </a:solidFill>
                <a:latin typeface="Noto Sans SC"/>
                <a:ea typeface="Noto Sans SC"/>
                <a:cs typeface="Noto Sans SC"/>
                <a:sym typeface="Noto Sans SC"/>
              </a:rPr>
              <a:t>3-5分钟</a:t>
            </a:r>
            <a:r>
              <a:rPr lang="en-US" sz="1400" b="0" i="0" u="none" strike="noStrike">
                <a:solidFill>
                  <a:srgbClr val="525252"/>
                </a:solidFill>
                <a:latin typeface="Noto Sans SC"/>
                <a:ea typeface="Noto Sans SC"/>
                <a:cs typeface="Noto Sans SC"/>
                <a:sym typeface="Noto Sans SC"/>
              </a:rPr>
              <a:t>，重复机械操作严重挤占财务人员的核心工作时间。</a:t>
            </a:r>
            <a:r>
              <a:rPr lang="en-US" sz="1400" b="0" i="0" u="none" strike="noStrike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  <a:t/>
            </a:r>
            <a:br>
              <a:rPr lang="en-US" sz="1400" b="0" i="0" u="none" strike="noStrike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</a:br>
            <a:r>
              <a:rPr lang="en-US" sz="1400" b="1" i="0" u="none" strike="noStrike">
                <a:solidFill>
                  <a:srgbClr val="525252"/>
                </a:solidFill>
                <a:latin typeface="Noto Sans SC"/>
                <a:ea typeface="Noto Sans SC"/>
                <a:cs typeface="Noto Sans SC"/>
                <a:sym typeface="Noto Sans SC"/>
              </a:rPr>
              <a:t>资源浪费：</a:t>
            </a:r>
            <a:r>
              <a:rPr lang="en-US" sz="1400" b="0" i="0" u="none" strike="noStrike">
                <a:solidFill>
                  <a:srgbClr val="525252"/>
                </a:solidFill>
                <a:latin typeface="Noto Sans SC"/>
                <a:ea typeface="Noto Sans SC"/>
                <a:cs typeface="Noto Sans SC"/>
                <a:sym typeface="Noto Sans SC"/>
              </a:rPr>
              <a:t>每月成百上千张发票的录入工作，将大量人力消耗在简单的数据搬运上，无法投入到高价值的财务分析与管理中。</a:t>
            </a:r>
            <a:endParaRPr lang="en-US" sz="1100"/>
          </a:p>
        </p:txBody>
      </p:sp>
      <p:sp>
        <p:nvSpPr>
          <p:cNvPr id="10" name="AutoShape 10"/>
          <p:cNvSpPr/>
          <p:nvPr/>
        </p:nvSpPr>
        <p:spPr>
          <a:xfrm>
            <a:off x="6223000" y="2286000"/>
            <a:ext cx="5207000" cy="2667000"/>
          </a:xfrm>
          <a:prstGeom prst="roundRect">
            <a:avLst>
              <a:gd name="adj" fmla="val 0"/>
            </a:avLst>
          </a:prstGeom>
          <a:solidFill>
            <a:srgbClr val="A3BCA3">
              <a:alpha val="15000"/>
            </a:srgbClr>
          </a:solidFill>
          <a:ln w="12700" cap="flat" cmpd="sng">
            <a:solidFill>
              <a:srgbClr val="A3BCA3">
                <a:alpha val="4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1" name="Picture 1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>
            <a:off x="6477000" y="2540000"/>
            <a:ext cx="406400" cy="406400"/>
          </a:xfrm>
          <a:prstGeom prst="rect">
            <a:avLst/>
          </a:prstGeom>
        </p:spPr>
      </p:pic>
      <p:sp>
        <p:nvSpPr>
          <p:cNvPr id="12" name="AutoShape 12"/>
          <p:cNvSpPr/>
          <p:nvPr/>
        </p:nvSpPr>
        <p:spPr>
          <a:xfrm>
            <a:off x="6985000" y="2565400"/>
            <a:ext cx="4318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痛点二：数据准确性难保障</a:t>
            </a:r>
            <a:endParaRPr lang="en-US" sz="1100"/>
          </a:p>
        </p:txBody>
      </p:sp>
      <p:cxnSp>
        <p:nvCxnSpPr>
          <p:cNvPr id="13" name="Connector 13"/>
          <p:cNvCxnSpPr/>
          <p:nvPr/>
        </p:nvCxnSpPr>
        <p:spPr>
          <a:xfrm rot="-9291">
            <a:off x="6477009" y="3105150"/>
            <a:ext cx="46990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A3BCA3">
                <a:alpha val="3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4" name="AutoShape 14"/>
          <p:cNvSpPr/>
          <p:nvPr/>
        </p:nvSpPr>
        <p:spPr>
          <a:xfrm>
            <a:off x="6477000" y="3302000"/>
            <a:ext cx="4699000" cy="1524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16666"/>
              </a:lnSpc>
              <a:defRPr/>
            </a:pPr>
            <a:r>
              <a:rPr lang="en-US" sz="1400" b="1" i="0" u="none" strike="noStrike">
                <a:solidFill>
                  <a:srgbClr val="525252"/>
                </a:solidFill>
                <a:latin typeface="Noto Sans SC"/>
                <a:ea typeface="Noto Sans SC"/>
                <a:cs typeface="Noto Sans SC"/>
                <a:sym typeface="Noto Sans SC"/>
              </a:rPr>
              <a:t>人为误差：</a:t>
            </a:r>
            <a:r>
              <a:rPr lang="en-US" sz="1400" b="0" i="0" u="none" strike="noStrike">
                <a:solidFill>
                  <a:srgbClr val="525252"/>
                </a:solidFill>
                <a:latin typeface="Noto Sans SC"/>
                <a:ea typeface="Noto Sans SC"/>
                <a:cs typeface="Noto Sans SC"/>
                <a:sym typeface="Noto Sans SC"/>
              </a:rPr>
              <a:t>面对繁杂的发票代码、日期、金额等信息，长时间重复录入极易导致</a:t>
            </a:r>
            <a:r>
              <a:rPr lang="en-US" sz="1400" b="1" i="0" u="none" strike="noStrike">
                <a:solidFill>
                  <a:srgbClr val="A3BCA3"/>
                </a:solidFill>
                <a:latin typeface="Noto Sans SC"/>
                <a:ea typeface="Noto Sans SC"/>
                <a:cs typeface="Noto Sans SC"/>
                <a:sym typeface="Noto Sans SC"/>
              </a:rPr>
              <a:t>错填、漏填</a:t>
            </a:r>
            <a:r>
              <a:rPr lang="en-US" sz="1400" b="0" i="0" u="none" strike="noStrike">
                <a:solidFill>
                  <a:srgbClr val="525252"/>
                </a:solidFill>
                <a:latin typeface="Noto Sans SC"/>
                <a:ea typeface="Noto Sans SC"/>
                <a:cs typeface="Noto Sans SC"/>
                <a:sym typeface="Noto Sans SC"/>
              </a:rPr>
              <a:t>，后续核对与纠错成本高昂。</a:t>
            </a:r>
            <a:r>
              <a:rPr lang="en-US" sz="1400" b="0" i="0" u="none" strike="noStrike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  <a:t/>
            </a:r>
            <a:br>
              <a:rPr lang="en-US" sz="1400" b="0" i="0" u="none" strike="noStrike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</a:br>
            <a:r>
              <a:rPr lang="en-US" sz="1400" b="1" i="0" u="none" strike="noStrike">
                <a:solidFill>
                  <a:srgbClr val="525252"/>
                </a:solidFill>
                <a:latin typeface="Noto Sans SC"/>
                <a:ea typeface="Noto Sans SC"/>
                <a:cs typeface="Noto Sans SC"/>
                <a:sym typeface="Noto Sans SC"/>
              </a:rPr>
              <a:t>风险隐患：</a:t>
            </a:r>
            <a:r>
              <a:rPr lang="en-US" sz="1400" b="0" i="0" u="none" strike="noStrike">
                <a:solidFill>
                  <a:srgbClr val="525252"/>
                </a:solidFill>
                <a:latin typeface="Noto Sans SC"/>
                <a:ea typeface="Noto Sans SC"/>
                <a:cs typeface="Noto Sans SC"/>
                <a:sym typeface="Noto Sans SC"/>
              </a:rPr>
              <a:t>数据失真会直接影响财务核算的准确性，甚至可能引发税务申报错误，给企业带来不必要的合规风险与经济损失。</a:t>
            </a:r>
            <a:endParaRPr lang="en-US" sz="1100"/>
          </a:p>
        </p:txBody>
      </p:sp>
      <p:sp>
        <p:nvSpPr>
          <p:cNvPr id="15" name="AutoShape 15"/>
          <p:cNvSpPr/>
          <p:nvPr/>
        </p:nvSpPr>
        <p:spPr>
          <a:xfrm>
            <a:off x="762000" y="5207000"/>
            <a:ext cx="10668000" cy="1079500"/>
          </a:xfrm>
          <a:prstGeom prst="roundRect">
            <a:avLst>
              <a:gd name="adj" fmla="val 0"/>
            </a:avLst>
          </a:prstGeom>
          <a:solidFill>
            <a:srgbClr val="A3BCA3">
              <a:alpha val="25000"/>
            </a:srgbClr>
          </a:solidFill>
          <a:ln cap="flat" cmpd="sng">
            <a:solidFill>
              <a:srgbClr val="7DA37D">
                <a:alpha val="25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16" name="AutoShape 16"/>
          <p:cNvSpPr/>
          <p:nvPr/>
        </p:nvSpPr>
        <p:spPr>
          <a:xfrm>
            <a:off x="1016000" y="5359400"/>
            <a:ext cx="10160000" cy="889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5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破局之道：</a:t>
            </a:r>
            <a:r>
              <a:rPr lang="en-US" sz="1400" b="0" i="0" u="none" strike="noStrike">
                <a:solidFill>
                  <a:srgbClr val="3C3C3C"/>
                </a:solidFill>
                <a:latin typeface="Noto Sans SC"/>
                <a:ea typeface="Noto Sans SC"/>
                <a:cs typeface="Noto Sans SC"/>
                <a:sym typeface="Noto Sans SC"/>
              </a:rPr>
              <a:t>传统的手工录入模式已无法适应现代企业高效、精准的办公需求。我们迫切需要引入智能化的解决方案，实现发票信息的自动采集与处理，从根本上打破效率与准确性的双重瓶颈。</a:t>
            </a:r>
            <a:endParaRPr lang="en-US" sz="11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3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4" name="Picture 4"/>
          <p:cNvPicPr>
            <a:picLocks noChangeAspect="1"/>
          </p:cNvPicPr>
          <p:nvPr/>
        </p:nvPicPr>
        <p:blipFill>
          <a:blip r:embed="rId4"/>
          <a:srcRect t="3" b="3"/>
          <a:stretch>
            <a:fillRect/>
          </a:stretch>
        </p:blipFill>
        <p:spPr>
          <a:xfrm>
            <a:off x="762000" y="1778000"/>
            <a:ext cx="4064000" cy="3035300"/>
          </a:xfrm>
          <a:prstGeom prst="rect">
            <a:avLst/>
          </a:prstGeom>
          <a:noFill/>
          <a:ln w="25400" cap="flat" cmpd="sng">
            <a:solidFill>
              <a:srgbClr val="A3BCA3">
                <a:alpha val="40000"/>
              </a:srgbClr>
            </a:solidFill>
            <a:prstDash val="solid"/>
            <a:round/>
          </a:ln>
          <a:effectLst>
            <a:outerShdw blurRad="190500" dist="76200" dir="2700000" algn="tl" rotWithShape="0">
              <a:srgbClr val="000000">
                <a:alpha val="8000"/>
              </a:srgbClr>
            </a:outerShdw>
          </a:effectLst>
        </p:spPr>
      </p:pic>
      <p:sp>
        <p:nvSpPr>
          <p:cNvPr id="5" name="AutoShape 5"/>
          <p:cNvSpPr/>
          <p:nvPr/>
        </p:nvSpPr>
        <p:spPr>
          <a:xfrm>
            <a:off x="762000" y="5080000"/>
            <a:ext cx="4064000" cy="1016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ctr">
              <a:lnSpc>
                <a:spcPct val="116666"/>
              </a:lnSpc>
              <a:defRPr/>
            </a:pPr>
            <a:r>
              <a:rPr lang="en-US" sz="1300" b="0" i="0" u="none" strike="noStrike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依托OCR视觉识别与LLM大模型理解能力，打通从“票据影像”到“结构化数据”的全自动转化链路，重塑财务报销的智能化体验。</a:t>
            </a:r>
            <a:endParaRPr lang="en-US" sz="1100"/>
          </a:p>
        </p:txBody>
      </p:sp>
      <p:sp>
        <p:nvSpPr>
          <p:cNvPr id="6" name="AutoShape 6"/>
          <p:cNvSpPr/>
          <p:nvPr/>
        </p:nvSpPr>
        <p:spPr>
          <a:xfrm>
            <a:off x="5334000" y="1778000"/>
            <a:ext cx="6096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A3BCA3"/>
                </a:solidFill>
                <a:latin typeface="Noto Sans SC"/>
                <a:ea typeface="Noto Sans SC"/>
                <a:cs typeface="Noto Sans SC"/>
                <a:sym typeface="Noto Sans SC"/>
              </a:rPr>
              <a:t>AI驱动的核心价值与优势</a:t>
            </a:r>
            <a:endParaRPr lang="en-US" sz="1100"/>
          </a:p>
        </p:txBody>
      </p:sp>
      <p:sp>
        <p:nvSpPr>
          <p:cNvPr id="7" name="AutoShape 7"/>
          <p:cNvSpPr/>
          <p:nvPr/>
        </p:nvSpPr>
        <p:spPr>
          <a:xfrm>
            <a:off x="5334000" y="2540000"/>
            <a:ext cx="6096000" cy="1168400"/>
          </a:xfrm>
          <a:prstGeom prst="roundRect">
            <a:avLst>
              <a:gd name="adj" fmla="val 0"/>
            </a:avLst>
          </a:prstGeom>
          <a:solidFill>
            <a:srgbClr val="A3BCA3">
              <a:alpha val="15000"/>
            </a:srgbClr>
          </a:solidFill>
          <a:ln w="12700" cap="flat" cmpd="sng">
            <a:solidFill>
              <a:srgbClr val="A3BCA3">
                <a:alpha val="3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8" name="Picture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p:blipFill>
        <p:spPr>
          <a:xfrm>
            <a:off x="5562600" y="2794000"/>
            <a:ext cx="406400" cy="406400"/>
          </a:xfrm>
          <a:prstGeom prst="rect">
            <a:avLst/>
          </a:prstGeom>
        </p:spPr>
      </p:pic>
      <p:sp>
        <p:nvSpPr>
          <p:cNvPr id="9" name="AutoShape 9"/>
          <p:cNvSpPr/>
          <p:nvPr/>
        </p:nvSpPr>
        <p:spPr>
          <a:xfrm>
            <a:off x="6159500" y="2667000"/>
            <a:ext cx="5207000" cy="1016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0000"/>
              </a:lnSpc>
              <a:defRPr/>
            </a:pPr>
            <a:r>
              <a:rPr lang="en-US" sz="16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全格式兼容，打破输入壁垒</a:t>
            </a:r>
            <a:endParaRPr lang="en-US" sz="1100"/>
          </a:p>
          <a:p>
            <a:pPr marL="0" indent="0" algn="l">
              <a:lnSpc>
                <a:spcPct val="108333"/>
              </a:lnSpc>
            </a:pPr>
            <a:r>
              <a:rPr lang="en-US" sz="1300" b="0" i="0" u="none" strike="noStrike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完美适配PDF、JPG、PNG等主流票据格式，无需人工转换或预处理，直接上传即可智能解析，覆盖企业日常报销的全场景需求。</a:t>
            </a:r>
          </a:p>
        </p:txBody>
      </p:sp>
      <p:sp>
        <p:nvSpPr>
          <p:cNvPr id="10" name="AutoShape 10"/>
          <p:cNvSpPr/>
          <p:nvPr/>
        </p:nvSpPr>
        <p:spPr>
          <a:xfrm>
            <a:off x="5334000" y="3810000"/>
            <a:ext cx="6096000" cy="1168400"/>
          </a:xfrm>
          <a:prstGeom prst="roundRect">
            <a:avLst>
              <a:gd name="adj" fmla="val 0"/>
            </a:avLst>
          </a:prstGeom>
          <a:solidFill>
            <a:srgbClr val="A3BCA3">
              <a:alpha val="15000"/>
            </a:srgbClr>
          </a:solidFill>
          <a:ln w="12700" cap="flat" cmpd="sng">
            <a:solidFill>
              <a:srgbClr val="A3BCA3">
                <a:alpha val="3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1" name="Picture 1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8"/>
              </a:ext>
            </a:extLst>
          </a:blip>
          <a:stretch>
            <a:fillRect/>
          </a:stretch>
        </p:blipFill>
        <p:spPr>
          <a:xfrm>
            <a:off x="5562600" y="4064000"/>
            <a:ext cx="406400" cy="406400"/>
          </a:xfrm>
          <a:prstGeom prst="rect">
            <a:avLst/>
          </a:prstGeom>
        </p:spPr>
      </p:pic>
      <p:sp>
        <p:nvSpPr>
          <p:cNvPr id="12" name="AutoShape 12"/>
          <p:cNvSpPr/>
          <p:nvPr/>
        </p:nvSpPr>
        <p:spPr>
          <a:xfrm>
            <a:off x="6159500" y="3937000"/>
            <a:ext cx="5207000" cy="1016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0000"/>
              </a:lnSpc>
              <a:defRPr/>
            </a:pPr>
            <a:r>
              <a:rPr lang="en-US" sz="16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结构化输出，一键生成台账</a:t>
            </a:r>
            <a:endParaRPr lang="en-US" sz="1100"/>
          </a:p>
          <a:p>
            <a:pPr marL="0" indent="0" algn="l">
              <a:lnSpc>
                <a:spcPct val="108333"/>
              </a:lnSpc>
            </a:pPr>
            <a:r>
              <a:rPr lang="en-US" sz="1300" b="0" i="0" u="none" strike="noStrike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精准提取金额、税号、日期等关键信息，自动生成规范的Excel统计表，字段对齐财务核算标准，彻底告别繁琐的人工录入与整理。</a:t>
            </a:r>
          </a:p>
        </p:txBody>
      </p:sp>
      <p:sp>
        <p:nvSpPr>
          <p:cNvPr id="13" name="AutoShape 13"/>
          <p:cNvSpPr/>
          <p:nvPr/>
        </p:nvSpPr>
        <p:spPr>
          <a:xfrm>
            <a:off x="5334000" y="5080000"/>
            <a:ext cx="6096000" cy="1168400"/>
          </a:xfrm>
          <a:prstGeom prst="roundRect">
            <a:avLst>
              <a:gd name="adj" fmla="val 0"/>
            </a:avLst>
          </a:prstGeom>
          <a:solidFill>
            <a:srgbClr val="A3BCA3">
              <a:alpha val="15000"/>
            </a:srgbClr>
          </a:solidFill>
          <a:ln w="12700" cap="flat" cmpd="sng">
            <a:solidFill>
              <a:srgbClr val="A3BCA3">
                <a:alpha val="3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4" name="Picture 14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0"/>
              </a:ext>
            </a:extLst>
          </a:blip>
          <a:stretch>
            <a:fillRect/>
          </a:stretch>
        </p:blipFill>
        <p:spPr>
          <a:xfrm>
            <a:off x="5562600" y="5334000"/>
            <a:ext cx="406400" cy="406400"/>
          </a:xfrm>
          <a:prstGeom prst="rect">
            <a:avLst/>
          </a:prstGeom>
        </p:spPr>
      </p:pic>
      <p:sp>
        <p:nvSpPr>
          <p:cNvPr id="15" name="AutoShape 15"/>
          <p:cNvSpPr/>
          <p:nvPr/>
        </p:nvSpPr>
        <p:spPr>
          <a:xfrm>
            <a:off x="6159500" y="5207000"/>
            <a:ext cx="5207000" cy="1016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0000"/>
              </a:lnSpc>
              <a:defRPr/>
            </a:pPr>
            <a:r>
              <a:rPr lang="en-US" sz="16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效率跃升，零误差数据保障</a:t>
            </a:r>
            <a:endParaRPr lang="en-US" sz="1100"/>
          </a:p>
          <a:p>
            <a:pPr marL="0" indent="0" algn="l">
              <a:lnSpc>
                <a:spcPct val="108333"/>
              </a:lnSpc>
            </a:pPr>
            <a:r>
              <a:rPr lang="en-US" sz="1300" b="0" i="0" u="none" strike="noStrike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处理效率较人工提升80%以上，毫秒级响应速度；内置智能校验机制，有效规避人工错漏风险，确保财务数据的准确性与合规性。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3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3" name="AutoShape 3"/>
          <p:cNvSpPr/>
          <p:nvPr/>
        </p:nvSpPr>
        <p:spPr>
          <a:xfrm>
            <a:off x="762000" y="508000"/>
            <a:ext cx="10668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32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02 动手实践——从零搭建Agent</a:t>
            </a:r>
            <a:endParaRPr lang="en-US" sz="1100"/>
          </a:p>
        </p:txBody>
      </p:sp>
      <p:pic>
        <p:nvPicPr>
          <p:cNvPr id="4" name="Picture 4"/>
          <p:cNvPicPr>
            <a:picLocks noChangeAspect="1"/>
          </p:cNvPicPr>
          <p:nvPr/>
        </p:nvPicPr>
        <p:blipFill>
          <a:blip r:embed="rId4"/>
          <a:srcRect t="2016" b="2016"/>
          <a:stretch>
            <a:fillRect/>
          </a:stretch>
        </p:blipFill>
        <p:spPr>
          <a:xfrm>
            <a:off x="762000" y="2032000"/>
            <a:ext cx="4064000" cy="3683000"/>
          </a:xfrm>
          <a:prstGeom prst="rect">
            <a:avLst/>
          </a:prstGeom>
          <a:noFill/>
          <a:ln w="25400" cap="flat" cmpd="sng">
            <a:noFill/>
            <a:prstDash val="solid"/>
            <a:round/>
          </a:ln>
          <a:effectLst>
            <a:outerShdw blurRad="203200" dist="76200" dir="2700000" algn="tl" rotWithShape="0">
              <a:srgbClr val="000000">
                <a:alpha val="8000"/>
              </a:srgbClr>
            </a:outerShdw>
          </a:effectLst>
        </p:spPr>
      </p:pic>
      <p:sp>
        <p:nvSpPr>
          <p:cNvPr id="5" name="AutoShape 5"/>
          <p:cNvSpPr/>
          <p:nvPr/>
        </p:nvSpPr>
        <p:spPr>
          <a:xfrm>
            <a:off x="762000" y="5842000"/>
            <a:ext cx="4064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ctr">
              <a:lnSpc>
                <a:spcPct val="125000"/>
              </a:lnSpc>
              <a:defRPr/>
            </a:pPr>
            <a:r>
              <a:rPr lang="en-US" sz="1300" b="0" i="0" u="none" strike="noStrike">
                <a:solidFill>
                  <a:srgbClr val="555555">
                    <a:alpha val="70196"/>
                  </a:srgbClr>
                </a:solidFill>
                <a:latin typeface="Noto Sans SC"/>
                <a:ea typeface="Noto Sans SC"/>
                <a:cs typeface="Noto Sans SC"/>
                <a:sym typeface="Noto Sans SC"/>
              </a:rPr>
              <a:t>图示：Coze平台智能体创建与信息配置界面</a:t>
            </a:r>
            <a:endParaRPr lang="en-US" sz="1100"/>
          </a:p>
        </p:txBody>
      </p:sp>
      <p:sp>
        <p:nvSpPr>
          <p:cNvPr id="6" name="AutoShape 6"/>
          <p:cNvSpPr/>
          <p:nvPr/>
        </p:nvSpPr>
        <p:spPr>
          <a:xfrm>
            <a:off x="5334000" y="1905000"/>
            <a:ext cx="6350000" cy="1143000"/>
          </a:xfrm>
          <a:prstGeom prst="roundRect">
            <a:avLst>
              <a:gd name="adj" fmla="val 0"/>
            </a:avLst>
          </a:prstGeom>
          <a:solidFill>
            <a:srgbClr val="FFFFFF">
              <a:alpha val="45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7" name="Picture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p:blipFill>
        <p:spPr>
          <a:xfrm>
            <a:off x="5524500" y="2095500"/>
            <a:ext cx="355600" cy="355600"/>
          </a:xfrm>
          <a:prstGeom prst="rect">
            <a:avLst/>
          </a:prstGeom>
        </p:spPr>
      </p:pic>
      <p:sp>
        <p:nvSpPr>
          <p:cNvPr id="8" name="AutoShape 8"/>
          <p:cNvSpPr/>
          <p:nvPr/>
        </p:nvSpPr>
        <p:spPr>
          <a:xfrm>
            <a:off x="6032500" y="2057400"/>
            <a:ext cx="5588000" cy="1016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333"/>
              </a:lnSpc>
              <a:defRPr/>
            </a:pPr>
            <a:r>
              <a:rPr lang="en-US" sz="17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01 进入开发平台</a:t>
            </a:r>
            <a:endParaRPr lang="en-US" sz="1100"/>
          </a:p>
          <a:p>
            <a:pPr marL="0" indent="0" algn="l">
              <a:lnSpc>
                <a:spcPct val="108333"/>
              </a:lnSpc>
            </a:pPr>
            <a:r>
              <a:rPr lang="en-US" sz="1400" b="0" i="0" u="none" strike="noStrike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登录Coze智能体平台，在主界面找到并点击「项目开发」入口，进入智能体构建的专属工作台，这是所有开发工作的起点。</a:t>
            </a:r>
          </a:p>
        </p:txBody>
      </p:sp>
      <p:sp>
        <p:nvSpPr>
          <p:cNvPr id="9" name="AutoShape 9"/>
          <p:cNvSpPr/>
          <p:nvPr/>
        </p:nvSpPr>
        <p:spPr>
          <a:xfrm>
            <a:off x="5334000" y="3302000"/>
            <a:ext cx="6350000" cy="1143000"/>
          </a:xfrm>
          <a:prstGeom prst="roundRect">
            <a:avLst>
              <a:gd name="adj" fmla="val 0"/>
            </a:avLst>
          </a:prstGeom>
          <a:solidFill>
            <a:srgbClr val="FFFFFF">
              <a:alpha val="45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0" name="Picture 1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8"/>
              </a:ext>
            </a:extLst>
          </a:blip>
          <a:stretch>
            <a:fillRect/>
          </a:stretch>
        </p:blipFill>
        <p:spPr>
          <a:xfrm>
            <a:off x="5524500" y="3492500"/>
            <a:ext cx="355600" cy="355600"/>
          </a:xfrm>
          <a:prstGeom prst="rect">
            <a:avLst/>
          </a:prstGeom>
        </p:spPr>
      </p:pic>
      <p:sp>
        <p:nvSpPr>
          <p:cNvPr id="11" name="AutoShape 11"/>
          <p:cNvSpPr/>
          <p:nvPr/>
        </p:nvSpPr>
        <p:spPr>
          <a:xfrm>
            <a:off x="6032500" y="3454400"/>
            <a:ext cx="5588000" cy="1016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333"/>
              </a:lnSpc>
              <a:defRPr/>
            </a:pPr>
            <a:r>
              <a:rPr lang="en-US" sz="17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02 启动智能体创建</a:t>
            </a:r>
            <a:endParaRPr lang="en-US" sz="1100"/>
          </a:p>
          <a:p>
            <a:pPr marL="0" indent="0" algn="l">
              <a:lnSpc>
                <a:spcPct val="108333"/>
              </a:lnSpc>
            </a:pPr>
            <a:r>
              <a:rPr lang="en-US" sz="1400" b="0" i="0" u="none" strike="noStrike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在工作台页面点击醒目的「+项目」按钮，在弹出的下拉菜单中选择「创建智能体」选项，正式开启智能体的配置流程。</a:t>
            </a:r>
          </a:p>
        </p:txBody>
      </p:sp>
      <p:sp>
        <p:nvSpPr>
          <p:cNvPr id="12" name="AutoShape 12"/>
          <p:cNvSpPr/>
          <p:nvPr/>
        </p:nvSpPr>
        <p:spPr>
          <a:xfrm>
            <a:off x="5334000" y="4699000"/>
            <a:ext cx="6350000" cy="1143000"/>
          </a:xfrm>
          <a:prstGeom prst="roundRect">
            <a:avLst>
              <a:gd name="adj" fmla="val 0"/>
            </a:avLst>
          </a:prstGeom>
          <a:solidFill>
            <a:srgbClr val="FFFFFF">
              <a:alpha val="45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3" name="Picture 13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0"/>
              </a:ext>
            </a:extLst>
          </a:blip>
          <a:stretch>
            <a:fillRect/>
          </a:stretch>
        </p:blipFill>
        <p:spPr>
          <a:xfrm>
            <a:off x="5524500" y="4889500"/>
            <a:ext cx="355600" cy="355600"/>
          </a:xfrm>
          <a:prstGeom prst="rect">
            <a:avLst/>
          </a:prstGeom>
        </p:spPr>
      </p:pic>
      <p:sp>
        <p:nvSpPr>
          <p:cNvPr id="14" name="AutoShape 14"/>
          <p:cNvSpPr/>
          <p:nvPr/>
        </p:nvSpPr>
        <p:spPr>
          <a:xfrm>
            <a:off x="6032500" y="4851400"/>
            <a:ext cx="5588000" cy="1016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333"/>
              </a:lnSpc>
              <a:defRPr/>
            </a:pPr>
            <a:r>
              <a:rPr lang="en-US" sz="17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03 完善核心基础信息</a:t>
            </a:r>
            <a:endParaRPr lang="en-US" sz="1100"/>
          </a:p>
          <a:p>
            <a:pPr marL="0" indent="0" algn="l">
              <a:lnSpc>
                <a:spcPct val="108333"/>
              </a:lnSpc>
            </a:pPr>
            <a:r>
              <a:rPr lang="en-US" sz="1400" b="0" i="0" u="none" strike="noStrike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输入名称「发票识别助手」，简要描述其解析发票内容并生成Excel的核心功能；点击「生成图标」即可获得专属视觉标识，完成基础初始化。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3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4" name="AutoShape 4"/>
          <p:cNvSpPr/>
          <p:nvPr/>
        </p:nvSpPr>
        <p:spPr>
          <a:xfrm>
            <a:off x="762000" y="1524000"/>
            <a:ext cx="5334000" cy="1460500"/>
          </a:xfrm>
          <a:prstGeom prst="roundRect">
            <a:avLst>
              <a:gd name="adj" fmla="val 0"/>
            </a:avLst>
          </a:prstGeom>
          <a:solidFill>
            <a:srgbClr val="A3BCA3">
              <a:alpha val="12000"/>
            </a:srgbClr>
          </a:solidFill>
          <a:ln w="12700" cap="flat" cmpd="sng">
            <a:solidFill>
              <a:srgbClr val="A3BCA3">
                <a:alpha val="4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5" name="AutoShape 5"/>
          <p:cNvSpPr/>
          <p:nvPr/>
        </p:nvSpPr>
        <p:spPr>
          <a:xfrm>
            <a:off x="952500" y="1676400"/>
            <a:ext cx="4953000" cy="3556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587A58"/>
                </a:solidFill>
                <a:latin typeface="Noto Sans SC"/>
                <a:ea typeface="Noto Sans SC"/>
                <a:cs typeface="Noto Sans SC"/>
                <a:sym typeface="Noto Sans SC"/>
              </a:rPr>
              <a:t>01 定义核心逻辑与人设</a:t>
            </a:r>
            <a:endParaRPr lang="en-US" sz="1100"/>
          </a:p>
        </p:txBody>
      </p:sp>
      <p:sp>
        <p:nvSpPr>
          <p:cNvPr id="6" name="AutoShape 6"/>
          <p:cNvSpPr/>
          <p:nvPr/>
        </p:nvSpPr>
        <p:spPr>
          <a:xfrm>
            <a:off x="952500" y="2082800"/>
            <a:ext cx="4953000" cy="825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333"/>
              </a:lnSpc>
              <a:defRPr/>
            </a:pPr>
            <a:r>
              <a:rPr lang="en-US" sz="14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遵循「角色-技能-限制」框架编写提示词，在技能模块中明确指定调用</a:t>
            </a:r>
            <a:r>
              <a:rPr lang="en-US" sz="1400" b="1" i="0" u="none" strike="noStrike">
                <a:solidFill>
                  <a:srgbClr val="587A58"/>
                </a:solidFill>
                <a:latin typeface="Noto Sans SC"/>
                <a:ea typeface="Noto Sans SC"/>
                <a:cs typeface="Noto Sans SC"/>
                <a:sym typeface="Noto Sans SC"/>
              </a:rPr>
              <a:t>`fapiao` 专属工作流</a:t>
            </a:r>
            <a:r>
              <a:rPr lang="en-US" sz="14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，为Agent植入专业的发票解析与结构化处理能力。</a:t>
            </a:r>
            <a:endParaRPr lang="en-US" sz="1100"/>
          </a:p>
        </p:txBody>
      </p:sp>
      <p:sp>
        <p:nvSpPr>
          <p:cNvPr id="7" name="AutoShape 7"/>
          <p:cNvSpPr/>
          <p:nvPr/>
        </p:nvSpPr>
        <p:spPr>
          <a:xfrm>
            <a:off x="762000" y="3175000"/>
            <a:ext cx="5334000" cy="1460500"/>
          </a:xfrm>
          <a:prstGeom prst="roundRect">
            <a:avLst>
              <a:gd name="adj" fmla="val 0"/>
            </a:avLst>
          </a:prstGeom>
          <a:solidFill>
            <a:srgbClr val="A3BCA3">
              <a:alpha val="12000"/>
            </a:srgbClr>
          </a:solidFill>
          <a:ln w="12700" cap="flat" cmpd="sng">
            <a:solidFill>
              <a:srgbClr val="A3BCA3">
                <a:alpha val="4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8" name="AutoShape 8"/>
          <p:cNvSpPr/>
          <p:nvPr/>
        </p:nvSpPr>
        <p:spPr>
          <a:xfrm>
            <a:off x="952500" y="3327400"/>
            <a:ext cx="4953000" cy="3556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587A58"/>
                </a:solidFill>
                <a:latin typeface="Noto Sans SC"/>
                <a:ea typeface="Noto Sans SC"/>
                <a:cs typeface="Noto Sans SC"/>
                <a:sym typeface="Noto Sans SC"/>
              </a:rPr>
              <a:t>02 模型选型与参数调优</a:t>
            </a:r>
            <a:endParaRPr lang="en-US" sz="1100"/>
          </a:p>
        </p:txBody>
      </p:sp>
      <p:sp>
        <p:nvSpPr>
          <p:cNvPr id="9" name="AutoShape 9"/>
          <p:cNvSpPr/>
          <p:nvPr/>
        </p:nvSpPr>
        <p:spPr>
          <a:xfrm>
            <a:off x="952500" y="3733800"/>
            <a:ext cx="4953000" cy="825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333"/>
              </a:lnSpc>
              <a:defRPr/>
            </a:pPr>
            <a:r>
              <a:rPr lang="en-US" sz="14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选用支持工具调用的大模型版本；将 Temperature 设定为</a:t>
            </a:r>
            <a:r>
              <a:rPr lang="en-US" sz="1400" b="1" i="0" u="none" strike="noStrike">
                <a:solidFill>
                  <a:srgbClr val="587A58"/>
                </a:solidFill>
                <a:latin typeface="Noto Sans SC"/>
                <a:ea typeface="Noto Sans SC"/>
                <a:cs typeface="Noto Sans SC"/>
                <a:sym typeface="Noto Sans SC"/>
              </a:rPr>
              <a:t>0.3-0.5</a:t>
            </a:r>
            <a:r>
              <a:rPr lang="en-US" sz="14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以保障输出的准确性与稳定性，上下文长度配置为</a:t>
            </a:r>
            <a:r>
              <a:rPr lang="en-US" sz="1400" b="1" i="0" u="none" strike="noStrike">
                <a:solidFill>
                  <a:srgbClr val="587A58"/>
                </a:solidFill>
                <a:latin typeface="Noto Sans SC"/>
                <a:ea typeface="Noto Sans SC"/>
                <a:cs typeface="Noto Sans SC"/>
                <a:sym typeface="Noto Sans SC"/>
              </a:rPr>
              <a:t>32K</a:t>
            </a:r>
            <a:r>
              <a:rPr lang="en-US" sz="14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，满足长文本处理需求。</a:t>
            </a:r>
            <a:endParaRPr lang="en-US" sz="1100"/>
          </a:p>
        </p:txBody>
      </p:sp>
      <p:sp>
        <p:nvSpPr>
          <p:cNvPr id="10" name="AutoShape 10"/>
          <p:cNvSpPr/>
          <p:nvPr/>
        </p:nvSpPr>
        <p:spPr>
          <a:xfrm>
            <a:off x="762000" y="4826000"/>
            <a:ext cx="5334000" cy="1460500"/>
          </a:xfrm>
          <a:prstGeom prst="roundRect">
            <a:avLst>
              <a:gd name="adj" fmla="val 0"/>
            </a:avLst>
          </a:prstGeom>
          <a:solidFill>
            <a:srgbClr val="A3BCA3">
              <a:alpha val="12000"/>
            </a:srgbClr>
          </a:solidFill>
          <a:ln w="12700" cap="flat" cmpd="sng">
            <a:solidFill>
              <a:srgbClr val="A3BCA3">
                <a:alpha val="4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11" name="AutoShape 11"/>
          <p:cNvSpPr/>
          <p:nvPr/>
        </p:nvSpPr>
        <p:spPr>
          <a:xfrm>
            <a:off x="952500" y="4978400"/>
            <a:ext cx="4953000" cy="3556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587A58"/>
                </a:solidFill>
                <a:latin typeface="Noto Sans SC"/>
                <a:ea typeface="Noto Sans SC"/>
                <a:cs typeface="Noto Sans SC"/>
                <a:sym typeface="Noto Sans SC"/>
              </a:rPr>
              <a:t>03 配置引导式开场白</a:t>
            </a:r>
            <a:endParaRPr lang="en-US" sz="1100"/>
          </a:p>
        </p:txBody>
      </p:sp>
      <p:sp>
        <p:nvSpPr>
          <p:cNvPr id="12" name="AutoShape 12"/>
          <p:cNvSpPr/>
          <p:nvPr/>
        </p:nvSpPr>
        <p:spPr>
          <a:xfrm>
            <a:off x="952500" y="5384800"/>
            <a:ext cx="4953000" cy="825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333"/>
              </a:lnSpc>
              <a:defRPr/>
            </a:pPr>
            <a:r>
              <a:rPr lang="en-US" sz="14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设置清晰友好的初始交互语引导用户操作，例如：</a:t>
            </a:r>
            <a:r>
              <a:rPr lang="en-US" sz="1400" b="1" i="0" u="none" strike="noStrike">
                <a:solidFill>
                  <a:srgbClr val="587A58"/>
                </a:solidFill>
                <a:latin typeface="Noto Sans SC"/>
                <a:ea typeface="Noto Sans SC"/>
                <a:cs typeface="Noto Sans SC"/>
                <a:sym typeface="Noto Sans SC"/>
              </a:rPr>
              <a:t>“您好！我是发票识别助手，请上传您需要处理的发票，我将为您快速解析并生成规范的结构化数据。”</a:t>
            </a:r>
            <a:endParaRPr lang="en-US" sz="1100"/>
          </a:p>
        </p:txBody>
      </p:sp>
      <p:pic>
        <p:nvPicPr>
          <p:cNvPr id="13" name="Picture 13"/>
          <p:cNvPicPr>
            <a:picLocks noChangeAspect="1"/>
          </p:cNvPicPr>
          <p:nvPr/>
        </p:nvPicPr>
        <p:blipFill>
          <a:blip r:embed="rId4"/>
          <a:srcRect l="52" r="52"/>
          <a:stretch>
            <a:fillRect/>
          </a:stretch>
        </p:blipFill>
        <p:spPr>
          <a:xfrm>
            <a:off x="6350000" y="1778000"/>
            <a:ext cx="5207000" cy="2857500"/>
          </a:xfrm>
          <a:prstGeom prst="rect">
            <a:avLst/>
          </a:prstGeom>
          <a:noFill/>
          <a:ln w="12700" cap="flat" cmpd="sng">
            <a:solidFill>
              <a:srgbClr val="E5E7EB">
                <a:alpha val="90000"/>
              </a:srgbClr>
            </a:solidFill>
            <a:prstDash val="solid"/>
            <a:round/>
          </a:ln>
          <a:effectLst>
            <a:outerShdw blurRad="190500" dist="76200" dir="2700000" algn="tl" rotWithShape="0">
              <a:srgbClr val="000000">
                <a:alpha val="12000"/>
              </a:srgbClr>
            </a:outerShdw>
          </a:effectLst>
        </p:spPr>
      </p:pic>
      <p:sp>
        <p:nvSpPr>
          <p:cNvPr id="14" name="AutoShape 14"/>
          <p:cNvSpPr/>
          <p:nvPr/>
        </p:nvSpPr>
        <p:spPr>
          <a:xfrm>
            <a:off x="6350000" y="4889500"/>
            <a:ext cx="5207000" cy="1143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16666"/>
              </a:lnSpc>
              <a:defRPr/>
            </a:pPr>
            <a:r>
              <a:rPr lang="en-US" sz="1300" b="0" i="0" u="none" strike="noStrike">
                <a:solidFill>
                  <a:srgbClr val="6B7280"/>
                </a:solidFill>
                <a:latin typeface="Noto Sans SC"/>
                <a:ea typeface="Noto Sans SC"/>
                <a:cs typeface="Noto Sans SC"/>
                <a:sym typeface="Noto Sans SC"/>
              </a:rPr>
              <a:t>界面实操参考：在「编排」功能模块中，可一站式完成模型版本选择、工具调用配置与工作流绑定，实时预览Agent的交互效果，实现可视化的智能体搭建与调试，确保配置准确生效。</a:t>
            </a:r>
            <a:endParaRPr lang="en-US" sz="11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30000"/>
            </a:srgbClr>
          </a:solidFill>
          <a:ln cap="flat" cmpd="sng">
            <a:solidFill>
              <a:srgbClr val="E6CFCF">
                <a:alpha val="3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4" name="AutoShape 4"/>
          <p:cNvSpPr/>
          <p:nvPr/>
        </p:nvSpPr>
        <p:spPr>
          <a:xfrm>
            <a:off x="762000" y="1651000"/>
            <a:ext cx="5207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A3BCA3"/>
                </a:solidFill>
                <a:latin typeface="Noto Sans SC"/>
                <a:ea typeface="Noto Sans SC"/>
                <a:cs typeface="Noto Sans SC"/>
                <a:sym typeface="Noto Sans SC"/>
              </a:rPr>
              <a:t>01 / 初始化工作流配置</a:t>
            </a:r>
            <a:endParaRPr lang="en-US" sz="1100"/>
          </a:p>
        </p:txBody>
      </p:sp>
      <p:sp>
        <p:nvSpPr>
          <p:cNvPr id="5" name="AutoShape 5"/>
          <p:cNvSpPr/>
          <p:nvPr/>
        </p:nvSpPr>
        <p:spPr>
          <a:xfrm>
            <a:off x="762000" y="2222500"/>
            <a:ext cx="5207000" cy="952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16666"/>
              </a:lnSpc>
              <a:defRPr/>
            </a:pPr>
            <a:r>
              <a:rPr lang="en-US" sz="1400" b="0" i="0" u="none" strike="noStrike">
                <a:solidFill>
                  <a:srgbClr val="525252"/>
                </a:solidFill>
                <a:latin typeface="Noto Sans SC"/>
                <a:ea typeface="Noto Sans SC"/>
                <a:cs typeface="Noto Sans SC"/>
                <a:sym typeface="Noto Sans SC"/>
              </a:rPr>
              <a:t>在Coze平台左侧导航栏进入「资源库」，点击「+资源」并选择「工作流」类型。按提示填写唯一标识名称“fapiao”，并补充清晰的业务描述“发票提取写入文档”，完成基础信息的创建确认。</a:t>
            </a:r>
            <a:endParaRPr lang="en-US" sz="1100"/>
          </a:p>
        </p:txBody>
      </p:sp>
      <p:pic>
        <p:nvPicPr>
          <p:cNvPr id="6" name="Picture 6"/>
          <p:cNvPicPr>
            <a:picLocks noChangeAspect="1"/>
          </p:cNvPicPr>
          <p:nvPr/>
        </p:nvPicPr>
        <p:blipFill>
          <a:blip r:embed="rId4"/>
          <a:srcRect l="747" r="747"/>
          <a:stretch>
            <a:fillRect/>
          </a:stretch>
        </p:blipFill>
        <p:spPr>
          <a:xfrm>
            <a:off x="762000" y="3683000"/>
            <a:ext cx="2159000" cy="2159000"/>
          </a:xfrm>
          <a:prstGeom prst="roundRect">
            <a:avLst>
              <a:gd name="adj" fmla="val 7058"/>
            </a:avLst>
          </a:prstGeom>
          <a:noFill/>
          <a:ln w="12700" cap="flat" cmpd="sng">
            <a:solidFill>
              <a:srgbClr val="A3BCA3">
                <a:alpha val="50000"/>
              </a:srgbClr>
            </a:solidFill>
            <a:prstDash val="solid"/>
            <a:round/>
          </a:ln>
        </p:spPr>
      </p:pic>
      <p:sp>
        <p:nvSpPr>
          <p:cNvPr id="7" name="AutoShape 7"/>
          <p:cNvSpPr/>
          <p:nvPr/>
        </p:nvSpPr>
        <p:spPr>
          <a:xfrm>
            <a:off x="3175000" y="3683000"/>
            <a:ext cx="2794000" cy="2159000"/>
          </a:xfrm>
          <a:prstGeom prst="roundRect">
            <a:avLst>
              <a:gd name="adj" fmla="val 0"/>
            </a:avLst>
          </a:prstGeom>
          <a:solidFill>
            <a:srgbClr val="A3BCA3">
              <a:alpha val="12000"/>
            </a:srgbClr>
          </a:solidFill>
          <a:ln cap="flat" cmpd="sng">
            <a:solidFill>
              <a:srgbClr val="7DA37D">
                <a:alpha val="12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8" name="AutoShape 8"/>
          <p:cNvSpPr/>
          <p:nvPr/>
        </p:nvSpPr>
        <p:spPr>
          <a:xfrm>
            <a:off x="3327400" y="3873500"/>
            <a:ext cx="2540000" cy="190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5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关键配置细节：</a:t>
            </a:r>
            <a:endParaRPr lang="en-US" sz="1100"/>
          </a:p>
          <a:p>
            <a:pPr marL="0" indent="0" algn="l">
              <a:lnSpc>
                <a:spcPct val="125000"/>
              </a:lnSpc>
            </a:pPr>
            <a:r>
              <a:rPr lang="en-US" sz="1300" b="0" i="0" u="none" strike="noStrike">
                <a:solidFill>
                  <a:srgbClr val="525252"/>
                </a:solidFill>
                <a:latin typeface="Noto Sans SC"/>
                <a:ea typeface="Noto Sans SC"/>
                <a:cs typeface="Noto Sans SC"/>
                <a:sym typeface="Noto Sans SC"/>
              </a:rPr>
              <a:t>• 名称建议使用英文或拼音，便于识别</a:t>
            </a:r>
            <a:r>
              <a:rPr lang="en-US" sz="1600" b="0" i="0" u="none" strike="noStrike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  <a:t/>
            </a:r>
            <a:br>
              <a:rPr lang="en-US" sz="1600" b="0" i="0" u="none" strike="noStrike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</a:br>
            <a:r>
              <a:rPr lang="en-US" sz="1300" b="0" i="0" u="none" strike="noStrike">
                <a:solidFill>
                  <a:srgbClr val="525252"/>
                </a:solidFill>
                <a:latin typeface="Noto Sans SC"/>
                <a:ea typeface="Noto Sans SC"/>
                <a:cs typeface="Noto Sans SC"/>
                <a:sym typeface="Noto Sans SC"/>
              </a:rPr>
              <a:t>• 描述需准确反映业务用途</a:t>
            </a:r>
            <a:r>
              <a:rPr lang="en-US" sz="1600" b="0" i="0" u="none" strike="noStrike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  <a:t/>
            </a:r>
            <a:br>
              <a:rPr lang="en-US" sz="1600" b="0" i="0" u="none" strike="noStrike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</a:br>
            <a:r>
              <a:rPr lang="en-US" sz="1300" b="0" i="0" u="none" strike="noStrike">
                <a:solidFill>
                  <a:srgbClr val="525252"/>
                </a:solidFill>
                <a:latin typeface="Noto Sans SC"/>
                <a:ea typeface="Noto Sans SC"/>
                <a:cs typeface="Noto Sans SC"/>
                <a:sym typeface="Noto Sans SC"/>
              </a:rPr>
              <a:t>• 确认后即可进入可视化编排画布</a:t>
            </a:r>
          </a:p>
        </p:txBody>
      </p:sp>
      <p:sp>
        <p:nvSpPr>
          <p:cNvPr id="9" name="AutoShape 9"/>
          <p:cNvSpPr/>
          <p:nvPr/>
        </p:nvSpPr>
        <p:spPr>
          <a:xfrm>
            <a:off x="6223000" y="1651000"/>
            <a:ext cx="5207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A3BCA3"/>
                </a:solidFill>
                <a:latin typeface="Noto Sans SC"/>
                <a:ea typeface="Noto Sans SC"/>
                <a:cs typeface="Noto Sans SC"/>
                <a:sym typeface="Noto Sans SC"/>
              </a:rPr>
              <a:t>02 / 核心节点流转概览</a:t>
            </a:r>
            <a:endParaRPr lang="en-US" sz="1100"/>
          </a:p>
        </p:txBody>
      </p:sp>
      <p:sp>
        <p:nvSpPr>
          <p:cNvPr id="10" name="AutoShape 10"/>
          <p:cNvSpPr/>
          <p:nvPr/>
        </p:nvSpPr>
        <p:spPr>
          <a:xfrm>
            <a:off x="6223000" y="2222500"/>
            <a:ext cx="5207000" cy="952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16666"/>
              </a:lnSpc>
              <a:defRPr/>
            </a:pPr>
            <a:r>
              <a:rPr lang="en-US" sz="1400" b="0" i="0" u="none" strike="noStrike">
                <a:solidFill>
                  <a:srgbClr val="525252"/>
                </a:solidFill>
                <a:latin typeface="Noto Sans SC"/>
                <a:ea typeface="Noto Sans SC"/>
                <a:cs typeface="Noto Sans SC"/>
                <a:sym typeface="Noto Sans SC"/>
              </a:rPr>
              <a:t>工作流由五个核心节点有序串联：从「开始」节点触发流程，经「OCR识别」精准提取发票图像信息，进入「大模型批处理」节点进行内容结构化解析，再通过「生成Excel」节点将数据导出为表格，最终以「结束」节点完成整个自动化业务闭环。</a:t>
            </a:r>
            <a:endParaRPr lang="en-US" sz="1100"/>
          </a:p>
        </p:txBody>
      </p:sp>
      <p:pic>
        <p:nvPicPr>
          <p:cNvPr id="11" name="Picture 11"/>
          <p:cNvPicPr>
            <a:picLocks noChangeAspect="1"/>
          </p:cNvPicPr>
          <p:nvPr/>
        </p:nvPicPr>
        <p:blipFill>
          <a:blip r:embed="rId5"/>
          <a:srcRect l="5385" r="5385"/>
          <a:stretch>
            <a:fillRect/>
          </a:stretch>
        </p:blipFill>
        <p:spPr>
          <a:xfrm>
            <a:off x="6223000" y="3683000"/>
            <a:ext cx="5207000" cy="1714500"/>
          </a:xfrm>
          <a:prstGeom prst="roundRect">
            <a:avLst>
              <a:gd name="adj" fmla="val 8888"/>
            </a:avLst>
          </a:prstGeom>
          <a:noFill/>
          <a:ln w="12700" cap="flat" cmpd="sng">
            <a:solidFill>
              <a:srgbClr val="A3BCA3">
                <a:alpha val="50000"/>
              </a:srgbClr>
            </a:solidFill>
            <a:prstDash val="solid"/>
            <a:round/>
          </a:ln>
        </p:spPr>
      </p:pic>
      <p:sp>
        <p:nvSpPr>
          <p:cNvPr id="12" name="AutoShape 12"/>
          <p:cNvSpPr/>
          <p:nvPr/>
        </p:nvSpPr>
        <p:spPr>
          <a:xfrm>
            <a:off x="6223000" y="5588000"/>
            <a:ext cx="5207000" cy="698500"/>
          </a:xfrm>
          <a:prstGeom prst="roundRect">
            <a:avLst>
              <a:gd name="adj" fmla="val 0"/>
            </a:avLst>
          </a:prstGeom>
          <a:solidFill>
            <a:srgbClr val="F0F5F0">
              <a:alpha val="80000"/>
            </a:srgbClr>
          </a:solidFill>
          <a:ln w="12700" cap="flat" cmpd="sng">
            <a:solidFill>
              <a:srgbClr val="A3BCA3">
                <a:alpha val="3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13" name="AutoShape 13"/>
          <p:cNvSpPr/>
          <p:nvPr/>
        </p:nvSpPr>
        <p:spPr>
          <a:xfrm>
            <a:off x="6350000" y="5689600"/>
            <a:ext cx="4953000" cy="571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333"/>
              </a:lnSpc>
              <a:defRPr/>
            </a:pPr>
            <a:r>
              <a:rPr lang="en-US" sz="1300" b="0" i="0" u="none" strike="noStrike">
                <a:solidFill>
                  <a:srgbClr val="525252"/>
                </a:solidFill>
                <a:latin typeface="Noto Sans SC"/>
                <a:ea typeface="Noto Sans SC"/>
                <a:cs typeface="Noto Sans SC"/>
                <a:sym typeface="Noto Sans SC"/>
              </a:rPr>
              <a:t>💡 流程提示：节点间的连接逻辑决定了数据流向，批处理节点是智能处理的核心，需提前配置好模型参数以确保信息解析的准确性。</a:t>
            </a:r>
            <a:endParaRPr lang="en-US" sz="11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30000"/>
            </a:srgbClr>
          </a:solidFill>
          <a:ln cap="flat" cmpd="sng">
            <a:solidFill>
              <a:srgbClr val="E6CFCF">
                <a:alpha val="3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4" name="AutoShape 4"/>
          <p:cNvSpPr/>
          <p:nvPr/>
        </p:nvSpPr>
        <p:spPr>
          <a:xfrm>
            <a:off x="762000" y="1524000"/>
            <a:ext cx="5588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5A7A5A"/>
                </a:solidFill>
                <a:latin typeface="Noto Sans SC"/>
                <a:ea typeface="Noto Sans SC"/>
                <a:cs typeface="Noto Sans SC"/>
                <a:sym typeface="Noto Sans SC"/>
              </a:rPr>
              <a:t>工作流配置：“开始”节点 (数据入口)</a:t>
            </a:r>
            <a:endParaRPr lang="en-US" sz="1100"/>
          </a:p>
        </p:txBody>
      </p:sp>
      <p:sp>
        <p:nvSpPr>
          <p:cNvPr id="5" name="AutoShape 5"/>
          <p:cNvSpPr/>
          <p:nvPr/>
        </p:nvSpPr>
        <p:spPr>
          <a:xfrm>
            <a:off x="762000" y="2159000"/>
            <a:ext cx="5588000" cy="825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16666"/>
              </a:lnSpc>
              <a:defRPr/>
            </a:pPr>
            <a:r>
              <a:rPr lang="en-US" sz="1400" b="0" i="0" u="none" strike="noStrike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作为工作流的起点，它是连接用户与系统的桥梁。通过定义清晰的输入规范，精准接收并标准化用户上传的发票文件，为后续的智能处理筑牢数据基础。</a:t>
            </a:r>
            <a:endParaRPr lang="en-US" sz="1100"/>
          </a:p>
        </p:txBody>
      </p:sp>
      <p:sp>
        <p:nvSpPr>
          <p:cNvPr id="6" name="AutoShape 6"/>
          <p:cNvSpPr/>
          <p:nvPr/>
        </p:nvSpPr>
        <p:spPr>
          <a:xfrm>
            <a:off x="762000" y="3175000"/>
            <a:ext cx="2730500" cy="1460500"/>
          </a:xfrm>
          <a:prstGeom prst="roundRect">
            <a:avLst>
              <a:gd name="adj" fmla="val 0"/>
            </a:avLst>
          </a:prstGeom>
          <a:solidFill>
            <a:srgbClr val="A3BCA3">
              <a:alpha val="15000"/>
            </a:srgbClr>
          </a:solidFill>
          <a:ln w="12700" cap="flat" cmpd="sng">
            <a:solidFill>
              <a:srgbClr val="A3BCA3">
                <a:alpha val="4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7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952500" y="3365500"/>
            <a:ext cx="304800" cy="304800"/>
          </a:xfrm>
          <a:prstGeom prst="rect">
            <a:avLst/>
          </a:prstGeom>
        </p:spPr>
      </p:pic>
      <p:sp>
        <p:nvSpPr>
          <p:cNvPr id="8" name="AutoShape 8"/>
          <p:cNvSpPr/>
          <p:nvPr/>
        </p:nvSpPr>
        <p:spPr>
          <a:xfrm>
            <a:off x="1333500" y="3365500"/>
            <a:ext cx="20955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01 新增输入变量</a:t>
            </a:r>
            <a:endParaRPr lang="en-US" sz="1100"/>
          </a:p>
        </p:txBody>
      </p:sp>
      <p:sp>
        <p:nvSpPr>
          <p:cNvPr id="9" name="AutoShape 9"/>
          <p:cNvSpPr/>
          <p:nvPr/>
        </p:nvSpPr>
        <p:spPr>
          <a:xfrm>
            <a:off x="952500" y="3810000"/>
            <a:ext cx="2413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333"/>
              </a:lnSpc>
              <a:defRPr/>
            </a:pPr>
            <a:r>
              <a:rPr lang="en-US" sz="1300" b="0" i="0" u="none" strike="noStrike">
                <a:solidFill>
                  <a:srgbClr val="666666"/>
                </a:solidFill>
                <a:latin typeface="Noto Sans SC"/>
                <a:ea typeface="Noto Sans SC"/>
                <a:cs typeface="Noto Sans SC"/>
                <a:sym typeface="Noto Sans SC"/>
              </a:rPr>
              <a:t>在「输入」模块点击加号按钮，初始化新变量，开启数据入口的配置流程。</a:t>
            </a:r>
            <a:endParaRPr lang="en-US" sz="1100"/>
          </a:p>
        </p:txBody>
      </p:sp>
      <p:sp>
        <p:nvSpPr>
          <p:cNvPr id="10" name="AutoShape 10"/>
          <p:cNvSpPr/>
          <p:nvPr/>
        </p:nvSpPr>
        <p:spPr>
          <a:xfrm>
            <a:off x="3619500" y="3175000"/>
            <a:ext cx="2730500" cy="1460500"/>
          </a:xfrm>
          <a:prstGeom prst="roundRect">
            <a:avLst>
              <a:gd name="adj" fmla="val 0"/>
            </a:avLst>
          </a:prstGeom>
          <a:solidFill>
            <a:srgbClr val="A3BCA3">
              <a:alpha val="15000"/>
            </a:srgbClr>
          </a:solidFill>
          <a:ln w="12700" cap="flat" cmpd="sng">
            <a:solidFill>
              <a:srgbClr val="A3BCA3">
                <a:alpha val="4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1" name="Picture 1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>
            <a:off x="3810000" y="3365500"/>
            <a:ext cx="304800" cy="304800"/>
          </a:xfrm>
          <a:prstGeom prst="rect">
            <a:avLst/>
          </a:prstGeom>
        </p:spPr>
      </p:pic>
      <p:sp>
        <p:nvSpPr>
          <p:cNvPr id="12" name="AutoShape 12"/>
          <p:cNvSpPr/>
          <p:nvPr/>
        </p:nvSpPr>
        <p:spPr>
          <a:xfrm>
            <a:off x="4191000" y="3365500"/>
            <a:ext cx="20955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02 命名 invoice_files</a:t>
            </a:r>
            <a:endParaRPr lang="en-US" sz="1100"/>
          </a:p>
        </p:txBody>
      </p:sp>
      <p:sp>
        <p:nvSpPr>
          <p:cNvPr id="13" name="AutoShape 13"/>
          <p:cNvSpPr/>
          <p:nvPr/>
        </p:nvSpPr>
        <p:spPr>
          <a:xfrm>
            <a:off x="3810000" y="3810000"/>
            <a:ext cx="2413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333"/>
              </a:lnSpc>
              <a:defRPr/>
            </a:pPr>
            <a:r>
              <a:rPr lang="en-US" sz="1300" b="0" i="0" u="none" strike="noStrike">
                <a:solidFill>
                  <a:srgbClr val="666666"/>
                </a:solidFill>
                <a:latin typeface="Noto Sans SC"/>
                <a:ea typeface="Noto Sans SC"/>
                <a:cs typeface="Noto Sans SC"/>
                <a:sym typeface="Noto Sans SC"/>
              </a:rPr>
              <a:t>设置变量名为 `invoice_files`，通过语义化命名，便于后续节点识别与调用。</a:t>
            </a:r>
            <a:endParaRPr lang="en-US" sz="1100"/>
          </a:p>
        </p:txBody>
      </p:sp>
      <p:sp>
        <p:nvSpPr>
          <p:cNvPr id="14" name="AutoShape 14"/>
          <p:cNvSpPr/>
          <p:nvPr/>
        </p:nvSpPr>
        <p:spPr>
          <a:xfrm>
            <a:off x="762000" y="4826000"/>
            <a:ext cx="2730500" cy="1460500"/>
          </a:xfrm>
          <a:prstGeom prst="roundRect">
            <a:avLst>
              <a:gd name="adj" fmla="val 0"/>
            </a:avLst>
          </a:prstGeom>
          <a:solidFill>
            <a:srgbClr val="A3BCA3">
              <a:alpha val="15000"/>
            </a:srgbClr>
          </a:solidFill>
          <a:ln w="12700" cap="flat" cmpd="sng">
            <a:solidFill>
              <a:srgbClr val="A3BCA3">
                <a:alpha val="4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5" name="Picture 15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9"/>
              </a:ext>
            </a:extLst>
          </a:blip>
          <a:stretch>
            <a:fillRect/>
          </a:stretch>
        </p:blipFill>
        <p:spPr>
          <a:xfrm>
            <a:off x="952500" y="5016500"/>
            <a:ext cx="304800" cy="304800"/>
          </a:xfrm>
          <a:prstGeom prst="rect">
            <a:avLst/>
          </a:prstGeom>
        </p:spPr>
      </p:pic>
      <p:sp>
        <p:nvSpPr>
          <p:cNvPr id="16" name="AutoShape 16"/>
          <p:cNvSpPr/>
          <p:nvPr/>
        </p:nvSpPr>
        <p:spPr>
          <a:xfrm>
            <a:off x="1333500" y="5016500"/>
            <a:ext cx="20955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03 类型 Array[File]</a:t>
            </a:r>
            <a:endParaRPr lang="en-US" sz="1100"/>
          </a:p>
        </p:txBody>
      </p:sp>
      <p:sp>
        <p:nvSpPr>
          <p:cNvPr id="17" name="AutoShape 17"/>
          <p:cNvSpPr/>
          <p:nvPr/>
        </p:nvSpPr>
        <p:spPr>
          <a:xfrm>
            <a:off x="952500" y="5461000"/>
            <a:ext cx="2413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333"/>
              </a:lnSpc>
              <a:defRPr/>
            </a:pPr>
            <a:r>
              <a:rPr lang="en-US" sz="1300" b="0" i="0" u="none" strike="noStrike">
                <a:solidFill>
                  <a:srgbClr val="666666"/>
                </a:solidFill>
                <a:latin typeface="Noto Sans SC"/>
                <a:ea typeface="Noto Sans SC"/>
                <a:cs typeface="Noto Sans SC"/>
                <a:sym typeface="Noto Sans SC"/>
              </a:rPr>
              <a:t>选择数组文件类型，打破单文件限制，完美支持批量上传多张发票进行统一处理。</a:t>
            </a:r>
            <a:endParaRPr lang="en-US" sz="1100"/>
          </a:p>
        </p:txBody>
      </p:sp>
      <p:sp>
        <p:nvSpPr>
          <p:cNvPr id="18" name="AutoShape 18"/>
          <p:cNvSpPr/>
          <p:nvPr/>
        </p:nvSpPr>
        <p:spPr>
          <a:xfrm>
            <a:off x="3619500" y="4826000"/>
            <a:ext cx="2730500" cy="1460500"/>
          </a:xfrm>
          <a:prstGeom prst="roundRect">
            <a:avLst>
              <a:gd name="adj" fmla="val 0"/>
            </a:avLst>
          </a:prstGeom>
          <a:solidFill>
            <a:srgbClr val="A3BCA3">
              <a:alpha val="15000"/>
            </a:srgbClr>
          </a:solidFill>
          <a:ln w="12700" cap="flat" cmpd="sng">
            <a:solidFill>
              <a:srgbClr val="A3BCA3">
                <a:alpha val="4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9" name="Picture 19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1"/>
              </a:ext>
            </a:extLst>
          </a:blip>
          <a:stretch>
            <a:fillRect/>
          </a:stretch>
        </p:blipFill>
        <p:spPr>
          <a:xfrm>
            <a:off x="3810000" y="5016500"/>
            <a:ext cx="304800" cy="304800"/>
          </a:xfrm>
          <a:prstGeom prst="rect">
            <a:avLst/>
          </a:prstGeom>
        </p:spPr>
      </p:pic>
      <p:sp>
        <p:nvSpPr>
          <p:cNvPr id="20" name="AutoShape 20"/>
          <p:cNvSpPr/>
          <p:nvPr/>
        </p:nvSpPr>
        <p:spPr>
          <a:xfrm>
            <a:off x="4191000" y="5016500"/>
            <a:ext cx="20955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04 多格式自动兼容</a:t>
            </a:r>
            <a:endParaRPr lang="en-US" sz="1100"/>
          </a:p>
        </p:txBody>
      </p:sp>
      <p:sp>
        <p:nvSpPr>
          <p:cNvPr id="21" name="AutoShape 21"/>
          <p:cNvSpPr/>
          <p:nvPr/>
        </p:nvSpPr>
        <p:spPr>
          <a:xfrm>
            <a:off x="3810000" y="5461000"/>
            <a:ext cx="2413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333"/>
              </a:lnSpc>
              <a:defRPr/>
            </a:pPr>
            <a:r>
              <a:rPr lang="en-US" sz="1300" b="0" i="0" u="none" strike="noStrike">
                <a:solidFill>
                  <a:srgbClr val="666666"/>
                </a:solidFill>
                <a:latin typeface="Noto Sans SC"/>
                <a:ea typeface="Noto Sans SC"/>
                <a:cs typeface="Noto Sans SC"/>
                <a:sym typeface="Noto Sans SC"/>
              </a:rPr>
              <a:t>保持默认类型设置，无需额外配置，自动适配 JPG、PNG 图片及 PDF 文档。</a:t>
            </a:r>
            <a:endParaRPr lang="en-US" sz="1100"/>
          </a:p>
        </p:txBody>
      </p:sp>
      <p:pic>
        <p:nvPicPr>
          <p:cNvPr id="22" name="Picture 22"/>
          <p:cNvPicPr>
            <a:picLocks noChangeAspect="1"/>
          </p:cNvPicPr>
          <p:nvPr/>
        </p:nvPicPr>
        <p:blipFill>
          <a:blip r:embed="rId12"/>
          <a:srcRect t="2480" b="2480"/>
          <a:stretch>
            <a:fillRect/>
          </a:stretch>
        </p:blipFill>
        <p:spPr>
          <a:xfrm>
            <a:off x="7366000" y="2159000"/>
            <a:ext cx="3556000" cy="4064000"/>
          </a:xfrm>
          <a:prstGeom prst="rect">
            <a:avLst/>
          </a:prstGeom>
          <a:noFill/>
          <a:ln w="25400" cap="flat" cmpd="sng">
            <a:solidFill>
              <a:srgbClr val="FFFFFF">
                <a:alpha val="90000"/>
              </a:srgbClr>
            </a:solidFill>
            <a:prstDash val="solid"/>
            <a:round/>
          </a:ln>
          <a:effectLst>
            <a:outerShdw blurRad="203200" dist="76200" dir="2700000" algn="tl" rotWithShape="0">
              <a:srgbClr val="000000">
                <a:alpha val="12000"/>
              </a:srgbClr>
            </a:outerShdw>
          </a:effectLst>
        </p:spPr>
      </p:pic>
      <p:sp>
        <p:nvSpPr>
          <p:cNvPr id="23" name="AutoShape 23"/>
          <p:cNvSpPr/>
          <p:nvPr/>
        </p:nvSpPr>
        <p:spPr>
          <a:xfrm>
            <a:off x="7366000" y="6248400"/>
            <a:ext cx="3556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ctr">
              <a:lnSpc>
                <a:spcPct val="125000"/>
              </a:lnSpc>
              <a:defRPr/>
            </a:pPr>
            <a:r>
              <a:rPr lang="en-US" sz="1300" b="0" i="0" u="none" strike="noStrike">
                <a:solidFill>
                  <a:srgbClr val="666666"/>
                </a:solidFill>
                <a:latin typeface="Noto Sans SC"/>
                <a:ea typeface="Noto Sans SC"/>
                <a:cs typeface="Noto Sans SC"/>
                <a:sym typeface="Noto Sans SC"/>
              </a:rPr>
              <a:t>▲ 配置界面：选择 Array[File] 启用批量上传</a:t>
            </a:r>
            <a:endParaRPr lang="en-US" sz="11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3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4" name="Picture 4"/>
          <p:cNvPicPr>
            <a:picLocks noChangeAspect="1"/>
          </p:cNvPicPr>
          <p:nvPr/>
        </p:nvPicPr>
        <p:blipFill>
          <a:blip r:embed="rId4"/>
          <a:srcRect l="222" r="222"/>
          <a:stretch>
            <a:fillRect/>
          </a:stretch>
        </p:blipFill>
        <p:spPr>
          <a:xfrm>
            <a:off x="762000" y="1778000"/>
            <a:ext cx="3810000" cy="3048000"/>
          </a:xfrm>
          <a:prstGeom prst="rect">
            <a:avLst/>
          </a:prstGeom>
          <a:noFill/>
          <a:ln w="12700" cap="flat" cmpd="sng">
            <a:solidFill>
              <a:srgbClr val="A3BCA3">
                <a:alpha val="40000"/>
              </a:srgbClr>
            </a:solidFill>
            <a:prstDash val="solid"/>
            <a:round/>
          </a:ln>
          <a:effectLst>
            <a:outerShdw blurRad="152400" dist="50800" dir="2700000" algn="tl" rotWithShape="0">
              <a:srgbClr val="000000">
                <a:alpha val="8000"/>
              </a:srgbClr>
            </a:outerShdw>
          </a:effectLst>
        </p:spPr>
      </p:pic>
      <p:sp>
        <p:nvSpPr>
          <p:cNvPr id="5" name="AutoShape 5"/>
          <p:cNvSpPr/>
          <p:nvPr/>
        </p:nvSpPr>
        <p:spPr>
          <a:xfrm>
            <a:off x="762000" y="4953000"/>
            <a:ext cx="3810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ctr">
              <a:lnSpc>
                <a:spcPct val="125000"/>
              </a:lnSpc>
              <a:defRPr/>
            </a:pPr>
            <a:r>
              <a:rPr lang="en-US" sz="1200" b="0" i="0" u="none" strike="noStrike">
                <a:solidFill>
                  <a:srgbClr val="666666"/>
                </a:solidFill>
                <a:latin typeface="Noto Sans SC"/>
                <a:ea typeface="Noto Sans SC"/>
                <a:cs typeface="Noto Sans SC"/>
                <a:sym typeface="Noto Sans SC"/>
              </a:rPr>
              <a:t>图示：OCR节点的批处理与参数映射配置面板</a:t>
            </a:r>
            <a:endParaRPr lang="en-US" sz="1100"/>
          </a:p>
        </p:txBody>
      </p:sp>
      <p:sp>
        <p:nvSpPr>
          <p:cNvPr id="6" name="AutoShape 6"/>
          <p:cNvSpPr/>
          <p:nvPr/>
        </p:nvSpPr>
        <p:spPr>
          <a:xfrm>
            <a:off x="4953000" y="1778000"/>
            <a:ext cx="6477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567556"/>
                </a:solidFill>
                <a:latin typeface="Noto Sans SC"/>
                <a:ea typeface="Noto Sans SC"/>
                <a:cs typeface="Noto Sans SC"/>
                <a:sym typeface="Noto Sans SC"/>
              </a:rPr>
              <a:t>核心配置：部署高精度OCR识别节点</a:t>
            </a:r>
            <a:endParaRPr lang="en-US" sz="1100"/>
          </a:p>
        </p:txBody>
      </p:sp>
      <p:sp>
        <p:nvSpPr>
          <p:cNvPr id="7" name="AutoShape 7"/>
          <p:cNvSpPr/>
          <p:nvPr/>
        </p:nvSpPr>
        <p:spPr>
          <a:xfrm>
            <a:off x="4953000" y="2540000"/>
            <a:ext cx="6477000" cy="889000"/>
          </a:xfrm>
          <a:prstGeom prst="roundRect">
            <a:avLst>
              <a:gd name="adj" fmla="val 0"/>
            </a:avLst>
          </a:prstGeom>
          <a:solidFill>
            <a:srgbClr val="FFFFFF">
              <a:alpha val="60000"/>
            </a:srgbClr>
          </a:solidFill>
          <a:ln w="12700" cap="flat" cmpd="sng">
            <a:solidFill>
              <a:srgbClr val="A3BCA3">
                <a:alpha val="3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8" name="Picture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p:blipFill>
        <p:spPr>
          <a:xfrm>
            <a:off x="5143500" y="2832100"/>
            <a:ext cx="304800" cy="304800"/>
          </a:xfrm>
          <a:prstGeom prst="rect">
            <a:avLst/>
          </a:prstGeom>
        </p:spPr>
      </p:pic>
      <p:sp>
        <p:nvSpPr>
          <p:cNvPr id="9" name="AutoShape 9"/>
          <p:cNvSpPr/>
          <p:nvPr/>
        </p:nvSpPr>
        <p:spPr>
          <a:xfrm>
            <a:off x="5588000" y="2667000"/>
            <a:ext cx="57785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333"/>
              </a:lnSpc>
              <a:defRPr/>
            </a:pPr>
            <a:r>
              <a:rPr lang="en-US" sz="15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01 插件引入：</a:t>
            </a:r>
            <a:r>
              <a:rPr lang="en-US" sz="1400" b="0" i="0" u="none" strike="noStrike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添加官方“OCR火山版”节点，专为印刷体优化，识别误差可控制在1%以内，精准度远超通用大模型。</a:t>
            </a:r>
            <a:endParaRPr lang="en-US" sz="1100"/>
          </a:p>
        </p:txBody>
      </p:sp>
      <p:sp>
        <p:nvSpPr>
          <p:cNvPr id="10" name="AutoShape 10"/>
          <p:cNvSpPr/>
          <p:nvPr/>
        </p:nvSpPr>
        <p:spPr>
          <a:xfrm>
            <a:off x="4953000" y="3556000"/>
            <a:ext cx="6477000" cy="889000"/>
          </a:xfrm>
          <a:prstGeom prst="roundRect">
            <a:avLst>
              <a:gd name="adj" fmla="val 0"/>
            </a:avLst>
          </a:prstGeom>
          <a:solidFill>
            <a:srgbClr val="FFFFFF">
              <a:alpha val="60000"/>
            </a:srgbClr>
          </a:solidFill>
          <a:ln w="12700" cap="flat" cmpd="sng">
            <a:solidFill>
              <a:srgbClr val="A3BCA3">
                <a:alpha val="3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1" name="Picture 1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8"/>
              </a:ext>
            </a:extLst>
          </a:blip>
          <a:stretch>
            <a:fillRect/>
          </a:stretch>
        </p:blipFill>
        <p:spPr>
          <a:xfrm>
            <a:off x="5143500" y="3848100"/>
            <a:ext cx="304800" cy="304800"/>
          </a:xfrm>
          <a:prstGeom prst="rect">
            <a:avLst/>
          </a:prstGeom>
        </p:spPr>
      </p:pic>
      <p:sp>
        <p:nvSpPr>
          <p:cNvPr id="12" name="AutoShape 12"/>
          <p:cNvSpPr/>
          <p:nvPr/>
        </p:nvSpPr>
        <p:spPr>
          <a:xfrm>
            <a:off x="5588000" y="3683000"/>
            <a:ext cx="57785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333"/>
              </a:lnSpc>
              <a:defRPr/>
            </a:pPr>
            <a:r>
              <a:rPr lang="en-US" sz="15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02 开启批处理：</a:t>
            </a:r>
            <a:r>
              <a:rPr lang="en-US" sz="1400" b="0" i="0" u="none" strike="noStrike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打开节点的「批处理」开关，使Agent具备自动化批量处理多张发票图片的能力，避免重复执行。</a:t>
            </a:r>
            <a:endParaRPr lang="en-US" sz="1100"/>
          </a:p>
        </p:txBody>
      </p:sp>
      <p:sp>
        <p:nvSpPr>
          <p:cNvPr id="13" name="AutoShape 13"/>
          <p:cNvSpPr/>
          <p:nvPr/>
        </p:nvSpPr>
        <p:spPr>
          <a:xfrm>
            <a:off x="4953000" y="4572000"/>
            <a:ext cx="6477000" cy="889000"/>
          </a:xfrm>
          <a:prstGeom prst="roundRect">
            <a:avLst>
              <a:gd name="adj" fmla="val 0"/>
            </a:avLst>
          </a:prstGeom>
          <a:solidFill>
            <a:srgbClr val="FFFFFF">
              <a:alpha val="60000"/>
            </a:srgbClr>
          </a:solidFill>
          <a:ln w="12700" cap="flat" cmpd="sng">
            <a:solidFill>
              <a:srgbClr val="A3BCA3">
                <a:alpha val="3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4" name="Picture 14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0"/>
              </a:ext>
            </a:extLst>
          </a:blip>
          <a:stretch>
            <a:fillRect/>
          </a:stretch>
        </p:blipFill>
        <p:spPr>
          <a:xfrm>
            <a:off x="5143500" y="4864100"/>
            <a:ext cx="304800" cy="304800"/>
          </a:xfrm>
          <a:prstGeom prst="rect">
            <a:avLst/>
          </a:prstGeom>
        </p:spPr>
      </p:pic>
      <p:sp>
        <p:nvSpPr>
          <p:cNvPr id="15" name="AutoShape 15"/>
          <p:cNvSpPr/>
          <p:nvPr/>
        </p:nvSpPr>
        <p:spPr>
          <a:xfrm>
            <a:off x="5588000" y="4699000"/>
            <a:ext cx="57785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333"/>
              </a:lnSpc>
              <a:defRPr/>
            </a:pPr>
            <a:r>
              <a:rPr lang="en-US" sz="15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03 动态参数绑定：</a:t>
            </a:r>
            <a:r>
              <a:rPr lang="en-US" sz="1400" b="0" i="0" u="none" strike="noStrike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将“开始”节点的输出文件流 `invoice_files` 绑定到批处理变量 `item`，并映射至插件的 `url` 参数。</a:t>
            </a:r>
            <a:endParaRPr lang="en-US" sz="1100"/>
          </a:p>
        </p:txBody>
      </p:sp>
      <p:sp>
        <p:nvSpPr>
          <p:cNvPr id="16" name="AutoShape 16"/>
          <p:cNvSpPr/>
          <p:nvPr/>
        </p:nvSpPr>
        <p:spPr>
          <a:xfrm>
            <a:off x="762000" y="5651500"/>
            <a:ext cx="10668000" cy="698500"/>
          </a:xfrm>
          <a:prstGeom prst="roundRect">
            <a:avLst>
              <a:gd name="adj" fmla="val 0"/>
            </a:avLst>
          </a:prstGeom>
          <a:solidFill>
            <a:srgbClr val="A3BCA3">
              <a:alpha val="18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17" name="AutoShape 17"/>
          <p:cNvSpPr/>
          <p:nvPr/>
        </p:nvSpPr>
        <p:spPr>
          <a:xfrm>
            <a:off x="952500" y="5753100"/>
            <a:ext cx="10414000" cy="571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400" b="1" i="0" u="none" strike="noStrike">
                <a:solidFill>
                  <a:srgbClr val="334B33"/>
                </a:solidFill>
                <a:latin typeface="Noto Sans SC"/>
                <a:ea typeface="Noto Sans SC"/>
                <a:cs typeface="Noto Sans SC"/>
                <a:sym typeface="Noto Sans SC"/>
              </a:rPr>
              <a:t>💡 关键价值：</a:t>
            </a:r>
            <a:r>
              <a:rPr lang="en-US" sz="1400" b="0" i="0" u="none" strike="noStrike">
                <a:solidFill>
                  <a:srgbClr val="444444"/>
                </a:solidFill>
                <a:latin typeface="Noto Sans SC"/>
                <a:ea typeface="Noto Sans SC"/>
                <a:cs typeface="Noto Sans SC"/>
                <a:sym typeface="Noto Sans SC"/>
              </a:rPr>
              <a:t>相比通用大模型的直接识别，专用OCR插件在处理复杂版式发票时，准确率提升15%以上，是财务凭证自动化处理的基石。</a:t>
            </a:r>
            <a:endParaRPr lang="en-US" sz="11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默认主题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1269</Words>
  <Application>Microsoft Office PowerPoint</Application>
  <PresentationFormat>宽屏</PresentationFormat>
  <Paragraphs>164</Paragraphs>
  <Slides>16</Slides>
  <Notes>16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16</vt:i4>
      </vt:variant>
    </vt:vector>
  </HeadingPairs>
  <TitlesOfParts>
    <vt:vector size="20" baseType="lpstr">
      <vt:lpstr>Noto Sans SC</vt:lpstr>
      <vt:lpstr>Arial</vt:lpstr>
      <vt:lpstr>Office 主题​​</vt:lpstr>
      <vt:lpstr>默认主题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cp:lastModifiedBy>Administrator</cp:lastModifiedBy>
  <cp:revision>1</cp:revision>
  <dcterms:modified xsi:type="dcterms:W3CDTF">2026-07-15T03:02:29Z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IGC">
    <vt:lpwstr>{"Label":"1","ContentProducer":"001191110102MACQD9K64010000","ProduceID":"7662583383411788730","ReservedCode1":"","ContentPropagator":"","PropagateID":"","ReservedCode2":""}</vt:lpwstr>
  </property>
</Properties>
</file>