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14.7.2026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第五章的实战教程。今天，我们将一起动手，打造一个非常酷的应用——“书影盲盒”Agent。它将成为你的专属个性化推荐助手，帮你解决剧荒和书荒的烦恼。通过本章的学习，你将掌握如何利用AI技术，创造一个既有惊喜又高度匹配你兴趣的推荐系统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2400630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来准备要上传的数据。强烈推荐使用Markdown格式，因为它结构清晰，Coze平台也能很好地解析。我们可以用Markdown表格来组织影视和书籍清单，每一项都包含作品名、类型、评分、简介和偏好标签等字段。这样结构化的数据，将为后续的精准推荐打下坚实基础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252846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准备好Markdown文件后，就可以上传了。在解析配置中，我们要确保勾选了“启用分段与摘要”和“档案切片保留层级信息”，这样能保证Markdown的结构被正确解析。上传完成后，我们可以看到预览界面，系统已经准确地识别出了我们表格里的所有内容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4048854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到这里，知识库的搭建就完成了。我们创建了一个专属的知识库，并成功上传了结构化数据。这个库将成为我们Agent进行推荐的核心数据来源。接下来，我们就要进入更关键的一步：开发Agent，并将它与这个知识库关联起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4185572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现在我们开始开发Agent。在项目开发中创建一个新的智能体，给它取名为“书影盲盒”，并写一段功能介绍，告诉用户它是做什么的。点击确认，一个Agent的外壳就准备好了。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7586713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编写Agent的灵魂——提示词。首先，我们要定义它的角色，告诉它“你是书影盲盒”。然后，我们要赋予它收集用户偏好的技能。我们设计了一个四步法：先确认品类，再深挖类型，接着参考风格，最后询问附加条件。通过这种引导式对话，Agent能轻松理解用户的模糊需求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0725705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推荐逻辑部分，我们设定了一个核心原则：“知识库优先，工具补充”。Agent会首先在我们的知识库中进行严格匹配，并且优先推荐高分作品。如果知识库中匹配的内容不足3部，它才会自动调用外部工具进行补充推荐，并且会明确标注出来。同时，我们也设置了排除机制，确保不会推荐用户讨厌的内容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2383729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在提示词中，我们还要规范输出格式和设定限制。输出格式要包含作品名、类型、评分、推荐理由等关键要素，让用户一目了然。而限制部分则设定了Agent的行为边界，比如必须依托知识库保证准确性，只有在必要时才能调用工具等。这张图展示了最终符合格式的推荐结果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548459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实现“工具补充”的功能，我们需要为Agent集成一些插件。在技能模块中，我们添加影视资讯、灯塔、豆瓣搜书和豆瓣搜电影这四个插件。这些工具将作为Agent的外部信息来源，在知识库内容不足时提供有力的补充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466684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到了最关键的一步：将知识库与Agent关联起来。这是实现RAG技术的核心。在Agent配置的“知识”模块中，我们添加之前创建的“书籍影视知识库”。这样，Agent就拥有了自己的“私人图书馆”，可以开始进行精准的检索和推荐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560157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配置完成后，我们来测试一下。我们可以设计两个场景：一个是知识库内有匹配内容的，比如推荐悬疑电影；另一个是知识库内内容不足的，比如推荐近几年的国产悬疑电影。通过测试，我们可以验证Agent是否能正确区分两种情况，并按照“知识库优先，工具补充”的逻辑进行推荐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08412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课程将分为五个章节。我们将从分析内容消费的痛点开始，然后设计整体方案，解析核心技术。接着，我们会进入实战环节，分两步搭建知识库和开发Agent。最后进行总结与展望。这个结构将引导我们从理论到实践，完整地构建一个推荐Agent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592628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好了，我们来总结一下。通过这个项目，我们学会了如何从用户痛点出发设计产品，理解了知识库和RAG技术，并亲手在Coze平台上搭建了一个功能完整的推荐Agent。我们的Agent具备了精准匹配、灵活扩展和个性化输出的核心能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4492359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“书影盲盒”Agent还有很大的扩展空间。我们可以增加用户交互深度，比如同步观看记录；可以深化内容理解，实现更精准的语义推荐；可以支持图片搜索等多模态交互；甚至可以引入社群化推荐。这些都是未来可以探索的方向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597862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那么，我们今天要做的“书影盲盒”Agent到底是什么呢？它的核心定位就是一个智能推荐助手，专门解决你不知道看什么、读什么的烦恼。它通过和你对话，理解你的偏好，然后像一个盲盒一样，为你推荐既惊喜又匹配的作品。我们的目标是让你从信息的海洋中解脱出来，高效地发现自己喜欢的内容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06016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为什么需要这样一个Agent呢？因为当前的内容消费存在三大痛点。首先，信息获取是碎片化的，我们需要在多个App之间来回切换。其次，平台推荐越来越同质化，让我们难以发现新东西。最后，我们常常说不清自己到底想看什么，需求表达门槛很高。这些痛点，正是我们的Agent要解决的问题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87711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针对这些痛点，我们的解决方案是这样设计的。Agent首先会解析用户的需求，然后优先在我们自己构建的知识库中进行匹配。如果知识库内容不足，它会自动调用外部工具进行补充搜索。最后，它会整合所有信息，生成一份精准的个性化推荐。这张手绘图非常清晰地展示了整个工作流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06430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要实现这个方案，我们需要两大核心技术。第一个就是知识库。你可以把它理解为Agent的“私人图书馆”，里面存储了我们精心准备的书籍和影视作品信息。有了知识库，我们就能保证推荐内容的准确性，避免大模型胡说八道，同时也能实现个性化推荐，并提升响应效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053248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二个核心技术是RAG，也就是检索增强生成。它的核心思想很简单，就是“先检索，后生成”。当用户提问时，Agent会先去知识库这个“图书馆”里找资料，然后再根据找到的精准资料，生成自然流畅的回答。这种方式兼顾了信息的准确性和回答的流畅性，并且我们可以通过更新知识库来随时更新Agent的知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088240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理论讲完了，我们开始动手。首先，我们要创建知识库。登录Coze平台后，在左侧导航栏找到“资源库”，点击右上角的“+资源”，然后选择“新建知识库”。这就是我们搭建Agent数据基础的第一步。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738895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配置知识库。我们选择创建“扣子知识库”，因为它轻量灵活。数据格式选择“文本格式”，因为我们将使用Markdown来组织数据。给知识库起个名字，比如“书籍影视知识库”，然后选择从“本地文档”导入。这些配置都服务于我们后续高效地准备和上传数据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291124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.jpeg"/><Relationship Id="rId7" Type="http://schemas.openxmlformats.org/officeDocument/2006/relationships/image" Target="../media/image51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49.svg"/><Relationship Id="rId4" Type="http://schemas.openxmlformats.org/officeDocument/2006/relationships/image" Target="../media/image30.png"/><Relationship Id="rId9" Type="http://schemas.openxmlformats.org/officeDocument/2006/relationships/image" Target="../media/image5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.jpe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45.svg"/><Relationship Id="rId4" Type="http://schemas.openxmlformats.org/officeDocument/2006/relationships/image" Target="../media/image27.png"/><Relationship Id="rId9" Type="http://schemas.openxmlformats.org/officeDocument/2006/relationships/image" Target="../media/image57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.jpeg"/><Relationship Id="rId7" Type="http://schemas.openxmlformats.org/officeDocument/2006/relationships/image" Target="../media/image61.sv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11" Type="http://schemas.openxmlformats.org/officeDocument/2006/relationships/image" Target="../media/image65.svg"/><Relationship Id="rId5" Type="http://schemas.openxmlformats.org/officeDocument/2006/relationships/image" Target="../media/image59.svg"/><Relationship Id="rId10" Type="http://schemas.openxmlformats.org/officeDocument/2006/relationships/image" Target="../media/image39.png"/><Relationship Id="rId4" Type="http://schemas.openxmlformats.org/officeDocument/2006/relationships/image" Target="../media/image36.png"/><Relationship Id="rId9" Type="http://schemas.openxmlformats.org/officeDocument/2006/relationships/image" Target="../media/image6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svg"/><Relationship Id="rId13" Type="http://schemas.openxmlformats.org/officeDocument/2006/relationships/image" Target="../media/image38.png"/><Relationship Id="rId3" Type="http://schemas.openxmlformats.org/officeDocument/2006/relationships/image" Target="../media/image2.jpeg"/><Relationship Id="rId7" Type="http://schemas.openxmlformats.org/officeDocument/2006/relationships/image" Target="../media/image42.png"/><Relationship Id="rId12" Type="http://schemas.openxmlformats.org/officeDocument/2006/relationships/image" Target="../media/image51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svg"/><Relationship Id="rId11" Type="http://schemas.openxmlformats.org/officeDocument/2006/relationships/image" Target="../media/image31.png"/><Relationship Id="rId5" Type="http://schemas.openxmlformats.org/officeDocument/2006/relationships/image" Target="../media/image17.png"/><Relationship Id="rId10" Type="http://schemas.openxmlformats.org/officeDocument/2006/relationships/image" Target="../media/image31.svg"/><Relationship Id="rId4" Type="http://schemas.openxmlformats.org/officeDocument/2006/relationships/image" Target="../media/image41.png"/><Relationship Id="rId9" Type="http://schemas.openxmlformats.org/officeDocument/2006/relationships/image" Target="../media/image20.png"/><Relationship Id="rId14" Type="http://schemas.openxmlformats.org/officeDocument/2006/relationships/image" Target="../media/image63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2.jpeg"/><Relationship Id="rId7" Type="http://schemas.openxmlformats.org/officeDocument/2006/relationships/image" Target="../media/image71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png"/><Relationship Id="rId5" Type="http://schemas.openxmlformats.org/officeDocument/2006/relationships/image" Target="../media/image45.svg"/><Relationship Id="rId4" Type="http://schemas.openxmlformats.org/officeDocument/2006/relationships/image" Target="../media/image27.png"/><Relationship Id="rId9" Type="http://schemas.openxmlformats.org/officeDocument/2006/relationships/image" Target="../media/image7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.jpeg"/><Relationship Id="rId7" Type="http://schemas.openxmlformats.org/officeDocument/2006/relationships/image" Target="../media/image20.png"/><Relationship Id="rId12" Type="http://schemas.openxmlformats.org/officeDocument/2006/relationships/image" Target="../media/image79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7.svg"/><Relationship Id="rId11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image" Target="../media/image45.svg"/><Relationship Id="rId4" Type="http://schemas.openxmlformats.org/officeDocument/2006/relationships/image" Target="../media/image46.png"/><Relationship Id="rId9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svg"/><Relationship Id="rId5" Type="http://schemas.openxmlformats.org/officeDocument/2006/relationships/image" Target="../media/image20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2.jpeg"/><Relationship Id="rId7" Type="http://schemas.openxmlformats.org/officeDocument/2006/relationships/image" Target="../media/image71.sv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3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jpe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12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2.jpeg"/><Relationship Id="rId7" Type="http://schemas.openxmlformats.org/officeDocument/2006/relationships/image" Target="../media/image13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openxmlformats.org/officeDocument/2006/relationships/image" Target="../media/image20.svg"/><Relationship Id="rId4" Type="http://schemas.openxmlformats.org/officeDocument/2006/relationships/image" Target="../media/image12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8.svg"/><Relationship Id="rId3" Type="http://schemas.openxmlformats.org/officeDocument/2006/relationships/image" Target="../media/image2.jpeg"/><Relationship Id="rId7" Type="http://schemas.openxmlformats.org/officeDocument/2006/relationships/image" Target="../media/image22.sv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11" Type="http://schemas.openxmlformats.org/officeDocument/2006/relationships/image" Target="../media/image26.svg"/><Relationship Id="rId5" Type="http://schemas.openxmlformats.org/officeDocument/2006/relationships/image" Target="../media/image18.svg"/><Relationship Id="rId10" Type="http://schemas.openxmlformats.org/officeDocument/2006/relationships/image" Target="../media/image17.png"/><Relationship Id="rId4" Type="http://schemas.openxmlformats.org/officeDocument/2006/relationships/image" Target="../media/image13.png"/><Relationship Id="rId9" Type="http://schemas.openxmlformats.org/officeDocument/2006/relationships/image" Target="../media/image2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.jpeg"/><Relationship Id="rId7" Type="http://schemas.openxmlformats.org/officeDocument/2006/relationships/image" Target="../media/image21.png"/><Relationship Id="rId12" Type="http://schemas.openxmlformats.org/officeDocument/2006/relationships/image" Target="../media/image37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svg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0" Type="http://schemas.openxmlformats.org/officeDocument/2006/relationships/image" Target="../media/image35.svg"/><Relationship Id="rId4" Type="http://schemas.openxmlformats.org/officeDocument/2006/relationships/image" Target="../media/image19.jpe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jpeg"/><Relationship Id="rId7" Type="http://schemas.openxmlformats.org/officeDocument/2006/relationships/image" Target="../media/image41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11" Type="http://schemas.openxmlformats.org/officeDocument/2006/relationships/image" Target="../media/image45.svg"/><Relationship Id="rId5" Type="http://schemas.openxmlformats.org/officeDocument/2006/relationships/image" Target="../media/image39.svg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openxmlformats.org/officeDocument/2006/relationships/image" Target="../media/image4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905000"/>
            <a:ext cx="10414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第5章：书籍影视推荐Agent实战教程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3937000"/>
            <a:ext cx="1041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2400" b="0" i="0" u="none" strike="noStrike">
                <a:solidFill>
                  <a:srgbClr val="FFFFFF">
                    <a:alpha val="85098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打造你的专属“书影盲盒”，让AI成为懂你的个性化推荐助手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5334000"/>
            <a:ext cx="4953000" cy="914400"/>
          </a:xfrm>
          <a:prstGeom prst="roundRect">
            <a:avLst>
              <a:gd name="adj" fmla="val 0"/>
            </a:avLst>
          </a:prstGeom>
          <a:solidFill>
            <a:srgbClr val="4F46E5">
              <a:alpha val="25000"/>
            </a:srgbClr>
          </a:solidFill>
          <a:ln w="12700" cap="flat" cmpd="sng">
            <a:solidFill>
              <a:srgbClr val="4F46E5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206500" y="547370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0" i="0" u="none" strike="noStrike" dirty="0" err="1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主讲导师</a:t>
            </a:r>
            <a:r>
              <a:rPr lang="en-US" sz="1600" b="0" i="0" u="none" strike="noStrike" dirty="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 dirty="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endParaRPr lang="en-US" sz="1100" dirty="0"/>
          </a:p>
        </p:txBody>
      </p:sp>
      <p:sp>
        <p:nvSpPr>
          <p:cNvPr id="7" name="AutoShape 7"/>
          <p:cNvSpPr/>
          <p:nvPr/>
        </p:nvSpPr>
        <p:spPr>
          <a:xfrm>
            <a:off x="6223000" y="5334000"/>
            <a:ext cx="4953000" cy="914400"/>
          </a:xfrm>
          <a:prstGeom prst="roundRect">
            <a:avLst>
              <a:gd name="adj" fmla="val 0"/>
            </a:avLst>
          </a:prstGeom>
          <a:solidFill>
            <a:srgbClr val="4F46E5">
              <a:alpha val="25000"/>
            </a:srgbClr>
          </a:solidFill>
          <a:ln w="12700" cap="flat" cmpd="sng">
            <a:solidFill>
              <a:srgbClr val="4F46E5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6413500" y="547370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开课时间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2026年7月 · 线上实战工作坊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实战步骤三：准备知识库数据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4605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✦ 推荐使用 Markdown 格式</a:t>
            </a:r>
            <a:r>
              <a:rPr lang="en-US" sz="15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—— 兼顾人类可读性与机器解析效率的轻量级标记语言。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3429000" cy="17145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2476500"/>
            <a:ext cx="279400" cy="279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33500" y="2451100"/>
            <a:ext cx="2794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结构化表达能力强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2921000"/>
            <a:ext cx="3048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利用标题、列表、表格等语法，清晰界定内容层级与属性，让知识库的分类逻辑一目了然，避免信息杂乱。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381500" y="2286000"/>
            <a:ext cx="3429000" cy="17145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572000" y="2476500"/>
            <a:ext cx="279400" cy="279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4953000" y="2451100"/>
            <a:ext cx="2794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平台原生友好支持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572000" y="2921000"/>
            <a:ext cx="3048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Coze 能精准识别 Markdown 表格结构，自动提取字段信息，大幅提升数据处理与检索的准确性和效率。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001000" y="2286000"/>
            <a:ext cx="3429000" cy="17145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191500" y="2476500"/>
            <a:ext cx="279400" cy="279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572500" y="2451100"/>
            <a:ext cx="2794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轻量化易维护扩展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191500" y="2921000"/>
            <a:ext cx="3048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纯文本格式无格式锁定，可使用任何编辑器随时更新、增减条目，便于团队协作与长期的知识库迭代。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4191000"/>
            <a:ext cx="1066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📝 结构化数据示例参考：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62000" y="4635500"/>
            <a:ext cx="5270500" cy="1841500"/>
          </a:xfrm>
          <a:prstGeom prst="roundRect">
            <a:avLst>
              <a:gd name="adj" fmla="val 0"/>
            </a:avLst>
          </a:prstGeom>
          <a:solidFill>
            <a:srgbClr val="F3F4F6">
              <a:alpha val="8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9"/>
          <p:cNvSpPr/>
          <p:nvPr/>
        </p:nvSpPr>
        <p:spPr>
          <a:xfrm>
            <a:off x="952500" y="4762500"/>
            <a:ext cx="4953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影视类知识库片段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952500" y="5080000"/>
            <a:ext cx="48895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374151"/>
                </a:solidFill>
                <a:latin typeface="Menlo"/>
                <a:ea typeface="Menlo"/>
                <a:cs typeface="Menlo"/>
                <a:sym typeface="Menlo"/>
              </a:rPr>
              <a:t>| 作品名 | 类型 | 评分 | 核心亮点简述 |
|----------------|--------------|------|----------------------------|
| 《山花烂漫时》 | 剧情 / 现实 | 9.6 | 致敬基层奋斗者的时代群像 |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374151"/>
                </a:solidFill>
                <a:latin typeface="Menlo"/>
                <a:ea typeface="Menlo"/>
                <a:cs typeface="Menlo"/>
                <a:sym typeface="Menlo"/>
              </a:rPr>
              <a:t>| 《好东西》 | 都市 / 文艺 | 9.1 | 女性视角下的情感困境与和解 |</a:t>
            </a:r>
          </a:p>
        </p:txBody>
      </p:sp>
      <p:sp>
        <p:nvSpPr>
          <p:cNvPr id="21" name="AutoShape 21"/>
          <p:cNvSpPr/>
          <p:nvPr/>
        </p:nvSpPr>
        <p:spPr>
          <a:xfrm>
            <a:off x="6159500" y="4635500"/>
            <a:ext cx="5270500" cy="1841500"/>
          </a:xfrm>
          <a:prstGeom prst="roundRect">
            <a:avLst>
              <a:gd name="adj" fmla="val 0"/>
            </a:avLst>
          </a:prstGeom>
          <a:solidFill>
            <a:srgbClr val="F3F4F6">
              <a:alpha val="8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2" name="AutoShape 22"/>
          <p:cNvSpPr/>
          <p:nvPr/>
        </p:nvSpPr>
        <p:spPr>
          <a:xfrm>
            <a:off x="6350000" y="4762500"/>
            <a:ext cx="4953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书籍类知识库片段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6350000" y="5080000"/>
            <a:ext cx="48895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374151"/>
                </a:solidFill>
                <a:latin typeface="Menlo"/>
                <a:ea typeface="Menlo"/>
                <a:cs typeface="Menlo"/>
                <a:sym typeface="Menlo"/>
              </a:rPr>
              <a:t>| 作品名 | 类型 | 评分 | 核心亮点简述 |
|------------------|--------------|------|----------------------------|
| 《夜晚的潜水艇》 | 小说 / 幻想 | 8.3 | 向内探索的想象力与哲思 |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374151"/>
                </a:solidFill>
                <a:latin typeface="Menlo"/>
                <a:ea typeface="Menlo"/>
                <a:cs typeface="Menlo"/>
                <a:sym typeface="Menlo"/>
              </a:rPr>
              <a:t>| 《置身事内》 | 经济 / 通俗 | 9.1 | 理解中国政府与经济发展逻辑 |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实战步骤四：上传与解析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207000" cy="4826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7145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01 / 关键配置与上传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952500" y="2222500"/>
            <a:ext cx="482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选择本地 Markdown 文件上传，在「快速解析」配置中，需重点确认</a:t>
            </a:r>
            <a:r>
              <a:rPr lang="en-US" sz="14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“启用分段与摘要”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与</a:t>
            </a:r>
            <a:r>
              <a:rPr lang="en-US" sz="14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“档案切片保留层级信息”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已勾选，这是确保文档结构与层级被完整解析的关键。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t="4176" b="4176"/>
          <a:stretch>
            <a:fillRect/>
          </a:stretch>
        </p:blipFill>
        <p:spPr>
          <a:xfrm>
            <a:off x="952500" y="3556000"/>
            <a:ext cx="4699000" cy="2540000"/>
          </a:xfrm>
          <a:prstGeom prst="roundRect">
            <a:avLst>
              <a:gd name="adj" fmla="val 5000"/>
            </a:avLst>
          </a:prstGeom>
          <a:noFill/>
          <a:ln w="12700" cap="flat" cmpd="sng">
            <a:solidFill>
              <a:srgbClr val="000000">
                <a:alpha val="8000"/>
              </a:srgbClr>
            </a:solidFill>
            <a:prstDash val="solid"/>
            <a:round/>
          </a:ln>
        </p:spPr>
      </p:pic>
      <p:sp>
        <p:nvSpPr>
          <p:cNvPr id="8" name="AutoShape 8"/>
          <p:cNvSpPr/>
          <p:nvPr/>
        </p:nvSpPr>
        <p:spPr>
          <a:xfrm>
            <a:off x="6223000" y="1524000"/>
            <a:ext cx="5207000" cy="4826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6413500" y="17145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02 / 智能解析结果预览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413500" y="2222500"/>
            <a:ext cx="482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系统自动完成解析后，将以结构化的可视化形式呈现内容。如图所示，无论是复杂的表格数据（如“影视清单”“书籍清单”），还是多级标题与文本段落，都能被精准识别并完整还原。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/>
          <a:srcRect t="4538" b="4538"/>
          <a:stretch>
            <a:fillRect/>
          </a:stretch>
        </p:blipFill>
        <p:spPr>
          <a:xfrm>
            <a:off x="6413500" y="3556000"/>
            <a:ext cx="4699000" cy="2540000"/>
          </a:xfrm>
          <a:prstGeom prst="roundRect">
            <a:avLst>
              <a:gd name="adj" fmla="val 5000"/>
            </a:avLst>
          </a:prstGeom>
          <a:noFill/>
          <a:ln w="12700" cap="flat" cmpd="sng">
            <a:solidFill>
              <a:srgbClr val="000000">
                <a:alpha val="8000"/>
              </a:srgbClr>
            </a:solidFill>
            <a:prstDash val="solid"/>
            <a:rou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知识库搭建小结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429000" cy="2921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0574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22400" y="2032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成果交付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667000"/>
            <a:ext cx="2921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成功搭建“书籍影视知识库”专属载体，完成20部经典作品的结构化数据解析与入库，实现内容的标准化沉淀与数字化管理，为后续应用提供了坚实的数据基础。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381500" y="1778000"/>
            <a:ext cx="3429000" cy="2921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35500" y="20574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041900" y="2032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核心价值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35500" y="2667000"/>
            <a:ext cx="2921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它是智能推荐Agent的</a:t>
            </a:r>
            <a:r>
              <a:rPr lang="en-US" sz="14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核心事实底座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，为内容分发提供精准、可靠的数据源支撑。这意味着后续所有的智能推荐，都将优先基于这个库中的真实内容进行匹配，确保推荐的准确性与相关性。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001000" y="1778000"/>
            <a:ext cx="3429000" cy="2921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255000" y="20574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661400" y="2032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下一步计划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255000" y="2667000"/>
            <a:ext cx="2921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将该知识库与即将开发的智能Agent进行深度集成与关联配置，打通数据调用链路。这一步将实现从“内容存储”到“智能理解与推荐”的完整闭环，让静态的知识真正转化为动态的服务能力。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5143500"/>
            <a:ext cx="10668000" cy="10795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cap="flat" cmpd="sng">
            <a:solidFill>
              <a:srgbClr val="332ACC">
                <a:alpha val="8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1016000" y="5334000"/>
            <a:ext cx="10160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“ 知识库的建成是智能推荐系统的基石，它不仅承载了内容的灵魂，更赋予了Agent理解与推荐的智慧。接下来的关联工作，将让这份沉淀真正转化为触手可及的价值，为用户带来更精准、更贴心的内容体验。”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实战步骤一：创建Agent应用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14500"/>
            <a:ext cx="5334000" cy="4191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0320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60500" y="2006600"/>
            <a:ext cx="4508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01. 进入项目开发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在平台左侧导航栏中，找到并点击「项目开发」选项，进入专属的智能体开发工作台界面。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2984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460500" y="2959100"/>
            <a:ext cx="4508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02. 发起创建指令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点击界面右上角的「+项目」按钮，在弹出的下拉菜单中选择「创建智能体」，正式开启配置流程。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3937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460500" y="3911600"/>
            <a:ext cx="4508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03. 完善基础信息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填写名称为「书影盲盒」，简述其解决剧荒书荒的核心功能，并可上传个性化图标，打造专属智能体形象。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16000" y="5080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460500" y="5054600"/>
            <a:ext cx="4508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04. 完成创建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确认所有信息填写无误后，点击「确认」按钮，即可完成智能体应用的初始化创建。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2"/>
          <a:srcRect t="324" b="324"/>
          <a:stretch>
            <a:fillRect/>
          </a:stretch>
        </p:blipFill>
        <p:spPr>
          <a:xfrm>
            <a:off x="6604000" y="2032000"/>
            <a:ext cx="3556000" cy="3302000"/>
          </a:xfrm>
          <a:prstGeom prst="roundRect">
            <a:avLst>
              <a:gd name="adj" fmla="val 4615"/>
            </a:avLst>
          </a:prstGeom>
          <a:noFill/>
          <a:ln w="25400" cap="flat" cmpd="sng">
            <a:solidFill>
              <a:srgbClr val="FFFFFF">
                <a:alpha val="70000"/>
              </a:srgbClr>
            </a:solidFill>
            <a:prstDash val="solid"/>
            <a:round/>
          </a:ln>
          <a:effectLst>
            <a:outerShdw blurRad="228600" dist="76200" dir="2700000" algn="tl" rotWithShape="0">
              <a:srgbClr val="1F2937">
                <a:alpha val="10000"/>
              </a:srgbClr>
            </a:outerShdw>
          </a:effectLst>
        </p:spPr>
      </p:pic>
      <p:sp>
        <p:nvSpPr>
          <p:cNvPr id="14" name="AutoShape 14"/>
          <p:cNvSpPr/>
          <p:nvPr/>
        </p:nvSpPr>
        <p:spPr>
          <a:xfrm>
            <a:off x="6604000" y="5524500"/>
            <a:ext cx="4572000" cy="7620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6731000" y="56134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💡 经验分享：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清晰的功能介绍能帮助用户快速理解智能体的价值，建议在描述时结合具体的使用场景，让它更生动具体。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实战步骤二：编写核心提示词 (Prompt) - 角色与技能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122" b="122"/>
          <a:stretch>
            <a:fillRect/>
          </a:stretch>
        </p:blipFill>
        <p:spPr>
          <a:xfrm>
            <a:off x="762000" y="1651000"/>
            <a:ext cx="3175000" cy="3873500"/>
          </a:xfrm>
          <a:prstGeom prst="rect">
            <a:avLst/>
          </a:prstGeom>
          <a:noFill/>
          <a:ln w="25400" cap="flat" cmpd="sng">
            <a:solidFill>
              <a:srgbClr val="FFFFFF">
                <a:alpha val="7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4F46E5">
                <a:alpha val="1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651500"/>
            <a:ext cx="317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提示词逻辑与交互框架示例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318000" y="1651000"/>
            <a:ext cx="7366000" cy="13970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572000" y="18796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5143500" y="1879600"/>
            <a:ext cx="635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01 / 角色定义：赋予Agent身份锚点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572000" y="2387600"/>
            <a:ext cx="673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设定为「书影盲盒」智能推荐助手，专注解决剧荒与书荒。清晰的身份定义能让模型精准聚焦服务边界，拒绝无关输出，确保每一次交互都围绕“推荐”核心展开。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318000" y="3302000"/>
            <a:ext cx="736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02 / 核心技能：用户偏好收集四步法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318000" y="3873500"/>
            <a:ext cx="35560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508500" y="40640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4889500" y="4064000"/>
            <a:ext cx="2984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STEP 1 · 锁定核心品类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508500" y="4445000"/>
            <a:ext cx="317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先确认需求赛道：是寻找「影视」内容还是「书籍」读物？明确大方向，避免推荐偏差。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001000" y="3873500"/>
            <a:ext cx="35560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8191500" y="40640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572500" y="4064000"/>
            <a:ext cx="2984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STEP 2 · 深挖具体类型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191500" y="4445000"/>
            <a:ext cx="317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细化风格标签：悬疑烧脑、治愈温情、科幻硬核或职场成长？通过类型词缩小范围。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4318000" y="5080000"/>
            <a:ext cx="35560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508500" y="5270500"/>
            <a:ext cx="304800" cy="3048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4889500" y="5270500"/>
            <a:ext cx="2984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STEP 3 · 锚定风格参考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4508500" y="5651500"/>
            <a:ext cx="317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引入参照物：喜欢的导演、作家或具体作品？利用已知偏好，推导相似的优质内容。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8001000" y="5080000"/>
            <a:ext cx="35560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8191500" y="5270500"/>
            <a:ext cx="304800" cy="3048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8572500" y="5270500"/>
            <a:ext cx="2984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STEP 4 · 确认附加条件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8191500" y="5651500"/>
            <a:ext cx="317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补充场景需求：时长短、高评分、亲子适配或通勤可读？让推荐更贴合真实使用场景。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实战步骤二：编写核心提示词 - 推荐逻辑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11430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cap="flat" cmpd="sng">
            <a:solidFill>
              <a:srgbClr val="332ACC">
                <a:alpha val="8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8034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CORE PRINCIPLE / 核心原则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5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坚持“</a:t>
            </a:r>
            <a:r>
              <a:rPr lang="en-US" sz="15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知识库优先，工具补充</a:t>
            </a:r>
            <a:r>
              <a:rPr lang="en-US" sz="15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”的策略，以自有高质量内容库为核心锚点，外部工具作为动态补充，既保证推荐的精准度与质量，又兼顾内容的广度与时效性。</a:t>
            </a:r>
          </a:p>
        </p:txBody>
      </p:sp>
      <p:sp>
        <p:nvSpPr>
          <p:cNvPr id="6" name="AutoShape 6"/>
          <p:cNvSpPr/>
          <p:nvPr/>
        </p:nvSpPr>
        <p:spPr>
          <a:xfrm>
            <a:off x="762000" y="3175000"/>
            <a:ext cx="3429000" cy="2413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34290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498600" y="3429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优先匹配知识库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4000500"/>
            <a:ext cx="2921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严格对齐「品类+类型+附加条件」进行精准筛选；优先选用豆瓣评分</a:t>
            </a:r>
            <a:r>
              <a:rPr lang="en-US" sz="13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8.5分以上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的作品，从源头保障内容的高品质与用户口碑，构建高信任度的推荐基础。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381500" y="3175000"/>
            <a:ext cx="3429000" cy="2413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35500" y="3429000"/>
            <a:ext cx="355600" cy="355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118100" y="3429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工具动态补充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35500" y="4000500"/>
            <a:ext cx="2921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当自有库匹配结果不足3部时，自动触发外部工具调用；所有补充内容需统一标注「</a:t>
            </a:r>
            <a:r>
              <a:rPr lang="en-US" sz="13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【补充推荐】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」，明确内容来源，确保推荐过程的透明度与可追溯性。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01000" y="3175000"/>
            <a:ext cx="3429000" cy="2413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255000" y="34290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737600" y="3429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 反向排除过滤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255000" y="4000500"/>
            <a:ext cx="2921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建立“避坑”机制，自动识别并剔除用户明确厌恶的风格、题材或作品；从推荐池中移除所有不适配内容，避免“踩雷”，显著提升推荐的用户满意度与契合度。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62000" y="5969000"/>
            <a:ext cx="10668000" cy="457200"/>
          </a:xfrm>
          <a:prstGeom prst="roundRect">
            <a:avLst>
              <a:gd name="adj" fmla="val 0"/>
            </a:avLst>
          </a:prstGeom>
          <a:solidFill>
            <a:srgbClr val="1F2937">
              <a:alpha val="5000"/>
            </a:srgbClr>
          </a:solidFill>
          <a:ln cap="flat" cmpd="sng">
            <a:solidFill>
              <a:srgbClr val="0E141E">
                <a:alpha val="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9"/>
          <p:cNvSpPr/>
          <p:nvPr/>
        </p:nvSpPr>
        <p:spPr>
          <a:xfrm>
            <a:off x="889000" y="6070600"/>
            <a:ext cx="1041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💡 价值闭环：精准定位 + 品质筛选 + 灵活扩容 + 风险规避 = 懂你的个性化推荐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实战步骤二：编写核心提示词 - 输出格式与限制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51" b="51"/>
          <a:stretch>
            <a:fillRect/>
          </a:stretch>
        </p:blipFill>
        <p:spPr>
          <a:xfrm>
            <a:off x="762000" y="1905000"/>
            <a:ext cx="3302000" cy="3086100"/>
          </a:xfrm>
          <a:prstGeom prst="rect">
            <a:avLst/>
          </a:prstGeom>
          <a:noFill/>
          <a:ln w="25400" cap="flat" cmpd="sng">
            <a:solidFill>
              <a:srgbClr val="FFFFFF">
                <a:alpha val="70000"/>
              </a:srgbClr>
            </a:solidFill>
            <a:prstDash val="solid"/>
            <a:round/>
          </a:ln>
          <a:effectLst>
            <a:outerShdw blurRad="190500" dist="76200" dir="2700000" algn="tl" rotWithShape="0">
              <a:srgbClr val="4F46E5">
                <a:alpha val="1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207000"/>
            <a:ext cx="330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符合规范的 Agent 推荐结果示例</a:t>
            </a:r>
            <a:b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结构清晰，要素完整，可读性强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445000" y="1905000"/>
            <a:ext cx="6731000" cy="19050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12700" cap="flat" cmpd="sng">
            <a:solidFill>
              <a:srgbClr val="4F46E5">
                <a:alpha val="18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4699000" y="2095500"/>
            <a:ext cx="635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01 输出格式标准化：构建清晰的信息骨架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699000" y="2565400"/>
            <a:ext cx="622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核心在于建立统一的呈现模板，让推荐结果一目了然。必须包含</a:t>
            </a: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作品名、类型、豆瓣评分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作为基础锚点，辅以</a:t>
            </a: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一句话亮点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直击核心，并搭配结合用户需求的</a:t>
            </a: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推荐理由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，实现从“信息罗列”到“价值传递”的转变。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45000" y="4064000"/>
            <a:ext cx="6731000" cy="19050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12700" cap="flat" cmpd="sng">
            <a:solidFill>
              <a:srgbClr val="4F46E5">
                <a:alpha val="18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4699000" y="4254500"/>
            <a:ext cx="635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02 设定行为边界：为智能推荐立规矩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99000" y="4724400"/>
            <a:ext cx="622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明确 Agent 的能力红线与优先级：① 优先依托内置知识库保障准确性；② 仅在知识库信息不足时，才触发外部工具补充；③ 无明确偏好时，默认推荐综合高分、口碑过硬的经典作品，确保推荐质量底线，避免无效或低质输出。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实战步骤三：集成插件工具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794" r="794"/>
          <a:stretch>
            <a:fillRect/>
          </a:stretch>
        </p:blipFill>
        <p:spPr>
          <a:xfrm>
            <a:off x="762000" y="1651000"/>
            <a:ext cx="4318000" cy="2349500"/>
          </a:xfrm>
          <a:prstGeom prst="rect">
            <a:avLst/>
          </a:prstGeom>
          <a:noFill/>
          <a:ln w="38100" cap="flat" cmpd="sng">
            <a:solidFill>
              <a:srgbClr val="FFFFFF">
                <a:alpha val="70000"/>
              </a:srgbClr>
            </a:solidFill>
            <a:prstDash val="solid"/>
            <a:round/>
          </a:ln>
          <a:effectLst>
            <a:outerShdw blurRad="203200" dist="76200" dir="2700000" algn="tl" rotWithShape="0">
              <a:srgbClr val="1F2937">
                <a:alpha val="12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254500"/>
            <a:ext cx="431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可视化的插件配置面板，支持一键搜索与启用。通过简单的几步操作，即可为智能体赋予强大的外部信息检索能力，让回答更具时效性与深度。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461000" y="1651000"/>
            <a:ext cx="6096000" cy="1206500"/>
          </a:xfrm>
          <a:prstGeom prst="roundRect">
            <a:avLst>
              <a:gd name="adj" fmla="val 0"/>
            </a:avLst>
          </a:prstGeom>
          <a:solidFill>
            <a:srgbClr val="4F46E5">
              <a:alpha val="9000"/>
            </a:srgbClr>
          </a:solidFill>
          <a:ln w="12700" cap="flat" cmpd="sng">
            <a:solidFill>
              <a:srgbClr val="4F46E5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5651500" y="1803400"/>
            <a:ext cx="571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🎯 核心价值：突破知识边界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当内置知识库无法满足用户需求时，通过集成外部插件，为智能体提供实时、垂直领域的信息补充，确保回答的准确性与丰富度。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5461000" y="3111500"/>
            <a:ext cx="609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必装插件清单与功能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461000" y="3683000"/>
            <a:ext cx="2984500" cy="9906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613400" y="3835400"/>
            <a:ext cx="279400" cy="279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969000" y="3810000"/>
            <a:ext cx="2476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影视资讯 (Film News)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聚合全网影视动态、新片档期与深度影评，快速掌握行业热点。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8572500" y="3683000"/>
            <a:ext cx="2984500" cy="9906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724900" y="3835400"/>
            <a:ext cx="279400" cy="279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9080500" y="3810000"/>
            <a:ext cx="2476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灯塔 /search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基于关键词精准检索影片信息，覆盖票房数据、排片及专业分析。</a:t>
            </a:r>
          </a:p>
        </p:txBody>
      </p:sp>
      <p:sp>
        <p:nvSpPr>
          <p:cNvPr id="15" name="AutoShape 15"/>
          <p:cNvSpPr/>
          <p:nvPr/>
        </p:nvSpPr>
        <p:spPr>
          <a:xfrm>
            <a:off x="5461000" y="4889500"/>
            <a:ext cx="2984500" cy="9906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613400" y="5041900"/>
            <a:ext cx="279400" cy="279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5969000" y="5016500"/>
            <a:ext cx="2476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豆瓣搜书 (Books)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调取豆瓣读书数据，提供书籍详情、作者介绍及读者评分与短评。</a:t>
            </a:r>
          </a:p>
        </p:txBody>
      </p:sp>
      <p:sp>
        <p:nvSpPr>
          <p:cNvPr id="18" name="AutoShape 18"/>
          <p:cNvSpPr/>
          <p:nvPr/>
        </p:nvSpPr>
        <p:spPr>
          <a:xfrm>
            <a:off x="8572500" y="4889500"/>
            <a:ext cx="2984500" cy="9906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8724900" y="5041900"/>
            <a:ext cx="279400" cy="279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9080500" y="5016500"/>
            <a:ext cx="2476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豆瓣搜电影 (Movies)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深度整合影片资料、演职员表及真实用户口碑，辅助观影决策。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实战步骤四：关联知识库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334000" cy="13970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841500"/>
            <a:ext cx="495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🎯 核心目的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将我们之前创建的“书籍影视知识库”与Agent进行绑定，这是实现RAG（检索增强生成）技术的关键环节，能让智能体拥有专属的、高质量的知识储备库。</a:t>
            </a:r>
          </a:p>
        </p:txBody>
      </p:sp>
      <p:sp>
        <p:nvSpPr>
          <p:cNvPr id="6" name="AutoShape 6"/>
          <p:cNvSpPr/>
          <p:nvPr/>
        </p:nvSpPr>
        <p:spPr>
          <a:xfrm>
            <a:off x="762000" y="3302000"/>
            <a:ext cx="2540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889000" y="3454400"/>
            <a:ext cx="2286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进入配置界面</a:t>
            </a:r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在Agent管理后台，找到并点击「知识」功能模块入口。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3556000" y="3302000"/>
            <a:ext cx="2540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3683000" y="3454400"/>
            <a:ext cx="2286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添加知识库</a:t>
            </a:r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点击界面中的「+」号按钮，选择「添加现有知识库」选项。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762000" y="4953000"/>
            <a:ext cx="2540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889000" y="5105400"/>
            <a:ext cx="2286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选择目标库</a:t>
            </a:r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在弹出的列表中，勾选我们刚刚创建的「书籍影视知识库」。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3556000" y="4953000"/>
            <a:ext cx="2540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3683000" y="5105400"/>
            <a:ext cx="2286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完成基础配置</a:t>
            </a:r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参数可先保持默认（如自动调用、混合搜索），后续再根据效果微调。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6731000" y="2222500"/>
            <a:ext cx="44450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4"/>
          <a:srcRect l="40" r="40"/>
          <a:stretch>
            <a:fillRect/>
          </a:stretch>
        </p:blipFill>
        <p:spPr>
          <a:xfrm>
            <a:off x="6858000" y="2374900"/>
            <a:ext cx="4191000" cy="3124200"/>
          </a:xfrm>
          <a:prstGeom prst="rect">
            <a:avLst/>
          </a:prstGeom>
          <a:noFill/>
          <a:ln w="25400" cap="flat" cmpd="sng">
            <a:solidFill>
              <a:srgbClr val="FFFFFF">
                <a:alpha val="100000"/>
              </a:srgbClr>
            </a:solidFill>
            <a:prstDash val="solid"/>
            <a:round/>
          </a:ln>
          <a:effectLst>
            <a:outerShdw blurRad="203200" dist="1016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6" name="AutoShape 16"/>
          <p:cNvSpPr/>
          <p:nvPr/>
        </p:nvSpPr>
        <p:spPr>
          <a:xfrm>
            <a:off x="6858000" y="56515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▲ 知识库关联与参数配置界面示例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实战步骤五：测试与验证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8415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01 场景：知识库内有匹配内容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952500" y="2311400"/>
            <a:ext cx="482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提问：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“推荐一些经典的悬疑电影”</a:t>
            </a:r>
            <a:b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预期：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Agent精准匹配知识库中的《无间道》等影片，直接基于本地数据生成推荐，并标注「知识库推荐」，确保回答的准确性与即时性。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937000"/>
            <a:ext cx="52070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952500" y="41275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02 场景：内容不足时的工具补充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952500" y="4597400"/>
            <a:ext cx="482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提问：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“推荐2023年后的高分国产悬疑电影”</a:t>
            </a:r>
            <a:b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预期：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当发现知识库数据滞后或匹配不足时，自动触发外部插件进行联网搜索，补充最新影片信息，并标注「【补充推荐】」，实现能力的动态延展。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 l="425" r="425"/>
          <a:stretch>
            <a:fillRect/>
          </a:stretch>
        </p:blipFill>
        <p:spPr>
          <a:xfrm>
            <a:off x="6350000" y="1651000"/>
            <a:ext cx="4826000" cy="2286000"/>
          </a:xfrm>
          <a:prstGeom prst="rect">
            <a:avLst/>
          </a:prstGeom>
          <a:noFill/>
          <a:ln w="25400" cap="flat" cmpd="sng">
            <a:solidFill>
              <a:srgbClr val="FFFFFF">
                <a:alpha val="90000"/>
              </a:srgbClr>
            </a:solidFill>
            <a:prstDash val="solid"/>
            <a:round/>
          </a:ln>
          <a:effectLst>
            <a:outerShdw blurRad="203200" dist="76200" dir="2700000" algn="tl" rotWithShape="0">
              <a:srgbClr val="1F2937">
                <a:alpha val="12000"/>
              </a:srgbClr>
            </a:outerShdw>
          </a:effectLst>
        </p:spPr>
      </p:pic>
      <p:sp>
        <p:nvSpPr>
          <p:cNvPr id="11" name="AutoShape 11"/>
          <p:cNvSpPr/>
          <p:nvPr/>
        </p:nvSpPr>
        <p:spPr>
          <a:xfrm>
            <a:off x="6350000" y="4254500"/>
            <a:ext cx="4826000" cy="17780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540500" y="4470400"/>
            <a:ext cx="279400" cy="279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921500" y="4445000"/>
            <a:ext cx="4254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过程可视化：全链路日志调试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540500" y="4953000"/>
            <a:ext cx="444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在测试窗口可实时查看Agent的思考链路，清晰追踪“意图识别→知识库检索→插件调用→结果生成”的每一步逻辑，帮助开发者快速定位问题，优化响应策略与工具调用时机。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课程大纲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3378200" cy="2032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65200" y="17272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01 / 课程引言：为何需要推荐Agent？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965200" y="2209800"/>
            <a:ext cx="29718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深入剖析当下内容消费的核心痛点：信息过载、推荐同质化严重、用户隐性需求难以被精准捕捉。从根源探讨智能推荐Agent出现的必要性与核心价值。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394200" y="1524000"/>
            <a:ext cx="3378200" cy="2032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4597400" y="17272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02 / 项目背景与整体方案设计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597400" y="2209800"/>
            <a:ext cx="29718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拆解用户在信息获取中的真实困境，明确产品的解决方向；系统梳理智能Agent的核心工作流，从需求分析到整体架构的全链路方案设计逻辑。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8026400" y="1524000"/>
            <a:ext cx="3378200" cy="2032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8229600" y="17272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03 / 核心技术：知识库与RAG解析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229600" y="2209800"/>
            <a:ext cx="29718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揭秘Agent的“记忆中枢”——知识库的构建原理与数据组织方式；深度解析RAG（检索增强生成）技术，理解其如何打破大模型知识边界，实现精准推荐。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3810000"/>
            <a:ext cx="5270500" cy="2413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965200" y="4013200"/>
            <a:ext cx="4889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04 / 实战演练：从零搭建书影知识库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65200" y="4495800"/>
            <a:ext cx="48641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手把手完成专属书影知识库的创建，学习用Markdown格式规范整理书籍简介、影评、核心亮点等信息，实现数据的结构化存储。掌握数据清洗、分类标签设置与批量上传的实操技巧，为智能Agent注入高质量的领域知识储备，夯实推荐系统的数据基础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86500" y="3810000"/>
            <a:ext cx="5270500" cy="2413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6489700" y="4013200"/>
            <a:ext cx="4889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05 / 智能体开发与未来展望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489700" y="4495800"/>
            <a:ext cx="48641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实战开发推荐Agent：定义智能体的角色身份与性格、编写精准的核心提示词以赋予其思考逻辑、集成插件工具扩展能力并关联已搭建的知识库，完成RAG技术的落地与效果验证。最后回顾全流程核心知识点，探讨功能扩展方向（如多模态融合、个性化推荐优化）与未来应用场景的无限可能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项目总结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01 我们学会了什么？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413000"/>
            <a:ext cx="5207000" cy="9525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952500" y="2514600"/>
            <a:ext cx="4953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需求洞察：以终为始的设计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跳出功能堆砌，从真实用户痛点出发定义产品价值，确保每一步设计都直击用户核心诉求。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556000"/>
            <a:ext cx="5207000" cy="9525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952500" y="3657600"/>
            <a:ext cx="4953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技术认知：RAG与知识库体系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深入理解检索增强生成（RAG）原理，掌握利用知识库解决大模型幻觉问题、提升回答精准度的关键技术。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62000" y="4699000"/>
            <a:ext cx="5207000" cy="13335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952500" y="4800600"/>
            <a:ext cx="4953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全流程实战：Agent 从0到1构建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完成Coze平台上的知识库构建、Prompt工程优化、外部工具集成与RAG配置，打通智能推荐Agent的开发、调试与部署全链路。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350000" y="1651000"/>
            <a:ext cx="520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02 Agent 的核心能力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350000" y="2413000"/>
            <a:ext cx="5207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540500" y="27813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7112000" y="2514600"/>
            <a:ext cx="4381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精准匹配 · 事实可靠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依托高质量知识库进行语义检索，确保输出内容有据可依，为用户提供精准且可信的推荐结果。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350000" y="3746500"/>
            <a:ext cx="5207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540500" y="41148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7112000" y="3848100"/>
            <a:ext cx="4381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灵活扩展 · 工具协同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具备工具调用能力，当知识库无法覆盖时，自动触发外部插件获取实时信息，突破知识边界。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350000" y="5080000"/>
            <a:ext cx="5207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540500" y="54483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7112000" y="5181600"/>
            <a:ext cx="4381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个性输出 · 价值解读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基于用户画像与场景，生成结构化、有深度的推荐理由，让推荐更懂用户，更具参考价值。</a:t>
            </a:r>
            <a:endParaRPr lang="en-US" sz="11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功能扩展与展望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9685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01 / 增加用户交互深度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291">
            <a:off x="1016009" y="2406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1016000" y="25400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功能：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支持内容一键分享至社交平台，实现跨设备的观看与阅读记录实时同步，打造无缝体验。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价值：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强化用户使用粘性，通过行为数据闭环优化个性化推荐模型，提升匹配精准度。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6223000" y="1778000"/>
            <a:ext cx="52070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6477000" y="19685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02 / 深化内容理解与语义推荐</a:t>
            </a:r>
            <a:endParaRPr lang="en-US" sz="1100"/>
          </a:p>
        </p:txBody>
      </p:sp>
      <p:cxnSp>
        <p:nvCxnSpPr>
          <p:cNvPr id="10" name="Connector 10"/>
          <p:cNvCxnSpPr/>
          <p:nvPr/>
        </p:nvCxnSpPr>
        <p:spPr>
          <a:xfrm rot="-9291">
            <a:off x="6477009" y="2406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AutoShape 11"/>
          <p:cNvSpPr/>
          <p:nvPr/>
        </p:nvSpPr>
        <p:spPr>
          <a:xfrm>
            <a:off x="6477000" y="25400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功能：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基于剧情脉络、人物关系图谱及深层主题思想，实现超越关键词的智能语义推荐。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技术：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引入向量数据库存储内容特征，结合图数据库挖掘内容间的隐性关联，升级推理引擎。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762000" y="4127500"/>
            <a:ext cx="52070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1016000" y="4318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03 / 多模态内容交互与搜索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9291">
            <a:off x="1016009" y="4756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1016000" y="4889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功能：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支持上传海报截图、电影片段或书籍封面，以图搜图快速匹配相似风格的优质内容。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技术：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集成多模态大模型与计算机视觉技术，提取图像的视觉特征与语义信息进行精准检索。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6223000" y="4127500"/>
            <a:ext cx="52070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6477000" y="4318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04 / 社群化兴趣推荐网络</a:t>
            </a:r>
            <a:endParaRPr lang="en-US" sz="1100"/>
          </a:p>
        </p:txBody>
      </p:sp>
      <p:cxnSp>
        <p:nvCxnSpPr>
          <p:cNvPr id="18" name="Connector 18"/>
          <p:cNvCxnSpPr/>
          <p:nvPr/>
        </p:nvCxnSpPr>
        <p:spPr>
          <a:xfrm rot="-9291">
            <a:off x="6477009" y="4756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AutoShape 19"/>
          <p:cNvSpPr/>
          <p:nvPr/>
        </p:nvSpPr>
        <p:spPr>
          <a:xfrm>
            <a:off x="6477000" y="4889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功能：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搭建兴趣小组与好友推荐体系，聚合同好的内容偏好，实现基于社交圈层的个性化分发。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价值：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利用社交信任背书提升推荐接受度，打破信息茧房，丰富内容推荐的多样性与新鲜感。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什么是“书影盲盒”Agent？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2984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1841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33500" y="1816100"/>
            <a:ext cx="2286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核心定位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2311400"/>
            <a:ext cx="26035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专注解决“剧荒”与“书荒”的智能推荐助手，精准对接你的内容需求，彻底告别选择困难症。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3937000" y="1651000"/>
            <a:ext cx="2984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127500" y="1841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4508500" y="1816100"/>
            <a:ext cx="2286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工作模式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127500" y="2311400"/>
            <a:ext cx="26035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通过自然语言对话深度理解你的偏好，结合智能算法模型，为你定制生成专属的书籍或影视推荐清单。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4000500"/>
            <a:ext cx="2984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2500" y="41910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333500" y="4165600"/>
            <a:ext cx="2286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核心理念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52500" y="4660900"/>
            <a:ext cx="26035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以“盲盒”的未知惊喜感为核心，打破常规推荐的同质化，让你每次都能邂逅意料之外的优质宝藏内容。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3937000" y="4000500"/>
            <a:ext cx="2984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127500" y="41910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4508500" y="4165600"/>
            <a:ext cx="2286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目标愿景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4127500" y="4660900"/>
            <a:ext cx="26035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帮你从海量繁杂的信息中高效筛选，节省挑选时间，让每一次阅读与观影都充满期待与满足感。</a:t>
            </a:r>
            <a:endParaRPr lang="en-US" sz="11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2"/>
          <a:srcRect t="4879" b="4879"/>
          <a:stretch>
            <a:fillRect/>
          </a:stretch>
        </p:blipFill>
        <p:spPr>
          <a:xfrm>
            <a:off x="7366000" y="1778000"/>
            <a:ext cx="2159000" cy="2921000"/>
          </a:xfrm>
          <a:prstGeom prst="roundRect">
            <a:avLst>
              <a:gd name="adj" fmla="val 9411"/>
            </a:avLst>
          </a:prstGeom>
          <a:noFill/>
          <a:ln w="38100" cap="flat" cmpd="sng">
            <a:solidFill>
              <a:srgbClr val="FFFFFF">
                <a:alpha val="90000"/>
              </a:srgbClr>
            </a:solidFill>
            <a:prstDash val="solid"/>
            <a:round/>
          </a:ln>
          <a:effectLst>
            <a:outerShdw blurRad="203200" dist="76200" dir="2700000" algn="tl" rotWithShape="0">
              <a:srgbClr val="1F2937">
                <a:alpha val="12000"/>
              </a:srgbClr>
            </a:outerShdw>
          </a:effectLst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13"/>
          <a:srcRect l="13043" r="13043"/>
          <a:stretch>
            <a:fillRect/>
          </a:stretch>
        </p:blipFill>
        <p:spPr>
          <a:xfrm>
            <a:off x="9588500" y="1778000"/>
            <a:ext cx="2159000" cy="2921000"/>
          </a:xfrm>
          <a:prstGeom prst="roundRect">
            <a:avLst>
              <a:gd name="adj" fmla="val 9411"/>
            </a:avLst>
          </a:prstGeom>
          <a:noFill/>
          <a:ln w="38100" cap="flat" cmpd="sng">
            <a:solidFill>
              <a:srgbClr val="FFFFFF">
                <a:alpha val="90000"/>
              </a:srgbClr>
            </a:solidFill>
            <a:prstDash val="solid"/>
            <a:round/>
          </a:ln>
          <a:effectLst>
            <a:outerShdw blurRad="203200" dist="76200" dir="2700000" algn="tl" rotWithShape="0">
              <a:srgbClr val="1F2937">
                <a:alpha val="12000"/>
              </a:srgbClr>
            </a:outerShdw>
          </a:effectLst>
        </p:spPr>
      </p:pic>
      <p:sp>
        <p:nvSpPr>
          <p:cNvPr id="22" name="AutoShape 22"/>
          <p:cNvSpPr/>
          <p:nvPr/>
        </p:nvSpPr>
        <p:spPr>
          <a:xfrm>
            <a:off x="7366000" y="5016500"/>
            <a:ext cx="4381500" cy="10795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7493000" y="5143500"/>
            <a:ext cx="4127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5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“不只是推荐，更是一场未知的文化奇遇。”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让智能算法成为你的专属“书影向导”，开启每一次独一无二的内容探索之旅，发现那些你未曾想过会爱上的作品。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用户痛点分析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78200" cy="4445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25600" y="1905000"/>
            <a:ext cx="1651000" cy="1651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889000" y="3683000"/>
            <a:ext cx="3124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01 信息获取碎片化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15211">
            <a:off x="1016014" y="4184650"/>
            <a:ext cx="28702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889000" y="4318000"/>
            <a:ext cx="31242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🎬 场景：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想观影时需在豆瓣、知乎、视频平台间反复横跳，操作繁琐，筛选信息极度耗时。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✅ 破局：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Agent 一站式整合全渠道信息，为你输出定制化的完整观影决策方案。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4394200" y="1651000"/>
            <a:ext cx="3378200" cy="4445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/>
          <a:srcRect l="18721" r="18721"/>
          <a:stretch>
            <a:fillRect/>
          </a:stretch>
        </p:blipFill>
        <p:spPr>
          <a:xfrm>
            <a:off x="5257800" y="1905000"/>
            <a:ext cx="1651000" cy="1651000"/>
          </a:xfrm>
          <a:prstGeom prst="roundRect">
            <a:avLst>
              <a:gd name="adj" fmla="val 9230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1" name="AutoShape 11"/>
          <p:cNvSpPr/>
          <p:nvPr/>
        </p:nvSpPr>
        <p:spPr>
          <a:xfrm>
            <a:off x="4521200" y="3683000"/>
            <a:ext cx="3124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02 推荐缺乏新鲜感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15211">
            <a:off x="4648214" y="4184650"/>
            <a:ext cx="28702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AutoShape 13"/>
          <p:cNvSpPr/>
          <p:nvPr/>
        </p:nvSpPr>
        <p:spPr>
          <a:xfrm>
            <a:off x="4521200" y="4318000"/>
            <a:ext cx="31242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🎁 场景：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平台算法推荐越来越同质化，长期陷入信息茧房，视野受限，很难发现小众“宝藏”作品。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✅ 破局：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结合自有知识库与外部工具，主动挖掘长尾内容，打破算法偏见，带来意外之喜。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8026400" y="1651000"/>
            <a:ext cx="3378200" cy="4445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890000" y="1905000"/>
            <a:ext cx="1651000" cy="1651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6" name="AutoShape 16"/>
          <p:cNvSpPr/>
          <p:nvPr/>
        </p:nvSpPr>
        <p:spPr>
          <a:xfrm>
            <a:off x="8153400" y="3683000"/>
            <a:ext cx="3124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03 需求表达门槛高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15211">
            <a:off x="8280414" y="4184650"/>
            <a:ext cx="28702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8153400" y="4318000"/>
            <a:ext cx="31242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🧠 场景：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常常陷入“我也说不清想看什么，就是想看点类似XX的”的模糊状态，难以精准表达抽象偏好。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✅ 破局：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通过引导式多轮对话，层层挖掘用户潜在的情感需求与审美倾向，精准匹配心意。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方案设计总览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224" r="224"/>
          <a:stretch>
            <a:fillRect/>
          </a:stretch>
        </p:blipFill>
        <p:spPr>
          <a:xfrm>
            <a:off x="762000" y="1651000"/>
            <a:ext cx="4064000" cy="304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  <a:effectLst>
            <a:outerShdw blurRad="203200" dist="76200" dir="2700000" algn="tl" rotWithShape="0">
              <a:srgbClr val="1F2937">
                <a:alpha val="12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953000"/>
            <a:ext cx="406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手绘图直观解构了 Agent 的运作逻辑，将抽象的智能推荐流程具象化，从需求捕捉到结果生成，每一步都清晰可见，让技术原理变得生动易懂。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207000" y="1651000"/>
            <a:ext cx="6350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核心逻辑闭环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以用户需求为原点，通过自然语言理解拆解意图，优先匹配自建知识库，不足时自动调用外部工具补充，最终整合生成精准的个性化推荐方案，实现从模糊需求到精准供给的智能转化。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5207000" y="2984500"/>
            <a:ext cx="3111500" cy="1587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97500" y="3175000"/>
            <a:ext cx="279400" cy="279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5778500" y="3175000"/>
            <a:ext cx="2603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需求智能解析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397500" y="3581400"/>
            <a:ext cx="2730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 NLP 技术深度理解用户的自然语言描述，精准识别潜在偏好与隐性需求，将模糊表达转化为可执行的检索指令。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8445500" y="2984500"/>
            <a:ext cx="3111500" cy="1587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636000" y="3175000"/>
            <a:ext cx="279400" cy="279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9017000" y="3175000"/>
            <a:ext cx="2603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知识库深度匹配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636000" y="3581400"/>
            <a:ext cx="2730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依托 RAG 技术优先检索高质量自有书影知识库，快速定位高匹配度内容，确保推荐结果的专业度与精准度。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5207000" y="4762500"/>
            <a:ext cx="3111500" cy="1587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397500" y="4953000"/>
            <a:ext cx="279400" cy="279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5778500" y="4953000"/>
            <a:ext cx="2603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 外部工具联动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5397500" y="5359400"/>
            <a:ext cx="2730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当自有库信息不足时，自动触发外部 API（如影视库、评分平台）进行补充搜索，打破信息壁垒，丰富推荐维度。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8445500" y="4762500"/>
            <a:ext cx="3111500" cy="1587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8636000" y="4953000"/>
            <a:ext cx="279400" cy="2794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9017000" y="4953000"/>
            <a:ext cx="2603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04 智能整合与生成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8636000" y="5359400"/>
            <a:ext cx="2730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融合多源信息，通过大模型进行结构化梳理与自然语言润色，输出兼具逻辑性与可读性的个性化推荐报告。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核心技术(一) - 知识库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419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9050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22400" y="1879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什么是知识库？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540000"/>
            <a:ext cx="4699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核心定义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结构化的信息集合，如同AI Agent的「私人图书馆」与「记忆卡片」。它是智能体的专属知识储备库，为其提供精准的信息检索基础与决策依据。</a:t>
            </a:r>
          </a:p>
        </p:txBody>
      </p:sp>
      <p:cxnSp>
        <p:nvCxnSpPr>
          <p:cNvPr id="8" name="Connector 8"/>
          <p:cNvCxnSpPr/>
          <p:nvPr/>
        </p:nvCxnSpPr>
        <p:spPr>
          <a:xfrm rot="-9291">
            <a:off x="1016009" y="3930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4F46E5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16000" y="4127500"/>
            <a:ext cx="4699000" cy="146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内容构成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涵盖书籍与影视作品的多维结构化数据：包括作品名称、题材类型、豆瓣评分、核心剧情摘要，以及适配的用户偏好标签与推荐理由，构建起完整且细致的内容画像体系。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6223000" y="1651000"/>
            <a:ext cx="5207000" cy="4191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1905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883400" y="1879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为什么需要知识库？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477000" y="2540000"/>
            <a:ext cx="4699000" cy="952500"/>
          </a:xfrm>
          <a:prstGeom prst="roundRect">
            <a:avLst>
              <a:gd name="adj" fmla="val 0"/>
            </a:avLst>
          </a:prstGeom>
          <a:solidFill>
            <a:srgbClr val="4F46E5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629400" y="2667000"/>
            <a:ext cx="254000" cy="254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985000" y="2641600"/>
            <a:ext cx="4191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保证准确性，拒绝“胡编乱造”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基于真实、可靠的结构化数据源，从源头规避大模型的幻觉问题，确保所有推荐内容真实可信，为决策提供坚实基础。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6477000" y="3556000"/>
            <a:ext cx="4699000" cy="952500"/>
          </a:xfrm>
          <a:prstGeom prst="roundRect">
            <a:avLst>
              <a:gd name="adj" fmla="val 0"/>
            </a:avLst>
          </a:prstGeom>
          <a:solidFill>
            <a:srgbClr val="4F46E5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629400" y="3683000"/>
            <a:ext cx="254000" cy="254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85000" y="3657600"/>
            <a:ext cx="4191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实现深度个性化与场景定制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支持根据特定用户画像、业务需求或应用场景，灵活定制专属内容库，让AI的推荐与响应精准贴合用户的独特偏好。</a:t>
            </a:r>
          </a:p>
        </p:txBody>
      </p:sp>
      <p:sp>
        <p:nvSpPr>
          <p:cNvPr id="19" name="AutoShape 19"/>
          <p:cNvSpPr/>
          <p:nvPr/>
        </p:nvSpPr>
        <p:spPr>
          <a:xfrm>
            <a:off x="6477000" y="4572000"/>
            <a:ext cx="4699000" cy="952500"/>
          </a:xfrm>
          <a:prstGeom prst="roundRect">
            <a:avLst>
              <a:gd name="adj" fmla="val 0"/>
            </a:avLst>
          </a:prstGeom>
          <a:solidFill>
            <a:srgbClr val="4F46E5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629400" y="4699000"/>
            <a:ext cx="254000" cy="2540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6985000" y="4673600"/>
            <a:ext cx="4191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提升响应速度与交互效率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无需从头生成内容，智能体可直接在知识库中快速检索与匹配信息，大幅缩短响应时间，提升用户交互体验的流畅度。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核心技术(二) - RAG技术原理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1942" r="1942"/>
          <a:stretch>
            <a:fillRect/>
          </a:stretch>
        </p:blipFill>
        <p:spPr>
          <a:xfrm>
            <a:off x="762000" y="1524000"/>
            <a:ext cx="4318000" cy="2794000"/>
          </a:xfrm>
          <a:prstGeom prst="rect">
            <a:avLst/>
          </a:prstGeom>
          <a:noFill/>
          <a:ln w="12700" cap="flat" cmpd="sng">
            <a:solidFill>
              <a:srgbClr val="FFFFFF">
                <a:alpha val="60000"/>
              </a:srgbClr>
            </a:solidFill>
            <a:prstDash val="solid"/>
            <a:round/>
          </a:ln>
          <a:effectLst>
            <a:outerShdw blurRad="1524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699000"/>
            <a:ext cx="4318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RAG 技术通过“检索+生成”的双轮驱动机制，有效解决了大模型的事实幻觉问题，实现既有依据又流畅自然的精准知识输出。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461000" y="1524000"/>
            <a:ext cx="6096000" cy="11430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5651500" y="1651000"/>
            <a:ext cx="584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5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什么是 RAG？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即检索增强生成 (Retrieval-Augmented Generation)，其核心在于将“检索的准确性”与“生成的流畅性”深度融合，让 AI 的回答既有事实支撑，又具备自然的语言表达。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461000" y="2921000"/>
            <a:ext cx="2984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613400" y="30734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994400" y="3073400"/>
            <a:ext cx="2413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智能检索 Retrieval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5613400" y="3530600"/>
            <a:ext cx="2730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用户提出需求后，Agent 迅速从专属“知识库”中检索相关资料，如同在图书馆精准定位书籍，确保信息来源真实可靠。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572500" y="2921000"/>
            <a:ext cx="2984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724900" y="30734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9105900" y="3073400"/>
            <a:ext cx="2413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增强生成 Generation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724900" y="3530600"/>
            <a:ext cx="2730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基于检索到的精准数据，结合大模型的语言能力，生成符合语境、逻辑自洽且个性化的回答，拒绝空洞的通用化内容。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5461000" y="4889500"/>
            <a:ext cx="29845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613400" y="5054600"/>
            <a:ext cx="279400" cy="279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5994400" y="5054600"/>
            <a:ext cx="2413000" cy="279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事实严谨 · 减少幻觉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5613400" y="5486400"/>
            <a:ext cx="2730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回答基于真实的知识库数据，从源头降低大模型编造虚假信息的概率，让输出更可信。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8572500" y="4889500"/>
            <a:ext cx="29845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D1D5D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8724900" y="5054600"/>
            <a:ext cx="279400" cy="2794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9105900" y="5054600"/>
            <a:ext cx="2413000" cy="279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知识迭代 · 灵活高效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8724900" y="5486400"/>
            <a:ext cx="2730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无需重新训练模型，仅通过更新知识库内容，即可快速让 AI 掌握最新的业务知识与动态。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实战步骤一：创建知识库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714500"/>
            <a:ext cx="10287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🎯 核心目标：</a:t>
            </a:r>
            <a:r>
              <a:rPr lang="en-US" sz="15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在 Coze 平台初始化「书籍影视知识库」，为智能 Agent 搭建核心数据底座，承载书籍信息、影视档案与深度解读内容，是实现智能问答与内容推荐的基础。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2921000"/>
            <a:ext cx="5207000" cy="15875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31115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460500" y="3111500"/>
            <a:ext cx="4445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登录平台，进入主界面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访问 Coze 平台官网，使用账号完成登录，进入个人中心主页面，确认平台功能模块加载完成，准备开始操作。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6223000" y="2921000"/>
            <a:ext cx="5207000" cy="15875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13500" y="31115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921500" y="3111500"/>
            <a:ext cx="4445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找到并进入「资源库」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在平台左侧导航栏中，定位并点击「资源库」选项，进入资源管理页面，这里是存储和管理所有知识库的核心区域。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762000" y="4699000"/>
            <a:ext cx="5207000" cy="15875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2500" y="48895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460500" y="4889500"/>
            <a:ext cx="4445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 点击右上角「+资源」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在资源库页面的右上角，找到蓝色的「+资源」按钮并点击，展开资源创建的下拉菜单，准备选择具体的创建类型。</a:t>
            </a:r>
          </a:p>
        </p:txBody>
      </p:sp>
      <p:sp>
        <p:nvSpPr>
          <p:cNvPr id="15" name="AutoShape 15"/>
          <p:cNvSpPr/>
          <p:nvPr/>
        </p:nvSpPr>
        <p:spPr>
          <a:xfrm>
            <a:off x="6223000" y="4699000"/>
            <a:ext cx="5207000" cy="15875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12700" cap="flat" cmpd="sng">
            <a:solidFill>
              <a:srgbClr val="4F46E5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13500" y="4889500"/>
            <a:ext cx="355600" cy="3556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921500" y="4889500"/>
            <a:ext cx="4445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04 选择「新建知识库」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在弹出的菜单中，选择「新建知识库」选项，进入知识库的基础信息配置页面，开始设置知识库的名称与描述。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实战步骤二：配置知识库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33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01 / 关键配置步骤拆解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5334000" cy="7620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952500" y="2133600"/>
            <a:ext cx="508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选择类型：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创建「扣子知识库」，专为轻量级检索设计，灵活适配个人与小团队的快速建库需求。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2921000"/>
            <a:ext cx="5334000" cy="7620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952500" y="3022600"/>
            <a:ext cx="508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数据格式：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选定「文本格式」，完美兼容 Markdown 语法，让知识库内容结构清晰、排版美观易读。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62000" y="3810000"/>
            <a:ext cx="5334000" cy="762000"/>
          </a:xfrm>
          <a:prstGeom prst="roundRect">
            <a:avLst>
              <a:gd name="adj" fmla="val 0"/>
            </a:avLst>
          </a:prstGeom>
          <a:solidFill>
            <a:srgbClr val="4F46E5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952500" y="3911600"/>
            <a:ext cx="508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命名与导入：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命名为「书籍影视知识库」，选择「本地文档」导入，高效复用已准备好的结构化资料。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826000"/>
            <a:ext cx="533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02 / 配置选择的核心价值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5334000"/>
            <a:ext cx="1714500" cy="1016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825500" y="5435600"/>
            <a:ext cx="1587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灵活易用</a:t>
            </a:r>
            <a:endParaRPr lang="en-US" sz="1100"/>
          </a:p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轻量化架构，维护成本极低，即建即用无需复杂配置。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2565400" y="5334000"/>
            <a:ext cx="1714500" cy="1016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2628900" y="5435600"/>
            <a:ext cx="1587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结构清晰</a:t>
            </a:r>
            <a:endParaRPr lang="en-US" sz="1100"/>
          </a:p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支持标题、列表、引用等格式，内容层次分明易检索。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4381500" y="5334000"/>
            <a:ext cx="1714500" cy="1016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4F46E5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4445000" y="5435600"/>
            <a:ext cx="1587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4F46E5"/>
                </a:solidFill>
                <a:latin typeface="Noto Sans SC"/>
                <a:ea typeface="Noto Sans SC"/>
                <a:cs typeface="Noto Sans SC"/>
                <a:sym typeface="Noto Sans SC"/>
              </a:rPr>
              <a:t>高效迁移</a:t>
            </a:r>
            <a:endParaRPr lang="en-US" sz="1100"/>
          </a:p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支持本地文档批量上传，快速完成知识库的初始化填充。</a:t>
            </a: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4"/>
          <a:srcRect t="426" b="426"/>
          <a:stretch>
            <a:fillRect/>
          </a:stretch>
        </p:blipFill>
        <p:spPr>
          <a:xfrm>
            <a:off x="6477000" y="1905000"/>
            <a:ext cx="2476500" cy="3238500"/>
          </a:xfrm>
          <a:prstGeom prst="roundRect">
            <a:avLst>
              <a:gd name="adj" fmla="val 6153"/>
            </a:avLst>
          </a:prstGeom>
          <a:noFill/>
          <a:ln w="25400" cap="flat" cmpd="sng">
            <a:solidFill>
              <a:srgbClr val="FFFFFF">
                <a:alpha val="90000"/>
              </a:srgbClr>
            </a:solidFill>
            <a:prstDash val="solid"/>
            <a:round/>
          </a:ln>
          <a:effectLst>
            <a:outerShdw blurRad="152400" dist="63500" dir="2700000" algn="tl" rotWithShape="0">
              <a:srgbClr val="000000">
                <a:alpha val="12000"/>
              </a:srgbClr>
            </a:outerShdw>
          </a:effectLst>
        </p:spPr>
      </p:pic>
      <p:sp>
        <p:nvSpPr>
          <p:cNvPr id="19" name="AutoShape 19"/>
          <p:cNvSpPr/>
          <p:nvPr/>
        </p:nvSpPr>
        <p:spPr>
          <a:xfrm>
            <a:off x="6477000" y="5270500"/>
            <a:ext cx="2476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▲ 知识库基础信息配置面板</a:t>
            </a:r>
            <a:endParaRPr lang="en-US" sz="11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5"/>
          <a:srcRect l="15738" r="15738"/>
          <a:stretch>
            <a:fillRect/>
          </a:stretch>
        </p:blipFill>
        <p:spPr>
          <a:xfrm>
            <a:off x="9144000" y="1905000"/>
            <a:ext cx="2476500" cy="3238500"/>
          </a:xfrm>
          <a:prstGeom prst="roundRect">
            <a:avLst>
              <a:gd name="adj" fmla="val 6153"/>
            </a:avLst>
          </a:prstGeom>
          <a:noFill/>
          <a:ln w="25400" cap="flat" cmpd="sng">
            <a:solidFill>
              <a:srgbClr val="FFFFFF">
                <a:alpha val="90000"/>
              </a:srgbClr>
            </a:solidFill>
            <a:prstDash val="solid"/>
            <a:round/>
          </a:ln>
          <a:effectLst>
            <a:outerShdw blurRad="152400" dist="63500" dir="2700000" algn="tl" rotWithShape="0">
              <a:srgbClr val="000000">
                <a:alpha val="12000"/>
              </a:srgbClr>
            </a:outerShdw>
          </a:effectLst>
        </p:spPr>
      </p:pic>
      <p:sp>
        <p:nvSpPr>
          <p:cNvPr id="21" name="AutoShape 21"/>
          <p:cNvSpPr/>
          <p:nvPr/>
        </p:nvSpPr>
        <p:spPr>
          <a:xfrm>
            <a:off x="9144000" y="5270500"/>
            <a:ext cx="2476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▲ 多种数据源导入方式选择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1991</Words>
  <Application>Microsoft Office PowerPoint</Application>
  <PresentationFormat>宽屏</PresentationFormat>
  <Paragraphs>278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Menlo</vt:lpstr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modified xsi:type="dcterms:W3CDTF">2026-07-14T09:26:23Z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{"Label":"1","ContentProducer":"001191110102MACQD9K64010000","ProduceID":"7662311512200727509","ReservedCode1":"","ContentPropagator":"","PropagateID":"","ReservedCode2":""}</vt:lpwstr>
  </property>
</Properties>
</file>