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14.7.2026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今天的AI应用开发实战课。在小红书这个内容创作的黄金时代，如何高效地产出优质内容是每个创作者面临的挑战。今天，我们将学习如何利用AI技术，亲手打造一个“小红书图文攻略生成Agent”，让AI帮我们自动完成构思、撰写、配图和排版的全过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2588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使用画板节点可以遵循“四步走”法：首先，在工作流中添加画板节点；然后，将上游的文字变量绑定到画板中；接着，在编辑器里调整文字样式；最后，配置输出，保存节点即可。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785846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看一个实战案例。第一步，准备一张设计好的底图模板。第二步，将上游生成的结构化数据，比如标题、正文等，逐一绑定到画板的文字层，并调整好样式。这里要注意字体、字号、颜色和位置的搭配，确保视觉效果专业美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02933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现在，我们正式开始实战演练。第一步，在Coze平台创建一个新的Agent应用。我们需要给它起个名字，写一段功能介绍，然后点击创建。这样，一个Agent的基础框架就搭建好了。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562018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接下来，我们通过提示词为Agent注入灵魂。核心逻辑是告诉Agent，当用户输入主题后，它需要调用一个名为`xiaohongshubiji`的工作流，并把主题和模板参数传递过去，最后将返回的结果整理好展示给用户。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04467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Agent的框架有了，现在我们来构建核心的工作流。在资源库中创建一个名为`xiaohongshubiji`的工作流，然后进入可视化编辑器。这张图就是我们将要搭建的完整工作流。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88703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我们来逐个解析工作流的节点。首先是开始节点，它是工作流的入口，负责接收两个关键信息：用户输入的主题zhuti和随机选择的模板moban。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951811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第二个节点是大模型节点，它的作用是主题优化。它会把用户输入的笼统主题，比如“装修避坑”，拆解成一系列详细的问题，为后续生成具体内容提供清晰的指引。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06329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第三个节点也是一个大模型节点，负责生成标题。它会根据细化后的问题，生成符合小红书风格的标题和子标题，比如标题要短、带情绪，子标题要补充细节，引导互动。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802475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第四个节点是工作流的核心，负责生成攻略文案。它会结合前面的问题和标题，生成高质量、结构化的文案。这里我们还为模型添加了联网搜索的技能，让它能获取更详实的信息，并以结构化的JSON格式输出。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581864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第五个大模型节点负责润色。它会对生成的文案进行精加工，注入小红书的“灵魂”，比如融入网络热梗和流行话术，让文案更生动、更吸引人。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34392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本次课程将分为五个部分，从行业洞察到最终的成果展示，我们将一步步深入。学完本课，你将不仅理解自动化内容生成的原理，更能亲手搭建一个实用的Agent，并提升利用AI解决实际问题的能力。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45276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第六个节点是代码节点，它像一个“数据中转站”。它会解析上游输出的JSON字符串，然后把里面嵌套的数据提取出来，重组为画板节点可以直接使用的、扁平的独立变量。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021752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第七步，我们使用画板节点来生成图片。我们需要创建至少两个画板节点：一个用于生成封面图，绑定标题和子标题；另一个用于生成详情图，绑定从代码节点输出的大量文本变量。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98192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最后是结束节点，它是工作流的出口。它会收集所有画板节点生成的图片链接，并将它们汇总起来，以友好的方式呈现给用户。这样，整个工作流就完成了。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976732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现在，让我们来看看最终的成果。我们从一个简单的“装修避坑”主题出发，经过Agent的自动化处理，最终得到了一套风格统一、内容详实、视觉精美的小红书图文笔记。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51105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课程最后，我们来总结一下。今天我们学习了需求分析、工作流思维、大模型应用、画板节点和数据流转等核心知识点。这个Agent只是一个起点，我们可以思考更多的功能扩展，比如支持自定义模板、一键发布等。未来，AI Agent将成为每个人的“数字员工”。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68413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小红书无疑是内容创作的黄金时代，低门槛、高回报、强粘性吸引了无数创作者。但同时，持续产出优质内容也面临着时间成本高、创意枯竭和风格多变的巨大挑战。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44403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具体来说，创作者的痛点主要体现在三个方面。首先是排版复杂，小红书独特的格式要求让手动排版变得非常耗时。其次是风格难以统一和迭代，平台流行趋势变化快，手动维持统一风格对创作者是巨大考验。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92015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第三个痛点是图文匹配耗时。文案和图片常常难以协同，创作者需要在找图和改文案之间来回折腾，效率极低。理想的状态应该是图文同步构思、同步生成。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5476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这些痛点，我们的解决方案就是构建一个AI驱动的自动化图文生成Agent。它的核心思想是将内容创作流程化、标准化、自动化。用户只需输入一个主题，Agent就能自动完成后续所有步骤，最终输出一套精美的图文笔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68755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个Agent的工作流程分为五步：首先是主题解析，理解用户的需求；然后是模板匹配，选择合适的视觉风格；接着是文案生成，写出符合平台调性的内容；然后是图片风格化，将文字和模板融合；最后是排版输出，生成最终的图片成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911228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我们来看一下实际生成的效果。左边是关于理财知识的笔记，风格清新；右边是装修避坑指南，风格醒目。大家可以看到，不同的主题匹配了不同的模板，实现了风格的多样化和针对性。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1195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要实现图文融合，我们需要一个关键技术——画板节点。它本质上是一个可以嵌入工作流的图文编辑工具，能将上游生成的动态文字内容，叠加到预设的图片模板上，并进行样式设置，最终输出一张图文并茂的成品图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97448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75.svg"/><Relationship Id="rId3" Type="http://schemas.openxmlformats.org/officeDocument/2006/relationships/image" Target="../media/image2.jpeg"/><Relationship Id="rId7" Type="http://schemas.openxmlformats.org/officeDocument/2006/relationships/image" Target="../media/image4.sv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11" Type="http://schemas.openxmlformats.org/officeDocument/2006/relationships/image" Target="../media/image36.svg"/><Relationship Id="rId5" Type="http://schemas.openxmlformats.org/officeDocument/2006/relationships/image" Target="../media/image39.png"/><Relationship Id="rId10" Type="http://schemas.openxmlformats.org/officeDocument/2006/relationships/image" Target="../media/image19.png"/><Relationship Id="rId4" Type="http://schemas.openxmlformats.org/officeDocument/2006/relationships/image" Target="../media/image38.png"/><Relationship Id="rId9" Type="http://schemas.openxmlformats.org/officeDocument/2006/relationships/image" Target="../media/image73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8.sv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8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svg"/><Relationship Id="rId3" Type="http://schemas.openxmlformats.org/officeDocument/2006/relationships/image" Target="../media/image2.jpeg"/><Relationship Id="rId7" Type="http://schemas.openxmlformats.org/officeDocument/2006/relationships/image" Target="../media/image48.png"/><Relationship Id="rId12" Type="http://schemas.openxmlformats.org/officeDocument/2006/relationships/image" Target="../media/image90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svg"/><Relationship Id="rId11" Type="http://schemas.openxmlformats.org/officeDocument/2006/relationships/image" Target="../media/image50.png"/><Relationship Id="rId5" Type="http://schemas.openxmlformats.org/officeDocument/2006/relationships/image" Target="../media/image47.png"/><Relationship Id="rId10" Type="http://schemas.openxmlformats.org/officeDocument/2006/relationships/image" Target="../media/image88.svg"/><Relationship Id="rId4" Type="http://schemas.openxmlformats.org/officeDocument/2006/relationships/image" Target="../media/image46.png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svg"/><Relationship Id="rId3" Type="http://schemas.openxmlformats.org/officeDocument/2006/relationships/image" Target="../media/image2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3.svg"/><Relationship Id="rId5" Type="http://schemas.openxmlformats.org/officeDocument/2006/relationships/image" Target="../media/image52.png"/><Relationship Id="rId10" Type="http://schemas.openxmlformats.org/officeDocument/2006/relationships/image" Target="../media/image97.svg"/><Relationship Id="rId4" Type="http://schemas.openxmlformats.org/officeDocument/2006/relationships/image" Target="../media/image51.png"/><Relationship Id="rId9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9.png"/><Relationship Id="rId3" Type="http://schemas.openxmlformats.org/officeDocument/2006/relationships/image" Target="../media/image2.jpeg"/><Relationship Id="rId7" Type="http://schemas.openxmlformats.org/officeDocument/2006/relationships/image" Target="../media/image86.sv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11" Type="http://schemas.openxmlformats.org/officeDocument/2006/relationships/image" Target="../media/image103.svg"/><Relationship Id="rId5" Type="http://schemas.openxmlformats.org/officeDocument/2006/relationships/image" Target="../media/image99.svg"/><Relationship Id="rId10" Type="http://schemas.openxmlformats.org/officeDocument/2006/relationships/image" Target="../media/image57.png"/><Relationship Id="rId4" Type="http://schemas.openxmlformats.org/officeDocument/2006/relationships/image" Target="../media/image55.png"/><Relationship Id="rId9" Type="http://schemas.openxmlformats.org/officeDocument/2006/relationships/image" Target="../media/image10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2.jpeg"/><Relationship Id="rId7" Type="http://schemas.openxmlformats.org/officeDocument/2006/relationships/image" Target="../media/image53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image" Target="../media/image63.png"/><Relationship Id="rId5" Type="http://schemas.openxmlformats.org/officeDocument/2006/relationships/image" Target="../media/image108.svg"/><Relationship Id="rId10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88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2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svg"/><Relationship Id="rId5" Type="http://schemas.openxmlformats.org/officeDocument/2006/relationships/image" Target="../media/image28.png"/><Relationship Id="rId10" Type="http://schemas.openxmlformats.org/officeDocument/2006/relationships/image" Target="../media/image42.svg"/><Relationship Id="rId4" Type="http://schemas.openxmlformats.org/officeDocument/2006/relationships/image" Target="../media/image64.png"/><Relationship Id="rId9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69.png"/><Relationship Id="rId3" Type="http://schemas.openxmlformats.org/officeDocument/2006/relationships/image" Target="../media/image2.jpeg"/><Relationship Id="rId7" Type="http://schemas.openxmlformats.org/officeDocument/2006/relationships/image" Target="../media/image115.sv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11" Type="http://schemas.openxmlformats.org/officeDocument/2006/relationships/image" Target="../media/image117.svg"/><Relationship Id="rId5" Type="http://schemas.openxmlformats.org/officeDocument/2006/relationships/image" Target="../media/image113.svg"/><Relationship Id="rId10" Type="http://schemas.openxmlformats.org/officeDocument/2006/relationships/image" Target="../media/image67.png"/><Relationship Id="rId4" Type="http://schemas.openxmlformats.org/officeDocument/2006/relationships/image" Target="../media/image65.png"/><Relationship Id="rId9" Type="http://schemas.openxmlformats.org/officeDocument/2006/relationships/image" Target="../media/image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2.jpeg"/><Relationship Id="rId7" Type="http://schemas.openxmlformats.org/officeDocument/2006/relationships/image" Target="../media/image33.png"/><Relationship Id="rId12" Type="http://schemas.openxmlformats.org/officeDocument/2006/relationships/image" Target="../media/image88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svg"/><Relationship Id="rId11" Type="http://schemas.openxmlformats.org/officeDocument/2006/relationships/image" Target="../media/image49.png"/><Relationship Id="rId5" Type="http://schemas.openxmlformats.org/officeDocument/2006/relationships/image" Target="../media/image28.png"/><Relationship Id="rId10" Type="http://schemas.openxmlformats.org/officeDocument/2006/relationships/image" Target="../media/image122.svg"/><Relationship Id="rId4" Type="http://schemas.openxmlformats.org/officeDocument/2006/relationships/image" Target="../media/image70.png"/><Relationship Id="rId9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svg"/><Relationship Id="rId18" Type="http://schemas.openxmlformats.org/officeDocument/2006/relationships/image" Target="../media/image10.png"/><Relationship Id="rId3" Type="http://schemas.openxmlformats.org/officeDocument/2006/relationships/image" Target="../media/image2.jpe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17" Type="http://schemas.openxmlformats.org/officeDocument/2006/relationships/image" Target="../media/image16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9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6.pn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png"/><Relationship Id="rId5" Type="http://schemas.openxmlformats.org/officeDocument/2006/relationships/image" Target="../media/image93.svg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130.sv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134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.png"/><Relationship Id="rId5" Type="http://schemas.openxmlformats.org/officeDocument/2006/relationships/image" Target="../media/image132.svg"/><Relationship Id="rId10" Type="http://schemas.openxmlformats.org/officeDocument/2006/relationships/image" Target="../media/image32.png"/><Relationship Id="rId4" Type="http://schemas.openxmlformats.org/officeDocument/2006/relationships/image" Target="../media/image79.png"/><Relationship Id="rId9" Type="http://schemas.openxmlformats.org/officeDocument/2006/relationships/image" Target="../media/image12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42.svg"/><Relationship Id="rId18" Type="http://schemas.openxmlformats.org/officeDocument/2006/relationships/image" Target="../media/image66.png"/><Relationship Id="rId3" Type="http://schemas.openxmlformats.org/officeDocument/2006/relationships/image" Target="../media/image2.jpeg"/><Relationship Id="rId7" Type="http://schemas.openxmlformats.org/officeDocument/2006/relationships/image" Target="../media/image134.svg"/><Relationship Id="rId12" Type="http://schemas.openxmlformats.org/officeDocument/2006/relationships/image" Target="../media/image22.png"/><Relationship Id="rId17" Type="http://schemas.openxmlformats.org/officeDocument/2006/relationships/image" Target="../media/image142.sv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8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.png"/><Relationship Id="rId11" Type="http://schemas.openxmlformats.org/officeDocument/2006/relationships/image" Target="../media/image138.svg"/><Relationship Id="rId5" Type="http://schemas.openxmlformats.org/officeDocument/2006/relationships/image" Target="../media/image4.svg"/><Relationship Id="rId15" Type="http://schemas.openxmlformats.org/officeDocument/2006/relationships/image" Target="../media/image140.svg"/><Relationship Id="rId10" Type="http://schemas.openxmlformats.org/officeDocument/2006/relationships/image" Target="../media/image82.png"/><Relationship Id="rId19" Type="http://schemas.openxmlformats.org/officeDocument/2006/relationships/image" Target="../media/image115.svg"/><Relationship Id="rId4" Type="http://schemas.openxmlformats.org/officeDocument/2006/relationships/image" Target="../media/image3.png"/><Relationship Id="rId9" Type="http://schemas.openxmlformats.org/officeDocument/2006/relationships/image" Target="../media/image136.svg"/><Relationship Id="rId14" Type="http://schemas.openxmlformats.org/officeDocument/2006/relationships/image" Target="../media/image8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8.svg"/><Relationship Id="rId1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22.svg"/><Relationship Id="rId12" Type="http://schemas.openxmlformats.org/officeDocument/2006/relationships/image" Target="../media/image15.png"/><Relationship Id="rId17" Type="http://schemas.openxmlformats.org/officeDocument/2006/relationships/image" Target="../media/image32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26.svg"/><Relationship Id="rId5" Type="http://schemas.openxmlformats.org/officeDocument/2006/relationships/image" Target="../media/image12.svg"/><Relationship Id="rId15" Type="http://schemas.openxmlformats.org/officeDocument/2006/relationships/image" Target="../media/image30.svg"/><Relationship Id="rId10" Type="http://schemas.openxmlformats.org/officeDocument/2006/relationships/image" Target="../media/image14.png"/><Relationship Id="rId19" Type="http://schemas.openxmlformats.org/officeDocument/2006/relationships/image" Target="../media/image34.svg"/><Relationship Id="rId4" Type="http://schemas.openxmlformats.org/officeDocument/2006/relationships/image" Target="../media/image7.png"/><Relationship Id="rId9" Type="http://schemas.openxmlformats.org/officeDocument/2006/relationships/image" Target="../media/image24.sv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36.sv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40.sv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4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44.svg"/><Relationship Id="rId4" Type="http://schemas.openxmlformats.org/officeDocument/2006/relationships/image" Target="../media/image23.png"/><Relationship Id="rId9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13" Type="http://schemas.openxmlformats.org/officeDocument/2006/relationships/image" Target="../media/image30.png"/><Relationship Id="rId3" Type="http://schemas.openxmlformats.org/officeDocument/2006/relationships/image" Target="../media/image2.jpeg"/><Relationship Id="rId7" Type="http://schemas.openxmlformats.org/officeDocument/2006/relationships/image" Target="../media/image27.png"/><Relationship Id="rId12" Type="http://schemas.openxmlformats.org/officeDocument/2006/relationships/image" Target="../media/image5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svg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0" Type="http://schemas.openxmlformats.org/officeDocument/2006/relationships/image" Target="../media/image53.svg"/><Relationship Id="rId4" Type="http://schemas.openxmlformats.org/officeDocument/2006/relationships/image" Target="../media/image25.png"/><Relationship Id="rId9" Type="http://schemas.openxmlformats.org/officeDocument/2006/relationships/image" Target="../media/image28.png"/><Relationship Id="rId14" Type="http://schemas.openxmlformats.org/officeDocument/2006/relationships/image" Target="../media/image5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1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jpeg"/><Relationship Id="rId7" Type="http://schemas.openxmlformats.org/officeDocument/2006/relationships/image" Target="../media/image65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11" Type="http://schemas.openxmlformats.org/officeDocument/2006/relationships/image" Target="../media/image69.svg"/><Relationship Id="rId5" Type="http://schemas.openxmlformats.org/officeDocument/2006/relationships/image" Target="../media/image63.svg"/><Relationship Id="rId10" Type="http://schemas.openxmlformats.org/officeDocument/2006/relationships/image" Target="../media/image37.png"/><Relationship Id="rId4" Type="http://schemas.openxmlformats.org/officeDocument/2006/relationships/image" Target="../media/image34.png"/><Relationship Id="rId9" Type="http://schemas.openxmlformats.org/officeDocument/2006/relationships/image" Target="../media/image6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668000" y="-508000"/>
            <a:ext cx="1778000" cy="1778000"/>
          </a:xfrm>
          <a:prstGeom prst="ellipse">
            <a:avLst/>
          </a:prstGeom>
          <a:solidFill>
            <a:srgbClr val="F472B6">
              <a:alpha val="20000"/>
            </a:srgbClr>
          </a:solidFill>
          <a:ln cap="flat" cmpd="sng">
            <a:solidFill>
              <a:srgbClr val="DB5099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-762000" y="5461000"/>
            <a:ext cx="2032000" cy="2032000"/>
          </a:xfrm>
          <a:prstGeom prst="ellipse">
            <a:avLst/>
          </a:prstGeom>
          <a:solidFill>
            <a:srgbClr val="F472B6">
              <a:alpha val="15000"/>
            </a:srgbClr>
          </a:solidFill>
          <a:ln cap="flat" cmpd="sng">
            <a:solidFill>
              <a:srgbClr val="DB5099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905000"/>
            <a:ext cx="1016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91666"/>
              </a:lnSpc>
              <a:defRPr/>
            </a:pPr>
            <a:r>
              <a:rPr lang="en-US" sz="4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AI赋能内容创作：小红书图文攻略生成Agent实战教程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4064000"/>
            <a:ext cx="5842000" cy="812800"/>
          </a:xfrm>
          <a:prstGeom prst="roundRect">
            <a:avLst>
              <a:gd name="adj" fmla="val 25000"/>
            </a:avLst>
          </a:prstGeom>
          <a:solidFill>
            <a:srgbClr val="F472B6">
              <a:alpha val="100000"/>
            </a:srgbClr>
          </a:solidFill>
          <a:ln cap="flat" cmpd="sng">
            <a:solidFill>
              <a:srgbClr val="DB50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第8章：Coze智能体工作流应用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53975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 dirty="0" err="1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讲师</a:t>
            </a:r>
            <a:r>
              <a:rPr lang="en-US" sz="1800" b="1" i="0" u="none" strike="noStrike" dirty="0" smtClean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：    </a:t>
            </a:r>
            <a:r>
              <a:rPr lang="en-US" sz="1800" b="0" i="0" u="none" strike="noStrike" dirty="0" smtClean="0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|</a:t>
            </a:r>
            <a:r>
              <a:rPr lang="en-US" sz="1800" b="1" i="0" u="none" strike="noStrike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日期：2026年7月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画板节点的使用流程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678" r="4678"/>
          <a:stretch>
            <a:fillRect/>
          </a:stretch>
        </p:blipFill>
        <p:spPr>
          <a:xfrm>
            <a:off x="762000" y="1524000"/>
            <a:ext cx="4826000" cy="1905000"/>
          </a:xfrm>
          <a:prstGeom prst="roundRect">
            <a:avLst>
              <a:gd name="adj" fmla="val 8000"/>
            </a:avLst>
          </a:prstGeom>
          <a:noFill/>
          <a:ln w="25400" cap="flat" cmpd="sng">
            <a:solidFill>
              <a:srgbClr val="F472B6">
                <a:alpha val="50000"/>
              </a:srgbClr>
            </a:solidFill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5875" r="5875"/>
          <a:stretch>
            <a:fillRect/>
          </a:stretch>
        </p:blipFill>
        <p:spPr>
          <a:xfrm>
            <a:off x="6604000" y="1524000"/>
            <a:ext cx="4826000" cy="1905000"/>
          </a:xfrm>
          <a:prstGeom prst="roundRect">
            <a:avLst>
              <a:gd name="adj" fmla="val 8000"/>
            </a:avLst>
          </a:prstGeom>
          <a:noFill/>
          <a:ln w="25400" cap="flat" cmpd="sng">
            <a:solidFill>
              <a:srgbClr val="F472B6">
                <a:alpha val="50000"/>
              </a:srgbClr>
            </a:solidFill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762000" y="4064000"/>
            <a:ext cx="5270500" cy="12065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4254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60500" y="41910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导入资源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在Coze工作流的节点库中搜索“画板”，快速添加节点，开启图文融合创作的基础配置。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286500" y="4064000"/>
            <a:ext cx="5270500" cy="12065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477000" y="4254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41910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绑定变量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将上游节点生成的动态文本变量，与画板内的文字图层关联，实现内容的动态填充与联动。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5334000"/>
            <a:ext cx="5270500" cy="12065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52500" y="5524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460500" y="54610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03 样式设置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在可视化编辑器中灵活调整字体、字号、颜色与排版布局，打造符合需求的个性化视觉效果。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6286500" y="5334000"/>
            <a:ext cx="5270500" cy="12065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77000" y="55245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85000" y="54610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04 输出成果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按需配置图片的输出格式与清晰度参数，保存节点即可自动生成并输出精美的图文内容。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画板节点实战：从模板到成品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705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968500"/>
            <a:ext cx="482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准备底图模板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t="158" b="158"/>
          <a:stretch>
            <a:fillRect/>
          </a:stretch>
        </p:blipFill>
        <p:spPr>
          <a:xfrm>
            <a:off x="952500" y="2603500"/>
            <a:ext cx="2006600" cy="2667000"/>
          </a:xfrm>
          <a:prstGeom prst="roundRect">
            <a:avLst>
              <a:gd name="adj" fmla="val 7594"/>
            </a:avLst>
          </a:prstGeom>
          <a:noFill/>
          <a:ln w="254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3111500" y="2603500"/>
            <a:ext cx="27305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选用设计精良的笔记模板作为视觉基底，确立整体的色彩调性与版式风格。在模板中为标题、正文、标签等内容预留好空白占位区域，确保后续内容填充时的布局协调与美观。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5397500"/>
            <a:ext cx="4889500" cy="4572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79500" y="5511800"/>
            <a:ext cx="228600" cy="228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54864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BE185D"/>
                </a:solidFill>
                <a:latin typeface="Noto Sans SC"/>
                <a:ea typeface="Noto Sans SC"/>
                <a:cs typeface="Noto Sans SC"/>
                <a:sym typeface="Noto Sans SC"/>
              </a:rPr>
              <a:t>💡 技巧：预留区域尺寸需适配不同长度的文本内容，避免溢出。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223000" y="1778000"/>
            <a:ext cx="52705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413500" y="1968500"/>
            <a:ext cx="482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变量绑定与样式调整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/>
          <a:srcRect l="13279" r="13279"/>
          <a:stretch>
            <a:fillRect/>
          </a:stretch>
        </p:blipFill>
        <p:spPr>
          <a:xfrm>
            <a:off x="6413500" y="2603500"/>
            <a:ext cx="2667000" cy="1905000"/>
          </a:xfrm>
          <a:prstGeom prst="roundRect">
            <a:avLst>
              <a:gd name="adj" fmla="val 8000"/>
            </a:avLst>
          </a:prstGeom>
          <a:noFill/>
          <a:ln w="254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</p:pic>
      <p:sp>
        <p:nvSpPr>
          <p:cNvPr id="14" name="AutoShape 14"/>
          <p:cNvSpPr/>
          <p:nvPr/>
        </p:nvSpPr>
        <p:spPr>
          <a:xfrm>
            <a:off x="9207500" y="2603500"/>
            <a:ext cx="22225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将解析后的结构化数据（如标题、正文、日期）精准映射到画板的对应图层。通过调整字体、字号、颜色与位置，强化信息层级，让数据呈现更具可读性与设计感。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413500" y="4826000"/>
            <a:ext cx="4889500" cy="10795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540500" y="4978400"/>
            <a:ext cx="228600" cy="228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858000" y="49530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BE185D"/>
                </a:solidFill>
                <a:latin typeface="Noto Sans SC"/>
                <a:ea typeface="Noto Sans SC"/>
                <a:cs typeface="Noto Sans SC"/>
                <a:sym typeface="Noto Sans SC"/>
              </a:rPr>
              <a:t>设计关键点：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字体风格需与模板基调统一；利用色彩对比突出核心信息；确保元素对齐，维持版面整洁有序。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项目启动：创建Agent应用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08" r="108"/>
          <a:stretch>
            <a:fillRect/>
          </a:stretch>
        </p:blipFill>
        <p:spPr>
          <a:xfrm>
            <a:off x="762000" y="1905000"/>
            <a:ext cx="3556000" cy="3378200"/>
          </a:xfrm>
          <a:prstGeom prst="roundRect">
            <a:avLst>
              <a:gd name="adj" fmla="val 601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254000" dist="101600" dir="2700000" algn="tl" rotWithShape="0">
              <a:srgbClr val="F472B6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461000"/>
            <a:ext cx="355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简单几步，即可搭建专属智能体应用框架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826000" y="1905000"/>
            <a:ext cx="3365500" cy="1714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029200" y="21082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435600" y="2095500"/>
            <a:ext cx="2730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进入平台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029200" y="2565400"/>
            <a:ext cx="29591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登录Coze智能体平台，进入「项目开发」专属板块，这里是智能体应用的创作起点。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318500" y="1905000"/>
            <a:ext cx="3365500" cy="1714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521700" y="21082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8928100" y="2095500"/>
            <a:ext cx="2730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发起创建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521700" y="2565400"/>
            <a:ext cx="29591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点击界面上的「+项目」按钮，在弹出的选项菜单中选择「创建智能体」，正式开启配置流程。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826000" y="4000500"/>
            <a:ext cx="3365500" cy="1714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029200" y="42037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435600" y="4191000"/>
            <a:ext cx="2730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03 完善配置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029200" y="4660900"/>
            <a:ext cx="29591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自定义智能体名称（如“小红书攻略助手”）与功能介绍，系统将自动生成专属的视觉图标。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18500" y="4000500"/>
            <a:ext cx="3365500" cy="1714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521700" y="42037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928100" y="4191000"/>
            <a:ext cx="2730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04 确认生效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521700" y="4660900"/>
            <a:ext cx="29591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检查所有基础信息无误后，点击「确认」按钮，快速完成Agent的创建与系统初始化。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定义灵魂：人设与回复逻辑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524000"/>
            <a:ext cx="1028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核心定义：通过提示词（Prompt）为Agent赋予独特的「角色身份」、「核心技能」与「行为边界」，构建有温度、有逻辑的智能交互基础，让AI不再是冰冷的工具，而是懂你的专属助手。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l="1208" r="1208"/>
          <a:stretch>
            <a:fillRect/>
          </a:stretch>
        </p:blipFill>
        <p:spPr>
          <a:xfrm>
            <a:off x="762000" y="2603500"/>
            <a:ext cx="4826000" cy="2794000"/>
          </a:xfrm>
          <a:prstGeom prst="roundRect">
            <a:avLst>
              <a:gd name="adj" fmla="val 5454"/>
            </a:avLst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90500" dist="101600" dir="2700000" algn="tl" rotWithShape="0">
              <a:srgbClr val="F472B6">
                <a:alpha val="20000"/>
              </a:srgbClr>
            </a:outerShdw>
          </a:effectLst>
        </p:spPr>
      </p:pic>
      <p:sp>
        <p:nvSpPr>
          <p:cNvPr id="7" name="AutoShape 7"/>
          <p:cNvSpPr/>
          <p:nvPr/>
        </p:nvSpPr>
        <p:spPr>
          <a:xfrm>
            <a:off x="762000" y="55245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▲ 可视化配置界面：所见即所得的逻辑编排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096000" y="2603500"/>
            <a:ext cx="5334000" cy="11430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299200" y="28194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07200" y="2768600"/>
            <a:ext cx="4445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工作流精准触发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807200" y="31750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用户输入即指令，自动唤起「xiaohongshubiji」专属工作流，启动自动化内容生成引擎，无需人工干预。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096000" y="3873500"/>
            <a:ext cx="5334000" cy="11430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299200" y="40894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807200" y="4038600"/>
            <a:ext cx="4445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关键参数智能流转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807200" y="44450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自动解析并传递「用户主题(zhuti)」与「随机模板(moban)」两大核心参数，确保生成内容的个性化与多样性。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096000" y="5143500"/>
            <a:ext cx="5334000" cy="11430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299200" y="53594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807200" y="5308600"/>
            <a:ext cx="4445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多模态结果优雅整合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807200" y="57150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将工作流返回的图片资源与文案内容自动整合为标准的 Markdown 格式，为用户呈现结构清晰、图文并茂的最终成果。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核心逻辑：创建工作流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26035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1714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33500" y="17145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进入资源库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159000"/>
            <a:ext cx="2222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登录Coze平台，在左侧导航栏找到并点击「资源库」，进入资源管理主界面。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3530600" y="1524000"/>
            <a:ext cx="26035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721100" y="1714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102100" y="17145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发起创建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3721100" y="2159000"/>
            <a:ext cx="2222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点击「+资源」按钮，在下拉菜单中选择「工作流」选项，正式开启创建流程。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299200" y="1524000"/>
            <a:ext cx="26035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489700" y="1714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870700" y="17145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配置信息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489700" y="2159000"/>
            <a:ext cx="2222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输入名称（如“xiaohongshubiji”），并补充功能描述，为工作流建立清晰标识。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067800" y="1524000"/>
            <a:ext cx="26035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258300" y="17145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9639300" y="17145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04 进入编辑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258300" y="2159000"/>
            <a:ext cx="2222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确认信息无误后点击「确认」，即刻跳转至可视化的工作流编排与设计画布。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3683000"/>
            <a:ext cx="5270500" cy="2667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/>
          <a:srcRect l="1203" r="1203"/>
          <a:stretch>
            <a:fillRect/>
          </a:stretch>
        </p:blipFill>
        <p:spPr>
          <a:xfrm>
            <a:off x="952500" y="3873500"/>
            <a:ext cx="2032000" cy="2032000"/>
          </a:xfrm>
          <a:prstGeom prst="roundRect">
            <a:avLst>
              <a:gd name="adj" fmla="val 7500"/>
            </a:avLst>
          </a:prstGeom>
          <a:noFill/>
          <a:ln w="25400" cap="flat" cmpd="sng">
            <a:solidFill>
              <a:srgbClr val="F472B6">
                <a:alpha val="60000"/>
              </a:srgbClr>
            </a:solidFill>
            <a:prstDash val="solid"/>
            <a:round/>
          </a:ln>
        </p:spPr>
      </p:pic>
      <p:sp>
        <p:nvSpPr>
          <p:cNvPr id="22" name="AutoShape 22"/>
          <p:cNvSpPr/>
          <p:nvPr/>
        </p:nvSpPr>
        <p:spPr>
          <a:xfrm>
            <a:off x="3111500" y="3873500"/>
            <a:ext cx="27305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配置界面：关键元数据录入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在弹出的配置窗口中，为工作流设定唯一且易识别的名称，并补充简要描述。清晰的命名规范有助于后续对资源的快速检索与管理，是构建高效工作流的基础。</a:t>
            </a:r>
          </a:p>
        </p:txBody>
      </p:sp>
      <p:sp>
        <p:nvSpPr>
          <p:cNvPr id="23" name="AutoShape 23"/>
          <p:cNvSpPr/>
          <p:nvPr/>
        </p:nvSpPr>
        <p:spPr>
          <a:xfrm>
            <a:off x="6299200" y="3683000"/>
            <a:ext cx="5270500" cy="2667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3"/>
          <a:srcRect l="24671" r="24671"/>
          <a:stretch>
            <a:fillRect/>
          </a:stretch>
        </p:blipFill>
        <p:spPr>
          <a:xfrm>
            <a:off x="6489700" y="3873500"/>
            <a:ext cx="4889500" cy="1270000"/>
          </a:xfrm>
          <a:prstGeom prst="roundRect">
            <a:avLst>
              <a:gd name="adj" fmla="val 12000"/>
            </a:avLst>
          </a:prstGeom>
          <a:noFill/>
          <a:ln w="25400" cap="flat" cmpd="sng">
            <a:solidFill>
              <a:srgbClr val="F472B6">
                <a:alpha val="60000"/>
              </a:srgbClr>
            </a:solidFill>
            <a:prstDash val="solid"/>
            <a:round/>
          </a:ln>
        </p:spPr>
      </p:pic>
      <p:sp>
        <p:nvSpPr>
          <p:cNvPr id="25" name="AutoShape 25"/>
          <p:cNvSpPr/>
          <p:nvPr/>
        </p:nvSpPr>
        <p:spPr>
          <a:xfrm>
            <a:off x="6489700" y="5270500"/>
            <a:ext cx="4889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最终形态：可视化流程编排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确认后将进入可视化编辑器，如上图所示，通过拖拽节点即可轻松搭建从触发条件、处理逻辑到结果输出的完整业务链路，所见即所得。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工作流节点详解 (1) - 开始节点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97" r="297"/>
          <a:stretch>
            <a:fillRect/>
          </a:stretch>
        </p:blipFill>
        <p:spPr>
          <a:xfrm>
            <a:off x="762000" y="1651000"/>
            <a:ext cx="4318000" cy="2921000"/>
          </a:xfrm>
          <a:prstGeom prst="roundRect">
            <a:avLst>
              <a:gd name="adj" fmla="val 5217"/>
            </a:avLst>
          </a:prstGeom>
          <a:noFill/>
          <a:ln w="381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8260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直观的可视化配置面板，轻松定义流程起点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588000" y="1651000"/>
            <a:ext cx="58420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5778500" y="1778000"/>
            <a:ext cx="558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🚪 核心作用：自动化的“第一站”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374151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作为工作流的入口，它负责接收启动流程所需的关键参数（变量），是整个自动化链条的“触发器”与“信息源”，决定了后续流程的初始状态。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5588000" y="3429000"/>
            <a:ext cx="2857500" cy="22225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5715000" y="3619500"/>
            <a:ext cx="2603500" cy="196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📝 变量：zhuti (主题)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类型：String (文本)</a:t>
            </a:r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定义笔记的核心方向，是内容生成的灵魂锚点。支持输入任意文本，为AI创作提供明确的主题指引。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8636000" y="3429000"/>
            <a:ext cx="2857500" cy="22225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8763000" y="3619500"/>
            <a:ext cx="2603500" cy="196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🎨 变量：moban (模板)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类型：Number (数字)</a:t>
            </a:r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通过数字（如1、2、3）选择不同的图文排版样式。为输出结果赋予多样化的视觉呈现，满足不同场景的审美需求。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5588000" y="5778500"/>
            <a:ext cx="5905500" cy="57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5715000" y="5880100"/>
            <a:ext cx="5778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EC4899"/>
                </a:solidFill>
                <a:latin typeface="Noto Sans SC"/>
                <a:ea typeface="Noto Sans SC"/>
                <a:cs typeface="Noto Sans SC"/>
                <a:sym typeface="Noto Sans SC"/>
              </a:rPr>
              <a:t>💡 设计Tip：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清晰的变量定义是减少流程错误、提升自动化效率的关键前提。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工作流节点详解 (2) - 大模型节点 (主题优化)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78200" cy="19050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65200" y="18542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71600" y="18288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核心价值：主题拆解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65200" y="2286000"/>
            <a:ext cx="29718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将用户输入的模糊、宽泛主题，转化为具体、可执行的细分提问。解决因主题不明确导致的内容偏离问题，为后续创作提供清晰的逻辑锚点。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94200" y="1651000"/>
            <a:ext cx="3378200" cy="19050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97400" y="18542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003800" y="18288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场景示例：装修避坑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597400" y="2286000"/>
            <a:ext cx="29718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输入“装修避坑指南”，模型可拆解为：“水电改造有哪些偷工减料手段？”“如何鉴别劣质乳胶漆？”等具体问题，让内容创作更有抓手。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26400" y="1651000"/>
            <a:ext cx="3378200" cy="19050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29600" y="18542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36000" y="18288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关键配置：智能赋能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29600" y="2286000"/>
            <a:ext cx="29718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输入绑定上游“主题”变量；系统提示词赋予模型“提问优化大师”角色，引导其掌握从宏观到微观的问题拆解逻辑与结构。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/>
          <a:srcRect t="3403" b="3403"/>
          <a:stretch>
            <a:fillRect/>
          </a:stretch>
        </p:blipFill>
        <p:spPr>
          <a:xfrm>
            <a:off x="762000" y="3937000"/>
            <a:ext cx="2984500" cy="2540000"/>
          </a:xfrm>
          <a:prstGeom prst="roundRect">
            <a:avLst>
              <a:gd name="adj" fmla="val 6000"/>
            </a:avLst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52400" dist="635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4000500" y="3937000"/>
            <a:ext cx="3048000" cy="254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从“需求”到“指令”的转化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这一节点是内容生成的“导航仪”。它将用户的单一关键词，转化为具备逻辑层次的问题清单，确保AI生成的内容不跑题、有深度、全覆盖。</a:t>
            </a: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1"/>
          <a:srcRect t="7042" b="7042"/>
          <a:stretch>
            <a:fillRect/>
          </a:stretch>
        </p:blipFill>
        <p:spPr>
          <a:xfrm>
            <a:off x="7302500" y="3937000"/>
            <a:ext cx="2984500" cy="2540000"/>
          </a:xfrm>
          <a:prstGeom prst="roundRect">
            <a:avLst>
              <a:gd name="adj" fmla="val 6000"/>
            </a:avLst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52400" dist="63500" dir="2700000" algn="tl" rotWithShape="0">
              <a:srgbClr val="000000">
                <a:alpha val="8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工作流节点详解 (3) - 大模型节点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66" b="166"/>
          <a:stretch>
            <a:fillRect/>
          </a:stretch>
        </p:blipFill>
        <p:spPr>
          <a:xfrm>
            <a:off x="762000" y="1778000"/>
            <a:ext cx="3556000" cy="3683000"/>
          </a:xfrm>
          <a:prstGeom prst="roundRect">
            <a:avLst>
              <a:gd name="adj" fmla="val 5714"/>
            </a:avLst>
          </a:prstGeom>
          <a:noFill/>
          <a:ln w="25400" cap="flat" cmpd="sng">
            <a:solidFill>
              <a:srgbClr val="F472B6">
                <a:alpha val="40000"/>
              </a:srgbClr>
            </a:solidFill>
            <a:prstDash val="solid"/>
            <a:round/>
          </a:ln>
          <a:effectLst>
            <a:outerShdw blurRad="190500" dist="101600" dir="2700000" algn="tl" rotWithShape="0">
              <a:srgbClr val="F472B6">
                <a:alpha val="2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651500"/>
            <a:ext cx="355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可视化配置面板，拖拽式搭建，轻松定义</a:t>
            </a:r>
            <a:b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输入输出规则与模型参数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699000" y="1778000"/>
            <a:ext cx="6858000" cy="1333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953000" y="1968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524500" y="1930400"/>
            <a:ext cx="596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🎯 核心作用：爆款标题制造机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基于优化后的主题词，自动生成符合小红书调性的吸睛标题+子标题组合。通过强情绪与场景化描述，精准戳中用户痛点，显著提升内容的点击率与打开率。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699000" y="3302000"/>
            <a:ext cx="6858000" cy="1333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953000" y="3492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524500" y="3454400"/>
            <a:ext cx="596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✨ 风格密码：情绪共鸣 + 细节拉满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标题控制在7字内，活用“绝了、亲测、踩雷”等强情绪词；子标题15字左右，补充真实体验与具体场景，营造“这不就是我想找的吗？”的代入感。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4699000" y="4826000"/>
            <a:ext cx="6858000" cy="1333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953000" y="5016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524500" y="4978400"/>
            <a:ext cx="596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⚙️ 配置逻辑：标准化的输入输出流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输入承接主题优化结果，系统预设“资深小红书攻略达人”人设；输出标准JSON格式（含title/subtitle），无缝衔接至后续文案生成节点，保障风格统一。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工作流节点详解 (4) - 大模型节点 (生成攻略文案)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778000"/>
            <a:ext cx="1028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🎯 核心引擎：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这是内容生产的“大脑”，它会接收上游优化后的主题与标题，结合预设的“小红书达人”人设，生成结构严谨、风格契合的攻略文案，是整个工作流的价值转化中枢。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7940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9464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33500" y="29464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精准输入源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3365500"/>
            <a:ext cx="228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自动关联“主题优化”的input与“标题生成”的title/subtitle，为模型提供精准的创作锚点。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492500" y="27940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683000" y="29464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064000" y="29464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专属达人设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3683000" y="3365500"/>
            <a:ext cx="228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系统提示词设定“超厉害的小红书攻略达人”身份，严格约束输出格式（如3步4分支），保证网感。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6355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47879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333500" y="47879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联网真知识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952500" y="5207000"/>
            <a:ext cx="228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挂载“百度搜索”技能，突破模型知识截止日期，实时获取最新、详实的信息数据。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3492500" y="46355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683000" y="47879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4064000" y="47879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结构化JSON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3683000" y="5207000"/>
            <a:ext cx="228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输出标准的JSON字符串，包含层级化的标题、子主题与正文，便于后续步骤直接解析与分发。</a:t>
            </a:r>
            <a:endParaRPr lang="en-US" sz="110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2"/>
          <a:srcRect t="2446" b="2446"/>
          <a:stretch>
            <a:fillRect/>
          </a:stretch>
        </p:blipFill>
        <p:spPr>
          <a:xfrm>
            <a:off x="6350000" y="2794000"/>
            <a:ext cx="2730500" cy="2730500"/>
          </a:xfrm>
          <a:prstGeom prst="rect">
            <a:avLst/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F472B6">
                <a:alpha val="20000"/>
              </a:srgbClr>
            </a:outerShdw>
          </a:effectLst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13"/>
          <a:srcRect t="970" b="970"/>
          <a:stretch>
            <a:fillRect/>
          </a:stretch>
        </p:blipFill>
        <p:spPr>
          <a:xfrm>
            <a:off x="9207500" y="2794000"/>
            <a:ext cx="2730500" cy="2730500"/>
          </a:xfrm>
          <a:prstGeom prst="rect">
            <a:avLst/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F472B6">
                <a:alpha val="20000"/>
              </a:srgbClr>
            </a:outerShdw>
          </a:effectLst>
        </p:spPr>
      </p:pic>
      <p:sp>
        <p:nvSpPr>
          <p:cNvPr id="24" name="AutoShape 24"/>
          <p:cNvSpPr/>
          <p:nvPr/>
        </p:nvSpPr>
        <p:spPr>
          <a:xfrm>
            <a:off x="6350000" y="5651500"/>
            <a:ext cx="558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831843"/>
                </a:solidFill>
                <a:latin typeface="Noto Sans SC"/>
                <a:ea typeface="Noto Sans SC"/>
                <a:cs typeface="Noto Sans SC"/>
                <a:sym typeface="Noto Sans SC"/>
              </a:rPr>
              <a:t>📸 左：可视化节点配置面板 | 右：结构化JSON内容输出预览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工作流节点详解 (5) - 大模型节点 (润色)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6" r="56"/>
          <a:stretch>
            <a:fillRect/>
          </a:stretch>
        </p:blipFill>
        <p:spPr>
          <a:xfrm>
            <a:off x="762000" y="1651000"/>
            <a:ext cx="4064000" cy="3111500"/>
          </a:xfrm>
          <a:prstGeom prst="roundRect">
            <a:avLst>
              <a:gd name="adj" fmla="val 4897"/>
            </a:avLst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254000" dist="101600" dir="2700000" algn="tl" rotWithShape="0">
              <a:srgbClr val="F472B6">
                <a:alpha val="2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953000"/>
            <a:ext cx="406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通过可视化的配置面板，轻松定义润色规则，让大模型精准捕捉小红书平台的独特语境与传播调性。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207000" y="1651000"/>
            <a:ext cx="6350000" cy="11430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410200" y="18542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842000" y="1828800"/>
            <a:ext cx="558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注入灵魂的精加工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410200" y="2209800"/>
            <a:ext cx="5842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对生成的基础文案进行“二次创作”，深度融入小红书风格的网感话术、流行热梗与情感共鸣点，赋予内容独特的平台传播力。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207000" y="2984500"/>
            <a:ext cx="3111500" cy="13970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410200" y="3175000"/>
            <a:ext cx="279400" cy="279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791200" y="3149600"/>
            <a:ext cx="2476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深度润色与扩写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410200" y="3530600"/>
            <a:ext cx="2730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丰富细节与情感层次，植入当下流行的网络热梗，让文案更生动鲜活，精准击中年轻用户的审美偏好。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445500" y="2984500"/>
            <a:ext cx="3111500" cy="13970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648700" y="3175000"/>
            <a:ext cx="279400" cy="279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029700" y="3149600"/>
            <a:ext cx="2476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格式与规范严守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648700" y="3530600"/>
            <a:ext cx="2730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严格遵循既定的JSON数据结构输出，精准控制字数范围，确保内容在后续流程中能被系统无缝解析与使用。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5207000" y="4572000"/>
            <a:ext cx="6350000" cy="1460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410200" y="47752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5842000" y="4749800"/>
            <a:ext cx="558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智能配置与角色设定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5410200" y="5156200"/>
            <a:ext cx="590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374151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输入源：</a:t>
            </a:r>
            <a:r>
              <a:rPr lang="en-US" sz="1300" b="0" i="0" u="none" strike="noStrike">
                <a:solidFill>
                  <a:srgbClr val="374151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直接承接“内容攻略”节点的输出结果作为基础。</a:t>
            </a:r>
            <a:br>
              <a:rPr lang="en-US" sz="1300" b="0" i="0" u="none" strike="noStrike">
                <a:solidFill>
                  <a:srgbClr val="374151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1" i="0" u="none" strike="noStrike">
                <a:solidFill>
                  <a:srgbClr val="374151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系统提示：</a:t>
            </a:r>
            <a:r>
              <a:rPr lang="en-US" sz="1300" b="0" i="0" u="none" strike="noStrike">
                <a:solidFill>
                  <a:srgbClr val="374151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指令模型扮演“超绝厉害的小红书攻略达人”，以平台特有的高互动、强种草风格进行扩写与优化。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课程大纲与学习目标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课程大纲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62000" y="2438400"/>
            <a:ext cx="279400" cy="279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193800" y="24130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行业洞察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深度剖析小红书内容创作的核心痛点，敏锐捕捉AI赋能带来的全新机遇与红利。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8384">
            <a:off x="762008" y="3105150"/>
            <a:ext cx="5207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2000" y="3263900"/>
            <a:ext cx="279400" cy="279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193800" y="32385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方案设计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拆解自动化内容生成Agent的核心架构，理清从需求到实现的全链路工作流程。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-8384">
            <a:off x="762008" y="3930650"/>
            <a:ext cx="5207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62000" y="4089400"/>
            <a:ext cx="279400" cy="279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193800" y="40640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 核心技术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揭秘“画板”节点的图文融合魔法，掌握AI视觉生成与文案结合的关键技术点。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8384">
            <a:off x="762008" y="4756150"/>
            <a:ext cx="5207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62000" y="4914900"/>
            <a:ext cx="279400" cy="279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193800" y="48895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04 实战演练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手把手教学，从零开始搭建一个完整可用的小红书攻略生成Agent。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8384">
            <a:off x="762008" y="5581650"/>
            <a:ext cx="5207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7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762000" y="5740400"/>
            <a:ext cx="279400" cy="279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193800" y="57150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05 成果展示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见证一键生成高质量爆款笔记的最终效果，体验AI带来的创作效率飞跃。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350000" y="1651000"/>
            <a:ext cx="520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学习目标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350000" y="2413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540500" y="26035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921500" y="2603500"/>
            <a:ext cx="184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EC4899"/>
                </a:solidFill>
                <a:latin typeface="Noto Sans SC"/>
                <a:ea typeface="Noto Sans SC"/>
                <a:cs typeface="Noto Sans SC"/>
                <a:sym typeface="Noto Sans SC"/>
              </a:rPr>
              <a:t>理解·设计思路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540500" y="3048000"/>
            <a:ext cx="2222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透彻理解自动化内容生成Agent的底层逻辑，洞察AI如何重塑内容生产的效率与价值。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9080500" y="2413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9271000" y="2603500"/>
            <a:ext cx="304800" cy="3048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9652000" y="2603500"/>
            <a:ext cx="184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EC4899"/>
                </a:solidFill>
                <a:latin typeface="Noto Sans SC"/>
                <a:ea typeface="Noto Sans SC"/>
                <a:cs typeface="Noto Sans SC"/>
                <a:sym typeface="Noto Sans SC"/>
              </a:rPr>
              <a:t>掌握·核心节点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271000" y="3048000"/>
            <a:ext cx="2222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熟练掌握Coze平台工作流配置，精通“画板”等关键节点的使用技巧与参数调优。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350000" y="4445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540500" y="4635500"/>
            <a:ext cx="304800" cy="304800"/>
          </a:xfrm>
          <a:prstGeom prst="rect">
            <a:avLst/>
          </a:prstGeom>
        </p:spPr>
      </p:pic>
      <p:sp>
        <p:nvSpPr>
          <p:cNvPr id="30" name="AutoShape 30"/>
          <p:cNvSpPr/>
          <p:nvPr/>
        </p:nvSpPr>
        <p:spPr>
          <a:xfrm>
            <a:off x="6921500" y="4635500"/>
            <a:ext cx="184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EC4899"/>
                </a:solidFill>
                <a:latin typeface="Noto Sans SC"/>
                <a:ea typeface="Noto Sans SC"/>
                <a:cs typeface="Noto Sans SC"/>
                <a:sym typeface="Noto Sans SC"/>
              </a:rPr>
              <a:t>应用·独立搭建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6540500" y="5080000"/>
            <a:ext cx="2222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能够独立运用Coze平台，从零到一构建属于自己的图文生成Agent，实现业务需求落地。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9080500" y="4445000"/>
            <a:ext cx="2476500" cy="1841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3" name="Picture 3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9271000" y="4635500"/>
            <a:ext cx="304800" cy="304800"/>
          </a:xfrm>
          <a:prstGeom prst="rect">
            <a:avLst/>
          </a:prstGeom>
        </p:spPr>
      </p:pic>
      <p:sp>
        <p:nvSpPr>
          <p:cNvPr id="34" name="AutoShape 34"/>
          <p:cNvSpPr/>
          <p:nvPr/>
        </p:nvSpPr>
        <p:spPr>
          <a:xfrm>
            <a:off x="9652000" y="4635500"/>
            <a:ext cx="184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EC4899"/>
                </a:solidFill>
                <a:latin typeface="Noto Sans SC"/>
                <a:ea typeface="Noto Sans SC"/>
                <a:cs typeface="Noto Sans SC"/>
                <a:sym typeface="Noto Sans SC"/>
              </a:rPr>
              <a:t>提升·实战能力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9271000" y="5080000"/>
            <a:ext cx="2222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提升利用AI工具解决真实业务场景问题的能力，为内容创作与运营效率赋能增效。</a:t>
            </a:r>
            <a:endParaRPr lang="en-US"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工作流节点详解 (6) - 代码节点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F472B6">
              <a:alpha val="15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7653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87500" y="158750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DB277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核心定位：智能数据中转站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它是连接上游大模型输出与下游画板展示的关键桥梁，负责解析复杂的JSON嵌套数据，并将其解构重组为画板可直接调用的扁平独立变量，实现数据的灵活流转。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762000" y="2794000"/>
            <a:ext cx="5016500" cy="247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12994" r="12994"/>
          <a:stretch>
            <a:fillRect/>
          </a:stretch>
        </p:blipFill>
        <p:spPr>
          <a:xfrm>
            <a:off x="952500" y="3048000"/>
            <a:ext cx="2159000" cy="1905000"/>
          </a:xfrm>
          <a:prstGeom prst="roundRect">
            <a:avLst>
              <a:gd name="adj" fmla="val 8000"/>
            </a:avLst>
          </a:prstGeom>
          <a:noFill/>
          <a:ln w="25400" cap="flat" cmpd="sng">
            <a:solidFill>
              <a:srgbClr val="F472B6">
                <a:alpha val="50000"/>
              </a:srgbClr>
            </a:solidFill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3238500" y="3048000"/>
            <a:ext cx="2413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EC4899"/>
                </a:solidFill>
                <a:latin typeface="Noto Sans SC"/>
                <a:ea typeface="Noto Sans SC"/>
                <a:cs typeface="Noto Sans SC"/>
                <a:sym typeface="Noto Sans SC"/>
              </a:rPr>
              <a:t>01 灵活的代码逻辑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支持编写异步JS函数，自定义解析规则。无论是简单的字段提取，还是复杂的数据清洗、计算与重组，都能通过几行代码轻松实现。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413500" y="2794000"/>
            <a:ext cx="5016500" cy="247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/>
          <a:srcRect t="27941" b="27941"/>
          <a:stretch>
            <a:fillRect/>
          </a:stretch>
        </p:blipFill>
        <p:spPr>
          <a:xfrm>
            <a:off x="6604000" y="3048000"/>
            <a:ext cx="2159000" cy="1905000"/>
          </a:xfrm>
          <a:prstGeom prst="roundRect">
            <a:avLst>
              <a:gd name="adj" fmla="val 8000"/>
            </a:avLst>
          </a:prstGeom>
          <a:noFill/>
          <a:ln w="25400" cap="flat" cmpd="sng">
            <a:solidFill>
              <a:srgbClr val="F472B6">
                <a:alpha val="50000"/>
              </a:srgbClr>
            </a:solidFill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8890000" y="3048000"/>
            <a:ext cx="2413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EC4899"/>
                </a:solidFill>
                <a:latin typeface="Noto Sans SC"/>
                <a:ea typeface="Noto Sans SC"/>
                <a:cs typeface="Noto Sans SC"/>
                <a:sym typeface="Noto Sans SC"/>
              </a:rPr>
              <a:t>02 可视化的扁平变量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解析后的JSON字段自动生成独立变量，在节点面板清晰罗列。这些变量可直接拖拽绑定到画板元素的文本、样式等属性，所见即所得。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5461000"/>
            <a:ext cx="10668000" cy="1079500"/>
          </a:xfrm>
          <a:prstGeom prst="roundRect">
            <a:avLst>
              <a:gd name="adj" fmla="val 0"/>
            </a:avLst>
          </a:prstGeom>
          <a:solidFill>
            <a:srgbClr val="1F2937">
              <a:alpha val="80000"/>
            </a:srgbClr>
          </a:solidFill>
          <a:ln w="12700" cap="flat" cmpd="sng">
            <a:solidFill>
              <a:srgbClr val="F472B6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952500" y="5562600"/>
            <a:ext cx="1041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🚀 极简逻辑示例：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async function main({ params }) { const res = JSON.parse(params.input); return { title: res.data.title, desc: res.data.content }; } —— 仅需几行代码，即可将复杂的嵌套数据转化为画板可用的独立变量，打通数据生产到展示的“最后一公里”。</a:t>
            </a:r>
            <a:endParaRPr lang="en-US"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工作流节点详解 (7) - 画板节点 (封面与详情)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87500"/>
            <a:ext cx="5207000" cy="4699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778000"/>
            <a:ext cx="482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封面画板：笔记的“流量门面”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l="14256" r="14256"/>
          <a:stretch>
            <a:fillRect/>
          </a:stretch>
        </p:blipFill>
        <p:spPr>
          <a:xfrm>
            <a:off x="952500" y="2413000"/>
            <a:ext cx="2349500" cy="1714500"/>
          </a:xfrm>
          <a:prstGeom prst="roundRect">
            <a:avLst>
              <a:gd name="adj" fmla="val 8888"/>
            </a:avLst>
          </a:prstGeom>
          <a:noFill/>
          <a:ln w="254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t="26097" b="26097"/>
          <a:stretch>
            <a:fillRect/>
          </a:stretch>
        </p:blipFill>
        <p:spPr>
          <a:xfrm>
            <a:off x="3429000" y="2413000"/>
            <a:ext cx="2349500" cy="1714500"/>
          </a:xfrm>
          <a:prstGeom prst="roundRect">
            <a:avLst>
              <a:gd name="adj" fmla="val 8888"/>
            </a:avLst>
          </a:prstGeom>
          <a:noFill/>
          <a:ln w="254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952500" y="4381500"/>
            <a:ext cx="4826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决定笔记打开率的关键“第一眼”，是吸引用户点击的流量入口。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配置要点：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绑定「生成标题」节点的</a:t>
            </a:r>
            <a:r>
              <a:rPr lang="en-US" sz="1400" b="0" i="0" u="none" strike="noStrike">
                <a:solidFill>
                  <a:srgbClr val="EC4899"/>
                </a:solidFill>
                <a:latin typeface="Noto Sans SC"/>
                <a:ea typeface="Noto Sans SC"/>
                <a:cs typeface="Noto Sans SC"/>
                <a:sym typeface="Noto Sans SC"/>
              </a:rPr>
              <a:t>title / subtitle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变量，上传设计好的封面底图，通过可视化拖拽调整文字样式、颜色与排版位置。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1587500"/>
            <a:ext cx="5207000" cy="4699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413500" y="1778000"/>
            <a:ext cx="482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详情画板：内容的“视觉容器”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rcRect l="5216" r="5216"/>
          <a:stretch>
            <a:fillRect/>
          </a:stretch>
        </p:blipFill>
        <p:spPr>
          <a:xfrm>
            <a:off x="6413500" y="2413000"/>
            <a:ext cx="2349500" cy="1714500"/>
          </a:xfrm>
          <a:prstGeom prst="roundRect">
            <a:avLst>
              <a:gd name="adj" fmla="val 8888"/>
            </a:avLst>
          </a:prstGeom>
          <a:noFill/>
          <a:ln w="254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/>
          <a:srcRect l="14059" r="14059"/>
          <a:stretch>
            <a:fillRect/>
          </a:stretch>
        </p:blipFill>
        <p:spPr>
          <a:xfrm>
            <a:off x="8890000" y="2413000"/>
            <a:ext cx="2349500" cy="1714500"/>
          </a:xfrm>
          <a:prstGeom prst="roundRect">
            <a:avLst>
              <a:gd name="adj" fmla="val 8888"/>
            </a:avLst>
          </a:prstGeom>
          <a:noFill/>
          <a:ln w="254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6413500" y="4381500"/>
            <a:ext cx="4826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将结构化的文本数据转化为美观、易读的长图详情页，承载笔记的核心价值。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配置要点：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批量绑定「代码节点」输出的多字段变量（如</a:t>
            </a:r>
            <a:r>
              <a:rPr lang="en-US" sz="1400" b="0" i="0" u="none" strike="noStrike">
                <a:solidFill>
                  <a:srgbClr val="EC4899"/>
                </a:solidFill>
                <a:latin typeface="Noto Sans SC"/>
                <a:ea typeface="Noto Sans SC"/>
                <a:cs typeface="Noto Sans SC"/>
                <a:sym typeface="Noto Sans SC"/>
              </a:rPr>
              <a:t>page1Title / contentBlock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），在模板底图的预留区域精准映射文本，支持多段落、多元素的复杂排版。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工作流节点详解 (8) - 结束节点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76200" cy="889000"/>
          </a:xfrm>
          <a:prstGeom prst="roundRect">
            <a:avLst>
              <a:gd name="adj" fmla="val 0"/>
            </a:avLst>
          </a:prstGeom>
          <a:solidFill>
            <a:srgbClr val="F472B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79500" y="1841500"/>
            <a:ext cx="1003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核心作用：工作流的“终极出口”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自动化流程的收尾枢纽，它负责汇聚所有上游节点的输出成果（包含图片、文案、配置参数等），将零散的生成数据整合为结构化、可视化的交付结果，是连接智能生产与用户需求的最后一公里，确保产出物能被直观理解与便捷获取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762000" y="3492500"/>
            <a:ext cx="5207000" cy="2349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37465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7719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 内容智能聚合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-9291">
            <a:off x="1016009" y="4375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AutoShape 11"/>
          <p:cNvSpPr/>
          <p:nvPr/>
        </p:nvSpPr>
        <p:spPr>
          <a:xfrm>
            <a:off x="1016000" y="4508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自动归集封面画板、详情画板等所有前置节点产生的图片链接、文案内容及元数据，将分散的数字资产进行统一收纳与格式规整，消除信息孤岛，为最终成果的展示与交付做好结构化准备。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223000" y="3492500"/>
            <a:ext cx="5207000" cy="2349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3746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985000" y="37719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 结果直观交付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9291">
            <a:off x="6477009" y="4375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6477000" y="4508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在调试模式或生产环境中，清晰展示最终生成的视觉物料与信息汇总。支持在线预览设计成果，并提供直接的图片链接下载功能，让用户能够一键获取高保真的设计成品，实现从生产到交付的无缝衔接。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6096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8B5CF6"/>
                </a:solidFill>
                <a:latin typeface="Noto Sans SC"/>
                <a:ea typeface="Noto Sans SC"/>
                <a:cs typeface="Noto Sans SC"/>
                <a:sym typeface="Noto Sans SC"/>
              </a:rPr>
              <a:t>✨ 高效收尾 · 成果即得 · 体验流畅</a:t>
            </a:r>
            <a:endParaRPr lang="en-US" sz="11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最终成果展示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0800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685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9685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锚定需求：直击装修痛点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413000"/>
            <a:ext cx="444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从“装修避坑”这一高频焦虑点切入，精准捕捉新手装修时最关心的预算、选材、施工等核心场景，确立内容创作的真实抓手。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302000"/>
            <a:ext cx="50800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4925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524000" y="34925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智能生成：Agent 自动化闭环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16000" y="3937000"/>
            <a:ext cx="444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依托智能工作流自动完成：主题深度解析 → 爆款文案生成 → 小红书风格排版，无需人工反复调试，实现内容生产的高效与标准统一。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826000"/>
            <a:ext cx="50800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016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24000" y="50165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03 交付成果：高颜值种草笔记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5461000"/>
            <a:ext cx="444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产出一套风格清新、逻辑清晰的小红书图文，兼具实用性与网感，完美适配平台用户的阅读习惯，助力内容快速破圈。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/>
          <a:srcRect l="25459" r="25459"/>
          <a:stretch>
            <a:fillRect/>
          </a:stretch>
        </p:blipFill>
        <p:spPr>
          <a:xfrm>
            <a:off x="6223000" y="2095500"/>
            <a:ext cx="5207000" cy="2667000"/>
          </a:xfrm>
          <a:prstGeom prst="roundRect">
            <a:avLst>
              <a:gd name="adj" fmla="val 7142"/>
            </a:avLst>
          </a:prstGeom>
          <a:noFill/>
          <a:ln w="25400" cap="flat" cmpd="sng">
            <a:solidFill>
              <a:srgbClr val="F472B6">
                <a:alpha val="6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F472B6">
                <a:alpha val="25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6223000" y="5080000"/>
            <a:ext cx="520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DB2777"/>
                </a:solidFill>
                <a:latin typeface="Noto Sans SC"/>
                <a:ea typeface="Noto Sans SC"/>
                <a:cs typeface="Noto Sans SC"/>
                <a:sym typeface="Noto Sans SC"/>
              </a:rPr>
              <a:t>✨ 风格鲜活 · 内容详实 · 一键适配小红书生态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从需求洞察到成品交付，全流程智能化，让优质种草内容触手可及。</a:t>
            </a:r>
            <a:endParaRPr lang="en-US" sz="11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总结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705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核心知识点回顾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540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60500" y="2514600"/>
            <a:ext cx="4508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需求分析：创新的起点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精准识别内容创作的痛点，挖掘真实需求，是构建高效工作流的基石。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302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60500" y="3276600"/>
            <a:ext cx="4508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工作流思维：拆解与自动化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将复杂的创作任务拆解为有序的、可自动化执行的步骤，提升效率。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0386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460500" y="4013200"/>
            <a:ext cx="4508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大模型：内容生产的引擎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不仅用于生成初稿，更在内容优化、逻辑润色与结构化输出中起关键作用。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16000" y="47752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460500" y="4749800"/>
            <a:ext cx="4508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画板节点：实现图文融合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这是实现文字与图像智能排版的核心技术，让内容呈现更具视觉冲击力。</a:t>
            </a:r>
            <a:endParaRPr lang="en-US" sz="11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016000" y="55118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460500" y="5486400"/>
            <a:ext cx="4508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数据流转：信息的无缝衔接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理解节点间通过变量传递数据的机制，实现信息在流程中的自动复用。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86500" y="1651000"/>
            <a:ext cx="52705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540500" y="18415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未来展望与思考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540500" y="2540000"/>
            <a:ext cx="4762500" cy="1079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667500" y="27305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7175500" y="2667000"/>
            <a:ext cx="406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7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功能边界持续拓宽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未来将支持用户自定义模板库，智能生成视频分镜脚本，并打通各大平台实现内容的一键多端发布。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540500" y="3683000"/>
            <a:ext cx="4762500" cy="1079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6667500" y="3873500"/>
            <a:ext cx="406400" cy="4064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7175500" y="3810000"/>
            <a:ext cx="406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7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跨领域场景的深度迁移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将“AI+工作流”的高效模式复制到短视频运营、公众号推文、电商详情页生成等更多商业场景中。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540500" y="4826000"/>
            <a:ext cx="4762500" cy="10795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667500" y="5016500"/>
            <a:ext cx="406400" cy="4064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7175500" y="4953000"/>
            <a:ext cx="406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7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人人拥有专属“数字员工”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AI Agent 将进化为具备自主决策能力的智能助理，成为每个人的专属高效“数字员工”。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小红书内容生态：机遇与挑战并存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191000"/>
          </a:xfrm>
          <a:prstGeom prst="roundRect">
            <a:avLst>
              <a:gd name="adj" fmla="val 0"/>
            </a:avLst>
          </a:prstGeom>
          <a:solidFill>
            <a:srgbClr val="F472B6">
              <a:alpha val="12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05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879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内容创作的黄金时代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291">
            <a:off x="1016009" y="2406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26670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97000" y="26416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低门槛 · 全民皆可创作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打破专业壁垒，无需复杂设备，随时随地分享生活，每个人都是生活的记录者。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3683000"/>
            <a:ext cx="254000" cy="254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97000" y="36576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高回报 · 流量与价值共生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优质内容能迅速引爆流量，不仅收获粉丝喜爱，更能实现品牌合作与商业变现。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16000" y="4699000"/>
            <a:ext cx="254000" cy="254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46736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强粘性 · 高活跃社区氛围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用户乐于互动与种草，评论区高频互动，形成了紧密且高信任度的社区连接。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223000" y="1651000"/>
            <a:ext cx="5207000" cy="4191000"/>
          </a:xfrm>
          <a:prstGeom prst="roundRect">
            <a:avLst>
              <a:gd name="adj" fmla="val 0"/>
            </a:avLst>
          </a:prstGeom>
          <a:solidFill>
            <a:srgbClr val="8B5CF6">
              <a:alpha val="12000"/>
            </a:srgbClr>
          </a:solidFill>
          <a:ln w="12700" cap="flat" cmpd="sng">
            <a:solidFill>
              <a:srgbClr val="8B5C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77000" y="1905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858000" y="1879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5CF6"/>
                </a:solidFill>
                <a:latin typeface="Noto Sans SC"/>
                <a:ea typeface="Noto Sans SC"/>
                <a:cs typeface="Noto Sans SC"/>
                <a:sym typeface="Noto Sans SC"/>
              </a:rPr>
              <a:t>持续产出的现实挑战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9291">
            <a:off x="6477009" y="2406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5CF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8" name="Picture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477000" y="2667000"/>
            <a:ext cx="254000" cy="2540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858000" y="26416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高成本 · 精细打磨耗时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从选题构思、文案撰写到精修配图，每一篇优质笔记都需要投入大量的时间成本。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6477000" y="3683000"/>
            <a:ext cx="254000" cy="254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858000" y="36576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易枯竭 · 灵感难以保鲜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保持持续的高质量创意输出是巨大考验，创作者常面临灵感瓶颈与内容同质化。</a:t>
            </a:r>
            <a:endParaRPr lang="en-US" sz="110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477000" y="4699000"/>
            <a:ext cx="254000" cy="2540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858000" y="4673600"/>
            <a:ext cx="444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快变化 · 紧跟审美趋势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平台流行风向瞬息万变，从封面风格到内容选题，需要不断学习才能不掉队。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762000" y="6032500"/>
            <a:ext cx="10668000" cy="508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25"/>
          <p:cNvSpPr/>
          <p:nvPr/>
        </p:nvSpPr>
        <p:spPr>
          <a:xfrm>
            <a:off x="889000" y="6121400"/>
            <a:ext cx="1041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“在机遇中寻找突破口，在挑战中磨练创作力，这正是小红书创作者成长的必经之路。”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核心痛点深度剖析 (1/2)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68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9685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排版复杂，费时费力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291">
            <a:off x="1016009" y="2597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27940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现状直击：</a:t>
            </a: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小红书笔记对格式、符号、表情有独特的审美要求，手动排版需反复预览调试。尤其在制作多图攻略时，保持整体版式的统一与视觉美观极为耗时，极易出现版式混乱、信息层级不清的情况。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445000"/>
            <a:ext cx="4699000" cy="11430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cap="flat" cmpd="sng">
            <a:solidFill>
              <a:srgbClr val="DB5099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143000" y="45720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DB2777"/>
                </a:solidFill>
                <a:latin typeface="Noto Sans SC"/>
                <a:ea typeface="Noto Sans SC"/>
                <a:cs typeface="Noto Sans SC"/>
                <a:sym typeface="Noto Sans SC"/>
              </a:rPr>
              <a:t>💡 教学洞察：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这不仅是排版技巧问题，更是用户体验的第一道门槛。杂乱的版式会直接降低读者的阅读欲望，让优质内容在第一秒就失去吸引力，进而影响完读率和互动数据。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223000" y="1651000"/>
            <a:ext cx="52070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968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985000" y="19685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风格难统一，迭代跟不上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9291">
            <a:off x="6477009" y="2597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6477000" y="27940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现状直击：</a:t>
            </a: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平台流行趋势如“多巴胺风”“盐系感”迭代极快，非设计背景的创作者难以快速复刻。同时，手动为账号维持统一的视觉调性需要极高的耐心，长期运营中极易出现风格割裂、人设模糊的问题。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0" y="4445000"/>
            <a:ext cx="4699000" cy="11430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cap="flat" cmpd="sng">
            <a:solidFill>
              <a:srgbClr val="DB5099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604000" y="45720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DB2777"/>
                </a:solidFill>
                <a:latin typeface="Noto Sans SC"/>
                <a:ea typeface="Noto Sans SC"/>
                <a:cs typeface="Noto Sans SC"/>
                <a:sym typeface="Noto Sans SC"/>
              </a:rPr>
              <a:t>💡 教学洞察：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统一的视觉风格是账号的“视觉锤”。风格混乱会让用户失去记忆锚点，无法形成清晰的品牌认知，即便内容本身优质，也难以在用户心中留下深刻印象，不利于粉丝积累和长效传播。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核心痛点深度剖析 (2/2)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10668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66800" y="20320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07010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痛点三：图文匹配耗时，陷入低效循环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66800" y="2603500"/>
            <a:ext cx="100584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“好马配好鞍”，优质笔记需要文案与图片高度协同。但现实中，创作者常陷入“文案写好无图配”或“图美文案需大改”的两难，反复横跳消耗精力，让灵感在来回调整中快速消散，严重拖慢内容产出节奏。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4191000"/>
            <a:ext cx="10668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6800" y="4445000"/>
            <a:ext cx="457200" cy="457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651000" y="448310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破局思路：同步构思，实现“1+1&gt;2”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66800" y="5016500"/>
            <a:ext cx="100584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图文割裂是内容创作的大忌。建议从创作源头就同步构思图文主题与意境，让文字为画面点睛，画面为文字赋能，避免后期的反复修改与拼凑，真正实现视觉与内容的深度融合，大幅提升创作效率与作品质感。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我们的解决方案：AI驱动的自动化图文生成Agent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349500"/>
            <a:ext cx="533400" cy="533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76400" y="2349500"/>
            <a:ext cx="2413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核心思想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11">
            <a:off x="1016014" y="30670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472B6">
                <a:alpha val="2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1016000" y="3276600"/>
            <a:ext cx="2870200" cy="196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打破传统创作的随机性与低效，将内容生产拆解为标准化、模块化的流程。通过AI赋予其自动化执行能力，实现从“灵感闪现”到“成品输出”的无缝衔接，彻底重构内容生产力。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2032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349500"/>
            <a:ext cx="533400" cy="533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321300" y="2349500"/>
            <a:ext cx="2413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实现路径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5211">
            <a:off x="4660914" y="30670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472B6">
                <a:alpha val="2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3" name="AutoShape 13"/>
          <p:cNvSpPr/>
          <p:nvPr/>
        </p:nvSpPr>
        <p:spPr>
          <a:xfrm>
            <a:off x="4660900" y="3276600"/>
            <a:ext cx="2870200" cy="196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基于Coze智能体平台强大的编排能力，构建以“工作流引擎”为核心的生成Agent。深度融合内容理解、素材智能匹配、视觉排版设计与文案自动润色等AI能力模块，打造闭环生成系统。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51800" y="2032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349500"/>
            <a:ext cx="533400" cy="533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966200" y="2349500"/>
            <a:ext cx="2413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03 用户体验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211">
            <a:off x="8305814" y="30670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472B6">
                <a:alpha val="2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8" name="AutoShape 18"/>
          <p:cNvSpPr/>
          <p:nvPr/>
        </p:nvSpPr>
        <p:spPr>
          <a:xfrm>
            <a:off x="8305800" y="3276600"/>
            <a:ext cx="2870200" cy="196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零门槛操作，用户仅需输入“装修避坑”“高效减脂”等模糊主题，Agent即可自动完成选题拆解、素材生成、排版美化与文案优化，一键输出多套可直接下载发布的高质量精美图文笔记。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842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DB2777"/>
                </a:solidFill>
                <a:latin typeface="Noto Sans SC"/>
                <a:ea typeface="Noto Sans SC"/>
                <a:cs typeface="Noto Sans SC"/>
                <a:sym typeface="Noto Sans SC"/>
              </a:rPr>
              <a:t>🚀 让内容创作像呼吸一样简单，释放你的无限创意潜能！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Agent工作流：五步自动化流程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711" r="711"/>
          <a:stretch>
            <a:fillRect/>
          </a:stretch>
        </p:blipFill>
        <p:spPr>
          <a:xfrm>
            <a:off x="762000" y="1651000"/>
            <a:ext cx="4572000" cy="2794000"/>
          </a:xfrm>
          <a:prstGeom prst="roundRect">
            <a:avLst>
              <a:gd name="adj" fmla="val 7272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254000" dist="101600" dir="2700000" algn="tl" rotWithShape="0">
              <a:srgbClr val="F472B6">
                <a:alpha val="2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762500"/>
            <a:ext cx="4572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基于大模型的智能图文生成引擎，从模糊的创意主题到可直接发布的小红书视觉成品，实现全流程自动化，大幅降低创作门槛与时间成本，让内容生产更轻松。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715000" y="1651000"/>
            <a:ext cx="2984500" cy="14224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905500" y="1841500"/>
            <a:ext cx="279400" cy="279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286500" y="1828800"/>
            <a:ext cx="2349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主题解析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905500" y="2260600"/>
            <a:ext cx="266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大模型深度理解用户模糊需求，精准拆解核心主题与创作方向，把握内容基调。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715000" y="3251200"/>
            <a:ext cx="2984500" cy="14224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905500" y="3441700"/>
            <a:ext cx="279400" cy="279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286500" y="3429000"/>
            <a:ext cx="2349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模板匹配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905500" y="3860800"/>
            <a:ext cx="266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智能匹配小红书热门风格模板，覆盖清新、复古、ins风等多种视觉调性。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715000" y="4851400"/>
            <a:ext cx="2984500" cy="14224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905500" y="5041900"/>
            <a:ext cx="279400" cy="279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286500" y="5029200"/>
            <a:ext cx="2349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03 文案生成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905500" y="5461000"/>
            <a:ext cx="266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结合主题与模板风格，生成符合平台调性、融入流行话术的高互动文案。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826500" y="1651000"/>
            <a:ext cx="2984500" cy="14224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017000" y="1841500"/>
            <a:ext cx="279400" cy="279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398000" y="1828800"/>
            <a:ext cx="2349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04 图片风格化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9017000" y="2260600"/>
            <a:ext cx="266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基于生成的文案，在模板底图上自动完成文字叠加、色彩优化与视觉增强。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8826500" y="3251200"/>
            <a:ext cx="2984500" cy="1422400"/>
          </a:xfrm>
          <a:prstGeom prst="roundRect">
            <a:avLst>
              <a:gd name="adj" fmla="val 0"/>
            </a:avLst>
          </a:prstGeom>
          <a:solidFill>
            <a:srgbClr val="F472B6">
              <a:alpha val="8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9017000" y="3441700"/>
            <a:ext cx="279400" cy="2794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9398000" y="3429000"/>
            <a:ext cx="2349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05 排版输出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9017000" y="3860800"/>
            <a:ext cx="266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自动整合图文元素，输出高清、可直接下载发布的小红书成品图片。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8826500" y="4851400"/>
            <a:ext cx="2984500" cy="1422400"/>
          </a:xfrm>
          <a:prstGeom prst="roundRect">
            <a:avLst>
              <a:gd name="adj" fmla="val 0"/>
            </a:avLst>
          </a:prstGeom>
          <a:solidFill>
            <a:srgbClr val="F472B6">
              <a:alpha val="15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7" name="AutoShape 27"/>
          <p:cNvSpPr/>
          <p:nvPr/>
        </p:nvSpPr>
        <p:spPr>
          <a:xfrm>
            <a:off x="8953500" y="5041900"/>
            <a:ext cx="2730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BE185D"/>
                </a:solidFill>
                <a:latin typeface="Noto Sans SC"/>
                <a:ea typeface="Noto Sans SC"/>
                <a:cs typeface="Noto Sans SC"/>
                <a:sym typeface="Noto Sans SC"/>
              </a:rPr>
              <a:t>✨ 智能创作 · 效率倍增</a:t>
            </a:r>
            <a:endParaRPr lang="en-US" sz="1100"/>
          </a:p>
          <a:p>
            <a:pPr marL="0" indent="0" algn="ctr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83184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无需专业技能，5步即可产出高质量小红书素材，让灵感即刻变现！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生成效果预览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5270500" cy="3238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12570" r="12570"/>
          <a:stretch>
            <a:fillRect/>
          </a:stretch>
        </p:blipFill>
        <p:spPr>
          <a:xfrm>
            <a:off x="952500" y="1587500"/>
            <a:ext cx="48895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952500" y="3327400"/>
            <a:ext cx="4889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01 理财小知识 · 清新科普风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3759200"/>
            <a:ext cx="4889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采用柔和的马卡龙色系与模块化排版，将抽象的理财概念拆解为直观的图文卡片，有效降低理解门槛，非常适合金融知识的轻量化科普与传播。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159500" y="1397000"/>
            <a:ext cx="5270500" cy="3238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 l="12775" r="12775"/>
          <a:stretch>
            <a:fillRect/>
          </a:stretch>
        </p:blipFill>
        <p:spPr>
          <a:xfrm>
            <a:off x="6350000" y="1587500"/>
            <a:ext cx="48895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6350000" y="3327400"/>
            <a:ext cx="4889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472B6"/>
                </a:solidFill>
                <a:latin typeface="Noto Sans SC"/>
                <a:ea typeface="Noto Sans SC"/>
                <a:cs typeface="Noto Sans SC"/>
                <a:sym typeface="Noto Sans SC"/>
              </a:rPr>
              <a:t>02 装修避坑指南 · 醒目攻略风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350000" y="3759200"/>
            <a:ext cx="4889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运用高饱和撞色与醒目色块突出重点，以“痛点+对策”的结构直击用户需求，视觉冲击力强，完美适配装修攻略等实用干货类内容。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953000"/>
            <a:ext cx="10668000" cy="1460500"/>
          </a:xfrm>
          <a:prstGeom prst="roundRect">
            <a:avLst>
              <a:gd name="adj" fmla="val 0"/>
            </a:avLst>
          </a:prstGeom>
          <a:solidFill>
            <a:srgbClr val="F472B6">
              <a:alpha val="1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5143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87500" y="5143500"/>
            <a:ext cx="965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课堂思考：AI模板的“场景化适配”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5588000"/>
            <a:ext cx="9906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请观察两组案例的色彩、排版与内容结构差异。这种“主题决定风格”的生成逻辑，体现了AI在内容创作中怎样的优势？它如何帮助我们实现“一键产出专业级视觉方案”？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核心技术揭秘：什么是画板节点？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F472B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676400"/>
            <a:ext cx="508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DB2777"/>
                </a:solidFill>
                <a:latin typeface="Noto Sans SC"/>
                <a:ea typeface="Noto Sans SC"/>
                <a:cs typeface="Noto Sans SC"/>
                <a:sym typeface="Noto Sans SC"/>
              </a:rPr>
              <a:t>📝 定义：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Coze智能体工作流中，实现“动态文字”与“静态视觉”无缝融合的核心枢纽，是连接内容生产与视觉呈现的关键环节。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42709">
            <a:off x="5715000" y="2089203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472B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6350000" y="1676400"/>
            <a:ext cx="508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DB2777"/>
                </a:solidFill>
                <a:latin typeface="Noto Sans SC"/>
                <a:ea typeface="Noto Sans SC"/>
                <a:cs typeface="Noto Sans SC"/>
                <a:sym typeface="Noto Sans SC"/>
              </a:rPr>
              <a:t>⚙️ 本质：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一个可嵌入自动化流程的轻量级在线图文编辑工具，无需人工干预，即可完成从内容填充到视觉美化的全过程。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048000"/>
            <a:ext cx="2540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238500"/>
            <a:ext cx="330200" cy="330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33500" y="3238500"/>
            <a:ext cx="1968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视觉底图导入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52500" y="37084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支持上传或选择预设的海报、封面或模板作为基础，为内容提供丰富的视觉载体。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3467100" y="3048000"/>
            <a:ext cx="2540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657600" y="3238500"/>
            <a:ext cx="330200" cy="330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4038600" y="3238500"/>
            <a:ext cx="1968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动态内容绑定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3657600" y="37084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自动获取上游生成的文案、标题或数据，精准填充到底图的指定位置，实现内容自动化。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172200" y="3048000"/>
            <a:ext cx="2540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362700" y="3238500"/>
            <a:ext cx="330200" cy="330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743700" y="3238500"/>
            <a:ext cx="1968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精细样式调校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362700" y="37084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自定义文字的字体、大小、颜色与对齐，还可添加阴影和透明度，打造吸睛的视觉效果。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890000" y="3048000"/>
            <a:ext cx="2540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F472B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080500" y="3238500"/>
            <a:ext cx="330200" cy="330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9461500" y="3238500"/>
            <a:ext cx="19685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成品一键生成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9080500" y="3708400"/>
            <a:ext cx="215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自动渲染生成高清图文成品图，直接用于社交媒体发布或下游流程，大幅提升效率。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762000" y="5207000"/>
            <a:ext cx="10668000" cy="1079500"/>
          </a:xfrm>
          <a:prstGeom prst="roundRect">
            <a:avLst>
              <a:gd name="adj" fmla="val 0"/>
            </a:avLst>
          </a:prstGeom>
          <a:solidFill>
            <a:srgbClr val="FBCFE8">
              <a:alpha val="40000"/>
            </a:srgbClr>
          </a:solidFill>
          <a:ln w="12700" cap="flat" cmpd="sng">
            <a:solidFill>
              <a:srgbClr val="EC48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25"/>
          <p:cNvSpPr/>
          <p:nvPr/>
        </p:nvSpPr>
        <p:spPr>
          <a:xfrm>
            <a:off x="952500" y="5397500"/>
            <a:ext cx="1028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9D174D"/>
                </a:solidFill>
                <a:latin typeface="Noto Sans SC"/>
                <a:ea typeface="Noto Sans SC"/>
                <a:cs typeface="Noto Sans SC"/>
                <a:sym typeface="Noto Sans SC"/>
              </a:rPr>
              <a:t>🚀 为什么它很重要？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它是实现“图文协同”自动化的核心，打破了纯文本与视觉设计的壁垒，让AI不仅能写文案，更能直接生成可发布的视觉内容，是打造自动化内容工厂的关键拼图。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2058</Words>
  <Application>Microsoft Office PowerPoint</Application>
  <PresentationFormat>宽屏</PresentationFormat>
  <Paragraphs>293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2026-07-14T10:20:17Z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{"Label":"1","ContentProducer":"001191110102MACQD9K64010000","ProduceID":"7662325028797959433","ReservedCode1":"","ContentPropagator":"","PropagateID":"","ReservedCode2":""}</vt:lpwstr>
  </property>
</Properties>
</file>