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AI应用开发实战课。在学习过程中，整理错题是我们巩固知识、提升能力的关键环节，但传统的整理方式往往费时费力。今天，我们将学习如何利用AI技术，亲手打造一个智能错题本整理Agent，实现错题解析、归档和巩固练习的全自动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43796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gent的基础框架搭建好了，但真正的“智慧”都藏在工作流里。工作流是整个Agent的核心业务逻辑。这张图就是我们将要搭建的完整工作流。我们先在资源库中创建一个名为“cuotizhengli”的空白工作流，然后一步步往里添加节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13115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逐个拆解工作流中的节点。首先是“开始”和“批处理”节点。开始节点负责接收用户上传的图片数组。批处理节点则负责将这些图片一张一张地按顺序处理，这里要注意，并行数量要设置为1，确保处理顺序不乱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8010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接下来是第一个核心的大模型节点，它的任务是“看懂”图片里的题目。我们选择一个支持视觉识别的大模型，并通过精心设计的系统提示词， instruct它准确地识别图片中的文字，并按照我们指定的格式输出题目内容和用户答案。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06511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提取出文字后，第二个大模型节点将登场，它扮演一个“金牌家教”的角色。我们通过更详细的提示词，让它对题目进行深度分析，包括定位知识点、给出详细解析、诊断错误原因，并最终整理成结构化的Markdown文本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54487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分析完成后，我们需要对结果进行整理。这里用到一个简单的代码节点，它的作用是把批量处理后的多个题目解析结果用换行符连接起来，确保最后生成的文档格式清晰、美观。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28245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整理好内容后，就该保存了。我们使用飞书文档节点，将整理好的Markdown内容生成一个飞书文档。使用前需要先完成飞书账号的授权，然后配置好文档标题和输入内容即可。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61749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飞书文档节点运行成功后，会输出一个包含文档链接的对象。这个链接就是我们最终要返回给用户的结果之一。我们可以看到，系统已经成功创建了文档，并给出了访问链接。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22936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整理完错题，最重要的一步是巩固。我们再创建一个大模型节点，让它根据错题的知识点和错误类型，生成不同难度的巩固习题。然后，同样使用一个飞书文档节点，将这些习题保存为一个新的文档。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11872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最后是结束节点。它是工作流的终点，负责汇总前面生成的错题文档和习题文档的链接，并组织成一段友好的回复文本，最终返回给用户。这样，整个流程就完整了。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83289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就是将我们精心打造的工作流“安装”到之前创建的Agent框架中。在Agent的编排模块里，找到工作流配置项，将我们创建的“cuotizhengli”工作流关联进去。这样，Agent和工作流就合二为一，我们的智能错题本整理Agent就正式搭建完成了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9573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之前，我想问问大家，平时整理错题是不是一件很头疼的事？手抄题目费时费力，网上找的解析又不一定准确，整理完了还不知道该做些什么题来巩固。这些痛点，相信大家或多或少都经历过。今天，我们就来解决这些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50525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今天的课程。我们从分析错题整理的痛点出发，设计了Agent的解决方案，并一步步动手搭建了它。我们学会了创建Agent、编写提示词、构建复杂的工作流，以及如何利用大模型和外部工具来实现强大的功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669717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今天搭建的Agent只是一个起点。基于这个框架，我们还可以进行更多的扩展，比如支持更多题型、实现个性化推荐、对接更多平台等。更重要的是，希望大家能掌握“工作流”这个核心思想，用它去解决更多学习和生活中的实际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6185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解决方案就是这个智能错题本整理Agent。它具备六大核心功能：从上传错题图片开始，到利用大模型进行解析和错误归因，再到生成详细的答案解析，最后自动归档到飞书文档并生成巩固习题。整个过程全自动，将我们从繁琐的整理工作中彻底解放出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49313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这个Agent是如何工作的呢？这张图清晰地展示了它的核心原理。整个流程就像一条自动化的流水线：首先，用户上传图片；然后，系统通过OCR技术识别文字；接着，大模型进行深度解析和错误归因；最后，将结果整理成飞书文档，并生成巩固习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69388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这个流程中，有几个关键概念。OCR技术负责让电脑看懂图片里的文字。大模型是Agent的大脑，负责理解和分析。而工作流，则是将这些任务串联起来自动执行的流程。理解了这三个概念，就理解了我们今天项目的核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07886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说了这么多，让我们来看一下实际效果。用户只需要像聊天一样把错题图片发给Agent，Agent就会自动处理。处理完成后，会生成一个链接。点击链接，我们就能看到一份结构非常清晰的错题本，里面包含了所有我们需要的信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70325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大家看，这就是自动生成的错题本。每一道题都包含了完整的信息，从题目截图到详细解析，再到错误原因分析，一目了然。更棒的是，Agent还会贴心地为我们生成一份巩固习题，帮助我们彻底掌握这个知识点。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74032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看完了效果，我们现在就来动手搭建。第一步，在Coze平台创建一个Agent的“外壳”。我们需要给它起个名字，写一段功能介绍，然后点击创建。这样，一个Agent的基础框架就搭建好了。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80392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了外壳之后，我们需要给Agent注入灵魂，这就是编写提示词。我们通过“角色-技能-限制”的结构，告诉Agent它是谁，能做什么。最关键的是，在技能部分，我们要明确指示它调用我们即将创建的cuotizhengli工作流，并指定输入参数为用户上传的图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6928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.jpeg"/><Relationship Id="rId7" Type="http://schemas.openxmlformats.org/officeDocument/2006/relationships/image" Target="../media/image67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65.sv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4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svg"/><Relationship Id="rId5" Type="http://schemas.openxmlformats.org/officeDocument/2006/relationships/image" Target="../media/image42.png"/><Relationship Id="rId10" Type="http://schemas.openxmlformats.org/officeDocument/2006/relationships/image" Target="../media/image25.svg"/><Relationship Id="rId4" Type="http://schemas.openxmlformats.org/officeDocument/2006/relationships/image" Target="../media/image41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.jpeg"/><Relationship Id="rId7" Type="http://schemas.openxmlformats.org/officeDocument/2006/relationships/image" Target="../media/image5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79.svg"/><Relationship Id="rId5" Type="http://schemas.openxmlformats.org/officeDocument/2006/relationships/image" Target="../media/image45.png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openxmlformats.org/officeDocument/2006/relationships/image" Target="../media/image7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svg"/><Relationship Id="rId5" Type="http://schemas.openxmlformats.org/officeDocument/2006/relationships/image" Target="../media/image1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6.sv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4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3" Type="http://schemas.openxmlformats.org/officeDocument/2006/relationships/image" Target="../media/image4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svg"/><Relationship Id="rId5" Type="http://schemas.openxmlformats.org/officeDocument/2006/relationships/image" Target="../media/image19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.jpeg"/><Relationship Id="rId7" Type="http://schemas.openxmlformats.org/officeDocument/2006/relationships/image" Target="../media/image96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11" Type="http://schemas.openxmlformats.org/officeDocument/2006/relationships/image" Target="../media/image100.svg"/><Relationship Id="rId5" Type="http://schemas.openxmlformats.org/officeDocument/2006/relationships/image" Target="../media/image94.svg"/><Relationship Id="rId10" Type="http://schemas.openxmlformats.org/officeDocument/2006/relationships/image" Target="../media/image61.png"/><Relationship Id="rId4" Type="http://schemas.openxmlformats.org/officeDocument/2006/relationships/image" Target="../media/image58.png"/><Relationship Id="rId9" Type="http://schemas.openxmlformats.org/officeDocument/2006/relationships/image" Target="../media/image9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svg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13.svg"/><Relationship Id="rId4" Type="http://schemas.openxmlformats.org/officeDocument/2006/relationships/image" Target="../media/image5.jpeg"/><Relationship Id="rId9" Type="http://schemas.openxmlformats.org/officeDocument/2006/relationships/image" Target="../media/image8.png"/><Relationship Id="rId14" Type="http://schemas.openxmlformats.org/officeDocument/2006/relationships/image" Target="../media/image17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4.jpeg"/><Relationship Id="rId7" Type="http://schemas.openxmlformats.org/officeDocument/2006/relationships/image" Target="../media/image79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108.svg"/><Relationship Id="rId3" Type="http://schemas.openxmlformats.org/officeDocument/2006/relationships/image" Target="../media/image4.jpeg"/><Relationship Id="rId7" Type="http://schemas.openxmlformats.org/officeDocument/2006/relationships/image" Target="../media/image23.sv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06.svg"/><Relationship Id="rId5" Type="http://schemas.openxmlformats.org/officeDocument/2006/relationships/image" Target="../media/image104.svg"/><Relationship Id="rId10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9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svg"/><Relationship Id="rId3" Type="http://schemas.openxmlformats.org/officeDocument/2006/relationships/image" Target="../media/image4.jpe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23.svg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svg"/><Relationship Id="rId11" Type="http://schemas.openxmlformats.org/officeDocument/2006/relationships/image" Target="../media/image7.png"/><Relationship Id="rId5" Type="http://schemas.openxmlformats.org/officeDocument/2006/relationships/image" Target="../media/image16.png"/><Relationship Id="rId15" Type="http://schemas.openxmlformats.org/officeDocument/2006/relationships/image" Target="../media/image18.png"/><Relationship Id="rId10" Type="http://schemas.openxmlformats.org/officeDocument/2006/relationships/image" Target="../media/image13.svg"/><Relationship Id="rId4" Type="http://schemas.openxmlformats.org/officeDocument/2006/relationships/image" Target="../media/image15.png"/><Relationship Id="rId9" Type="http://schemas.openxmlformats.org/officeDocument/2006/relationships/image" Target="../media/image8.png"/><Relationship Id="rId14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11" Type="http://schemas.openxmlformats.org/officeDocument/2006/relationships/image" Target="../media/image25.svg"/><Relationship Id="rId5" Type="http://schemas.openxmlformats.org/officeDocument/2006/relationships/image" Target="../media/image21.png"/><Relationship Id="rId10" Type="http://schemas.openxmlformats.org/officeDocument/2006/relationships/image" Target="../media/image14.png"/><Relationship Id="rId4" Type="http://schemas.openxmlformats.org/officeDocument/2006/relationships/image" Target="../media/image20.png"/><Relationship Id="rId9" Type="http://schemas.openxmlformats.org/officeDocument/2006/relationships/image" Target="../media/image3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27.png"/><Relationship Id="rId3" Type="http://schemas.openxmlformats.org/officeDocument/2006/relationships/image" Target="../media/image4.jpeg"/><Relationship Id="rId7" Type="http://schemas.openxmlformats.org/officeDocument/2006/relationships/image" Target="../media/image24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11" Type="http://schemas.openxmlformats.org/officeDocument/2006/relationships/image" Target="../media/image26.png"/><Relationship Id="rId5" Type="http://schemas.openxmlformats.org/officeDocument/2006/relationships/image" Target="../media/image14.png"/><Relationship Id="rId10" Type="http://schemas.openxmlformats.org/officeDocument/2006/relationships/image" Target="../media/image43.svg"/><Relationship Id="rId4" Type="http://schemas.openxmlformats.org/officeDocument/2006/relationships/image" Target="../media/image23.png"/><Relationship Id="rId9" Type="http://schemas.openxmlformats.org/officeDocument/2006/relationships/image" Target="../media/image25.png"/><Relationship Id="rId14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svg"/><Relationship Id="rId5" Type="http://schemas.openxmlformats.org/officeDocument/2006/relationships/image" Target="../media/image29.png"/><Relationship Id="rId10" Type="http://schemas.openxmlformats.org/officeDocument/2006/relationships/image" Target="../media/image54.sv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jpeg"/><Relationship Id="rId7" Type="http://schemas.openxmlformats.org/officeDocument/2006/relationships/image" Target="../media/image52.sv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60.svg"/><Relationship Id="rId5" Type="http://schemas.openxmlformats.org/officeDocument/2006/relationships/image" Target="../media/image56.sv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5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160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AI应用开发实战：</a:t>
            </a:r>
            <a:b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从零搭建智能错题本整理Agent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937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自动化解析与精准巩固习题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207000"/>
            <a:ext cx="10160000" cy="1016000"/>
          </a:xfrm>
          <a:prstGeom prst="roundRect">
            <a:avLst>
              <a:gd name="adj" fmla="val 0"/>
            </a:avLst>
          </a:prstGeom>
          <a:solidFill>
            <a:srgbClr val="3B82F6">
              <a:alpha val="15000"/>
            </a:srgbClr>
          </a:solidFill>
          <a:ln w="12700" cap="flat" cmpd="sng">
            <a:solidFill>
              <a:srgbClr val="60A5F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397000" y="5575300"/>
            <a:ext cx="279400" cy="279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03400" y="55245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 dirty="0" err="1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讲师</a:t>
            </a:r>
            <a:r>
              <a:rPr lang="en-US" sz="1800" b="0" i="0" u="none" strike="noStrike" dirty="0" smtClean="0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endParaRPr lang="en-US" sz="1100" dirty="0"/>
          </a:p>
        </p:txBody>
      </p:sp>
      <p:cxnSp>
        <p:nvCxnSpPr>
          <p:cNvPr id="8" name="Connector 8"/>
          <p:cNvCxnSpPr/>
          <p:nvPr/>
        </p:nvCxnSpPr>
        <p:spPr>
          <a:xfrm rot="5331254">
            <a:off x="5778500" y="5708713"/>
            <a:ext cx="63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5575300"/>
            <a:ext cx="279400" cy="279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83400" y="55245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日期：2026年7月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工作流概览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09" r="309"/>
          <a:stretch>
            <a:fillRect/>
          </a:stretch>
        </p:blipFill>
        <p:spPr>
          <a:xfrm>
            <a:off x="1016000" y="1905000"/>
            <a:ext cx="4699000" cy="2095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4191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全链路逻辑架构可视化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6990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工作流是智能 Agent 的核心业务引擎，决定了任务处理的路径与逻辑。上图展示了从用户输入到结果输出的完整节点链路，清晰呈现了信息的流转、处理与决策过程，是实现自动化解题分析的基础。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1022" r="1022"/>
          <a:stretch>
            <a:fillRect/>
          </a:stretch>
        </p:blipFill>
        <p:spPr>
          <a:xfrm>
            <a:off x="6477000" y="1905000"/>
            <a:ext cx="2095500" cy="2095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8699500" y="1905000"/>
            <a:ext cx="2730500" cy="209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 工作流初始化创建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 Coze 平台的「资源库」模块中，通过新建功能快速生成空白工作流。这是构建智能应用的起点，为后续的节点配置与逻辑编排提供画布。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477000" y="4445000"/>
            <a:ext cx="4699000" cy="1079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604000" y="4572000"/>
            <a:ext cx="4445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实操关键：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创建一个名为“cuotizhengli”的空白工作流，作为承载错题整理业务逻辑的独立载体，开启智能应用的搭建之旅。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节点详解：开始节点 &amp; 批处理节点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14500"/>
            <a:ext cx="5334000" cy="2032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685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98600" y="19431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开始节点 (Start)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765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作为工作流的启动源头，负责定义外部输入的参数结构。需声明变量</a:t>
            </a:r>
            <a:r>
              <a:rPr lang="en-US" sz="14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imageList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，类型指定为</a:t>
            </a:r>
            <a:r>
              <a:rPr lang="en-US" sz="14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Array&lt;Image&gt;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，以此承载用户上传的批量图片资源。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4127500"/>
            <a:ext cx="5334000" cy="2032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381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98600" y="43561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 批处理节点 (Batch)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48895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核心作用是遍历图片数组并逐个执行任务。需关联输入变量</a:t>
            </a:r>
            <a:r>
              <a:rPr lang="en-US" sz="14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imageList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，并将「并行运行数量」强制设为</a:t>
            </a:r>
            <a:r>
              <a:rPr lang="en-US" sz="1400" b="1" i="0" u="none" strike="noStrike">
                <a:solidFill>
                  <a:srgbClr val="DC2626"/>
                </a:solidFill>
                <a:latin typeface="Noto Sans SC"/>
                <a:ea typeface="Noto Sans SC"/>
                <a:cs typeface="Noto Sans SC"/>
                <a:sym typeface="Noto Sans SC"/>
              </a:rPr>
              <a:t>1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，确保图片按顺序串行处理，避免执行逻辑混乱。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473" r="473"/>
          <a:stretch>
            <a:fillRect/>
          </a:stretch>
        </p:blipFill>
        <p:spPr>
          <a:xfrm>
            <a:off x="6477000" y="1841500"/>
            <a:ext cx="5080000" cy="31750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90500" dist="635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6477000" y="52705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图示：工作流编辑器中「批处理」节点的配置界面，直观展示了节点关联、输入变量映射及串行执行的关键参数设置。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节点详解：大模型识别图片节点 (OCR)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897" r="1897"/>
          <a:stretch>
            <a:fillRect/>
          </a:stretch>
        </p:blipFill>
        <p:spPr>
          <a:xfrm>
            <a:off x="762000" y="1778000"/>
            <a:ext cx="3556000" cy="3556000"/>
          </a:xfrm>
          <a:prstGeom prst="rect">
            <a:avLst/>
          </a:prstGeom>
          <a:noFill/>
          <a:ln w="25400" cap="flat" cmpd="sng">
            <a:solidFill>
              <a:srgbClr val="3B82F6">
                <a:alpha val="2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461000"/>
            <a:ext cx="355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可视化配置面板，直观定义模型参数与输入输出映射，实现零代码的智能识别节点部署。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1778000"/>
            <a:ext cx="6731000" cy="1333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cap="flat" cmpd="sng">
            <a:solidFill>
              <a:srgbClr val="1F67D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53000" y="1968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461000" y="1930400"/>
            <a:ext cx="584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模型选型：视觉多模态基座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2349500"/>
            <a:ext cx="584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选用具备视觉深度理解能力的大模型（如豆包1.5Pro），不仅能精准识别图片中的印刷/手写文字，更能理解题目语境、图表信息与排版结构，是实现智能化OCR的核心大脑。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99000" y="3365500"/>
            <a:ext cx="6731000" cy="1333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cap="flat" cmpd="sng">
            <a:solidFill>
              <a:srgbClr val="1F67D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53000" y="3556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61000" y="3517900"/>
            <a:ext cx="584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输入对接：批量图片流转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461000" y="3937000"/>
            <a:ext cx="584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无缝对接上游“批处理节点”，自动接收图片Item列表作为输入。支持对海量试卷、作业或文档图片进行自动化的并行处理，确保数据流的高效传递与处理。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99000" y="4953000"/>
            <a:ext cx="6731000" cy="1333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cap="flat" cmpd="sng">
            <a:solidFill>
              <a:srgbClr val="1F67D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953000" y="5143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461000" y="5105400"/>
            <a:ext cx="584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Prompt工程：结构化输出约束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461000" y="5524500"/>
            <a:ext cx="584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通过系统提示词（System Prompt）定义“专业题解助手”角色，强制模型按指定Markdown格式输出题目、选项、用户答案及解析等关键信息，确保非结构化图片转化为高可用的结构化数据。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节点详解：大模型题目分析节点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作为智能错题分析的“核心大脑”，该节点接收题目文本与图像信息，通过定制化Prompt驱动大模型，精准输出答案解析、错误归因及提升建议，实现从“识别”到“诊断”的智能跃升。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254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5723" r="5723"/>
          <a:stretch>
            <a:fillRect/>
          </a:stretch>
        </p:blipFill>
        <p:spPr>
          <a:xfrm>
            <a:off x="952500" y="2667000"/>
            <a:ext cx="2159000" cy="1778000"/>
          </a:xfrm>
          <a:prstGeom prst="roundRect">
            <a:avLst>
              <a:gd name="adj" fmla="val 5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7" name="AutoShape 7"/>
          <p:cNvSpPr/>
          <p:nvPr/>
        </p:nvSpPr>
        <p:spPr>
          <a:xfrm>
            <a:off x="3238500" y="2540000"/>
            <a:ext cx="2667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智能配置引擎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灵活接入文本与图像等多模态输入，支持主流大模型无缝切换。通过可视化的节点配置面板，可自定义输入输出变量，快速搭建专属的智能题目分析模型。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2286000"/>
            <a:ext cx="5207000" cy="2540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t="8512" b="8512"/>
          <a:stretch>
            <a:fillRect/>
          </a:stretch>
        </p:blipFill>
        <p:spPr>
          <a:xfrm>
            <a:off x="6413500" y="2667000"/>
            <a:ext cx="2159000" cy="1778000"/>
          </a:xfrm>
          <a:prstGeom prst="roundRect">
            <a:avLst>
              <a:gd name="adj" fmla="val 5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0" name="AutoShape 10"/>
          <p:cNvSpPr/>
          <p:nvPr/>
        </p:nvSpPr>
        <p:spPr>
          <a:xfrm>
            <a:off x="8699500" y="2540000"/>
            <a:ext cx="2667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 结构化诊断输出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不仅给出标准答案，更深度拆解考察知识点、还原错误成因（如概念误解），并生成针对性改进建议。输出内容以结构化Markdown格式呈现，可直接用于智能错题本沉淀。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3429000" cy="12700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5270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33500" y="5232400"/>
            <a:ext cx="279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专家级Prompt赋能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预设“金牌家教”角色，赋予模型深度诊断思维，精准捕捉题目核心逻辑与学生的易错根源。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4381500" y="5080000"/>
            <a:ext cx="3429000" cy="12700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572000" y="5270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953000" y="5232400"/>
            <a:ext cx="279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图文多模态理解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融合视觉与语言理解能力，有效解决纯文本分析的信息缺失问题，完美适配各类复杂排版的试卷场景。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001000" y="5080000"/>
            <a:ext cx="3429000" cy="12700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191500" y="5270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572500" y="5232400"/>
            <a:ext cx="279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可复用知识资产</a:t>
            </a:r>
            <a:endParaRPr lang="en-US" sz="1100"/>
          </a:p>
          <a:p>
            <a:pPr marL="0" indent="0" algn="l">
              <a:lnSpc>
                <a:spcPct val="108333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输出数据可直接接入学情分析系统，为后续的个性化学习路径规划、知识点薄弱项统计提供支撑。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节点详解：代码节点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23" b="223"/>
          <a:stretch>
            <a:fillRect/>
          </a:stretch>
        </p:blipFill>
        <p:spPr>
          <a:xfrm>
            <a:off x="762000" y="1651000"/>
            <a:ext cx="2794000" cy="4254500"/>
          </a:xfrm>
          <a:prstGeom prst="roundRect">
            <a:avLst>
              <a:gd name="adj" fmla="val 545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3937000" y="1651000"/>
            <a:ext cx="7620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191000" y="1841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4635500" y="1816100"/>
            <a:ext cx="685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核心作用：结构化数据重组与美化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191000" y="2286000"/>
            <a:ext cx="711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对批量处理后的多组题目解析结果进行清洗与格式化，通过插入换行符、分隔线等方式消除数据冗余，统一输出格式，确保最终生成的报告文档结构清晰、层次分明，提升可读性。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937000" y="3429000"/>
            <a:ext cx="7620000" cy="2349500"/>
          </a:xfrm>
          <a:prstGeom prst="roundRect">
            <a:avLst>
              <a:gd name="adj" fmla="val 0"/>
            </a:avLst>
          </a:prstGeom>
          <a:solidFill>
            <a:srgbClr val="111827">
              <a:alpha val="85000"/>
            </a:srgbClr>
          </a:solidFill>
          <a:ln w="12700" cap="flat" cmpd="sng">
            <a:solidFill>
              <a:srgbClr val="3B82F6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191000" y="3581400"/>
            <a:ext cx="711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93C5FD"/>
                </a:solidFill>
                <a:latin typeface="Noto Sans SC"/>
                <a:ea typeface="Noto Sans SC"/>
                <a:cs typeface="Noto Sans SC"/>
                <a:sym typeface="Noto Sans SC"/>
              </a:rPr>
              <a:t>▍核心逻辑实现 (JavaScript)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191000" y="3962400"/>
            <a:ext cx="711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// 初始化容器，遍历批量处理结果集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let content = '';</a:t>
            </a: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// 承载拼接后的文本内容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B82F6"/>
                </a:solidFill>
                <a:latin typeface="Roboto Mono"/>
                <a:ea typeface="Roboto Mono"/>
                <a:cs typeface="Roboto Mono"/>
                <a:sym typeface="Roboto Mono"/>
              </a:rPr>
              <a:t>for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(let i = 0; i &lt; workflow.batch.items.length; i++) {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content += workflow.batch.items[i].result +</a:t>
            </a:r>
            <a:r>
              <a:rPr lang="en-US" sz="1300" b="0" i="0" u="none" strike="noStrike">
                <a:solidFill>
                  <a:srgbClr val="4ADE80"/>
                </a:solidFill>
                <a:latin typeface="Roboto Mono"/>
                <a:ea typeface="Roboto Mono"/>
                <a:cs typeface="Roboto Mono"/>
                <a:sym typeface="Roboto Mono"/>
              </a:rPr>
              <a:t>'\n\n---\n\n'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;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// 输出整理好的内容，供后续节点使用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workflow.output = { content: content };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937000" y="5969000"/>
            <a:ext cx="7620000" cy="5334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4064000" y="6070600"/>
            <a:ext cx="736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进阶提示：可灵活添加条件判断过滤无效数据，或自定义分隔符样式，实现更精细的格式控制。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节点详解：飞书文档节点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飞书文档节点是实现内容自动化沉淀的核心组件，能够将整理好的 Markdown 文本内容，一键转化为结构清晰、可在线协作的飞书云文档，打通从数据处理到文档归档的自动化闭环，是工作流中实现知识留存与分享的关键环节。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794000"/>
            <a:ext cx="3429000" cy="349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t="22597" b="22597"/>
          <a:stretch>
            <a:fillRect/>
          </a:stretch>
        </p:blipFill>
        <p:spPr>
          <a:xfrm>
            <a:off x="889000" y="2984500"/>
            <a:ext cx="3175000" cy="1714500"/>
          </a:xfrm>
          <a:prstGeom prst="roundRect">
            <a:avLst>
              <a:gd name="adj" fmla="val 592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889000" y="48260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账号授权验证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89000" y="5207000"/>
            <a:ext cx="317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使用前需完成飞书账号的授权登录，确认应用具备创建文档的权限，这是节点正常调用的基础保障，确保内容能成功写入云端。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2794000"/>
            <a:ext cx="3429000" cy="349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t="16846" b="16846"/>
          <a:stretch>
            <a:fillRect/>
          </a:stretch>
        </p:blipFill>
        <p:spPr>
          <a:xfrm>
            <a:off x="4508500" y="2984500"/>
            <a:ext cx="3175000" cy="1714500"/>
          </a:xfrm>
          <a:prstGeom prst="roundRect">
            <a:avLst>
              <a:gd name="adj" fmla="val 592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4508500" y="48260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核心节点配置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08500" y="5207000"/>
            <a:ext cx="317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在插件列表中搜索“飞书云文档”，选择 create_document 节点，该节点专为新建文档设计，支持直接写入结构化的文本内容。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2794000"/>
            <a:ext cx="3429000" cy="349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/>
          <a:srcRect l="15094" r="15094"/>
          <a:stretch>
            <a:fillRect/>
          </a:stretch>
        </p:blipFill>
        <p:spPr>
          <a:xfrm>
            <a:off x="8128000" y="2984500"/>
            <a:ext cx="3175000" cy="1714500"/>
          </a:xfrm>
          <a:prstGeom prst="roundRect">
            <a:avLst>
              <a:gd name="adj" fmla="val 592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8128000" y="48260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03 文档参数设定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28000" y="5207000"/>
            <a:ext cx="317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自定义文档标题（如“学习笔记汇总”），并将上游处理好的 Markdown 文本关联至输入参数，即可自动生成并保存文档。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节点详解：飞书文档节点运行结果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52" b="152"/>
          <a:stretch>
            <a:fillRect/>
          </a:stretch>
        </p:blipFill>
        <p:spPr>
          <a:xfrm>
            <a:off x="762000" y="1651000"/>
            <a:ext cx="2794000" cy="4419600"/>
          </a:xfrm>
          <a:prstGeom prst="rect">
            <a:avLst/>
          </a:prstGeom>
          <a:noFill/>
          <a:ln w="25400" cap="flat" cmpd="sng">
            <a:solidFill>
              <a:srgbClr val="3B82F6">
                <a:alpha val="2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064000" y="1651000"/>
            <a:ext cx="7366000" cy="1778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18000" y="18796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4762500" y="18415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运行成功输出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18000" y="2349500"/>
            <a:ext cx="685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当节点执行成功后，系统将返回一个包含关键信息的JSON对象。其中包含唯一的文档ID与可直接访问的文档URL，您可将此URL作为结果返回给用户，或在后续节点中直接引用该链接进行文档的查看与编辑。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064000" y="3683000"/>
            <a:ext cx="736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输出数据示例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064000" y="4191000"/>
            <a:ext cx="7366000" cy="2032000"/>
          </a:xfrm>
          <a:prstGeom prst="roundRect">
            <a:avLst>
              <a:gd name="adj" fmla="val 0"/>
            </a:avLst>
          </a:prstGeom>
          <a:solidFill>
            <a:srgbClr val="1F2937">
              <a:alpha val="5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254500" y="4343400"/>
            <a:ext cx="6985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B91C1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{</a:t>
            </a:r>
            <a:endParaRPr lang="en-US" sz="1100"/>
          </a:p>
          <a:p>
            <a:pPr marL="25400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2563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"document_id"</a:t>
            </a:r>
            <a:r>
              <a:rPr lang="en-US" sz="1400" b="0" i="0" u="none" strike="noStrike">
                <a:solidFill>
                  <a:srgbClr val="37415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</a:t>
            </a:r>
            <a:r>
              <a:rPr lang="en-US" sz="1400" b="0" i="0" u="none" strike="noStrike">
                <a:solidFill>
                  <a:srgbClr val="D97706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"doxcn72k8x9j1b2c3d4e5f6g7h8"</a:t>
            </a:r>
            <a:r>
              <a:rPr lang="en-US" sz="1400" b="0" i="0" u="none" strike="noStrike">
                <a:solidFill>
                  <a:srgbClr val="37415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,</a:t>
            </a:r>
          </a:p>
          <a:p>
            <a:pPr marL="25400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2563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"document_url"</a:t>
            </a:r>
            <a:r>
              <a:rPr lang="en-US" sz="1400" b="0" i="0" u="none" strike="noStrike">
                <a:solidFill>
                  <a:srgbClr val="37415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</a:t>
            </a:r>
            <a:r>
              <a:rPr lang="en-US" sz="1400" b="0" i="0" u="none" strike="noStrike">
                <a:solidFill>
                  <a:srgbClr val="D97706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"https://example.feishu.cn/docx/doxcn72k8x9j1b2c3d4e5f6g7h8"</a:t>
            </a:r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B91C1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节点详解：生成巩固习题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434" b="434"/>
          <a:stretch>
            <a:fillRect/>
          </a:stretch>
        </p:blipFill>
        <p:spPr>
          <a:xfrm>
            <a:off x="762000" y="1778000"/>
            <a:ext cx="3302000" cy="3048000"/>
          </a:xfrm>
          <a:prstGeom prst="roundRect">
            <a:avLst>
              <a:gd name="adj" fmla="val 5000"/>
            </a:avLst>
          </a:prstGeom>
          <a:noFill/>
          <a:ln w="25400" cap="flat" cmpd="sng">
            <a:solidFill>
              <a:srgbClr val="3B82F6">
                <a:alpha val="2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330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图示：生成针对性文档节点的配置面板与运行成功的反馈结果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318000" y="1778000"/>
            <a:ext cx="7112000" cy="1968500"/>
          </a:xfrm>
          <a:prstGeom prst="roundRect">
            <a:avLst>
              <a:gd name="adj" fmla="val 0"/>
            </a:avLst>
          </a:prstGeom>
          <a:solidFill>
            <a:srgbClr val="EFF6FF">
              <a:alpha val="65000"/>
            </a:srgbClr>
          </a:solidFill>
          <a:ln w="12700" cap="flat" cmpd="sng">
            <a:solidFill>
              <a:srgbClr val="3B82F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572000" y="2006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080000" y="2006600"/>
            <a:ext cx="622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大模型生成针对性试题节点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572000" y="2565400"/>
            <a:ext cx="660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智能生成：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基于错题的核心知识点与错误根源，自动生成“基础巩固、易错强化、综合应用”三类梯度化习题，实现精准查漏补缺。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配置逻辑：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以错题解析文本为输入，通过Prompt指令工程引导模型，输出符合学科大纲要求的标准化试题与解析。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18000" y="4127500"/>
            <a:ext cx="7112000" cy="1968500"/>
          </a:xfrm>
          <a:prstGeom prst="roundRect">
            <a:avLst>
              <a:gd name="adj" fmla="val 0"/>
            </a:avLst>
          </a:prstGeom>
          <a:solidFill>
            <a:srgbClr val="EFF6FF">
              <a:alpha val="65000"/>
            </a:srgbClr>
          </a:solidFill>
          <a:ln w="12700" cap="flat" cmpd="sng">
            <a:solidFill>
              <a:srgbClr val="3B82F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572000" y="43561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80000" y="4356100"/>
            <a:ext cx="622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生成针对性文档节点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572000" y="4914900"/>
            <a:ext cx="660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成果归档：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将生成的结构化习题自动整理为飞书文档，支持Markdown格式，完整保留题目、解析与答案，形成专属错题巩固集。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教学闭环：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生成的文档可直接作为课后作业或复习资料分发，实现从“错题诊断”到“巩固提升”的数字化教学闭环。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节点详解：结束节点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" r="32"/>
          <a:stretch>
            <a:fillRect/>
          </a:stretch>
        </p:blipFill>
        <p:spPr>
          <a:xfrm>
            <a:off x="762000" y="1778000"/>
            <a:ext cx="4064000" cy="3048000"/>
          </a:xfrm>
          <a:prstGeom prst="rect">
            <a:avLst/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8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06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上图展示了结束节点的实际配置界面与运行结果预览，通过可视化的方式将复杂的流程输出转化为用户易懂的信息卡片。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334000" y="17780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/ 核心作用：流程的最终交付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334000" y="2222500"/>
            <a:ext cx="609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作为自动化工作流的收尾枢纽，结束节点负责汇总上游生成的错题分析、巩固习题等成果，将其结构化后以自然语言形式反馈给用户，形成完整的任务闭环。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34000" y="3238500"/>
            <a:ext cx="2984500" cy="12065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86400" y="33909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867400" y="33909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关联成果文档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486400" y="3771900"/>
            <a:ext cx="2730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自动绑定错题集与巩固习题的在线文档URL，确保输出内容可直接点击访问。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445500" y="3238500"/>
            <a:ext cx="2984500" cy="12065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97900" y="33909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978900" y="3390900"/>
            <a:ext cx="2349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自定义返回文案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597900" y="3771900"/>
            <a:ext cx="2730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编写人性化的结束语，支持插入动态变量，让机器回复更具温度与针对性。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334000" y="4699000"/>
            <a:ext cx="6096000" cy="1460500"/>
          </a:xfrm>
          <a:prstGeom prst="roundRect">
            <a:avLst>
              <a:gd name="adj" fmla="val 0"/>
            </a:avLst>
          </a:prstGeom>
          <a:solidFill>
            <a:srgbClr val="F0FDF4">
              <a:alpha val="70000"/>
            </a:srgbClr>
          </a:solidFill>
          <a:ln w="12700" cap="flat" cmpd="sng">
            <a:solidFill>
              <a:srgbClr val="BBF7D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486400" y="4826000"/>
            <a:ext cx="584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📢 智能回复示例：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“本次错题整理已完成！点击链接查看结构化分析：错题文档 &lt;链接&gt;、巩固习题 &lt;链接&gt;。文档内包含详细解析与考点归纳，祝你学习顺利！”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最后一步：将工作流绑定至Agent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2540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01. 返回Agent编辑页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921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回到Agent的核心配置界面，确保账号处于可编辑状态。这是进行后续工作流关联的基础，也是打通Agent与工作流逻辑的第一步。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2032000"/>
            <a:ext cx="3378200" cy="2540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48200" y="2286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562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02. 定位编排模块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48200" y="2921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在功能菜单栏中找到「编排」选项卡并点击进入。在展开的配置列表中，精准定位到「工作流」设置项，这是连接Agent与具体业务逻辑的关键枢纽。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2032000"/>
            <a:ext cx="3378200" cy="2540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80400" y="2286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788400" y="231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03. 关联目标工作流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80400" y="2921000"/>
            <a:ext cx="28702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点击「+」添加按钮，在弹出的资源库中筛选并选中刚刚创建的“cuotizhengli”工作流，确认关联。此时，工作流将正式成为Agent的业务处理核心。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3B82F6">
              <a:alpha val="15000"/>
            </a:srgbClr>
          </a:solidFill>
          <a:ln w="12700" cap="flat" cmpd="sng">
            <a:solidFill>
              <a:srgbClr val="3B82F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53975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714500" y="5270500"/>
            <a:ext cx="939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至此，整个错题本整理Agent就搭建完成了！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 将自动接管错题的收集、分类与解析工作，实现智能化的学习辅助与知识沉淀，开启高效的错题管理新体验。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课程引入：你是否也为整理错题而烦恼？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30" r="430"/>
          <a:stretch>
            <a:fillRect/>
          </a:stretch>
        </p:blipFill>
        <p:spPr>
          <a:xfrm>
            <a:off x="762000" y="1905000"/>
            <a:ext cx="3556000" cy="3302000"/>
          </a:xfrm>
          <a:prstGeom prst="roundRect">
            <a:avLst>
              <a:gd name="adj" fmla="val 4615"/>
            </a:avLst>
          </a:prstGeom>
          <a:noFill/>
          <a:ln w="381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3975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传统手抄不仅效率低下，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更让宝贵的学习时间在重复劳动中流逝。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826000" y="1778000"/>
            <a:ext cx="660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传统错题整理的五大核心痛点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826000" y="2540000"/>
            <a:ext cx="2108200" cy="15240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78400" y="26924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334000" y="2692400"/>
            <a:ext cx="160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录入繁琐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978400" y="3111500"/>
            <a:ext cx="1854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手抄或拍照后需手动排版，耗费大量课余时间，学习效率大打折扣。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061200" y="2540000"/>
            <a:ext cx="2108200" cy="15240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213600" y="26924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569200" y="2692400"/>
            <a:ext cx="160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解析不准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213600" y="3111500"/>
            <a:ext cx="1854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解析思路可能存在偏差，或步骤过于简略，无法透彻理解错误根源。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296400" y="2540000"/>
            <a:ext cx="2108200" cy="15240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448800" y="26924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804400" y="2692400"/>
            <a:ext cx="160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归因模糊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448800" y="3111500"/>
            <a:ext cx="1854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无法精准定位是概念不清、审题失误还是计算错误，导致同类题反复错。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826000" y="4254500"/>
            <a:ext cx="3213100" cy="1587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978400" y="44069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334000" y="44069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巩固习题缺失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978400" y="4826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整理完错题后，难以快速找到同考点、同难度的习题进行针对性强化，知识漏洞无法及时闭环。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191500" y="4254500"/>
            <a:ext cx="3213100" cy="1587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343900" y="44069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699500" y="44069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 文档管理分散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343900" y="4826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错题散落在纸质本、手机相册和各类文档中，复习时检索困难，无法形成系统的错题集。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课程总结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222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01 需求洞察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3048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深入剖析传统错题整理的效率瓶颈，精准捕捉用户在重复劳动、知识沉淀与个性化复习中的核心痛点，为智能Agent的设计确立清晰的价值锚点与优化方向。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0900" y="2222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68900" y="2222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 架构设计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609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660900" y="3048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系统规划智能Agent的核心功能模块，拆解任务调度、意图理解与工具调用的底层逻辑，构建多节点协同的自动化工作流，确保系统逻辑严密且具备可扩展性。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5800" y="2222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13800" y="2222500"/>
            <a:ext cx="254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03 落地实战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305814" y="2851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305800" y="3048000"/>
            <a:ext cx="2870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从应用创建到行为逻辑定义，亲手搭建复杂工作流；集成大模型实现OCR识别与智能解析；打通飞书文档接口，完成错题内容的自动归档与结构化沉淀。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6515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3B82F6">
              <a:alpha val="10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952500" y="56515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掌握从需求洞察到智能应用落地的全流程能力，具备独立设计并构建企业级自动化知识管理工具的实战技能，实现技术与业务场景的深度融合。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应用展望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066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2006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支持多元题型拓展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76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突破单一问答模式，无缝接入英语听力模拟、编程代码评测、理科公式推导等复杂题型，覆盖全学科的智能化练习场景。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0066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2006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智能个性化学习路径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476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基于学生的历史错题记录与知识图谱分析，自动生成定制化复习计划，实现从“千人一面”到“因材施教”的精准辅导。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683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9116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87500" y="3911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多端跨平台无缝协同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4381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打破平台壁垒，深度集成飞书、钉钉、微信等主流办公社交软件，让智能学习工具自然融入师生的日常数字化场景。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6830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9116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3911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师生协同的教研新范式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4381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支持班级错题本共享与教研组数据分析，基于群体学习数据反哺教学，帮助教师精准把握学情，优化教学重点与备课方案。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54610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3B82F6">
              <a:alpha val="12000"/>
            </a:srgbClr>
          </a:solidFill>
          <a:ln w="12700" cap="flat" cmpd="sng">
            <a:solidFill>
              <a:srgbClr val="3B82F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7658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87500" y="56134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技术思想升华：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本节课的“工作流”不仅是搭建Agent的基础，更是自动化办公与AI应用开发的核心逻辑。掌握这一思想，能够帮助你拆解复杂任务，构建更智能、更高效的自动化解决方案，赋能学习与工作的全场景。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我们的解决方案：错题本整理Agent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066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00200" y="19812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错题图片上传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00200" y="2413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支持单张或批量上传错题图片，自动识别图片中的文字信息，快速完成纸质错题的数字化采集，打破物理载体的限制。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0066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61200" y="19812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大模型解析识别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061200" y="2413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融合高精度OCR识别与大模型语义理解能力，精准提取题干、用户手写答案及核心考点，完整还原题目全貌与作答细节。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3655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5941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00200" y="35687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智能错误归因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600200" y="4000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基于学科知识图谱与错误特征库，自动分析错误根源，精准归类“概念误解”“逻辑错误”“粗心大意”等具体类型。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3655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5941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61200" y="35687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详细答案拆解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061200" y="4000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生成逻辑清晰的分步式答案解析，不仅呈现正确结果，更深度剖析解题思路、关键步骤与避坑指南，实现知其然更知其所以然。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953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181600"/>
            <a:ext cx="457200" cy="457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600200" y="51562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 飞书文档归档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600200" y="5588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自动将错题解析、归因结果整理为结构化飞书文档，支持按学科、时间、错误类型自动分类，便于一键分享与长期知识留存。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4953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77000" y="5181600"/>
            <a:ext cx="457200" cy="4572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061200" y="51562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06 巩固习题生成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7061200" y="5588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基于错题关联的核心知识点与难度等级，智能推荐并生成同考点、变式或进阶习题，通过针对性练习强化薄弱知识环节。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Agent核心原理与工作流程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98" r="198"/>
          <a:stretch>
            <a:fillRect/>
          </a:stretch>
        </p:blipFill>
        <p:spPr>
          <a:xfrm>
            <a:off x="762000" y="1778000"/>
            <a:ext cx="4064000" cy="3048000"/>
          </a:xfrm>
          <a:prstGeom prst="roundRect">
            <a:avLst>
              <a:gd name="adj" fmla="val 500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1F2937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依托多模态大模型与自动化技术，打造“识别-分析-归因-产出-巩固”的智能学习闭环，将繁琐的错题整理转化为高效的知识沉淀过程，真正实现“做一题，通一类”。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778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97500" y="1968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778500" y="1968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01. 图片输入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397500" y="2387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用户上传错题照片，系统自动接收并预处理，支持模糊图像增强，确保信息完整采集。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07000" y="3302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397500" y="3492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778500" y="3492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02. OCR智能识别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397500" y="3911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高精度识别图像中的文字、数字与公式，将非结构化的图片信息转化为机器可解析的文本。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207000" y="4826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397500" y="5016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778500" y="5016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03. 大模型深度解析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397500" y="5435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理解题意与考察知识点，对比标准答案与用户作答，精准定位解题思路的逻辑偏差。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636000" y="1778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826500" y="1968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207500" y="1968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04. 智能错误归因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826500" y="2387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从概念误解、逻辑错误、计算失误等维度自动判定错误根源，并生成结构化标签。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636000" y="3302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826500" y="3492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9207500" y="3492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05. 飞书文档输出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826500" y="3911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自动将错题详情、归因分析与正确解析整理为规范文档，支持一键分享与云端同步。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636000" y="4826000"/>
            <a:ext cx="3238500" cy="1333500"/>
          </a:xfrm>
          <a:prstGeom prst="roundRect">
            <a:avLst>
              <a:gd name="adj" fmla="val 0"/>
            </a:avLst>
          </a:prstGeom>
          <a:solidFill>
            <a:srgbClr val="EFF6FF">
              <a:alpha val="7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826500" y="5016500"/>
            <a:ext cx="304800" cy="3048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9207500" y="5016500"/>
            <a:ext cx="266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06. 巩固习题生成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8826500" y="54356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基于关联知识点图谱，动态生成同类型、梯度化的变式练习题，强化薄弱环节巩固。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关键概念解释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74800" y="2286000"/>
            <a:ext cx="2413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OCR 光学字符识别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31115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556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利用光学技术与模式识别算法，让计算机“看懂”图片、扫描件或影像中的文字，将其从视觉图形转化为可编辑、可检索的数字文本，是连接视觉信息与数据处理的关键技术。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942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48200" y="22860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07000" y="2286000"/>
            <a:ext cx="2413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 AI 智能中枢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5211">
            <a:off x="46482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4648200" y="31115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48200" y="3556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基于海量数据训练的人工智能模型（如GPT、豆包），具备强大的自然语言理解、推理与生成能力。它是智能Agent的“大脑”，负责解析复杂指令、理解用户意图并做出智能决策。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26400" y="2032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3B82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80400" y="22860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839200" y="2286000"/>
            <a:ext cx="2413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工作流 自动化引擎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15211">
            <a:off x="82804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8280400" y="3111500"/>
            <a:ext cx="28702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280400" y="3556000"/>
            <a:ext cx="2870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将信息识别、逻辑判断、任务执行等多个离散步骤，按照预设的逻辑顺序与规则串联起来，形成自动化的任务执行链条，实现无需人工干预的智能协作与处理闭环。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842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这三大核心要素共同构成了智能化办公与自动化处理的技术基石，实现从信息获取到智能决策再到自动执行的完整链路。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Agent运行效果演示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6879" r="16879"/>
          <a:stretch>
            <a:fillRect/>
          </a:stretch>
        </p:blipFill>
        <p:spPr>
          <a:xfrm>
            <a:off x="762000" y="1524000"/>
            <a:ext cx="4826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FFFFF">
                <a:alpha val="5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7370" r="7370"/>
          <a:stretch>
            <a:fillRect/>
          </a:stretch>
        </p:blipFill>
        <p:spPr>
          <a:xfrm>
            <a:off x="6604000" y="1524000"/>
            <a:ext cx="4826000" cy="1905000"/>
          </a:xfrm>
          <a:prstGeom prst="roundRect">
            <a:avLst>
              <a:gd name="adj" fmla="val 8000"/>
            </a:avLst>
          </a:prstGeom>
          <a:noFill/>
          <a:ln w="25400" cap="flat" cmpd="sng">
            <a:solidFill>
              <a:srgbClr val="FFFFFF">
                <a:alpha val="5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762000" y="3937000"/>
            <a:ext cx="3429000" cy="2286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1910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73200" y="4191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轻松上传错题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支持单张或多张错题截图批量发送，操作如同日常聊天般简单，无需复杂格式转换，随时随地快速提交。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81500" y="3937000"/>
            <a:ext cx="3429000" cy="2286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35500" y="41910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92700" y="4191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AI 智能自动化处理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Agent自动触发处理工作流，智能识别题目内容、提取关键信息并进行逻辑分析，处理完成后即时反馈状态。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01000" y="3937000"/>
            <a:ext cx="3429000" cy="22860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255000" y="4191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712200" y="4191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生成结构化错题本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55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自动生成规范的飞书文档，涵盖题目解析、考点分析、错误归因及改进建议，支持在线查看、分享与导出。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效果展示：生成的结构化错题本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4682" b="4682"/>
          <a:stretch>
            <a:fillRect/>
          </a:stretch>
        </p:blipFill>
        <p:spPr>
          <a:xfrm>
            <a:off x="762000" y="1778000"/>
            <a:ext cx="2667000" cy="4318000"/>
          </a:xfrm>
          <a:prstGeom prst="roundRect">
            <a:avLst>
              <a:gd name="adj" fmla="val 5714"/>
            </a:avLst>
          </a:prstGeom>
          <a:noFill/>
          <a:ln w="254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52400" dist="762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3937000" y="17780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核心要素全覆盖，知识漏洞一键溯源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3937000" y="2413000"/>
            <a:ext cx="37465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089400" y="2603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4470400" y="2476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题目原貌与作答对比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还原原题截图与完整题干，清晰呈现用户答案与标准正解，对错差异一目了然，快速定位问题。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810500" y="2413000"/>
            <a:ext cx="37465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962900" y="2603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343900" y="2476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考点定位与深度解析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精准标注考察的核心知识点与能力维度，提供由AI生成的专业、易懂的解题步骤拆解与思路点拨。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937000" y="3556000"/>
            <a:ext cx="37465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089400" y="3746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470400" y="3619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错因智能诊断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基于AI分析错误根源，精准识别概念混淆、计算失误、审题偏差或逻辑漏洞，而非简单的对错判断。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7810500" y="3556000"/>
            <a:ext cx="3746500" cy="9525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3B82F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962900" y="3746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343900" y="3619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定制化改进建议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针对具体错因，生成个性化的补救方案，推荐相关知识点复习路径、专项练习及避坑指南。</a:t>
            </a:r>
          </a:p>
        </p:txBody>
      </p:sp>
      <p:sp>
        <p:nvSpPr>
          <p:cNvPr id="18" name="AutoShape 18"/>
          <p:cNvSpPr/>
          <p:nvPr/>
        </p:nvSpPr>
        <p:spPr>
          <a:xfrm>
            <a:off x="3937000" y="4889500"/>
            <a:ext cx="7620000" cy="1206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127500" y="51435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4635500" y="5016500"/>
            <a:ext cx="6858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智能进阶：举一反三，巩固提升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 不仅生成错题本，还会同步产出一份「针对性巩固习题文档」。系统会根据错题的考点与错因，智能匹配同类型、同难度的变式题，帮助你从“会做一道题”进阶到“掌握一类题”，彻底攻克知识盲区，实现真正的有效学习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第一步：创建Agent应用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556000" cy="30734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25400" cap="flat" cmpd="sng">
            <a:solidFill>
              <a:srgbClr val="3B82F6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1" r="31"/>
          <a:stretch>
            <a:fillRect/>
          </a:stretch>
        </p:blipFill>
        <p:spPr>
          <a:xfrm>
            <a:off x="762000" y="1905000"/>
            <a:ext cx="3556000" cy="307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52070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图示：Coze平台智能体配置界面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826000" y="1841500"/>
            <a:ext cx="6604000" cy="12700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80000" y="2095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651500" y="20320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01. 发起创建：选择项目类型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651500" y="2476500"/>
            <a:ext cx="565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登录Coze平台后，进入「项目开发」板块，点击「+项目」，在弹出的选项中选择「创建智能体」，正式开启配置流程。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826000" y="3365500"/>
            <a:ext cx="6604000" cy="12700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080000" y="3619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651500" y="35560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02. 基础配置：定义智能体画像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651500" y="4000500"/>
            <a:ext cx="565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设置名称（如“错题本整理助手”），撰写功能介绍以明确其核心用途，并为其配置专属图标，建立清晰的智能体身份。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826000" y="4889500"/>
            <a:ext cx="6604000" cy="1270000"/>
          </a:xfrm>
          <a:prstGeom prst="roundRect">
            <a:avLst>
              <a:gd name="adj" fmla="val 0"/>
            </a:avLst>
          </a:prstGeom>
          <a:solidFill>
            <a:srgbClr val="EFF6FF">
              <a:alpha val="7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80000" y="5143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651500" y="50800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03. 完成创建：生成基础框架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651500" y="5524500"/>
            <a:ext cx="5651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确认所有基础信息无误后，点击「创建」按钮，系统将自动生成智能体的基础运行框架，为后续的功能定义和模型配置做好准备。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第二步：定义人设与回复逻辑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84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8415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角色定义 (Role)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222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赋予Agent明确的身份定位，例如「专业的错题本整理助手」，为后续的交互建立专业、可靠的人设基调。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921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3111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1115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核心技能 (Skill)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3492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明确其核心能力是调用指定工作流，将用户上传的图片转化为结构化的错题解析与训练数据，实现智能化处理。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5334000" cy="1079500"/>
          </a:xfrm>
          <a:prstGeom prst="roundRect">
            <a:avLst>
              <a:gd name="adj" fmla="val 0"/>
            </a:avLst>
          </a:prstGeom>
          <a:solidFill>
            <a:srgbClr val="3B82F6">
              <a:alpha val="8000"/>
            </a:srgbClr>
          </a:solidFill>
          <a:ln w="12700" cap="flat" cmpd="sng">
            <a:solidFill>
              <a:srgbClr val="3B82F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381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3815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行为边界 (Constraint)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4762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严格限定处理范围为「仅针对错题相关内容」，拒绝无关指令，确保Agent专注于本职任务，保障输出安全。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461000"/>
            <a:ext cx="5334000" cy="762000"/>
          </a:xfrm>
          <a:prstGeom prst="roundRect">
            <a:avLst>
              <a:gd name="adj" fmla="val 0"/>
            </a:avLst>
          </a:prstGeom>
          <a:solidFill>
            <a:srgbClr val="1E3A8A">
              <a:alpha val="8000"/>
            </a:srgbClr>
          </a:solidFill>
          <a:ln w="12700" cap="flat" cmpd="sng">
            <a:solidFill>
              <a:srgbClr val="1E3A8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5715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333500" y="5613400"/>
            <a:ext cx="4762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1E3A8A"/>
                </a:solidFill>
                <a:latin typeface="Noto Sans SC"/>
                <a:ea typeface="Noto Sans SC"/>
                <a:cs typeface="Noto Sans SC"/>
                <a:sym typeface="Noto Sans SC"/>
              </a:rPr>
              <a:t>关键配置：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调用工作流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cuotizhengli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，并指定入参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imageList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以接收用户上传的图片资源。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/>
          <a:srcRect l="624" r="624"/>
          <a:stretch>
            <a:fillRect/>
          </a:stretch>
        </p:blipFill>
        <p:spPr>
          <a:xfrm>
            <a:off x="6477000" y="1905000"/>
            <a:ext cx="5080000" cy="2857500"/>
          </a:xfrm>
          <a:prstGeom prst="rect">
            <a:avLst/>
          </a:prstGeom>
          <a:noFill/>
          <a:ln w="25400" cap="flat" cmpd="sng">
            <a:solidFill>
              <a:srgbClr val="FFFFFF">
                <a:alpha val="50000"/>
              </a:srgbClr>
            </a:solidFill>
            <a:prstDash val="solid"/>
            <a:round/>
          </a:ln>
          <a:effectLst>
            <a:outerShdw blurRad="228600" dist="762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20" name="AutoShape 20"/>
          <p:cNvSpPr/>
          <p:nvPr/>
        </p:nvSpPr>
        <p:spPr>
          <a:xfrm>
            <a:off x="6477000" y="5016500"/>
            <a:ext cx="508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上图为Agent人设与回复逻辑的可视化配置面板。通过直观的编辑界面，你可以轻松定义Agent的角色、技能与边界，实现从“外壳”到“灵魂”的完整塑造。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1762</Words>
  <Application>Microsoft Office PowerPoint</Application>
  <PresentationFormat>宽屏</PresentationFormat>
  <Paragraphs>256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Noto Sans SC</vt:lpstr>
      <vt:lpstr>Roboto Mono</vt:lpstr>
      <vt:lpstr>Source Code Pro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2026-07-14T09:46:05Z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{"Label":"1","ContentProducer":"001191110102MACQD9K64010000","ProduceID":"7662316876224564174","ReservedCode1":"","ContentPropagator":"","PropagateID":"","ReservedCode2":""}</vt:lpwstr>
  </property>
</Properties>
</file>