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L="457200"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L="914400"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L="1371600"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L="1828800"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L="2286000"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L="2743200"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L="3200400"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L="3657600"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14.7.2026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来到第四章的学习。今天，我们将一起探索如何从零到一构建一个实用的AI应用——单词翻译学习Agent。在本章结束时，你将拥有一个属于自己的AI英语学习助手，它能陪你练习单词、记录错题，让学习变得更高效、更有趣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2249286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答题反馈是我们这个Agent价值的核心。在提示词中，我们必须严格规定反馈的步骤。首先要明确告诉用户对错，然后进行详细讲解，这包括音标、词性、释义、例句和发音提示。讲解完后，要自动记录错题，并立刻出下一题，保持学习节奏。这张图展示了提示词中关于这部分规则的具体写法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6960965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了让Agent能记住错题，我们需要配置它的记忆功能。在编排模块的记忆设置里，我们添加一个名为user_error_answer的文本变量。这个变量将用来存储用户的错误答题信息。最关键的一步是，一定要勾选“变量默认支持在Prompt中访问”，这样提示词才能读写这个变量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7890170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另一个重要的配置是上下文轮数。它决定了Agent能记住多少轮的对话历史。这个设置非常关键，它让Agent能够理解上下文，比如记住用户刚才选择了四级难度。我们建议将这个数值设置在5到8轮之间，这样既能保证交互的连贯性，又不会给系统带来太大负担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9729677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一步，我们要为Agent集成插件工具，以保证信息的准确性。在技能模块中，我们添加“联网问答”插件。这个插件能让Agent在遇到不确定的单词信息时，自动联网搜索，确保给出的答案是权威和准确的。我们需要确保添加的是complex_search_raw这个接口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2367840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配置完成后，让我们来看看实际效果。当用户输入“能出几道单词翻译题吗？”，Agent会自动出题。用户答题后，它会立刻给出判断，并提供非常详细的讲解，包括音标、词性、释义和例句。讲解完后，它会自动出下一题，整个过程非常流畅和智能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6036957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除了刷题，我们的Agent还能帮助用户管理错题。当用户输入“我要查询一下我的错题本记录”，Agent会从记忆变量中读取之前存储的错误信息，并以清晰的格式展示出来，包括每个错题的单词、正确释义、用户的错误回答和错误原因分析。这为针对性复习提供了极大的便利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2597383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好了，我们来总结一下本章的内容。我们从分析传统单词学习的痛点出发，提出了基于Agent的解决方案。然后，我们一步步学习了如何在Coze平台上，通过配置提示词、记忆变量和插件，零代码地搭建出一个智能单词学习助手。通过这个过程，相信大家已经掌握了Agent搭建的核心逻辑，并体验到了AI在个性化学习中的巨大潜力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1274033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留给大家两个问题进行思考和讨论。第一，这种“一问一答”式的Agent，还能应用在哪些其他的学习场景中？第二，如果让你来优化我们今天做的这个单词学习Agent，你会给它增加哪些新功能？希望大家能打开思路，畅想AI在教育领域的更多可能性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992267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章的学习将围绕三个目标展开。在知识层面，我们会理解Agent的概念和工作原理。在技能层面，大家将亲手搭建一个完整的Agent，并学会编写提示词、配置记忆和插件。更重要的是，我们希望通过这个过程，培养大家利用AI解决实际问题的思维和工程实践能力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835983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正式开始之前，我们先来看看一个熟悉的场景。大家是否也曾像图中的同学一样，为背单词而苦恼？是不是觉得过程枯燥，效率不高，而且特别容易忘记？我们内心深处，是否都渴望有一个专属的老师，能精准地帮我们练习薄弱环节？这些困扰，正是我们今天要解决的问题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611937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总结一下，传统的单词学习方式主要存在三大痛点。第一，练习缺乏针对性，无法做到个性化出题。第二，答题后只有简单的对错反馈，没有深入的讲解，难以查漏补缺。第三，错题管理非常繁琐，无法形成有效的复习闭环。这三大痛点共同导致了我们学习效率低下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2244306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针对这些痛点，我们的解决方案是构建一个智能学习Agent。这个Agent的核心原理，就是通过“一问一答”的方式自动出题，并利用大模型的记忆能力自动记录错题，实现智能复习。它完美地解决了传统学习方式效率低、缺乏针对性和反馈的问题。这张思维导图清晰地展示了它的核心概念和原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7512778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个智能助手的技术架构主要依赖两大支柱。第一个是大模型的记忆模块，它能记住用户的答题情况和偏好，自动生成单词本和错题本。第二个是联网搜索插件，它保证了Agent提供的单词信息绝对准确，绝不编造。这两大支柱共同确保了我们学习助手的智能性和专业性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6844135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，我们开始动手搭建。第一步，创建Agent应用。登录Coze平台后，在项目开发中选择创建智能体。然后，给你的Agent起个名字，比如“词译通Agent”，并写一段简单的功能介绍，最后选个喜欢的图标。点击确认，一个Agent的雏形就诞生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3906095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创建了Agent外壳后，我们需要给它装上“大脑”，这就是提示词。提示词是我们教Agent如何思考和行动的指令。我们会采用“角色-技能-限制”的结构来编写。首先定义它的角色是一个专业的英语学习助手，然后明确它需要完成的核心任务，比如出题、讲解、记录错题等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1825534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提示词中，我们首先要明确出题规则。默认情况下，Agent每次出一道中等难度的中英互译选择题。但更重要的是，它要能理解用户的自然语言指令，比如用户说“换填空题”或“简单点”，Agent就要能相应地调整题型和难度。这让交互变得非常自然和灵活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607910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svg"/><Relationship Id="rId3" Type="http://schemas.openxmlformats.org/officeDocument/2006/relationships/image" Target="../media/image4.jpeg"/><Relationship Id="rId7" Type="http://schemas.openxmlformats.org/officeDocument/2006/relationships/image" Target="../media/image30.png"/><Relationship Id="rId12" Type="http://schemas.openxmlformats.org/officeDocument/2006/relationships/image" Target="../media/image55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6.svg"/><Relationship Id="rId11" Type="http://schemas.openxmlformats.org/officeDocument/2006/relationships/image" Target="../media/image31.png"/><Relationship Id="rId5" Type="http://schemas.openxmlformats.org/officeDocument/2006/relationships/image" Target="../media/image26.png"/><Relationship Id="rId10" Type="http://schemas.openxmlformats.org/officeDocument/2006/relationships/image" Target="../media/image25.svg"/><Relationship Id="rId4" Type="http://schemas.openxmlformats.org/officeDocument/2006/relationships/image" Target="../media/image29.png"/><Relationship Id="rId9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4.jpeg"/><Relationship Id="rId7" Type="http://schemas.openxmlformats.org/officeDocument/2006/relationships/image" Target="../media/image23.png"/><Relationship Id="rId12" Type="http://schemas.openxmlformats.org/officeDocument/2006/relationships/image" Target="../media/image62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.svg"/><Relationship Id="rId11" Type="http://schemas.openxmlformats.org/officeDocument/2006/relationships/image" Target="../media/image35.png"/><Relationship Id="rId5" Type="http://schemas.openxmlformats.org/officeDocument/2006/relationships/image" Target="../media/image33.png"/><Relationship Id="rId10" Type="http://schemas.openxmlformats.org/officeDocument/2006/relationships/image" Target="../media/image60.svg"/><Relationship Id="rId4" Type="http://schemas.openxmlformats.org/officeDocument/2006/relationships/image" Target="../media/image32.png"/><Relationship Id="rId9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38.png"/><Relationship Id="rId3" Type="http://schemas.openxmlformats.org/officeDocument/2006/relationships/image" Target="../media/image4.jpeg"/><Relationship Id="rId7" Type="http://schemas.openxmlformats.org/officeDocument/2006/relationships/image" Target="../media/image7.png"/><Relationship Id="rId12" Type="http://schemas.openxmlformats.org/officeDocument/2006/relationships/image" Target="../media/image65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0.svg"/><Relationship Id="rId11" Type="http://schemas.openxmlformats.org/officeDocument/2006/relationships/image" Target="../media/image37.png"/><Relationship Id="rId5" Type="http://schemas.openxmlformats.org/officeDocument/2006/relationships/image" Target="../media/image28.png"/><Relationship Id="rId10" Type="http://schemas.openxmlformats.org/officeDocument/2006/relationships/image" Target="../media/image21.svg"/><Relationship Id="rId4" Type="http://schemas.openxmlformats.org/officeDocument/2006/relationships/image" Target="../media/image36.png"/><Relationship Id="rId9" Type="http://schemas.openxmlformats.org/officeDocument/2006/relationships/image" Target="../media/image12.png"/><Relationship Id="rId14" Type="http://schemas.openxmlformats.org/officeDocument/2006/relationships/image" Target="../media/image67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42.png"/><Relationship Id="rId3" Type="http://schemas.openxmlformats.org/officeDocument/2006/relationships/image" Target="../media/image4.jpeg"/><Relationship Id="rId7" Type="http://schemas.openxmlformats.org/officeDocument/2006/relationships/image" Target="../media/image10.svg"/><Relationship Id="rId12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11" Type="http://schemas.openxmlformats.org/officeDocument/2006/relationships/image" Target="../media/image71.svg"/><Relationship Id="rId5" Type="http://schemas.openxmlformats.org/officeDocument/2006/relationships/image" Target="../media/image69.svg"/><Relationship Id="rId10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34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4.jpeg"/><Relationship Id="rId7" Type="http://schemas.openxmlformats.org/officeDocument/2006/relationships/image" Target="../media/image26.png"/><Relationship Id="rId12" Type="http://schemas.openxmlformats.org/officeDocument/2006/relationships/image" Target="../media/image55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6.svg"/><Relationship Id="rId11" Type="http://schemas.openxmlformats.org/officeDocument/2006/relationships/image" Target="../media/image31.png"/><Relationship Id="rId5" Type="http://schemas.openxmlformats.org/officeDocument/2006/relationships/image" Target="../media/image44.png"/><Relationship Id="rId10" Type="http://schemas.openxmlformats.org/officeDocument/2006/relationships/image" Target="../media/image8.svg"/><Relationship Id="rId4" Type="http://schemas.openxmlformats.org/officeDocument/2006/relationships/image" Target="../media/image43.png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svg"/><Relationship Id="rId3" Type="http://schemas.openxmlformats.org/officeDocument/2006/relationships/image" Target="../media/image4.jpe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9.svg"/><Relationship Id="rId5" Type="http://schemas.openxmlformats.org/officeDocument/2006/relationships/image" Target="../media/image46.png"/><Relationship Id="rId10" Type="http://schemas.openxmlformats.org/officeDocument/2006/relationships/image" Target="../media/image53.svg"/><Relationship Id="rId4" Type="http://schemas.openxmlformats.org/officeDocument/2006/relationships/image" Target="../media/image45.png"/><Relationship Id="rId9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44.svg"/><Relationship Id="rId3" Type="http://schemas.openxmlformats.org/officeDocument/2006/relationships/image" Target="../media/image4.jpeg"/><Relationship Id="rId7" Type="http://schemas.openxmlformats.org/officeDocument/2006/relationships/image" Target="../media/image10.sv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11" Type="http://schemas.openxmlformats.org/officeDocument/2006/relationships/image" Target="../media/image12.svg"/><Relationship Id="rId5" Type="http://schemas.openxmlformats.org/officeDocument/2006/relationships/image" Target="../media/image34.svg"/><Relationship Id="rId15" Type="http://schemas.openxmlformats.org/officeDocument/2006/relationships/image" Target="../media/image83.svg"/><Relationship Id="rId10" Type="http://schemas.openxmlformats.org/officeDocument/2006/relationships/image" Target="../media/image7.png"/><Relationship Id="rId4" Type="http://schemas.openxmlformats.org/officeDocument/2006/relationships/image" Target="../media/image19.png"/><Relationship Id="rId9" Type="http://schemas.openxmlformats.org/officeDocument/2006/relationships/image" Target="../media/image46.svg"/><Relationship Id="rId1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5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png"/><Relationship Id="rId5" Type="http://schemas.openxmlformats.org/officeDocument/2006/relationships/image" Target="../media/image39.sv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jpeg"/><Relationship Id="rId7" Type="http://schemas.openxmlformats.org/officeDocument/2006/relationships/image" Target="../media/image10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8.svg"/><Relationship Id="rId4" Type="http://schemas.openxmlformats.org/officeDocument/2006/relationships/image" Target="../media/image5.png"/><Relationship Id="rId9" Type="http://schemas.openxmlformats.org/officeDocument/2006/relationships/image" Target="../media/image12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4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svg"/><Relationship Id="rId5" Type="http://schemas.openxmlformats.org/officeDocument/2006/relationships/image" Target="../media/image9.png"/><Relationship Id="rId10" Type="http://schemas.openxmlformats.org/officeDocument/2006/relationships/image" Target="../media/image19.svg"/><Relationship Id="rId4" Type="http://schemas.openxmlformats.org/officeDocument/2006/relationships/image" Target="../media/image8.jpe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.jpeg"/><Relationship Id="rId7" Type="http://schemas.openxmlformats.org/officeDocument/2006/relationships/image" Target="../media/image23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21.svg"/><Relationship Id="rId4" Type="http://schemas.openxmlformats.org/officeDocument/2006/relationships/image" Target="../media/image12.png"/><Relationship Id="rId9" Type="http://schemas.openxmlformats.org/officeDocument/2006/relationships/image" Target="../media/image25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4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svg"/><Relationship Id="rId5" Type="http://schemas.openxmlformats.org/officeDocument/2006/relationships/image" Target="../media/image16.png"/><Relationship Id="rId10" Type="http://schemas.openxmlformats.org/officeDocument/2006/relationships/image" Target="../media/image32.svg"/><Relationship Id="rId4" Type="http://schemas.openxmlformats.org/officeDocument/2006/relationships/image" Target="../media/image15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34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2.sv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4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svg"/><Relationship Id="rId5" Type="http://schemas.openxmlformats.org/officeDocument/2006/relationships/image" Target="../media/image21.png"/><Relationship Id="rId10" Type="http://schemas.openxmlformats.org/officeDocument/2006/relationships/image" Target="../media/image41.svg"/><Relationship Id="rId4" Type="http://schemas.openxmlformats.org/officeDocument/2006/relationships/image" Target="../media/image20.pn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4.jpeg"/><Relationship Id="rId7" Type="http://schemas.openxmlformats.org/officeDocument/2006/relationships/image" Target="../media/image26.png"/><Relationship Id="rId12" Type="http://schemas.openxmlformats.org/officeDocument/2006/relationships/image" Target="../media/image48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svg"/><Relationship Id="rId11" Type="http://schemas.openxmlformats.org/officeDocument/2006/relationships/image" Target="../media/image27.png"/><Relationship Id="rId5" Type="http://schemas.openxmlformats.org/officeDocument/2006/relationships/image" Target="../media/image25.png"/><Relationship Id="rId10" Type="http://schemas.openxmlformats.org/officeDocument/2006/relationships/image" Target="../media/image25.svg"/><Relationship Id="rId4" Type="http://schemas.openxmlformats.org/officeDocument/2006/relationships/image" Target="../media/image24.png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4.jpeg"/><Relationship Id="rId7" Type="http://schemas.openxmlformats.org/officeDocument/2006/relationships/image" Target="../media/image10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25.svg"/><Relationship Id="rId4" Type="http://schemas.openxmlformats.org/officeDocument/2006/relationships/image" Target="../media/image14.png"/><Relationship Id="rId9" Type="http://schemas.openxmlformats.org/officeDocument/2006/relationships/image" Target="../media/image5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1016000" y="1524000"/>
            <a:ext cx="10160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第4章 单词翻译学习Agent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3365500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从零到一构建你的AI英语学习助手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4635500"/>
            <a:ext cx="9652000" cy="15240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397000" y="49784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828800" y="4953000"/>
            <a:ext cx="4191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主讲人</a:t>
            </a:r>
            <a:r>
              <a:rPr lang="en-US" sz="18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：</a:t>
            </a:r>
            <a:endParaRPr lang="en-US" sz="1100" dirty="0"/>
          </a:p>
        </p:txBody>
      </p:sp>
      <p:cxnSp>
        <p:nvCxnSpPr>
          <p:cNvPr id="8" name="Connector 8"/>
          <p:cNvCxnSpPr/>
          <p:nvPr/>
        </p:nvCxnSpPr>
        <p:spPr>
          <a:xfrm rot="5347115">
            <a:off x="5048250" y="5359449"/>
            <a:ext cx="82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10B981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5842000" y="49784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273800" y="4953000"/>
            <a:ext cx="4191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2026年7月</a:t>
            </a:r>
            <a:r>
              <a:rPr lang="en-US" sz="16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| 智能Agent开发实战营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1397000" y="5613400"/>
            <a:ext cx="889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74151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融合NLP技术与艾宾浩斯记忆曲线，打造懂你的个性化英语学习私教，让背单词不再枯燥。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提示词详解（二）：答题反馈规则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98" b="98"/>
          <a:stretch>
            <a:fillRect/>
          </a:stretch>
        </p:blipFill>
        <p:spPr>
          <a:xfrm>
            <a:off x="762000" y="1778000"/>
            <a:ext cx="4318000" cy="2997200"/>
          </a:xfrm>
          <a:prstGeom prst="rect">
            <a:avLst/>
          </a:prstGeom>
          <a:noFill/>
          <a:ln w="25400" cap="flat" cmpd="sng">
            <a:solidFill>
              <a:srgbClr val="FFFFFF">
                <a:alpha val="60000"/>
              </a:srgbClr>
            </a:solidFill>
            <a:prstDash val="solid"/>
            <a:round/>
          </a:ln>
          <a:effectLst>
            <a:outerShdw blurRad="152400" dist="508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5016500"/>
            <a:ext cx="431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图示为提示词中对“答题反馈”的具体配置示例，</a:t>
            </a:r>
            <a:b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通过明确的指令确保AI反馈的标准化与专业性。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461000" y="1778000"/>
            <a:ext cx="31115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10B981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651500" y="19685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6032500" y="1955800"/>
            <a:ext cx="2540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01 明确反馈结果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651500" y="2413000"/>
            <a:ext cx="27305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直接告知“回答正确”或“回答错误”。若回答错误，需立即同步标注正确答案，拒绝模糊表述，让用户第一时间明确结果。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8699500" y="1778000"/>
            <a:ext cx="31115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10B981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890000" y="19685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9271000" y="1955800"/>
            <a:ext cx="2540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02 深度知识拆解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890000" y="2413000"/>
            <a:ext cx="27305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这是价值核心：涵盖英/美双音标、明确词性、核心与引申释义，并配备贴近生活的中英对照例句及发音小贴士，实现全方位解析。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5461000" y="3873500"/>
            <a:ext cx="31115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10B981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651500" y="40640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6032500" y="4051300"/>
            <a:ext cx="2540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03 自动错题归档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5651500" y="4508500"/>
            <a:ext cx="27305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无需手动操作，系统自动捕捉错误数据，将单词、正确释义及错误原因归档至专属错题集，为后续针对性复习沉淀数据。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699500" y="3873500"/>
            <a:ext cx="31115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10B981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8890000" y="4064000"/>
            <a:ext cx="304800" cy="3048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9271000" y="4051300"/>
            <a:ext cx="2540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04 无缝衔接出题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8890000" y="4508500"/>
            <a:ext cx="27305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讲解结束后自动推送新题，无需用户催促或手动触发。保持紧凑连贯的学习节奏，减少中断，最大化提升学习沉浸感与效率。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第三步：配置大模型记忆功能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889000"/>
          </a:xfrm>
          <a:prstGeom prst="roundRect">
            <a:avLst>
              <a:gd name="adj" fmla="val 0"/>
            </a:avLst>
          </a:prstGeom>
          <a:solidFill>
            <a:srgbClr val="10B981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254000" tIns="152400" rIns="254000" bIns="0" rtlCol="0" anchor="ctr" anchorCtr="0"/>
          <a:lstStyle/>
          <a:p>
            <a:pPr marL="0" indent="0" algn="ctr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🎯 核心目的：</a:t>
            </a:r>
            <a:r>
              <a:rPr lang="en-US" sz="16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赋予 Agent 短期记忆能力，使其能够实时记录并持久化存储用户的错题信息，打破单次对话的信息壁垒，为后续的针对性辅导提供数据支撑。</a:t>
            </a:r>
            <a:endParaRPr lang="en-US" sz="1100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l="18087" r="18087"/>
          <a:stretch>
            <a:fillRect/>
          </a:stretch>
        </p:blipFill>
        <p:spPr>
          <a:xfrm>
            <a:off x="762000" y="2921000"/>
            <a:ext cx="5080000" cy="2159000"/>
          </a:xfrm>
          <a:prstGeom prst="roundRect">
            <a:avLst>
              <a:gd name="adj" fmla="val 7058"/>
            </a:avLst>
          </a:prstGeom>
          <a:noFill/>
          <a:ln w="25400" cap="flat" cmpd="sng">
            <a:solidFill>
              <a:srgbClr val="FFFFFF">
                <a:alpha val="90000"/>
              </a:srgbClr>
            </a:solidFill>
            <a:prstDash val="solid"/>
            <a:round/>
          </a:ln>
          <a:effectLst>
            <a:outerShdw blurRad="190500" dist="762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6" name="AutoShape 6"/>
          <p:cNvSpPr/>
          <p:nvPr/>
        </p:nvSpPr>
        <p:spPr>
          <a:xfrm>
            <a:off x="762000" y="5270500"/>
            <a:ext cx="5080000" cy="1079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</a:ln>
        </p:spPr>
        <p:txBody>
          <a:bodyPr vert="horz" wrap="square" lIns="190500" tIns="152400" rIns="190500" bIns="0" rtlCol="0" anchor="ctr" anchorCtr="0"/>
          <a:lstStyle/>
          <a:p>
            <a:pPr marL="0" indent="0" algn="ctr">
              <a:lnSpc>
                <a:spcPct val="116666"/>
              </a:lnSpc>
              <a:defRPr/>
            </a:pP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💡 配置小贴士：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记忆变量就像 Agent 的“笔记本”，创建后它就能在对话中随时查阅和更新用户的错题记录，实现真正的个性化交互。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223000" y="2921000"/>
            <a:ext cx="5334000" cy="825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413500" y="30734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6858000" y="2984500"/>
            <a:ext cx="4635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01 进入「编排」模块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打开 Agent 搭建工作台，切换至「编排」功能页签，定位到「记忆」配置区域。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6223000" y="3784600"/>
            <a:ext cx="5334000" cy="825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413500" y="39370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6858000" y="3848100"/>
            <a:ext cx="4635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02 点击「添加变量」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在记忆设置面板中，点击新增按钮，开始创建用于存储错题的专属记忆字段。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6223000" y="4648200"/>
            <a:ext cx="5334000" cy="825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413500" y="48006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6858000" y="4711700"/>
            <a:ext cx="4635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03 设定变量参数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名称填写 `user_error_answer`，类型选择「文本」，用于保存具体的错题内容。</a:t>
            </a:r>
          </a:p>
        </p:txBody>
      </p:sp>
      <p:sp>
        <p:nvSpPr>
          <p:cNvPr id="16" name="AutoShape 16"/>
          <p:cNvSpPr/>
          <p:nvPr/>
        </p:nvSpPr>
        <p:spPr>
          <a:xfrm>
            <a:off x="6223000" y="5511800"/>
            <a:ext cx="5334000" cy="825500"/>
          </a:xfrm>
          <a:prstGeom prst="roundRect">
            <a:avLst>
              <a:gd name="adj" fmla="val 0"/>
            </a:avLst>
          </a:prstGeom>
          <a:solidFill>
            <a:srgbClr val="FEF3C7">
              <a:alpha val="70000"/>
            </a:srgbClr>
          </a:solidFill>
          <a:ln w="12700" cap="flat" cmpd="sng">
            <a:solidFill>
              <a:srgbClr val="F59E0B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6413500" y="566420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858000" y="5575300"/>
            <a:ext cx="4635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D97706"/>
                </a:solidFill>
                <a:latin typeface="Noto Sans SC"/>
                <a:ea typeface="Noto Sans SC"/>
                <a:cs typeface="Noto Sans SC"/>
                <a:sym typeface="Noto Sans SC"/>
              </a:rPr>
              <a:t>04 关键：开启 Prompt 访问权限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务必勾选该选项，否则变量仅能在工作流中使用，大模型将无法感知。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第四步：配置上下文轮数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369" b="369"/>
          <a:stretch>
            <a:fillRect/>
          </a:stretch>
        </p:blipFill>
        <p:spPr>
          <a:xfrm>
            <a:off x="762000" y="1651000"/>
            <a:ext cx="3556000" cy="2921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  <a:effectLst>
            <a:outerShdw blurRad="203200" dist="762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4826000"/>
            <a:ext cx="355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在「编排」模块的「模型设置」中，找到「输入及输出设置」即可调整该参数。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4826000" y="1651000"/>
            <a:ext cx="6604000" cy="1079500"/>
          </a:xfrm>
          <a:prstGeom prst="roundRect">
            <a:avLst>
              <a:gd name="adj" fmla="val 0"/>
            </a:avLst>
          </a:prstGeom>
          <a:solidFill>
            <a:srgbClr val="10B981">
              <a:alpha val="8000"/>
            </a:srgbClr>
          </a:solidFill>
          <a:ln cap="flat" cmpd="sng">
            <a:solidFill>
              <a:srgbClr val="00A06B">
                <a:alpha val="8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016500" y="18415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5461000" y="1841500"/>
            <a:ext cx="584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什么是上下文轮数？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461000" y="2222500"/>
            <a:ext cx="584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指智能Agent能够记忆并关联的历史对话轮次，是维持多轮对话连贯性的核心参数，决定了Agent的“记忆广度”。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826000" y="2857500"/>
            <a:ext cx="6604000" cy="1079500"/>
          </a:xfrm>
          <a:prstGeom prst="roundRect">
            <a:avLst>
              <a:gd name="adj" fmla="val 0"/>
            </a:avLst>
          </a:prstGeom>
          <a:solidFill>
            <a:srgbClr val="10B981">
              <a:alpha val="8000"/>
            </a:srgbClr>
          </a:solidFill>
          <a:ln cap="flat" cmpd="sng">
            <a:solidFill>
              <a:srgbClr val="00A06B">
                <a:alpha val="8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016500" y="30480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461000" y="3048000"/>
            <a:ext cx="584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核心作用：建立连贯的交互体验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5461000" y="3429000"/>
            <a:ext cx="584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确保Agent理解对话语境，精准记住用户的偏好设置（如题目难度、题型选择），避免重复提问，像真人一样自然交流。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4826000" y="4064000"/>
            <a:ext cx="6604000" cy="1206500"/>
          </a:xfrm>
          <a:prstGeom prst="roundRect">
            <a:avLst>
              <a:gd name="adj" fmla="val 0"/>
            </a:avLst>
          </a:prstGeom>
          <a:solidFill>
            <a:srgbClr val="10B981">
              <a:alpha val="15000"/>
            </a:srgbClr>
          </a:solidFill>
          <a:ln w="12700" cap="flat" cmpd="sng">
            <a:solidFill>
              <a:srgbClr val="10B981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016500" y="42545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5461000" y="4254500"/>
            <a:ext cx="584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65F46"/>
                </a:solidFill>
                <a:latin typeface="Noto Sans SC"/>
                <a:ea typeface="Noto Sans SC"/>
                <a:cs typeface="Noto Sans SC"/>
                <a:sym typeface="Noto Sans SC"/>
              </a:rPr>
              <a:t>💡 最佳实践：设置为 5 - 8 轮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5461000" y="4635500"/>
            <a:ext cx="584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在「输入及输出设置」中拖动滑块至该区间。此设置在保证记忆深度的同时，能有效平衡系统性能与响应速度。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4826000" y="5397500"/>
            <a:ext cx="3238500" cy="952500"/>
          </a:xfrm>
          <a:prstGeom prst="roundRect">
            <a:avLst>
              <a:gd name="adj" fmla="val 0"/>
            </a:avLst>
          </a:prstGeom>
          <a:solidFill>
            <a:srgbClr val="FBBF24">
              <a:alpha val="10000"/>
            </a:srgbClr>
          </a:solidFill>
          <a:ln cap="flat" cmpd="sng">
            <a:solidFill>
              <a:srgbClr val="E2A50A">
                <a:alpha val="1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978400" y="5562600"/>
            <a:ext cx="254000" cy="2540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5308600" y="5524500"/>
            <a:ext cx="2730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400" b="1" i="0" u="none" strike="noStrike">
                <a:solidFill>
                  <a:srgbClr val="B45309"/>
                </a:solidFill>
                <a:latin typeface="Noto Sans SC"/>
                <a:ea typeface="Noto Sans SC"/>
                <a:cs typeface="Noto Sans SC"/>
                <a:sym typeface="Noto Sans SC"/>
              </a:rPr>
              <a:t>低于 5 轮：</a:t>
            </a:r>
            <a:r>
              <a:rPr lang="en-US" sz="1300" b="0" i="0" u="none" strike="noStrike">
                <a:solidFill>
                  <a:srgbClr val="92400E"/>
                </a:solidFill>
                <a:latin typeface="Noto Sans SC"/>
                <a:ea typeface="Noto Sans SC"/>
                <a:cs typeface="Noto Sans SC"/>
                <a:sym typeface="Noto Sans SC"/>
              </a:rPr>
              <a:t>对话逻辑易断裂，Agent频繁“失忆”，无法理解复杂的多轮指令。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8191500" y="5397500"/>
            <a:ext cx="3238500" cy="952500"/>
          </a:xfrm>
          <a:prstGeom prst="roundRect">
            <a:avLst>
              <a:gd name="adj" fmla="val 0"/>
            </a:avLst>
          </a:prstGeom>
          <a:solidFill>
            <a:srgbClr val="FBBF24">
              <a:alpha val="10000"/>
            </a:srgbClr>
          </a:solidFill>
          <a:ln cap="flat" cmpd="sng">
            <a:solidFill>
              <a:srgbClr val="E2A50A">
                <a:alpha val="1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8343900" y="5562600"/>
            <a:ext cx="254000" cy="2540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8674100" y="5524500"/>
            <a:ext cx="2730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400" b="1" i="0" u="none" strike="noStrike">
                <a:solidFill>
                  <a:srgbClr val="B45309"/>
                </a:solidFill>
                <a:latin typeface="Noto Sans SC"/>
                <a:ea typeface="Noto Sans SC"/>
                <a:cs typeface="Noto Sans SC"/>
                <a:sym typeface="Noto Sans SC"/>
              </a:rPr>
              <a:t>高于 8 轮：</a:t>
            </a:r>
            <a:r>
              <a:rPr lang="en-US" sz="1300" b="0" i="0" u="none" strike="noStrike">
                <a:solidFill>
                  <a:srgbClr val="92400E"/>
                </a:solidFill>
                <a:latin typeface="Noto Sans SC"/>
                <a:ea typeface="Noto Sans SC"/>
                <a:cs typeface="Noto Sans SC"/>
                <a:sym typeface="Noto Sans SC"/>
              </a:rPr>
              <a:t>增加系统计算负担，拖慢响应速度，还可能引入冗余信息干扰回答。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第五步：集成插件工具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952500"/>
          </a:xfrm>
          <a:prstGeom prst="roundRect">
            <a:avLst>
              <a:gd name="adj" fmla="val 0"/>
            </a:avLst>
          </a:prstGeom>
          <a:solidFill>
            <a:srgbClr val="10B981">
              <a:alpha val="8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16637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1549400"/>
            <a:ext cx="9779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目的：赋予Agent实时联网能力，解决知识库信息滞后问题。当遇到不确定的单词释义、最新资讯或生僻知识点时，Agent可自动触发全网搜索，整合权威来源给出准确回答。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2603500"/>
            <a:ext cx="33020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D1D5D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52500" y="2794000"/>
            <a:ext cx="279400" cy="279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333500" y="2781300"/>
            <a:ext cx="2730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01 进入插件配置页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952500" y="3200400"/>
            <a:ext cx="292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在Agent配置界面，依次点击「技能」→「插件」，找到并点击「添加插件」按钮，进入应用市场。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445000" y="2603500"/>
            <a:ext cx="33020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D1D5D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635500" y="2794000"/>
            <a:ext cx="279400" cy="279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5016500" y="2781300"/>
            <a:ext cx="2730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02 搜索并添加插件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4635500" y="3200400"/>
            <a:ext cx="292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在市场搜索框输入关键词，找到「联网问答（免费版）」，点击「添加」完成安装，适合初期测试。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128000" y="2603500"/>
            <a:ext cx="33020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D1D5D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8318500" y="2794000"/>
            <a:ext cx="279400" cy="279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8699500" y="2781300"/>
            <a:ext cx="2730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03 确认核心接口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318500" y="3200400"/>
            <a:ext cx="292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务必确认已启用</a:t>
            </a:r>
            <a:r>
              <a:rPr lang="en-US" sz="1300" b="0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complex_search_raw</a:t>
            </a: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同步接口，这是实现深度联网查询的关键组件。</a:t>
            </a:r>
            <a:endParaRPr lang="en-US" sz="1100"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2"/>
          <a:srcRect t="2890" b="2890"/>
          <a:stretch>
            <a:fillRect/>
          </a:stretch>
        </p:blipFill>
        <p:spPr>
          <a:xfrm>
            <a:off x="762000" y="4381500"/>
            <a:ext cx="3302000" cy="1905000"/>
          </a:xfrm>
          <a:prstGeom prst="rect">
            <a:avLst/>
          </a:prstGeom>
          <a:noFill/>
          <a:ln w="38100" cap="flat" cmpd="sng">
            <a:solidFill>
              <a:srgbClr val="FFFFFF">
                <a:alpha val="100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20" name="AutoShape 20"/>
          <p:cNvSpPr/>
          <p:nvPr/>
        </p:nvSpPr>
        <p:spPr>
          <a:xfrm>
            <a:off x="4318000" y="4381500"/>
            <a:ext cx="3556000" cy="1905000"/>
          </a:xfrm>
          <a:prstGeom prst="roundRect">
            <a:avLst>
              <a:gd name="adj" fmla="val 0"/>
            </a:avLst>
          </a:prstGeom>
          <a:solidFill>
            <a:srgbClr val="10B981">
              <a:alpha val="5000"/>
            </a:srgbClr>
          </a:solidFill>
          <a:ln w="12700" cap="flat" cmpd="sng">
            <a:solidFill>
              <a:srgbClr val="10B981">
                <a:alpha val="30000"/>
              </a:srgbClr>
            </a:solidFill>
            <a:prstDash val="dash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1" name="AutoShape 21"/>
          <p:cNvSpPr/>
          <p:nvPr/>
        </p:nvSpPr>
        <p:spPr>
          <a:xfrm>
            <a:off x="4445000" y="4508500"/>
            <a:ext cx="3302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5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💡 功能优势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插件添加后，Agent将突破原有知识库的限制，能够回答时效性强的问题（如当日新闻、最新赛事）以及极度专业的细分领域问题，确保回答的真实性与可信度。</a:t>
            </a:r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3"/>
          <a:srcRect l="20046" r="20046"/>
          <a:stretch>
            <a:fillRect/>
          </a:stretch>
        </p:blipFill>
        <p:spPr>
          <a:xfrm>
            <a:off x="8128000" y="4381500"/>
            <a:ext cx="3302000" cy="1905000"/>
          </a:xfrm>
          <a:prstGeom prst="rect">
            <a:avLst/>
          </a:prstGeom>
          <a:noFill/>
          <a:ln w="38100" cap="flat" cmpd="sng">
            <a:solidFill>
              <a:srgbClr val="FFFFFF">
                <a:alpha val="100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功能演示：与Agent的第一次交互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307" b="307"/>
          <a:stretch>
            <a:fillRect/>
          </a:stretch>
        </p:blipFill>
        <p:spPr>
          <a:xfrm>
            <a:off x="762000" y="1651000"/>
            <a:ext cx="3302000" cy="4254500"/>
          </a:xfrm>
          <a:prstGeom prst="roundRect">
            <a:avLst>
              <a:gd name="adj" fmla="val 4615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52400" dist="508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4445000" y="1651000"/>
            <a:ext cx="6985000" cy="952500"/>
          </a:xfrm>
          <a:prstGeom prst="roundRect">
            <a:avLst>
              <a:gd name="adj" fmla="val 0"/>
            </a:avLst>
          </a:prstGeom>
          <a:solidFill>
            <a:srgbClr val="10B981">
              <a:alpha val="8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4635500" y="1803400"/>
            <a:ext cx="660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交互场景：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用户输入“能出几道单词翻译题吗？”，瞬间触发智能交互流程，Agent 将自动开启从选题、出题到解析的全闭环学习辅导。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4445000" y="2921000"/>
            <a:ext cx="3365500" cy="1524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D1D5DB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635500" y="31115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5016500" y="3111500"/>
            <a:ext cx="2730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01 智能选题出题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635500" y="3556000"/>
            <a:ext cx="2984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根据需求自动生成适配难度的中英互译选择题，无需手动筛选，精准匹配用户当前的学习水平。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8001000" y="2921000"/>
            <a:ext cx="3365500" cy="1524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D1D5DB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191500" y="31115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8572500" y="3111500"/>
            <a:ext cx="2730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02 即时判题反馈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191500" y="3556000"/>
            <a:ext cx="2984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提交答案后秒级反馈正误结果，快速纠正认知偏差，让学习反馈更及时，效率更高。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4445000" y="4699000"/>
            <a:ext cx="3365500" cy="1524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D1D5DB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4635500" y="48895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5016500" y="4889500"/>
            <a:ext cx="2730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03 多维深度拆解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4635500" y="5334000"/>
            <a:ext cx="2984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不仅给答案，更提供音标、词性、核心释义及场景化例句，附带发音技巧，构建完整的单词认知。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8001000" y="4699000"/>
            <a:ext cx="3365500" cy="1524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D1D5DB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8191500" y="4889500"/>
            <a:ext cx="304800" cy="3048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8572500" y="4889500"/>
            <a:ext cx="2730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04 自动循环练题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8191500" y="5334000"/>
            <a:ext cx="2984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一题解析完毕后，无需重复指令，系统自动推送下一道练习题，形成连贯流畅的学习闭环。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功能演示：查询错题本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1391" b="1391"/>
          <a:stretch>
            <a:fillRect/>
          </a:stretch>
        </p:blipFill>
        <p:spPr>
          <a:xfrm>
            <a:off x="762000" y="1651000"/>
            <a:ext cx="3048000" cy="4064000"/>
          </a:xfrm>
          <a:prstGeom prst="rect">
            <a:avLst/>
          </a:prstGeom>
          <a:noFill/>
          <a:ln w="38100" cap="flat" cmpd="sng">
            <a:solidFill>
              <a:srgbClr val="FFFFFF">
                <a:alpha val="80000"/>
              </a:srgbClr>
            </a:solidFill>
            <a:prstDash val="solid"/>
            <a:round/>
          </a:ln>
          <a:effectLst>
            <a:outerShdw blurRad="190500" dist="762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4191000" y="1651000"/>
            <a:ext cx="7239000" cy="1397000"/>
          </a:xfrm>
          <a:prstGeom prst="roundRect">
            <a:avLst>
              <a:gd name="adj" fmla="val 0"/>
            </a:avLst>
          </a:prstGeom>
          <a:solidFill>
            <a:srgbClr val="10B981">
              <a:alpha val="8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445000" y="18796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5016500" y="1879600"/>
            <a:ext cx="635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用户需求触发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用户只需输入“查询我的错题本”，系统即刻识别意图，自动唤醒错题回顾功能，无需复杂操作，学习回顾触手可及。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4191000" y="3429000"/>
            <a:ext cx="3492500" cy="2095500"/>
          </a:xfrm>
          <a:prstGeom prst="roundRect">
            <a:avLst>
              <a:gd name="adj" fmla="val 0"/>
            </a:avLst>
          </a:prstGeom>
          <a:solidFill>
            <a:srgbClr val="ECFDF5">
              <a:alpha val="100000"/>
            </a:srgbClr>
          </a:solidFill>
          <a:ln w="12700" cap="flat" cmpd="sng">
            <a:solidFill>
              <a:srgbClr val="10B981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4445000" y="36830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4953000" y="36830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记忆库智能检索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445000" y="4254500"/>
            <a:ext cx="31115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Agent 直接从记忆变量中精准调取历史错误记录，无需额外调用外部工具，秒级响应，确保复习效率。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937500" y="3429000"/>
            <a:ext cx="3492500" cy="2095500"/>
          </a:xfrm>
          <a:prstGeom prst="roundRect">
            <a:avLst>
              <a:gd name="adj" fmla="val 0"/>
            </a:avLst>
          </a:prstGeom>
          <a:solidFill>
            <a:srgbClr val="ECFDF5">
              <a:alpha val="100000"/>
            </a:srgbClr>
          </a:solidFill>
          <a:ln w="12700" cap="flat" cmpd="sng">
            <a:solidFill>
              <a:srgbClr val="10B981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8191500" y="3683000"/>
            <a:ext cx="355600" cy="3556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699500" y="36830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多维复盘详情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191500" y="4254500"/>
            <a:ext cx="31115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清晰罗列：目标单词、标准释义、错误选项及深层归因。让每一次回顾都能精准定位知识盲点，巩固薄弱环节。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4191000" y="5778500"/>
            <a:ext cx="7239000" cy="698500"/>
          </a:xfrm>
          <a:prstGeom prst="roundRect">
            <a:avLst>
              <a:gd name="adj" fmla="val 0"/>
            </a:avLst>
          </a:prstGeom>
          <a:solidFill>
            <a:srgbClr val="10B981">
              <a:alpha val="1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4381500" y="5905500"/>
            <a:ext cx="698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300" b="1" i="0" u="none" strike="noStrike">
                <a:solidFill>
                  <a:srgbClr val="064E3B"/>
                </a:solidFill>
                <a:latin typeface="Noto Sans SC"/>
                <a:ea typeface="Noto Sans SC"/>
                <a:cs typeface="Noto Sans SC"/>
                <a:sym typeface="Noto Sans SC"/>
              </a:rPr>
              <a:t>✨ 学习闭环：</a:t>
            </a:r>
            <a:r>
              <a:rPr lang="en-US" sz="1300" b="0" i="0" u="none" strike="noStrike">
                <a:solidFill>
                  <a:srgbClr val="064E3B"/>
                </a:solidFill>
                <a:latin typeface="Noto Sans SC"/>
                <a:ea typeface="Noto Sans SC"/>
                <a:cs typeface="Noto Sans SC"/>
                <a:sym typeface="Noto Sans SC"/>
              </a:rPr>
              <a:t>从错误中学习是最高效的成长方式，错题本功能让学习过程可追溯、可复盘，真正实现“做一题，通一类”。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本章总结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905000"/>
            <a:ext cx="5207000" cy="4064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2222500"/>
            <a:ext cx="469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01 核心回顾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9291">
            <a:off x="1016009" y="2851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31750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460500" y="3175000"/>
            <a:ext cx="4318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剖析传统单词学习的低效痛点，提出基于Agent的智能化解决方案，从根本上解决学习枯燥与记忆不牢的问题。</a:t>
            </a:r>
            <a:endParaRPr lang="en-US" sz="110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16000" y="40640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460500" y="4064000"/>
            <a:ext cx="4318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深入学习Coze平台配置逻辑，掌握提示词设计、记忆变量管理与功能插件的组合使用，打造实用的AI应用。</a:t>
            </a:r>
            <a:endParaRPr lang="en-US" sz="110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50165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460500" y="5016500"/>
            <a:ext cx="4318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整个搭建过程</a:t>
            </a:r>
            <a:r>
              <a:rPr lang="en-US" sz="14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无需编写代码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，通过简单的可视化拖拽与参数配置，即可快速完成应用的创建与部署。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223000" y="1905000"/>
            <a:ext cx="5207000" cy="4064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6477000" y="2222500"/>
            <a:ext cx="469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02 关键收获</a:t>
            </a:r>
            <a:endParaRPr lang="en-US" sz="1100"/>
          </a:p>
        </p:txBody>
      </p:sp>
      <p:cxnSp>
        <p:nvCxnSpPr>
          <p:cNvPr id="15" name="Connector 15"/>
          <p:cNvCxnSpPr/>
          <p:nvPr/>
        </p:nvCxnSpPr>
        <p:spPr>
          <a:xfrm rot="-9291">
            <a:off x="6477009" y="2851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6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477000" y="31750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921500" y="3175000"/>
            <a:ext cx="4318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透彻理解智能Agent的底层运行逻辑与架构设计，掌握从需求分析到应用落地的AI产品化思维。</a:t>
            </a:r>
            <a:endParaRPr lang="en-US" sz="1100"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477000" y="40640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6921500" y="4064000"/>
            <a:ext cx="4318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领悟提示词工程的核心价值，学会通过精准的指令设计与上下文构建，充分激发AI模型的能力与潜力。</a:t>
            </a:r>
            <a:endParaRPr lang="en-US" sz="1100"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6477000" y="5016500"/>
            <a:ext cx="304800" cy="3048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6921500" y="5016500"/>
            <a:ext cx="4318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亲身体验AI技术在个性化教育场景中的赋能价值，看到技术如何为每个学习者提供定制化的高效服务。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思考与讨论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905000"/>
            <a:ext cx="5270500" cy="3683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solidFill>
              <a:srgbClr val="10B981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79500" y="2222500"/>
            <a:ext cx="355600" cy="355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22225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01 场景拓展的无限可能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9549">
            <a:off x="1079509" y="2787650"/>
            <a:ext cx="457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1079500" y="2984500"/>
            <a:ext cx="4635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除了单词学习，这种「一问一答」式的智能 Agent 还能渗透到哪些教育场景中？跳出固有框架，探索 AI 互动教学的更多应用边界。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079500" y="4191000"/>
            <a:ext cx="4635500" cy="1079500"/>
          </a:xfrm>
          <a:prstGeom prst="roundRect">
            <a:avLst>
              <a:gd name="adj" fmla="val 0"/>
            </a:avLst>
          </a:prstGeom>
          <a:solidFill>
            <a:srgbClr val="10B981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1206500" y="4318000"/>
            <a:ext cx="4381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1" i="0" u="none" strike="noStrike">
                <a:solidFill>
                  <a:srgbClr val="059669"/>
                </a:solidFill>
                <a:latin typeface="Noto Sans SC"/>
                <a:ea typeface="Noto Sans SC"/>
                <a:cs typeface="Noto Sans SC"/>
                <a:sym typeface="Noto Sans SC"/>
              </a:rPr>
              <a:t>💡 参考方向：</a:t>
            </a:r>
            <a:r>
              <a:rPr lang="en-US" sz="1300" b="0" i="0" u="none" strike="noStrike">
                <a:solidFill>
                  <a:srgbClr val="059669"/>
                </a:solidFill>
                <a:latin typeface="Noto Sans SC"/>
                <a:ea typeface="Noto Sans SC"/>
                <a:cs typeface="Noto Sans SC"/>
                <a:sym typeface="Noto Sans SC"/>
              </a:rPr>
              <a:t>古诗词的意境赏析与背诵、编程语法的实时纠错练习、历史事件的时空对话、数学公式的推导讲解、物理化学的虚拟实验问答等。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159500" y="1905000"/>
            <a:ext cx="5270500" cy="3683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solidFill>
              <a:srgbClr val="10B981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77000" y="2222500"/>
            <a:ext cx="355600" cy="3556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6921500" y="22225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02 功能优化的创意畅想</a:t>
            </a:r>
            <a:endParaRPr lang="en-US" sz="1100"/>
          </a:p>
        </p:txBody>
      </p:sp>
      <p:cxnSp>
        <p:nvCxnSpPr>
          <p:cNvPr id="14" name="Connector 14"/>
          <p:cNvCxnSpPr/>
          <p:nvPr/>
        </p:nvCxnSpPr>
        <p:spPr>
          <a:xfrm rot="-9549">
            <a:off x="6477009" y="2787650"/>
            <a:ext cx="457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AutoShape 15"/>
          <p:cNvSpPr/>
          <p:nvPr/>
        </p:nvSpPr>
        <p:spPr>
          <a:xfrm>
            <a:off x="6477000" y="2984500"/>
            <a:ext cx="4635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如果由你来升级这个单词学习 Agent，你会为它赋予哪些新的能力？从用户体验、学习效果或互动性出发，提出你的个性化优化方案。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477000" y="4191000"/>
            <a:ext cx="4635500" cy="1079500"/>
          </a:xfrm>
          <a:prstGeom prst="roundRect">
            <a:avLst>
              <a:gd name="adj" fmla="val 0"/>
            </a:avLst>
          </a:prstGeom>
          <a:solidFill>
            <a:srgbClr val="10B981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6604000" y="4318000"/>
            <a:ext cx="4381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1" i="0" u="none" strike="noStrike">
                <a:solidFill>
                  <a:srgbClr val="059669"/>
                </a:solidFill>
                <a:latin typeface="Noto Sans SC"/>
                <a:ea typeface="Noto Sans SC"/>
                <a:cs typeface="Noto Sans SC"/>
                <a:sym typeface="Noto Sans SC"/>
              </a:rPr>
              <a:t>🚀 功能灵感：</a:t>
            </a:r>
            <a:r>
              <a:rPr lang="en-US" sz="1300" b="0" i="0" u="none" strike="noStrike">
                <a:solidFill>
                  <a:srgbClr val="059669"/>
                </a:solidFill>
                <a:latin typeface="Noto Sans SC"/>
                <a:ea typeface="Noto Sans SC"/>
                <a:cs typeface="Noto Sans SC"/>
                <a:sym typeface="Noto Sans SC"/>
              </a:rPr>
              <a:t>AI 语音纠音与口语跟读、词根词缀的智能拆解与联想、闯关式听力挑战模式、生成个性化错题本与复习计划、结合艾宾浩斯遗忘曲线的自动提醒等。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762000" y="5969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✨ 让我们一起头脑风暴，解锁 AI 赋能教育的更多惊喜！ ✨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本章学习目标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378200" cy="4064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778000"/>
            <a:ext cx="3378200" cy="50800"/>
          </a:xfrm>
          <a:prstGeom prst="roundRect">
            <a:avLst>
              <a:gd name="adj" fmla="val 0"/>
            </a:avLst>
          </a:prstGeom>
          <a:solidFill>
            <a:srgbClr val="10B98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0955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209550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01 知识目标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15211">
            <a:off x="1016014" y="2660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1016000" y="2857500"/>
            <a:ext cx="2870200" cy="266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深入理解智能体（Agent）的核心定义，洞察其重塑教育场景的应用价值。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系统掌握单词翻译学习Agent的底层架构、设计理念与运行逻辑。</a:t>
            </a:r>
          </a:p>
          <a:p>
            <a:pPr marL="0"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熟悉Coze智能体平台的操作界面，快速上手核心功能模块与基础配置。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4406900" y="1778000"/>
            <a:ext cx="3378200" cy="4064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4406900" y="1778000"/>
            <a:ext cx="3378200" cy="50800"/>
          </a:xfrm>
          <a:prstGeom prst="roundRect">
            <a:avLst>
              <a:gd name="adj" fmla="val 0"/>
            </a:avLst>
          </a:prstGeom>
          <a:solidFill>
            <a:srgbClr val="10B98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60900" y="20955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5168900" y="209550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02 技能目标</a:t>
            </a:r>
            <a:endParaRPr lang="en-US" sz="1100"/>
          </a:p>
        </p:txBody>
      </p:sp>
      <p:cxnSp>
        <p:nvCxnSpPr>
          <p:cNvPr id="14" name="Connector 14"/>
          <p:cNvCxnSpPr/>
          <p:nvPr/>
        </p:nvCxnSpPr>
        <p:spPr>
          <a:xfrm rot="-15211">
            <a:off x="4660914" y="2660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5" name="AutoShape 15"/>
          <p:cNvSpPr/>
          <p:nvPr/>
        </p:nvSpPr>
        <p:spPr>
          <a:xfrm>
            <a:off x="4660900" y="2857500"/>
            <a:ext cx="2870200" cy="266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独立完成单词翻译学习Agent的全流程创建、角色定义与功能配置。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熟练编写结构清晰、指令明确的Prompt，精准引导智能体完成任务。</a:t>
            </a:r>
          </a:p>
          <a:p>
            <a:pPr marL="0"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掌握Agent记忆机制配置方法，并能灵活集成第三方插件拓展能力。</a:t>
            </a:r>
          </a:p>
        </p:txBody>
      </p:sp>
      <p:sp>
        <p:nvSpPr>
          <p:cNvPr id="16" name="AutoShape 16"/>
          <p:cNvSpPr/>
          <p:nvPr/>
        </p:nvSpPr>
        <p:spPr>
          <a:xfrm>
            <a:off x="8051800" y="1778000"/>
            <a:ext cx="3378200" cy="4064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8051800" y="1778000"/>
            <a:ext cx="3378200" cy="50800"/>
          </a:xfrm>
          <a:prstGeom prst="roundRect">
            <a:avLst>
              <a:gd name="adj" fmla="val 0"/>
            </a:avLst>
          </a:prstGeom>
          <a:solidFill>
            <a:srgbClr val="10B98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305800" y="2095500"/>
            <a:ext cx="406400" cy="4064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8813800" y="209550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03 素养目标</a:t>
            </a:r>
            <a:endParaRPr lang="en-US" sz="1100"/>
          </a:p>
        </p:txBody>
      </p:sp>
      <p:cxnSp>
        <p:nvCxnSpPr>
          <p:cNvPr id="20" name="Connector 20"/>
          <p:cNvCxnSpPr/>
          <p:nvPr/>
        </p:nvCxnSpPr>
        <p:spPr>
          <a:xfrm rot="-15211">
            <a:off x="8305814" y="2660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1" name="AutoShape 21"/>
          <p:cNvSpPr/>
          <p:nvPr/>
        </p:nvSpPr>
        <p:spPr>
          <a:xfrm>
            <a:off x="8305800" y="2857500"/>
            <a:ext cx="2870200" cy="266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培养利用AI工具解决实际学习痛点的创新思维与问题解决能力。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体验从需求分析、方案设计到产品落地的完整工程实践流程。</a:t>
            </a:r>
          </a:p>
          <a:p>
            <a:pPr marL="0"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提升数字化学习素养，学会将前沿AI技术转化为个人学习的生产力。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场景引入：你是否也有这样的困扰？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3068" r="3068"/>
          <a:stretch>
            <a:fillRect/>
          </a:stretch>
        </p:blipFill>
        <p:spPr>
          <a:xfrm>
            <a:off x="762000" y="2032000"/>
            <a:ext cx="4064000" cy="2794000"/>
          </a:xfrm>
          <a:prstGeom prst="roundRect">
            <a:avLst>
              <a:gd name="adj" fmla="val 6818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203200" dist="101600" dir="2700000" algn="tl" rotWithShape="0">
              <a:srgbClr val="10B981">
                <a:alpha val="15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5207000"/>
            <a:ext cx="4064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背单词的路上，</a:t>
            </a:r>
            <a:b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你是否也陷入过这样的“至暗时刻”？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207000" y="2032000"/>
            <a:ext cx="6350000" cy="1333500"/>
          </a:xfrm>
          <a:prstGeom prst="roundRect">
            <a:avLst>
              <a:gd name="adj" fmla="val 11428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461000" y="2260600"/>
            <a:ext cx="457200" cy="4572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6096000" y="2159000"/>
            <a:ext cx="5334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背单词枯燥又低效？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面对密密麻麻的单词表，注意力难以集中，背了半小时却收效甚微，投入大量时间却不见回报，越背越觉得心累。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5207000" y="3556000"/>
            <a:ext cx="6350000" cy="1333500"/>
          </a:xfrm>
          <a:prstGeom prst="roundRect">
            <a:avLst>
              <a:gd name="adj" fmla="val 11428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461000" y="3784600"/>
            <a:ext cx="457200" cy="4572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6096000" y="3683000"/>
            <a:ext cx="5334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陷入“背了又忘”的怪圈？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刚背完的单词转头就忘，仿佛大脑开启了“自动清除”模式，反复记忆却始终无法形成长期记忆，陷入低效的恶性循环。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5207000" y="5080000"/>
            <a:ext cx="6350000" cy="1333500"/>
          </a:xfrm>
          <a:prstGeom prst="roundRect">
            <a:avLst>
              <a:gd name="adj" fmla="val 11428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461000" y="5308600"/>
            <a:ext cx="457200" cy="4572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6096000" y="5207000"/>
            <a:ext cx="5334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渴望专属的“薄弱点教练”？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希望能有针对性地攻克知识盲区，而不是盲目地题海战术，期待一位懂你的专属老师，为你量身定制高效的提分方案。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传统单词学习的三大核心痛点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429000" cy="4064000"/>
          </a:xfrm>
          <a:prstGeom prst="roundRect">
            <a:avLst>
              <a:gd name="adj" fmla="val 0"/>
            </a:avLst>
          </a:prstGeom>
          <a:solidFill>
            <a:srgbClr val="10B981">
              <a:alpha val="8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0320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2032000"/>
            <a:ext cx="254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01 缺乏针对性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603500"/>
            <a:ext cx="292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千人一面题库，无个性化动态调整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14946">
            <a:off x="1016014" y="3105150"/>
            <a:ext cx="292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1016000" y="3302000"/>
            <a:ext cx="2921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6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现状：</a:t>
            </a:r>
            <a:r>
              <a:rPr lang="en-US" sz="16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工具仅提供固定单词表或随机出题，无法根据用户的词汇基础、学习目标动态适配内容。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600" b="1" i="0" u="none" strike="noStrike">
                <a:solidFill>
                  <a:srgbClr val="EF4444"/>
                </a:solidFill>
                <a:latin typeface="Noto Sans SC"/>
                <a:ea typeface="Noto Sans SC"/>
                <a:cs typeface="Noto Sans SC"/>
                <a:sym typeface="Noto Sans SC"/>
              </a:rPr>
              <a:t>后果：</a:t>
            </a:r>
            <a:r>
              <a:rPr lang="en-US" sz="16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大量时间浪费在已掌握或远超能力范围的单词上，刷题效率低下，难以实现有效进阶。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4381500" y="1778000"/>
            <a:ext cx="3429000" cy="4064000"/>
          </a:xfrm>
          <a:prstGeom prst="roundRect">
            <a:avLst>
              <a:gd name="adj" fmla="val 0"/>
            </a:avLst>
          </a:prstGeom>
          <a:solidFill>
            <a:srgbClr val="10B981">
              <a:alpha val="8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35500" y="20320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143500" y="2032000"/>
            <a:ext cx="254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02 无系统反馈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635500" y="2603500"/>
            <a:ext cx="292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仅知对错无解析，难以查漏补缺</a:t>
            </a:r>
            <a:endParaRPr lang="en-US" sz="1100"/>
          </a:p>
        </p:txBody>
      </p:sp>
      <p:cxnSp>
        <p:nvCxnSpPr>
          <p:cNvPr id="14" name="Connector 14"/>
          <p:cNvCxnSpPr/>
          <p:nvPr/>
        </p:nvCxnSpPr>
        <p:spPr>
          <a:xfrm rot="-14946">
            <a:off x="4635514" y="3105150"/>
            <a:ext cx="292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AutoShape 15"/>
          <p:cNvSpPr/>
          <p:nvPr/>
        </p:nvSpPr>
        <p:spPr>
          <a:xfrm>
            <a:off x="4635500" y="3302000"/>
            <a:ext cx="2921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6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现状：</a:t>
            </a:r>
            <a:r>
              <a:rPr lang="en-US" sz="16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答题后仅显示“正确/错误”结果，缺少词根词缀拆解、语境用法及错误原因的深度解析。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600" b="1" i="0" u="none" strike="noStrike">
                <a:solidFill>
                  <a:srgbClr val="EF4444"/>
                </a:solidFill>
                <a:latin typeface="Noto Sans SC"/>
                <a:ea typeface="Noto Sans SC"/>
                <a:cs typeface="Noto Sans SC"/>
                <a:sym typeface="Noto Sans SC"/>
              </a:rPr>
              <a:t>后果：</a:t>
            </a:r>
            <a:r>
              <a:rPr lang="en-US" sz="16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无法理解错误根源，知识掌握浮于表面，相同知识点反复出错，无法形成长久有效的记忆。</a:t>
            </a:r>
          </a:p>
        </p:txBody>
      </p:sp>
      <p:sp>
        <p:nvSpPr>
          <p:cNvPr id="16" name="AutoShape 16"/>
          <p:cNvSpPr/>
          <p:nvPr/>
        </p:nvSpPr>
        <p:spPr>
          <a:xfrm>
            <a:off x="8001000" y="1778000"/>
            <a:ext cx="3429000" cy="4064000"/>
          </a:xfrm>
          <a:prstGeom prst="roundRect">
            <a:avLst>
              <a:gd name="adj" fmla="val 0"/>
            </a:avLst>
          </a:prstGeom>
          <a:solidFill>
            <a:srgbClr val="10B981">
              <a:alpha val="8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255000" y="2032000"/>
            <a:ext cx="406400" cy="4064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8763000" y="2032000"/>
            <a:ext cx="254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03 错题管理繁琐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8255000" y="2603500"/>
            <a:ext cx="292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手动记录难坚持，缺乏闭环复习</a:t>
            </a:r>
            <a:endParaRPr lang="en-US" sz="1100"/>
          </a:p>
        </p:txBody>
      </p:sp>
      <p:cxnSp>
        <p:nvCxnSpPr>
          <p:cNvPr id="20" name="Connector 20"/>
          <p:cNvCxnSpPr/>
          <p:nvPr/>
        </p:nvCxnSpPr>
        <p:spPr>
          <a:xfrm rot="-14946">
            <a:off x="8255014" y="3105150"/>
            <a:ext cx="292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" name="AutoShape 21"/>
          <p:cNvSpPr/>
          <p:nvPr/>
        </p:nvSpPr>
        <p:spPr>
          <a:xfrm>
            <a:off x="8255000" y="3302000"/>
            <a:ext cx="2921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6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现状：</a:t>
            </a:r>
            <a:r>
              <a:rPr lang="en-US" sz="16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依赖手动抄录错题，耗时费力且难以坚持；多数工具无自动归集与智能复习机制。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600" b="1" i="0" u="none" strike="noStrike">
                <a:solidFill>
                  <a:srgbClr val="EF4444"/>
                </a:solidFill>
                <a:latin typeface="Noto Sans SC"/>
                <a:ea typeface="Noto Sans SC"/>
                <a:cs typeface="Noto Sans SC"/>
                <a:sym typeface="Noto Sans SC"/>
              </a:rPr>
              <a:t>后果：</a:t>
            </a:r>
            <a:r>
              <a:rPr lang="en-US" sz="16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无法形成“练习-复盘-巩固”的完整闭环，知识薄弱点长期存在，学习效果难以提升。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方案总览：智能学习助手的核心原理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219" r="219"/>
          <a:stretch>
            <a:fillRect/>
          </a:stretch>
        </p:blipFill>
        <p:spPr>
          <a:xfrm>
            <a:off x="762000" y="1778000"/>
            <a:ext cx="4064000" cy="3048000"/>
          </a:xfrm>
          <a:prstGeom prst="roundRect">
            <a:avLst>
              <a:gd name="adj" fmla="val 5000"/>
            </a:avLst>
          </a:prstGeom>
          <a:noFill/>
          <a:ln w="25400" cap="flat" cmpd="sng">
            <a:solidFill>
              <a:srgbClr val="10B981">
                <a:alpha val="20000"/>
              </a:srgbClr>
            </a:solidFill>
            <a:prstDash val="solid"/>
            <a:round/>
          </a:ln>
          <a:effectLst>
            <a:outerShdw blurRad="203200" dist="101600" dir="2700000" algn="tl" rotWithShape="0">
              <a:srgbClr val="10B981">
                <a:alpha val="15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5016500"/>
            <a:ext cx="4064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上图展示了单词翻译场景下，智能Agent从需求识别、自动出题到结果反馈与错题记录的完整运行闭环，体现了“以学习者为中心”的自适应交互设计。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207000" y="1778000"/>
            <a:ext cx="6223000" cy="1460500"/>
          </a:xfrm>
          <a:prstGeom prst="roundRect">
            <a:avLst>
              <a:gd name="adj" fmla="val 0"/>
            </a:avLst>
          </a:prstGeom>
          <a:solidFill>
            <a:srgbClr val="10B981">
              <a:alpha val="8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397500" y="2006600"/>
            <a:ext cx="457200" cy="4572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5969000" y="1981200"/>
            <a:ext cx="5334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01 智能交互，双核驱动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969000" y="2413000"/>
            <a:ext cx="5334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融合大模型的长短期记忆能力与联网搜索的实时准确性，构建“一问一答”的自然交互模式，让学习过程如同与真人私教对话般流畅且精准。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5207000" y="3429000"/>
            <a:ext cx="6223000" cy="1460500"/>
          </a:xfrm>
          <a:prstGeom prst="roundRect">
            <a:avLst>
              <a:gd name="adj" fmla="val 0"/>
            </a:avLst>
          </a:prstGeom>
          <a:solidFill>
            <a:srgbClr val="10B981">
              <a:alpha val="8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397500" y="3657600"/>
            <a:ext cx="457200" cy="4572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969000" y="3632200"/>
            <a:ext cx="5334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02 自动出题，智能复盘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5969000" y="4064000"/>
            <a:ext cx="5334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Agent可根据用户水平自动生成适配习题，实时记录错题并建立专属错题库。系统会基于遗忘曲线，在最佳时机自动推送复习任务，强化记忆。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5207000" y="5080000"/>
            <a:ext cx="6223000" cy="1460500"/>
          </a:xfrm>
          <a:prstGeom prst="roundRect">
            <a:avLst>
              <a:gd name="adj" fmla="val 0"/>
            </a:avLst>
          </a:prstGeom>
          <a:solidFill>
            <a:srgbClr val="10B981">
              <a:alpha val="8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397500" y="5308600"/>
            <a:ext cx="457200" cy="4572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5969000" y="5283200"/>
            <a:ext cx="5334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03 直击痛点，效率跃升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5969000" y="5715000"/>
            <a:ext cx="5334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彻底解决传统学习中“刷题效率低、复习无重点、练习缺反馈”的三大顽疾，通过AI的精准计算与个性化推荐，实现学习效果的可量化与效率的成倍提升。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技术架构：两大核心支柱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07000" cy="3429000"/>
          </a:xfrm>
          <a:prstGeom prst="roundRect">
            <a:avLst>
              <a:gd name="adj" fmla="val 0"/>
            </a:avLst>
          </a:prstGeom>
          <a:solidFill>
            <a:srgbClr val="10B981">
              <a:alpha val="8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095500"/>
            <a:ext cx="457200" cy="4572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600200" y="2095500"/>
            <a:ext cx="4191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01 大模型记忆模块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9291">
            <a:off x="1016009" y="2724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1016000" y="2921000"/>
            <a:ext cx="4699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🎯 智能感知：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实时捕捉用户的答题状态、题型偏好与难度选择，构建专属的学习行为画像，真正做到“懂你所想”。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016000" y="40005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✨ 自动沉淀：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无需手动整理，系统自动生成并更新</a:t>
            </a:r>
            <a:r>
              <a:rPr lang="en-US" sz="14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专属单词本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与</a:t>
            </a:r>
            <a:r>
              <a:rPr lang="en-US" sz="14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错题本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，支持随时回溯复习，让知识积累零负担，学习轨迹清晰可查。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223000" y="1778000"/>
            <a:ext cx="5207000" cy="3429000"/>
          </a:xfrm>
          <a:prstGeom prst="roundRect">
            <a:avLst>
              <a:gd name="adj" fmla="val 0"/>
            </a:avLst>
          </a:prstGeom>
          <a:solidFill>
            <a:srgbClr val="10B981">
              <a:alpha val="8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77000" y="2095500"/>
            <a:ext cx="457200" cy="4572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7061200" y="2095500"/>
            <a:ext cx="4191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02 联网搜索插件</a:t>
            </a:r>
            <a:endParaRPr lang="en-US" sz="1100"/>
          </a:p>
        </p:txBody>
      </p:sp>
      <p:cxnSp>
        <p:nvCxnSpPr>
          <p:cNvPr id="13" name="Connector 13"/>
          <p:cNvCxnSpPr/>
          <p:nvPr/>
        </p:nvCxnSpPr>
        <p:spPr>
          <a:xfrm rot="-9291">
            <a:off x="6477009" y="2724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4" name="AutoShape 14"/>
          <p:cNvSpPr/>
          <p:nvPr/>
        </p:nvSpPr>
        <p:spPr>
          <a:xfrm>
            <a:off x="6477000" y="2921000"/>
            <a:ext cx="4699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🔍 权威核验：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作为智能决策的“外置大脑”，面对模糊或生僻的词汇信息时，自动触发全网权威检索，实时补充最准确的知识源。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477000" y="40005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🛡️ 拒绝编造：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恪守信息真实性底线，从源头杜绝生成式AI的“幻觉”问题，确保单词释义、用法及知识点的</a:t>
            </a:r>
            <a:r>
              <a:rPr lang="en-US" sz="14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100%专业准确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，为高效学习保驾护航。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5524500"/>
            <a:ext cx="10668000" cy="762000"/>
          </a:xfrm>
          <a:prstGeom prst="roundRect">
            <a:avLst>
              <a:gd name="adj" fmla="val 0"/>
            </a:avLst>
          </a:prstGeom>
          <a:solidFill>
            <a:srgbClr val="10B981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1016000" y="5651500"/>
            <a:ext cx="1016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16666"/>
              </a:lnSpc>
              <a:defRPr/>
            </a:pPr>
            <a:r>
              <a:rPr lang="en-US" sz="1500" b="0" i="0" u="none" strike="noStrike">
                <a:solidFill>
                  <a:srgbClr val="065F46"/>
                </a:solidFill>
                <a:latin typeface="Noto Sans SC"/>
                <a:ea typeface="Noto Sans SC"/>
                <a:cs typeface="Noto Sans SC"/>
                <a:sym typeface="Noto Sans SC"/>
              </a:rPr>
              <a:t>两大技术支柱协同运作，不仅赋予了学习助手“记忆能力”，更确保了内容的“专业严谨”，实现真正的高效智能备考。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第一步：创建Agent应用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36600" y="1752600"/>
            <a:ext cx="3606800" cy="3429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t="20" b="20"/>
          <a:stretch>
            <a:fillRect/>
          </a:stretch>
        </p:blipFill>
        <p:spPr>
          <a:xfrm>
            <a:off x="762000" y="1778000"/>
            <a:ext cx="3556000" cy="3365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  <a:effectLst>
            <a:outerShdw blurRad="152400" dist="508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6" name="AutoShape 6"/>
          <p:cNvSpPr/>
          <p:nvPr/>
        </p:nvSpPr>
        <p:spPr>
          <a:xfrm>
            <a:off x="762000" y="5334000"/>
            <a:ext cx="3556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▲ 智能体基础信息配置界面，简单几步即可完成创建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4826000" y="1778000"/>
            <a:ext cx="660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📝 操作指引：三步轻松开启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826000" y="2413000"/>
            <a:ext cx="6604000" cy="584200"/>
          </a:xfrm>
          <a:prstGeom prst="roundRect">
            <a:avLst>
              <a:gd name="adj" fmla="val 0"/>
            </a:avLst>
          </a:prstGeom>
          <a:solidFill>
            <a:srgbClr val="ECFD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978400" y="2578100"/>
            <a:ext cx="254000" cy="2540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359400" y="2451100"/>
            <a:ext cx="596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01 访问平台：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登录Coze智能体平台，进入主控制台熟悉界面布局。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826000" y="3073400"/>
            <a:ext cx="6604000" cy="584200"/>
          </a:xfrm>
          <a:prstGeom prst="roundRect">
            <a:avLst>
              <a:gd name="adj" fmla="val 0"/>
            </a:avLst>
          </a:prstGeom>
          <a:solidFill>
            <a:srgbClr val="ECFD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4978400" y="3238500"/>
            <a:ext cx="254000" cy="2540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5359400" y="3111500"/>
            <a:ext cx="596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02 选择入口：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在左侧导航栏中，找到并点击「项目开发」选项，进入开发中心。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4826000" y="3733800"/>
            <a:ext cx="6604000" cy="584200"/>
          </a:xfrm>
          <a:prstGeom prst="roundRect">
            <a:avLst>
              <a:gd name="adj" fmla="val 0"/>
            </a:avLst>
          </a:prstGeom>
          <a:solidFill>
            <a:srgbClr val="ECFD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4978400" y="3898900"/>
            <a:ext cx="254000" cy="2540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5359400" y="3771900"/>
            <a:ext cx="596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03 新建智能体：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点击右上角「+项目」按钮，在弹出菜单中选择「创建智能体」。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4826000" y="4508500"/>
            <a:ext cx="660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⚙️ 核心配置：定义你的智能体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4826000" y="5016500"/>
            <a:ext cx="2108200" cy="1397000"/>
          </a:xfrm>
          <a:prstGeom prst="roundRect">
            <a:avLst>
              <a:gd name="adj" fmla="val 0"/>
            </a:avLst>
          </a:prstGeom>
          <a:solidFill>
            <a:srgbClr val="10B981">
              <a:alpha val="8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9" name="AutoShape 19"/>
          <p:cNvSpPr/>
          <p:nvPr/>
        </p:nvSpPr>
        <p:spPr>
          <a:xfrm>
            <a:off x="4902200" y="5118100"/>
            <a:ext cx="1955800" cy="1244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命名标识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设置专属名称（如“词译通Agent”），清晰易记，便于后续管理与调用。</a:t>
            </a:r>
          </a:p>
        </p:txBody>
      </p:sp>
      <p:sp>
        <p:nvSpPr>
          <p:cNvPr id="20" name="AutoShape 20"/>
          <p:cNvSpPr/>
          <p:nvPr/>
        </p:nvSpPr>
        <p:spPr>
          <a:xfrm>
            <a:off x="7061200" y="5016500"/>
            <a:ext cx="2108200" cy="1397000"/>
          </a:xfrm>
          <a:prstGeom prst="roundRect">
            <a:avLst>
              <a:gd name="adj" fmla="val 0"/>
            </a:avLst>
          </a:prstGeom>
          <a:solidFill>
            <a:srgbClr val="10B981">
              <a:alpha val="8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1" name="AutoShape 21"/>
          <p:cNvSpPr/>
          <p:nvPr/>
        </p:nvSpPr>
        <p:spPr>
          <a:xfrm>
            <a:off x="7137400" y="5118100"/>
            <a:ext cx="1955800" cy="1244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功能描述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简述智能体的核心用途与解决的问题，帮助用户快速理解其价值定位。</a:t>
            </a:r>
          </a:p>
        </p:txBody>
      </p:sp>
      <p:sp>
        <p:nvSpPr>
          <p:cNvPr id="22" name="AutoShape 22"/>
          <p:cNvSpPr/>
          <p:nvPr/>
        </p:nvSpPr>
        <p:spPr>
          <a:xfrm>
            <a:off x="9296400" y="5016500"/>
            <a:ext cx="2108200" cy="1397000"/>
          </a:xfrm>
          <a:prstGeom prst="roundRect">
            <a:avLst>
              <a:gd name="adj" fmla="val 0"/>
            </a:avLst>
          </a:prstGeom>
          <a:solidFill>
            <a:srgbClr val="10B981">
              <a:alpha val="8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3" name="AutoShape 23"/>
          <p:cNvSpPr/>
          <p:nvPr/>
        </p:nvSpPr>
        <p:spPr>
          <a:xfrm>
            <a:off x="9372600" y="5118100"/>
            <a:ext cx="1955800" cy="1244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视觉图标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选择与功能匹配的图标，赋予智能体独特的视觉形象，提升辨识度。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第二步：编写Agent的“大脑”——提示词（Prompt）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2052" r="2052"/>
          <a:stretch>
            <a:fillRect/>
          </a:stretch>
        </p:blipFill>
        <p:spPr>
          <a:xfrm>
            <a:off x="762000" y="1778000"/>
            <a:ext cx="5080000" cy="2667000"/>
          </a:xfrm>
          <a:prstGeom prst="roundRect">
            <a:avLst>
              <a:gd name="adj" fmla="val 5714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52400" dist="508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4826000"/>
            <a:ext cx="5080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通过可视化的配置界面，将“角色、技能、限制”转化为Agent可理解的指令，为它装上专属的智能逻辑与行为准则。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6223000" y="1778000"/>
            <a:ext cx="5334000" cy="1206500"/>
          </a:xfrm>
          <a:prstGeom prst="roundRect">
            <a:avLst>
              <a:gd name="adj" fmla="val 0"/>
            </a:avLst>
          </a:prstGeom>
          <a:solidFill>
            <a:srgbClr val="10B981">
              <a:alpha val="8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6413500" y="1930400"/>
            <a:ext cx="5080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5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💡 什么是提示词？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它是与大模型沟通的“指令语言”，不仅是简单的提问，更是定义Agent角色身份、专属技能与行为边界的核心规则。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223000" y="3175000"/>
            <a:ext cx="533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🔑 核心编写公式：角色定位 + 核心技能 + 行为限制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223000" y="3746500"/>
            <a:ext cx="2603500" cy="1117600"/>
          </a:xfrm>
          <a:prstGeom prst="roundRect">
            <a:avLst>
              <a:gd name="adj" fmla="val 0"/>
            </a:avLst>
          </a:prstGeom>
          <a:solidFill>
            <a:srgbClr val="ECFD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375400" y="3911600"/>
            <a:ext cx="279400" cy="279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6705600" y="3873500"/>
            <a:ext cx="2095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智能出题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按需生成词汇测试，难度动态匹配用户当前的词汇量水平。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953500" y="3746500"/>
            <a:ext cx="2603500" cy="1117600"/>
          </a:xfrm>
          <a:prstGeom prst="roundRect">
            <a:avLst>
              <a:gd name="adj" fmla="val 0"/>
            </a:avLst>
          </a:prstGeom>
          <a:solidFill>
            <a:srgbClr val="ECFD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9105900" y="3911600"/>
            <a:ext cx="279400" cy="279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9436100" y="3873500"/>
            <a:ext cx="2095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精准判分讲解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自动批改答案，附带词根词缀、典型例句与用法的深度解析。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223000" y="5016500"/>
            <a:ext cx="2603500" cy="1117600"/>
          </a:xfrm>
          <a:prstGeom prst="roundRect">
            <a:avLst>
              <a:gd name="adj" fmla="val 0"/>
            </a:avLst>
          </a:prstGeom>
          <a:solidFill>
            <a:srgbClr val="ECFD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375400" y="5181600"/>
            <a:ext cx="279400" cy="279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705600" y="5143500"/>
            <a:ext cx="2095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错题自动沉淀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记录错误频次与原因，自动生成专属错题本与复习计划。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953500" y="5016500"/>
            <a:ext cx="2603500" cy="1117600"/>
          </a:xfrm>
          <a:prstGeom prst="roundRect">
            <a:avLst>
              <a:gd name="adj" fmla="val 0"/>
            </a:avLst>
          </a:prstGeom>
          <a:solidFill>
            <a:srgbClr val="ECFD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9105900" y="5181600"/>
            <a:ext cx="279400" cy="2794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9436100" y="5143500"/>
            <a:ext cx="2095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灵活需求适配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支持自定义场景，如单词听写、拼写练习或情景对话演练。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提示词详解（一）：出题规则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3782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10B981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0320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2057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01 初始默认设定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15211">
            <a:off x="1016014" y="25971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1016000" y="2794000"/>
            <a:ext cx="2870200" cy="215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默认状态下，每次仅生成1道题目，题型锁定为「中英互译选择题」，难度恒定在中等水平，为基础词汇练习提供稳定的起点，避免初期难度过高或过低。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406900" y="1778000"/>
            <a:ext cx="33782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10B981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60900" y="20320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168900" y="2057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02 交互灵活适配</a:t>
            </a:r>
            <a:endParaRPr lang="en-US" sz="1100"/>
          </a:p>
        </p:txBody>
      </p:sp>
      <p:cxnSp>
        <p:nvCxnSpPr>
          <p:cNvPr id="12" name="Connector 12"/>
          <p:cNvCxnSpPr/>
          <p:nvPr/>
        </p:nvCxnSpPr>
        <p:spPr>
          <a:xfrm rot="-15211">
            <a:off x="4660914" y="25971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3" name="AutoShape 13"/>
          <p:cNvSpPr/>
          <p:nvPr/>
        </p:nvSpPr>
        <p:spPr>
          <a:xfrm>
            <a:off x="4660900" y="2794000"/>
            <a:ext cx="2870200" cy="215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支持通过自然语言指令动态调整：</a:t>
            </a:r>
            <a:b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1.</a:t>
            </a:r>
            <a:r>
              <a:rPr lang="en-US" sz="14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题型切换：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直接说“换填空题”或“出英译中”即可切换模式；</a:t>
            </a:r>
            <a:b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2.</a:t>
            </a:r>
            <a:r>
              <a:rPr lang="en-US" sz="14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难度适配：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响应“简单点”“换四级/考研词汇”等需求，智能匹配目标难度。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051800" y="1778000"/>
            <a:ext cx="33782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10B981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305800" y="2032000"/>
            <a:ext cx="406400" cy="4064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8813800" y="2057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03 权威词汇保障</a:t>
            </a:r>
            <a:endParaRPr lang="en-US" sz="1100"/>
          </a:p>
        </p:txBody>
      </p:sp>
      <p:cxnSp>
        <p:nvCxnSpPr>
          <p:cNvPr id="17" name="Connector 17"/>
          <p:cNvCxnSpPr/>
          <p:nvPr/>
        </p:nvCxnSpPr>
        <p:spPr>
          <a:xfrm rot="-15211">
            <a:off x="8305814" y="25971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10B981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8" name="AutoShape 18"/>
          <p:cNvSpPr/>
          <p:nvPr/>
        </p:nvSpPr>
        <p:spPr>
          <a:xfrm>
            <a:off x="8305800" y="2794000"/>
            <a:ext cx="2870200" cy="215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依托真实权威的教育词汇数据库作为基础，同时结合联网搜索插件进行实时校验与补充，确保每一个单词的释义、固定搭配及衍生用法都准确无误，拒绝错误信息。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62000" y="5461000"/>
            <a:ext cx="10668000" cy="812800"/>
          </a:xfrm>
          <a:prstGeom prst="roundRect">
            <a:avLst>
              <a:gd name="adj" fmla="val 0"/>
            </a:avLst>
          </a:prstGeom>
          <a:solidFill>
            <a:srgbClr val="10B981">
              <a:alpha val="10000"/>
            </a:srgbClr>
          </a:solidFill>
          <a:ln cap="flat" cmpd="sng">
            <a:solidFill>
              <a:srgbClr val="00A06B">
                <a:alpha val="1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0" name="AutoShape 20"/>
          <p:cNvSpPr/>
          <p:nvPr/>
        </p:nvSpPr>
        <p:spPr>
          <a:xfrm>
            <a:off x="889000" y="5613400"/>
            <a:ext cx="1041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65F46"/>
                </a:solidFill>
                <a:latin typeface="Noto Sans SC"/>
                <a:ea typeface="Noto Sans SC"/>
                <a:cs typeface="Noto Sans SC"/>
                <a:sym typeface="Noto Sans SC"/>
              </a:rPr>
              <a:t>💡 核心体验：让AI出题不再死板，像真人助教一样理解你的需求，实现个性化、无障碍的词汇练习！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1600</Words>
  <Application>Microsoft Office PowerPoint</Application>
  <PresentationFormat>宽屏</PresentationFormat>
  <Paragraphs>211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Noto Sans SC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modified xsi:type="dcterms:W3CDTF">2026-07-14T09:03:30Z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{"Label":"1","ContentProducer":"001191110102MACQD9K64010000","ProduceID":"7662305619618024687","ReservedCode1":"","ContentPropagator":"","PropagateID":"","ReservedCode2":""}</vt:lpwstr>
  </property>
</Properties>
</file>