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课程。今天我们将一起学习如何从零开始，在Coze平台上开发一个名为“优报智器”的智能体Agent。这节课将带大家深入了解AI应用开发的全流程，从需求分析到最终成果展示，让我们一起开启这段精彩的实战之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11691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完基础信息后，我们需要定义Agent的人设和回复逻辑。这是Agent的灵魂。我们要按照“角色-技能-限制”的结构来编写提示词。同时，要选择一个支持工具调用的大模型，并设置一个友好的开场白，引导用户使用。右边的截图展示了完整的配置界面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09844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gent创建好后，我们来创建工作流，这是Agent的核心。我们需要在资源库中新建一个工作流，给它命名并描述用途。工作流由多个节点组成，就像流水线一样，每个节点完成一个特定任务。下方的长图展示了我们将要构建的工作流全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05976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配置工作流的核心步骤。首先是开始节点，它定义了数据的入口。我们需要创建一个名为files的变量，类型设置为Array[Excel]，这样就能支持上传多个Excel文件。一个非常关键的约定是文件命名规范，这是自动化流程的基础，文件名需要指明适配的图表类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49244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下一步是批处理节点。因为我们支持多文件上传，所以需要用批处理节点来逐个处理文件。我们设置并行数量为1，确保文件被串行处理。在批处理内部，我们添加官方的“文件读取”插件，它会读取Excel文件的内容，并把解析后的数据传递给下一个节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64177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现在我们来到了整个Agent的大脑——大模型节点。它的作用是接收解析后的数据，进行分析，并生成最终的HTML报告代码。这里最关键的就是编写系统提示词，它详细 instruct 模型该做什么。同时，因为生成的代码可能很长，我们需要把模型的最大回复长度调大，避免内容被截断。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97838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模型生成了HTML代码后，我们需要最后一个节点来把它变成一个真正的网页。我们使用一个叫html2url的插件，把大模型输出的HTML代码作为输入传给它，它就能生成一个可以直接访问的网页链接。这样，整个工作流就完成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10769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我们需要把刚刚创建好的工作流绑定到Agent上。回到Agent的编辑页面，在编排模块中，找到工作流配置项，把我们创建的“analysisChart”工作流添加进去。关联成功后，我们的Agent就真正拥有了处理任务的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01574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最终的成果。用户上传Excel文件后，Agent会自动处理，并返回一个网页链接。点击这个链接，我们就能看到一份非常漂亮的可视化分析报告，里面包含了各种图表和分析结论。这就是我们开发的最终目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15243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一下，我们这次开发成功的关键因素有三点：第一，清晰的工作流设计，保证了流程的顺畅；第二，强大的大模型提示词，这是Agent智能的灵魂；第三，规范的用户输入，标准化的文件名是自动化的基础。这三点缺一不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1096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最后，我们来总结一下本章内容。我们从分析痛点出发，设计了Agent蓝图，并亲手完成了开发。大家需要记住三个核心要点：工作流是Coze Agent的核心，提示词是大模型的灵魂，而标准化的输入则是自动化的关键。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31250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六个部分。首先，我们会进行课程导入，了解我们要开发的“优报智器Agent”是什么。接着，深入分析传统数据分析的痛点，并提出我们的解决方案。然后，我们会设计Agent的整体蓝图。最核心的部分是第四部分，我们将手把手带大家从零搭建Agent。最后，我们会展示成果并进行课程总结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69330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的最后，我们展望一下未来。我们今天开发的Agent还有很大的扩展空间，比如支持更多图表类型，集成AI总结能力等。更重要的是，这种开发模式可以推广到很多其他办公自动化场景，比如合同审核、信息提取等，潜力巨大。希望大家能举一反三，创造出更多实用的AI工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12646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进入第一部分：课程导入。本章的主题是构建“优报智器Agent”。我们的核心目标是掌握基于Coze平台开发一个自动化数据分析应用的技能。学完本章，大家不仅能理解自动化分析的价值，还能掌握Coze平台的核心开发流程，并最终能独立完成一个实用的办公工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47883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我们要开发的“优报智器Agent”究竟是什么呢？简单来说，它是一个报表数据分析智能体。用户只需要上传Excel文件，它就能自动完成数据清理、分析，并最终生成一份包含多种图表的网页报告。它的核心价值就是解放人力，让数据分析变得简单高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70551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进入第二部分，需求分析。我们为什么要开发这样一个Agent？因为传统的Excel数据分析存在两大痛点。第一，数据清理非常繁琐，耗时巨大。第二，制作专业的图表和报告技术门槛高，整合困难。这些问题严重影响了办公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13170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“优报智器Agent”提供了完美的解决方案。它能实现全流程自动化，从数据处理到报告生成一键完成，并且极大地降低了技术门槛，让每个人都能轻松进行数据分析。大家可以想一想，在平时工作中，是否也遇到过类似的Excel处理难题呢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7144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三部分，方案设计。我们的Agent蓝图包含哪些核心功能呢？它基于工作流驱动，支持多文件上传，能自动清理数据并生成网页报告。这些功能带来的价值是全流程自动化、降低分析门槛、提升办公效率，并能帮助我们快速挖掘数据价值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15661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这是我们Agent的整体工作流程图。大家可以看到，整个流程非常清晰。从用户上传Excel开始，经过数据读取清理、加工分析、图表生成，最后输出一个网页报告。这个流程图直观地展示了我们Agent的工作机制。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61302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进入最核心的第四部分：实战开发。第一步，我们要在Coze平台上创建一个新的智能体。大家可以看到屏幕上的截图，我们需要填写智能体的名称，这里我们填“优报智器”，然后简要描述它的功能，并可以生成一个图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8025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.jpeg"/><Relationship Id="rId7" Type="http://schemas.openxmlformats.org/officeDocument/2006/relationships/image" Target="../media/image62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8.svg"/><Relationship Id="rId10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6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.jpeg"/><Relationship Id="rId7" Type="http://schemas.openxmlformats.org/officeDocument/2006/relationships/image" Target="../media/image6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67.svg"/><Relationship Id="rId4" Type="http://schemas.openxmlformats.org/officeDocument/2006/relationships/image" Target="../media/image36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5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svg"/><Relationship Id="rId5" Type="http://schemas.openxmlformats.org/officeDocument/2006/relationships/image" Target="../media/image41.png"/><Relationship Id="rId10" Type="http://schemas.openxmlformats.org/officeDocument/2006/relationships/image" Target="../media/image78.sv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5.jpe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47.png"/><Relationship Id="rId5" Type="http://schemas.openxmlformats.org/officeDocument/2006/relationships/image" Target="../media/image80.svg"/><Relationship Id="rId10" Type="http://schemas.openxmlformats.org/officeDocument/2006/relationships/image" Target="../media/image46.png"/><Relationship Id="rId4" Type="http://schemas.openxmlformats.org/officeDocument/2006/relationships/image" Target="../media/image44.png"/><Relationship Id="rId9" Type="http://schemas.openxmlformats.org/officeDocument/2006/relationships/image" Target="../media/image8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5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86.svg"/><Relationship Id="rId4" Type="http://schemas.openxmlformats.org/officeDocument/2006/relationships/image" Target="../media/image48.png"/><Relationship Id="rId9" Type="http://schemas.openxmlformats.org/officeDocument/2006/relationships/image" Target="../media/image9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.jpeg"/><Relationship Id="rId7" Type="http://schemas.openxmlformats.org/officeDocument/2006/relationships/image" Target="../media/image94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92.svg"/><Relationship Id="rId10" Type="http://schemas.openxmlformats.org/officeDocument/2006/relationships/image" Target="../media/image55.png"/><Relationship Id="rId4" Type="http://schemas.openxmlformats.org/officeDocument/2006/relationships/image" Target="../media/image52.png"/><Relationship Id="rId9" Type="http://schemas.openxmlformats.org/officeDocument/2006/relationships/image" Target="../media/image9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jpeg"/><Relationship Id="rId7" Type="http://schemas.openxmlformats.org/officeDocument/2006/relationships/image" Target="../media/image8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4.svg"/><Relationship Id="rId10" Type="http://schemas.openxmlformats.org/officeDocument/2006/relationships/image" Target="../media/image56.png"/><Relationship Id="rId4" Type="http://schemas.openxmlformats.org/officeDocument/2006/relationships/image" Target="../media/image23.png"/><Relationship Id="rId9" Type="http://schemas.openxmlformats.org/officeDocument/2006/relationships/image" Target="../media/image3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.jpeg"/><Relationship Id="rId7" Type="http://schemas.openxmlformats.org/officeDocument/2006/relationships/image" Target="../media/image10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100.svg"/><Relationship Id="rId4" Type="http://schemas.openxmlformats.org/officeDocument/2006/relationships/image" Target="../media/image57.png"/><Relationship Id="rId9" Type="http://schemas.openxmlformats.org/officeDocument/2006/relationships/image" Target="../media/image10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.jpeg"/><Relationship Id="rId7" Type="http://schemas.openxmlformats.org/officeDocument/2006/relationships/image" Target="../media/image108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106.svg"/><Relationship Id="rId4" Type="http://schemas.openxmlformats.org/officeDocument/2006/relationships/image" Target="../media/image60.png"/><Relationship Id="rId9" Type="http://schemas.openxmlformats.org/officeDocument/2006/relationships/image" Target="../media/image1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16.svg"/><Relationship Id="rId3" Type="http://schemas.openxmlformats.org/officeDocument/2006/relationships/image" Target="../media/image5.jpeg"/><Relationship Id="rId7" Type="http://schemas.openxmlformats.org/officeDocument/2006/relationships/image" Target="../media/image32.svg"/><Relationship Id="rId12" Type="http://schemas.openxmlformats.org/officeDocument/2006/relationships/image" Target="../media/image65.png"/><Relationship Id="rId17" Type="http://schemas.openxmlformats.org/officeDocument/2006/relationships/image" Target="../media/image120.sv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114.svg"/><Relationship Id="rId5" Type="http://schemas.openxmlformats.org/officeDocument/2006/relationships/image" Target="../media/image112.svg"/><Relationship Id="rId15" Type="http://schemas.openxmlformats.org/officeDocument/2006/relationships/image" Target="../media/image118.svg"/><Relationship Id="rId10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2.svg"/><Relationship Id="rId1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svg"/><Relationship Id="rId3" Type="http://schemas.openxmlformats.org/officeDocument/2006/relationships/image" Target="../media/image5.jpeg"/><Relationship Id="rId7" Type="http://schemas.openxmlformats.org/officeDocument/2006/relationships/image" Target="../media/image12.svg"/><Relationship Id="rId12" Type="http://schemas.openxmlformats.org/officeDocument/2006/relationships/image" Target="../media/image10.png"/><Relationship Id="rId17" Type="http://schemas.openxmlformats.org/officeDocument/2006/relationships/image" Target="../media/image22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4.sv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2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jpe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3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46.svg"/><Relationship Id="rId18" Type="http://schemas.openxmlformats.org/officeDocument/2006/relationships/image" Target="../media/image26.png"/><Relationship Id="rId3" Type="http://schemas.openxmlformats.org/officeDocument/2006/relationships/image" Target="../media/image5.jpeg"/><Relationship Id="rId7" Type="http://schemas.openxmlformats.org/officeDocument/2006/relationships/image" Target="../media/image44.svg"/><Relationship Id="rId12" Type="http://schemas.openxmlformats.org/officeDocument/2006/relationships/image" Target="../media/image24.png"/><Relationship Id="rId17" Type="http://schemas.openxmlformats.org/officeDocument/2006/relationships/image" Target="../media/image48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36.svg"/><Relationship Id="rId5" Type="http://schemas.openxmlformats.org/officeDocument/2006/relationships/image" Target="../media/image42.svg"/><Relationship Id="rId15" Type="http://schemas.openxmlformats.org/officeDocument/2006/relationships/image" Target="../media/image38.svg"/><Relationship Id="rId10" Type="http://schemas.openxmlformats.org/officeDocument/2006/relationships/image" Target="../media/image19.png"/><Relationship Id="rId19" Type="http://schemas.openxmlformats.org/officeDocument/2006/relationships/image" Target="../media/image50.svg"/><Relationship Id="rId4" Type="http://schemas.openxmlformats.org/officeDocument/2006/relationships/image" Target="../media/image22.png"/><Relationship Id="rId9" Type="http://schemas.openxmlformats.org/officeDocument/2006/relationships/image" Target="../media/image32.svg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2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svg"/><Relationship Id="rId11" Type="http://schemas.openxmlformats.org/officeDocument/2006/relationships/image" Target="../media/image19.png"/><Relationship Id="rId5" Type="http://schemas.openxmlformats.org/officeDocument/2006/relationships/image" Target="../media/image23.png"/><Relationship Id="rId10" Type="http://schemas.openxmlformats.org/officeDocument/2006/relationships/image" Target="../media/image50.svg"/><Relationship Id="rId4" Type="http://schemas.openxmlformats.org/officeDocument/2006/relationships/image" Target="../media/image27.png"/><Relationship Id="rId9" Type="http://schemas.openxmlformats.org/officeDocument/2006/relationships/image" Target="../media/image26.png"/><Relationship Id="rId14" Type="http://schemas.openxmlformats.org/officeDocument/2006/relationships/image" Target="../media/image5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svg"/><Relationship Id="rId5" Type="http://schemas.openxmlformats.org/officeDocument/2006/relationships/image" Target="../media/image30.png"/><Relationship Id="rId10" Type="http://schemas.openxmlformats.org/officeDocument/2006/relationships/image" Target="../media/image60.sv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2286000"/>
            <a:ext cx="1041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优报智器Agent开发实战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762500"/>
            <a:ext cx="1524000" cy="508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5270500"/>
            <a:ext cx="3175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19200" y="5461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25600" y="54356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平台架构深析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219200" y="5842000"/>
            <a:ext cx="2768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拆解Coze核心机制，掌握智能体工作流运行原理与逻辑构建。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08500" y="5270500"/>
            <a:ext cx="3175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11700" y="5461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18100" y="54356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全流程开发实战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711700" y="5842000"/>
            <a:ext cx="2768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从环境搭建到代码实现，手把手教你构建“优报智器”Agent。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01000" y="5270500"/>
            <a:ext cx="3175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04200" y="5461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610600" y="5435600"/>
            <a:ext cx="2540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业务场景落地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04200" y="5842000"/>
            <a:ext cx="2768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结合真实业务需求，打造高可用的智能体应用解决方案与案例。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84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828800"/>
            <a:ext cx="4572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01 定义人设与回复逻辑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2606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构建Agent的“灵魂”，遵循「角色-技能-限制」黄金法则。明确身份定位，赋予其Excel处理、工作流调用等具体能力，并划定服务边界（如仅处理表格、不存储用户数据），确保交互的安全性与可控性。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302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3492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479800"/>
            <a:ext cx="4572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02 选择支持工具调用的模型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39116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在编排模块中，需选用具备工具调用能力的大模型作为基座，推荐「豆包系列」或「DeepSeek系列」。这类模型拥有强大的推理与规划能力，是Agent执行复杂任务、连接外部工具的核心大脑。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953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143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5130800"/>
            <a:ext cx="4572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03 配置引导式交互开场白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55626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设计清晰友好的首句问候，主动告知Agent的核心价值与使用方式。例如：“你好！我是智能报表助手，支持Excel上传、格式规范与自动分析，请上传文件开始体验吧！”，有效降低用户的使用门槛。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l="555" r="555"/>
          <a:stretch>
            <a:fillRect/>
          </a:stretch>
        </p:blipFill>
        <p:spPr>
          <a:xfrm>
            <a:off x="6477000" y="2032000"/>
            <a:ext cx="5080000" cy="2857500"/>
          </a:xfrm>
          <a:prstGeom prst="rect">
            <a:avLst/>
          </a:prstGeom>
          <a:noFill/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477000" y="5080000"/>
            <a:ext cx="5080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5A645A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配置工作台预览：</a:t>
            </a:r>
            <a:r>
              <a:rPr lang="en-US" sz="1400" b="0" i="0" u="none" strike="noStrike">
                <a:solidFill>
                  <a:srgbClr val="5A645A"/>
                </a:solidFill>
                <a:latin typeface="Noto Sans SC"/>
                <a:ea typeface="Noto Sans SC"/>
                <a:cs typeface="Noto Sans SC"/>
                <a:sym typeface="Noto Sans SC"/>
              </a:rPr>
              <a:t>界面集成了人设定义、模型参数编排及实时效果调试功能，支持“所见即所得”的开发体验，让Agent的配置过程直观高效。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335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第二步：创建工作流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工作流是Agent的核心大脑，所有业务逻辑、任务调度与AI能力的协同都在此处定义与实现。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270500" cy="1587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90600" y="2641600"/>
            <a:ext cx="279400" cy="279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6035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创建基础骨架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90600" y="30734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从平台「资源库」发起创建，为工作流设定唯一名称（如“analysisChart”）与功能描述，建立可识别的元数据信息，为后续逻辑编排打下基础。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159500" y="2413000"/>
            <a:ext cx="5270500" cy="1587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388100" y="26416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794500" y="26035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节点化逻辑编排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88100" y="30734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工作流由多个功能节点串联构成，涵盖开始触发、大模型调用、插件执行、条件分支等模块。通过可视化拖拽，将复杂业务拆解为标准化的原子任务流。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1388" r="1388"/>
          <a:stretch>
            <a:fillRect/>
          </a:stretch>
        </p:blipFill>
        <p:spPr>
          <a:xfrm>
            <a:off x="762000" y="4318000"/>
            <a:ext cx="1714500" cy="1714500"/>
          </a:xfrm>
          <a:prstGeom prst="roundRect">
            <a:avLst>
              <a:gd name="adj" fmla="val 5925"/>
            </a:avLst>
          </a:prstGeom>
          <a:noFill/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2667000" y="4318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配置界面实操</a:t>
            </a:r>
            <a:endParaRPr lang="en-US" sz="1100"/>
          </a:p>
          <a:p>
            <a:pPr marL="0" indent="0" algn="l">
              <a:lnSpc>
                <a:spcPct val="116666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在弹出的创建窗口中，规范填写工作流的名称与描述信息。这不仅是流程的标识，更是团队协作和后续版本管理的重要依据，确保语义清晰可追溯。</a:t>
            </a:r>
          </a:p>
        </p:txBody>
      </p:sp>
      <p:cxnSp>
        <p:nvCxnSpPr>
          <p:cNvPr id="15" name="Connector 15"/>
          <p:cNvCxnSpPr/>
          <p:nvPr/>
        </p:nvCxnSpPr>
        <p:spPr>
          <a:xfrm rot="5374535">
            <a:off x="5111750" y="5232424"/>
            <a:ext cx="171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9"/>
          <a:srcRect l="34451" r="34451"/>
          <a:stretch>
            <a:fillRect/>
          </a:stretch>
        </p:blipFill>
        <p:spPr>
          <a:xfrm>
            <a:off x="6159500" y="4318000"/>
            <a:ext cx="3048000" cy="1714500"/>
          </a:xfrm>
          <a:prstGeom prst="roundRect">
            <a:avLst>
              <a:gd name="adj" fmla="val 5925"/>
            </a:avLst>
          </a:prstGeom>
          <a:noFill/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</p:pic>
      <p:sp>
        <p:nvSpPr>
          <p:cNvPr id="17" name="AutoShape 17"/>
          <p:cNvSpPr/>
          <p:nvPr/>
        </p:nvSpPr>
        <p:spPr>
          <a:xfrm>
            <a:off x="9334500" y="4318000"/>
            <a:ext cx="24130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可视化编排全貌</a:t>
            </a:r>
            <a:endParaRPr lang="en-US" sz="1100"/>
          </a:p>
          <a:p>
            <a:pPr marL="0" indent="0" algn="l">
              <a:lnSpc>
                <a:spcPct val="116666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所见即所得的画布让逻辑清晰可见。每个节点负责单一职责，通过连线定义执行顺序，轻松实现复杂的业务流转与条件判断。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7" b="17"/>
          <a:stretch>
            <a:fillRect/>
          </a:stretch>
        </p:blipFill>
        <p:spPr>
          <a:xfrm>
            <a:off x="762000" y="1905000"/>
            <a:ext cx="3556000" cy="2984500"/>
          </a:xfrm>
          <a:prstGeom prst="roundRect">
            <a:avLst>
              <a:gd name="adj" fmla="val 5106"/>
            </a:avLst>
          </a:prstGeom>
          <a:noFill/>
          <a:ln w="25400" cap="flat" cmpd="sng">
            <a:solidFill>
              <a:srgbClr val="A3BCA3">
                <a:alpha val="3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▲ 配置界面示例：可视化定义输入变量类型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841500"/>
            <a:ext cx="660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第三步：配置工作流节点 - 开始节点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826000" y="2540000"/>
            <a:ext cx="66040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29200" y="2730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461000" y="2641600"/>
            <a:ext cx="5842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定义核心变量名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在「输入」模块新建变量</a:t>
            </a:r>
            <a:r>
              <a:rPr lang="en-US" sz="13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{{files}}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，作为整个工作流的数据入口，用于承载用户上传的文件对象。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826000" y="3632200"/>
            <a:ext cx="66040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029200" y="38227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61000" y="3733800"/>
            <a:ext cx="5842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02. 限定类型为 Array[Excel]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选择「数组(Array)」以支持批量上传，类型指定为「Excel」，确保仅处理 .xlsx 或 .xls 格式文件，规避格式错误。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826000" y="4724400"/>
            <a:ext cx="66040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29200" y="49149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461000" y="4826000"/>
            <a:ext cx="5842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03. 严格遵守文件命名约定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命名格式：</a:t>
            </a:r>
            <a:r>
              <a:rPr lang="en-US" sz="13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“数据名称（适配图表类型）.xlsx”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。例如：“季度营收分析（适配柱状图）.xlsx”，为后续自动生成图表提供关键依据。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第三步：配置工作流节点 - 批处理节点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10668000" cy="69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133600"/>
            <a:ext cx="1028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针对多文件上传场景，通过批处理节点实现对每个Excel文件的独立、有序的逐个处理，确保数据解析的稳定性与准确性。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048000"/>
            <a:ext cx="5207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238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31750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关联输入源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新建变量</a:t>
            </a:r>
            <a:r>
              <a:rPr lang="en-US" sz="13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{{fileList}}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，关联“开始节点”输出的</a:t>
            </a:r>
            <a:r>
              <a:rPr lang="en-US" sz="13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files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参数，获取待处理的多文件列表。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127500"/>
            <a:ext cx="5207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4318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2545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02. 限制与并发控制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设置“次数上限”为 10 以避免异常；将“并行数量”设为 1，强制</a:t>
            </a:r>
            <a:r>
              <a:rPr lang="en-US" sz="13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串行处理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，防止资源冲突。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5207000"/>
            <a:ext cx="5207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397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97000" y="53340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03. 插件解析与数据传递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添加“文件读取”插件，配置URL为当前文件链接，解析后的内容自动存入</a:t>
            </a:r>
            <a:r>
              <a:rPr lang="en-US" sz="13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{{data}}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变量。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l="7839" r="7839"/>
          <a:stretch>
            <a:fillRect/>
          </a:stretch>
        </p:blipFill>
        <p:spPr>
          <a:xfrm>
            <a:off x="6223000" y="3048000"/>
            <a:ext cx="2667000" cy="1841500"/>
          </a:xfrm>
          <a:prstGeom prst="roundRect">
            <a:avLst>
              <a:gd name="adj" fmla="val 5517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1"/>
          <a:srcRect t="21463" b="21463"/>
          <a:stretch>
            <a:fillRect/>
          </a:stretch>
        </p:blipFill>
        <p:spPr>
          <a:xfrm>
            <a:off x="9017000" y="3048000"/>
            <a:ext cx="2667000" cy="1841500"/>
          </a:xfrm>
          <a:prstGeom prst="roundRect">
            <a:avLst>
              <a:gd name="adj" fmla="val 5517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</p:spPr>
      </p:pic>
      <p:sp>
        <p:nvSpPr>
          <p:cNvPr id="18" name="AutoShape 18"/>
          <p:cNvSpPr/>
          <p:nvPr/>
        </p:nvSpPr>
        <p:spPr>
          <a:xfrm>
            <a:off x="6223000" y="5207000"/>
            <a:ext cx="5461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6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6350000" y="5308600"/>
            <a:ext cx="5207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💡 实战关键点：</a:t>
            </a: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串行处理（并行数=1）是保证Excel文件解析成功率的关键，可有效避免IO阻塞。解析后的</a:t>
            </a: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{{data}}</a:t>
            </a: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变量将作为后续业务逻辑处理的核心数据源，需确保其正确映射。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33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第三步：配置工作流节点 - 大模型节点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685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作为 Agent 的“智能大脑”，负责接收并解析上游数据，进行逻辑分析与内容生成，最终输出可直接渲染的 HTML 报告代码，是实现自动化分析与展示的核心中枢。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921000"/>
            <a:ext cx="26035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889000" y="3022600"/>
            <a:ext cx="241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配置输入变量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定义变量 `{{input}}`，关联“批处理”节点的输出结果，确保数据流无缝衔接。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3492500" y="2921000"/>
            <a:ext cx="26035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3619500" y="3022600"/>
            <a:ext cx="241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编写系统提示词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核心关键！详细 instruct 模型如何处理数据、遵循何种规范生成 HTML 代码。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4000500"/>
            <a:ext cx="26035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89000" y="4102100"/>
            <a:ext cx="241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设定输出格式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声明输出变量 `{{html}}`，类型指定为 `String`，为后续报告渲染提供标准载体。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492500" y="4000500"/>
            <a:ext cx="26035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3619500" y="4102100"/>
            <a:ext cx="241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调整模型参数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由于代码内容较长，需将“最大回复长度”参数值调大，避免生成内容被截断。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207000"/>
            <a:ext cx="5334000" cy="952500"/>
          </a:xfrm>
          <a:prstGeom prst="roundRect">
            <a:avLst>
              <a:gd name="adj" fmla="val 0"/>
            </a:avLst>
          </a:prstGeom>
          <a:solidFill>
            <a:srgbClr val="F59E0B">
              <a:alpha val="8000"/>
            </a:srgbClr>
          </a:solidFill>
          <a:ln w="12700" cap="flat" cmpd="sng">
            <a:solidFill>
              <a:srgbClr val="F59E0B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14400" y="5397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295400" y="5334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【教学重点】提示词工程的艺术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提示词的设计质量直接决定了 Agent 的“智商”，需清晰定义任务边界、输出格式与质量约束，这是本环节的通关秘籍。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 t="242" b="242"/>
          <a:stretch>
            <a:fillRect/>
          </a:stretch>
        </p:blipFill>
        <p:spPr>
          <a:xfrm>
            <a:off x="6350000" y="1778000"/>
            <a:ext cx="2603500" cy="27305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7"/>
          <a:srcRect l="18939" r="18939"/>
          <a:stretch>
            <a:fillRect/>
          </a:stretch>
        </p:blipFill>
        <p:spPr>
          <a:xfrm>
            <a:off x="9207500" y="1778000"/>
            <a:ext cx="2603500" cy="13970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9207500" y="3302000"/>
            <a:ext cx="2603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参数调优细节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HTML 报告包含完整的结构、样式与内容，往往篇幅较长。务必将“最大回复长度”参数值设置为较高数值，以确保生成的代码完整无缺失。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350000" y="5207000"/>
            <a:ext cx="5461000" cy="952500"/>
          </a:xfrm>
          <a:prstGeom prst="roundRect">
            <a:avLst>
              <a:gd name="adj" fmla="val 0"/>
            </a:avLst>
          </a:prstGeom>
          <a:solidFill>
            <a:srgbClr val="A3BCA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40500" y="5397500"/>
            <a:ext cx="330200" cy="330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59600" y="53594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智能转化：从逻辑到呈现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大模型不仅是计算引擎，更是内容的缔造者，它将抽象的数据分析转化为可视化的网页代码，实现了从数据到成果的自动化跨越。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第三步：配置工作流节点 - 生成HTML页面节点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cap="flat" cmpd="sng">
            <a:solidFill>
              <a:srgbClr val="7DA37D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286000"/>
            <a:ext cx="495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将大模型生成的纯文本HTML代码，通过专用插件转化为可直接访问的公开网页链接，实现自动化报告的“一键预览与分享”。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429000"/>
            <a:ext cx="5334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7084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35306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引入插件节点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在工作流中添加「发布网页」工具节点，其底层依赖为 `html2url` 转换引擎。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368800"/>
            <a:ext cx="5334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46482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4704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02. 绑定数据输入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将插件的 `html` 输入参数，动态关联至上游“大模型生成”节点输出的代码变量。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5308600"/>
            <a:ext cx="5334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588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97000" y="54102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03. 生成访问链接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执行后插件将输出一个 `url` 变量，即最终报告的公开访问地址，可直接点击打开。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t="498" b="498"/>
          <a:stretch>
            <a:fillRect/>
          </a:stretch>
        </p:blipFill>
        <p:spPr>
          <a:xfrm>
            <a:off x="6604000" y="2286000"/>
            <a:ext cx="4826000" cy="35560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604000" y="5969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▲ 插件配置面板与运行效果预览：输入为HTML代码，输出为可访问URL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968500"/>
            <a:ext cx="5334000" cy="863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cap="flat" cmpd="sng">
            <a:solidFill>
              <a:srgbClr val="7DA37D">
                <a:alpha val="1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14400" y="2209800"/>
            <a:ext cx="57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057400"/>
            <a:ext cx="450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返回 Agent 编辑页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进入已创建的“优报智器”配置后台，准备进行核心功能的绑定操作。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959100"/>
            <a:ext cx="5334000" cy="863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cap="flat" cmpd="sng">
            <a:solidFill>
              <a:srgbClr val="7DA37D">
                <a:alpha val="1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14400" y="3200400"/>
            <a:ext cx="57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524000" y="3048000"/>
            <a:ext cx="450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进入「编排」核心模块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在左侧导航栏中找到并点击「编排」选项，进入工作流与技能的配置中心。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949700"/>
            <a:ext cx="5334000" cy="863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cap="flat" cmpd="sng">
            <a:solidFill>
              <a:srgbClr val="7DA37D">
                <a:alpha val="1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914400" y="4191000"/>
            <a:ext cx="57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24000" y="4038600"/>
            <a:ext cx="450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添加自定义工作流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在「工作流」配置区域，点击「+」按钮，弹出系统资源库选择窗口。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940300"/>
            <a:ext cx="5334000" cy="8636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cap="flat" cmpd="sng">
            <a:solidFill>
              <a:srgbClr val="7DA37D">
                <a:alpha val="1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914400" y="5181600"/>
            <a:ext cx="57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24000" y="5029200"/>
            <a:ext cx="4508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关联“analysisChart”流程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在资源库中搜索并选中刚创建的工作流，确认后系统提示关联成功。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 t="13" b="13"/>
          <a:stretch>
            <a:fillRect/>
          </a:stretch>
        </p:blipFill>
        <p:spPr>
          <a:xfrm>
            <a:off x="6477000" y="1968500"/>
            <a:ext cx="5207000" cy="2895600"/>
          </a:xfrm>
          <a:prstGeom prst="rect">
            <a:avLst/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477000" y="5143500"/>
            <a:ext cx="5207000" cy="1079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604000" y="5245100"/>
            <a:ext cx="495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4A634A"/>
                </a:solidFill>
                <a:latin typeface="Noto Sans SC"/>
                <a:ea typeface="Noto Sans SC"/>
                <a:cs typeface="Noto Sans SC"/>
                <a:sym typeface="Noto Sans SC"/>
              </a:rPr>
              <a:t>🎉 搭建完成，Agent 已就绪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工作流绑定成功后，Agent便具备了处理复杂任务的能力。接下来可进入「预览与调试」环节，测试智能体的实际交互效果。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成果展示与验证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最终效果展示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67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857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8575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智能工作流自动执行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3225800"/>
            <a:ext cx="3937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用户上传符合规范的Excel文件后，Agent即刻自动触发数据分析工作流，无需人工值守，高效处理。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8735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064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40640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一键获取可视化报告链接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24000" y="4432300"/>
            <a:ext cx="3937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处理完成后，系统即时生成并推送网页链接。支持跨设备访问，随时随地查看最新分析成果。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5080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270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52705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多维度数据全景洞察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24000" y="5638800"/>
            <a:ext cx="3937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报告包含动态图表、关键指标趋势及深度业务结论，以直观形式呈现复杂数据，辅助决策分析。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/>
          <a:srcRect l="997" r="997"/>
          <a:stretch>
            <a:fillRect/>
          </a:stretch>
        </p:blipFill>
        <p:spPr>
          <a:xfrm>
            <a:off x="6096000" y="2667000"/>
            <a:ext cx="5588000" cy="2921000"/>
          </a:xfrm>
          <a:prstGeom prst="rect">
            <a:avLst/>
          </a:prstGeom>
          <a:noFill/>
          <a:ln w="25400" cap="flat" cmpd="sng">
            <a:solidFill>
              <a:srgbClr val="A3BCA3">
                <a:alpha val="5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8" name="AutoShape 18"/>
          <p:cNvSpPr/>
          <p:nvPr/>
        </p:nvSpPr>
        <p:spPr>
          <a:xfrm>
            <a:off x="6096000" y="5715000"/>
            <a:ext cx="558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“从数据上传到可视化报告生成，全流程自动化处理，</a:t>
            </a:r>
            <a:b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为您节省大量时间，让数据分析触手可及。”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2159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463800"/>
            <a:ext cx="558800" cy="558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066800" y="3175000"/>
            <a:ext cx="27686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清晰的工作流设计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3810000"/>
            <a:ext cx="27686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节点分工明确，流程逻辑闭环，是系统稳定运行的底层基础。通过合理的任务拆解与流转设计，确保了协作过程的有序推进，从根本上降低了执行偏差与沟通成本。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06900" y="2159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11700" y="2463800"/>
            <a:ext cx="558800" cy="558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711700" y="3175000"/>
            <a:ext cx="27686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强大的大模型提示词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711700" y="3810000"/>
            <a:ext cx="27686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精准的 Instruct 指令是 Agent 智能化的核心引擎。通过高质量的提示词工程引导模型理解复杂意图，使其能够自主规划并执行复杂任务，大幅提升了系统的智能化水平。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51800" y="2159000"/>
            <a:ext cx="33782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56600" y="2463800"/>
            <a:ext cx="558800" cy="558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356600" y="3175000"/>
            <a:ext cx="27686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规范的用户输入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56600" y="3810000"/>
            <a:ext cx="27686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统一的 Excel 命名规则与标准化的数据格式，是实现全流程自动化的前提条件。规范的输入消除了数据的不确定性，让系统能够高效解析、处理与流转信息，确保自动化链条的畅通。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71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这三大核心要素相辅相成，共同构筑了系统高效、稳定、智能的运行基石，是项目从设计到落地成功的关键保障。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06 </a:t>
            </a:r>
            <a:r>
              <a:rPr 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  结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705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76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本章回顾 · 从理论到落地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57290">
            <a:off x="1016053" y="25590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A3BCA3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1016000" y="2794000"/>
            <a:ext cx="4762500" cy="736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痛点与价值重塑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剖析传统Excel分析的效率瓶颈与数据孤岛问题，确立AI自动化方案在提效、降本与决策支持中的核心价值。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581400"/>
            <a:ext cx="4762500" cy="736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智能体架构设计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规划“优报智器Agent”的整体蓝图，拆解从数据接入、意图理解、逻辑处理到结果输出的全链路智能工作流。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368800"/>
            <a:ext cx="4762500" cy="736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 平台开发实战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上手Coze平台完成Agent创建、节点配置与逻辑调试，掌握低代码构建企业级智能应用的关键步骤与技巧。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5156200"/>
            <a:ext cx="4762500" cy="736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 模型能力赋能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深入理解大模型在自然语言交互、复杂数据清洗及自动化代码生成中的应用，实现业务逻辑的智能化驱动。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1778000"/>
            <a:ext cx="52705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477000" y="2032000"/>
            <a:ext cx="476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A7A5A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核心要点 · 关键成功要素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57290">
            <a:off x="6477053" y="25590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A3BCA3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" name="AutoShape 14"/>
          <p:cNvSpPr/>
          <p:nvPr/>
        </p:nvSpPr>
        <p:spPr>
          <a:xfrm>
            <a:off x="6477000" y="2794000"/>
            <a:ext cx="47625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667500" y="2946400"/>
            <a:ext cx="330200" cy="330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112000" y="2870200"/>
            <a:ext cx="4064000" cy="863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4166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工作流是智能的骨架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复杂的业务决策与多任务协同依赖可视化工作流编排，它是Agent实现逻辑闭环与动态调度的核心载体。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77000" y="3848100"/>
            <a:ext cx="47625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67500" y="4000500"/>
            <a:ext cx="330200" cy="330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12000" y="3924300"/>
            <a:ext cx="4064000" cy="863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4166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提示词是能力的灵魂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精准、结构化的Prompt定义了大模型的理解边界与输出质量，是激发Agent专业领域能力的关键开关。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4902200"/>
            <a:ext cx="4762500" cy="990600"/>
          </a:xfrm>
          <a:prstGeom prst="roundRect">
            <a:avLst>
              <a:gd name="adj" fmla="val 0"/>
            </a:avLst>
          </a:prstGeom>
          <a:solidFill>
            <a:srgbClr val="A3BCA3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67500" y="5054600"/>
            <a:ext cx="330200" cy="330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7112000" y="4978400"/>
            <a:ext cx="4064000" cy="863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4166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标准化是自动化的基石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统一的文件命名、数据格式与输入规范，是消除人工干预、实现从数据采集到报告生成全流程自动化的前提。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课程目录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8034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841500" y="1841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案例介绍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1016000" y="2349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开启第9章的学习之旅，深入了解“优报智器Agent”的定义、核心概念与诞生背景，建立对智能分析的初步认知。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2385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762000" y="32385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1016000" y="33909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841500" y="3429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需求分析——我们面临的挑战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016000" y="39370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剖析传统Excel数据分析的效率瓶颈与痛点，对比智能化方案的优势，明确“优报智器Agent”解决的核心问题。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826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762000" y="48260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1016000" y="49784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841500" y="5016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方案设计——Agent的蓝图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016000" y="5524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拆解Agent的核心功能架构与价值收益，梳理从数据接入、智能处理到结果输出的整体工作流设计逻辑。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1651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223000" y="16510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477000" y="18034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302500" y="1841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实战开发——从零搭建Agent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477000" y="2349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手把手教学：创建Agent应用实例，配置关键节点逻辑，连接数据源与分析模型，完成智能应用的完整搭建。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32385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6223000" y="32385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6477000" y="33909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7302500" y="3429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成果展示与验证</a:t>
            </a:r>
            <a:endParaRPr lang="en-US" sz="1100" dirty="0"/>
          </a:p>
        </p:txBody>
      </p:sp>
      <p:sp>
        <p:nvSpPr>
          <p:cNvPr id="28" name="AutoShape 28"/>
          <p:cNvSpPr/>
          <p:nvPr/>
        </p:nvSpPr>
        <p:spPr>
          <a:xfrm>
            <a:off x="6477000" y="39370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展示智能分析的最终运行效果，验证方案的可行性与效率提升，复盘项目的关键成功因素与优化方向。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223000" y="4826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223000" y="4826000"/>
            <a:ext cx="50800" cy="1397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" name="AutoShape 31"/>
          <p:cNvSpPr/>
          <p:nvPr/>
        </p:nvSpPr>
        <p:spPr>
          <a:xfrm>
            <a:off x="6477000" y="4978400"/>
            <a:ext cx="76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06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7302500" y="5016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</a:t>
            </a:r>
            <a:endParaRPr lang="en-US" sz="1100" dirty="0"/>
          </a:p>
        </p:txBody>
      </p:sp>
      <p:sp>
        <p:nvSpPr>
          <p:cNvPr id="33" name="AutoShape 33"/>
          <p:cNvSpPr/>
          <p:nvPr/>
        </p:nvSpPr>
        <p:spPr>
          <a:xfrm>
            <a:off x="6477000" y="5524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回顾本章核心知识点与开发流程，总结Agent技术的应用价值，并对未来智能化办公与数据分析的趋势进行展望。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27252"/>
                </a:solidFill>
                <a:latin typeface="Noto Sans SC"/>
                <a:ea typeface="Noto Sans SC"/>
                <a:cs typeface="Noto Sans SC"/>
                <a:sym typeface="Noto Sans SC"/>
              </a:rPr>
              <a:t>01 功能扩展与迭代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857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819400"/>
            <a:ext cx="438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多维图表支持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突破单一图表限制，适配折线、饼图、雷达图等多种可视化形式，满足复杂数据展示需求。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683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644900"/>
            <a:ext cx="438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智能数据清洗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内置异常值检测与自动化处理逻辑，对缺失值、重复项进行智能修复，保障数据质量。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508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4470400"/>
            <a:ext cx="438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AI 深度总结集成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结合大语言模型能力，自动分析数据趋势并生成自然语言洞察摘要，降低解读门槛。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1778000"/>
            <a:ext cx="52070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477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27252"/>
                </a:solidFill>
                <a:latin typeface="Noto Sans SC"/>
                <a:ea typeface="Noto Sans SC"/>
                <a:cs typeface="Noto Sans SC"/>
                <a:sym typeface="Noto Sans SC"/>
              </a:rPr>
              <a:t>02 办公自动化场景延伸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291">
            <a:off x="6477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6477000" y="2794000"/>
            <a:ext cx="2349500" cy="1206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604000" y="29464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29210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智能合同审核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604000" y="3327400"/>
            <a:ext cx="209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自动识别关键条款风险点，标记模糊表述，辅助法务快速核验。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953500" y="2794000"/>
            <a:ext cx="2349500" cy="1206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080500" y="2946400"/>
            <a:ext cx="254000" cy="254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398000" y="29210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邮件自动回复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9080500" y="3327400"/>
            <a:ext cx="209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基于邮件上下文生成精准回复建议，支持一键润色与发送。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0" y="4127500"/>
            <a:ext cx="2349500" cy="1206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604000" y="4279900"/>
            <a:ext cx="254000" cy="254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6921500" y="4254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非结构化提取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6604000" y="4660900"/>
            <a:ext cx="209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从图片、PDF、聊天记录中自动抽取关键信息，转化为结构化数据。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8953500" y="4127500"/>
            <a:ext cx="2349500" cy="1206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9080500" y="4279900"/>
            <a:ext cx="254000" cy="2540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9398000" y="4254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自动化报告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080500" y="4660900"/>
            <a:ext cx="2095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整合多源数据，按照预设模板自动生成周报、月报及分析报告。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762000" y="56515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52725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3" name="AutoShape 33"/>
          <p:cNvSpPr/>
          <p:nvPr/>
        </p:nvSpPr>
        <p:spPr>
          <a:xfrm>
            <a:off x="952500" y="5816600"/>
            <a:ext cx="1041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💡</a:t>
            </a: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核心展望：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 Agent 开发模式，不仅是掌握一个工具，更是掌握了一种将 AI 能力融入日常工作流的思维方式，让技术真正赋能业务效率提升。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</a:t>
            </a:r>
            <a:r>
              <a:rPr lang="zh-CN" alt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案例介绍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47800" y="2260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</a:t>
            </a:r>
            <a:r>
              <a:rPr lang="en-US" sz="18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主题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1016000" y="2794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深入探索“优报智器”智能体的构建逻辑，理解从需求定义到AI应用落地的完整脉络，开启低代码开发的智能化实践之旅。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032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286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92700" y="2260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</a:t>
            </a:r>
            <a:r>
              <a:rPr lang="en-US" sz="18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</a:t>
            </a:r>
            <a:endParaRPr lang="en-US" sz="1100" dirty="0"/>
          </a:p>
        </p:txBody>
      </p:sp>
      <p:sp>
        <p:nvSpPr>
          <p:cNvPr id="12" name="AutoShape 12"/>
          <p:cNvSpPr/>
          <p:nvPr/>
        </p:nvSpPr>
        <p:spPr>
          <a:xfrm>
            <a:off x="4660900" y="2794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熟练掌握Coze平台的工作流设计，能够独立开发一款自动化处理Excel数据、智能生成可视化分析报告的实用AI应用</a:t>
            </a:r>
            <a:r>
              <a:rPr lang="en-US" sz="14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  <p:sp>
        <p:nvSpPr>
          <p:cNvPr id="13" name="AutoShape 13"/>
          <p:cNvSpPr/>
          <p:nvPr/>
        </p:nvSpPr>
        <p:spPr>
          <a:xfrm>
            <a:off x="8051800" y="2032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286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737600" y="2260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业务应用价值</a:t>
            </a:r>
            <a:endParaRPr lang="en-US" sz="1100" dirty="0"/>
          </a:p>
        </p:txBody>
      </p:sp>
      <p:sp>
        <p:nvSpPr>
          <p:cNvPr id="16" name="AutoShape 16"/>
          <p:cNvSpPr/>
          <p:nvPr/>
        </p:nvSpPr>
        <p:spPr>
          <a:xfrm>
            <a:off x="8305800" y="2794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打破传统数据分析的效率瓶颈，通过AI Agent实现全天候自动化报表生成，为企业经营决策提供实时、精准的数据支撑。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445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4635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46609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洞察业务价值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52500" y="5143500"/>
            <a:ext cx="222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深刻理解自动化数据分析对企业降本增效、优化管理决策的核心驱动作用。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3530600" y="4445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721100" y="46355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4165600" y="46609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掌握核心流程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3721100" y="5143500"/>
            <a:ext cx="222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精通Coze平台Agent创建、工作流编排、组件配置与逻辑设计的全流程。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299200" y="4445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89700" y="4635500"/>
            <a:ext cx="355600" cy="3556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6934200" y="46609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驾驭大模型能力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89700" y="5143500"/>
            <a:ext cx="222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学会利用大模型进行复杂数据清洗、逻辑处理、自然语言交互与自动化代码生成。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9067800" y="4445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9258300" y="4635500"/>
            <a:ext cx="355600" cy="3556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9702800" y="46609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落地实用工具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9258300" y="5143500"/>
            <a:ext cx="222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独立完成可商用的办公自动化工具开发，实现从理论学习到实战应用的完整跨越。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6350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849085" y="664029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r>
              <a:rPr lang="en-US" altLang="zh-CN" sz="3200" b="1" dirty="0" err="1"/>
              <a:t>什么是“优报智器Agent</a:t>
            </a:r>
            <a:r>
              <a:rPr lang="en-US" altLang="zh-CN" sz="3200" b="1" dirty="0"/>
              <a:t>”？</a:t>
            </a:r>
            <a:endParaRPr lang="zh-CN" altLang="zh-CN" sz="3200" dirty="0">
              <a:effectLst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159000"/>
            <a:ext cx="10287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它是基于Coze平台工作流构建的智能报表分析体，无需复杂代码开发，即可实现对Excel数据的自动化处理、深度分析与可视化报告生成，是赋能职场高效办公的“数字助手”。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175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365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33401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智能数据清洗与识别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810000"/>
            <a:ext cx="3048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自动解析上传的Excel文件，精准识别表头与数据结构，智能处理空值、重复项与格式异常，一键完成数据标准化预处理，消除人工核对的繁琐。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3175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72000" y="3365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953000" y="33401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自动化计算与洞察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72000" y="3810000"/>
            <a:ext cx="3048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基于内置分析模型，自动完成数据的多维度运算、同比环比分析与趋势预测，无需人工编写复杂公式，快速提炼关键业务指标与潜在洞察。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1000" y="3175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91500" y="3365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572500" y="33401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交互式报告一键生成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91500" y="3810000"/>
            <a:ext cx="3048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自动生成包含柱状图、折线图、饼图等多种可视化图表的网页版分析报告，支持在线预览、数据钻取与便捷分享，让数据呈现更直观、更专业。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3975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607D6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56134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524000" y="5537200"/>
            <a:ext cx="977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核心价值：重塑数据分析效率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帮助办公人员摆脱繁琐的数据整理与报表制作，将精力聚焦于业务决策与价值挖掘，实现从“数据处理”到“数据赋能”的转变，大幅提升团队的数字化办公效率与业务响应速度。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</a:t>
            </a: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需求分析</a:t>
            </a: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我们面临的挑战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705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79500" y="21844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21590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数据清理：繁琐低效的前置工作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418">
            <a:off x="1079509" y="27876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79500" y="2984500"/>
            <a:ext cx="46990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数据“脏乱差”：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上传数据常存在格式不统一、缺失值、重复记录及异常值，是分析的首要障碍。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时间成本高昂：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人工清洗一份多维度报表平均耗时</a:t>
            </a:r>
            <a:r>
              <a:rPr lang="en-US" sz="14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1-2小时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，大量挤占深度分析的核心时间，严重拖慢工作节奏。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86500" y="1905000"/>
            <a:ext cx="52705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04000" y="21844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12000" y="21590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图表报告：高门槛与易错的整合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418">
            <a:off x="6604009" y="27876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3BCA3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6604000" y="2984500"/>
            <a:ext cx="46990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技能壁垒显著：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制作专业图表依赖Excel高阶技巧，非专业人员难以驾驭，可视化效果难以达标。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报告整合繁琐：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手动将图表与文字排版成逻辑清晰的报告，不仅耗时，还极易出现数据错位、格式错乱等问题，影响汇报质量。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270500"/>
            <a:ext cx="10795000" cy="10160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1016000" y="54610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传统模式的核心痛点在于将大量人力消耗在低价值的重复劳动上，而非高价值的业务洞察。这不仅是效率的浪费，更是对数据价值挖掘的阻碍，正是我们构建智能分析Agent的根本动因。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92200" y="10033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优报智器Agent正是为了解决传统数据分析的低效与痛点而生，它构建了一个全流程自动化的智能分析闭环，将数据处理的复杂流程彻底简化。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762000" y="25400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794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98600" y="2794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自动化数据处理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3655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自动完成多源数据的读取、清洗、转换与加工，无需人工逐行核对与整理，从源头消除数据处理的繁琐操作与人为误差，释放人力成本。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5400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794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43500" y="2794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一键式报告生成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60900" y="33655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基于清洗后的数据智能匹配最佳图表类型，自动生成结构清晰、可视化丰富的网页报告，支持在线查看、一键导出与多终端分享，效率提升显著。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51800" y="2540000"/>
            <a:ext cx="3378200" cy="2286000"/>
          </a:xfrm>
          <a:prstGeom prst="roundRect">
            <a:avLst>
              <a:gd name="adj" fmla="val 0"/>
            </a:avLst>
          </a:prstGeom>
          <a:solidFill>
            <a:srgbClr val="A3BCA3">
              <a:alpha val="15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794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788400" y="2794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降低技术门槛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305800" y="3365500"/>
            <a:ext cx="28702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无需掌握复杂的Excel函数、VBA或Python编程知识，通过简单的交互即可完成专业级的数据分析与报告制作，让数据分析不再是技术人员的专属。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5080000"/>
            <a:ext cx="10668000" cy="1270000"/>
          </a:xfrm>
          <a:prstGeom prst="roundRect">
            <a:avLst>
              <a:gd name="adj" fmla="val 0"/>
            </a:avLst>
          </a:prstGeom>
          <a:solidFill>
            <a:srgbClr val="EBF2EB">
              <a:alpha val="7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762000" y="5080000"/>
            <a:ext cx="76200" cy="12700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92200" y="5270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524000" y="5270500"/>
            <a:ext cx="952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C503C"/>
                </a:solidFill>
                <a:latin typeface="Noto Sans SC"/>
                <a:ea typeface="Noto Sans SC"/>
                <a:cs typeface="Noto Sans SC"/>
                <a:sym typeface="Noto Sans SC"/>
              </a:rPr>
              <a:t>课堂互动建议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092200" y="5689600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05A50"/>
                </a:solidFill>
                <a:latin typeface="Noto Sans SC"/>
                <a:ea typeface="Noto Sans SC"/>
                <a:cs typeface="Noto Sans SC"/>
                <a:sym typeface="Noto Sans SC"/>
              </a:rPr>
              <a:t>请同学们分享一次自己在处理大量Excel数据时遇到的“崩溃时刻”（如公式报错、数据对不上、做表做到深夜等），通过真实的痛点共鸣，引出工具智能化升级的必要性，让大家更直观地理解技术带来的效率变革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/ 核心功能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603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603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工作流驱动分析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048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基于可视化工作流引擎驱动报表生成，逻辑清晰可控，支持灵活配置分析节点与流转规则，适应多变业务需求。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4925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83000" y="2603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64000" y="2603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多源Excel兼容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3048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支持同时上传并解析多个结构化或半结构化Excel文件，自动识别表结构与数据类型，打破单一文件处理限制。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635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4635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智能数据清洗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52500" y="5080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自动检测并处理缺失值、异常值、重复项等“脏数据”，智能完成格式标准化与数据补全，保障分析准确性。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4925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683000" y="4635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064000" y="4635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动态网页报告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683000" y="5080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将分析结果自动生成交互式网页报告，包含动态图表与数据钻取功能，支持一键分享，提升数据展示效果。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350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/ 价值收益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3500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540500" y="2603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21500" y="2603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全流程自动化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540500" y="3048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从数据上传、清洗加工到报告生成，实现端到端的一键自动化处理，彻底告别繁琐的人工操作步骤。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90805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271000" y="2603500"/>
            <a:ext cx="304800" cy="3048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9652000" y="2603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降低分析门槛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9271000" y="3048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无需掌握复杂的编程技能或专业数据分析知识，普通业务人员也能轻松上手，实现自助式报表分析。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3500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540500" y="4635500"/>
            <a:ext cx="304800" cy="3048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921500" y="4635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提升办公效率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540500" y="5080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大幅缩短报表制作时间，将人力资源从重复、机械的数据整理工作中解放出来，专注于高价值的业务决策。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90805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9271000" y="4635500"/>
            <a:ext cx="304800" cy="304800"/>
          </a:xfrm>
          <a:prstGeom prst="rect">
            <a:avLst/>
          </a:prstGeom>
        </p:spPr>
      </p:pic>
      <p:sp>
        <p:nvSpPr>
          <p:cNvPr id="36" name="AutoShape 36"/>
          <p:cNvSpPr/>
          <p:nvPr/>
        </p:nvSpPr>
        <p:spPr>
          <a:xfrm>
            <a:off x="9652000" y="46355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快速挖掘价值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9271000" y="50800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即时从海量数据中提取关键业务洞察，显著缩短从数据采集到决策制定的周期，助力业务敏捷响应市场。</a:t>
            </a:r>
            <a:endParaRPr lang="en-US" sz="1100"/>
          </a:p>
        </p:txBody>
      </p:sp>
      <p:sp>
        <p:nvSpPr>
          <p:cNvPr id="38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</a:t>
            </a:r>
            <a:r>
              <a:rPr lang="en-US" sz="3200" b="1" i="0" u="none" strike="noStrike" dirty="0" err="1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方案设计</a:t>
            </a: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Agent的蓝图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176" r="1176"/>
          <a:stretch>
            <a:fillRect/>
          </a:stretch>
        </p:blipFill>
        <p:spPr>
          <a:xfrm>
            <a:off x="762000" y="1905000"/>
            <a:ext cx="4318000" cy="3302000"/>
          </a:xfrm>
          <a:prstGeom prst="roundRect">
            <a:avLst>
              <a:gd name="adj" fmla="val 461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397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全景视图涵盖核心功能、痛点分析与价值收益，直观呈现 Agent 的设计逻辑与业务闭环，为自动化报表分析提供清晰指引。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1905000"/>
            <a:ext cx="1981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5461000" y="1905000"/>
            <a:ext cx="1981200" cy="381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13400" y="2133600"/>
            <a:ext cx="330200" cy="330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613400" y="2590800"/>
            <a:ext cx="16764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数据接入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613400" y="3022600"/>
            <a:ext cx="16764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支持多份 Excel 批量上传，完美兼容结构化与半结构化数据，灵活适配各类业务数据源。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569200" y="1905000"/>
            <a:ext cx="1981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569200" y="1905000"/>
            <a:ext cx="1981200" cy="381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21600" y="2133600"/>
            <a:ext cx="330200" cy="330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721600" y="2590800"/>
            <a:ext cx="16764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智能清洗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721600" y="3022600"/>
            <a:ext cx="16764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自动识别缺失与异常值，执行数据格式化与归一化处理，从源头保障分析结果准确。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677400" y="1905000"/>
            <a:ext cx="1981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9677400" y="1905000"/>
            <a:ext cx="1981200" cy="381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829800" y="2133600"/>
            <a:ext cx="330200" cy="330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829800" y="2590800"/>
            <a:ext cx="16764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深度计算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829800" y="3022600"/>
            <a:ext cx="16764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基于预设业务逻辑，自动完成多维度数据汇总、关键指标运算与交叉深度分析。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461000" y="4127500"/>
            <a:ext cx="29718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5461000" y="4127500"/>
            <a:ext cx="2971800" cy="381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613400" y="4356100"/>
            <a:ext cx="330200" cy="3302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070600" y="4356100"/>
            <a:ext cx="2362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可视化图表生成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5613400" y="4851400"/>
            <a:ext cx="266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智能匹配柱状图、折线图等最佳可视化形式，将复杂数据转化为直观的图表，清晰呈现趋势变化与核心洞察，让数据价值一目了然。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686800" y="4127500"/>
            <a:ext cx="29718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A3BCA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8686800" y="4127500"/>
            <a:ext cx="2971800" cy="38100"/>
          </a:xfrm>
          <a:prstGeom prst="roundRect">
            <a:avLst>
              <a:gd name="adj" fmla="val 0"/>
            </a:avLst>
          </a:prstGeom>
          <a:solidFill>
            <a:srgbClr val="A3BCA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839200" y="4356100"/>
            <a:ext cx="330200" cy="3302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9296400" y="4356100"/>
            <a:ext cx="2362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交互式报告输出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8839200" y="4851400"/>
            <a:ext cx="266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自动整合分析结论与图表，生成可在线交互的网页报告。支持数据钻取、在线分享与多端查看，显著提升报告的传播效率与阅读体验。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实战开发——从零搭建Agent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84" r="84"/>
          <a:stretch>
            <a:fillRect/>
          </a:stretch>
        </p:blipFill>
        <p:spPr>
          <a:xfrm>
            <a:off x="762000" y="1778000"/>
            <a:ext cx="3556000" cy="3378200"/>
          </a:xfrm>
          <a:prstGeom prst="roundRect">
            <a:avLst>
              <a:gd name="adj" fmla="val 45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334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Coze平台「创建智能体」配置界面预览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1778000"/>
            <a:ext cx="6858000" cy="1714500"/>
          </a:xfrm>
          <a:prstGeom prst="roundRect">
            <a:avLst>
              <a:gd name="adj" fmla="val 0"/>
            </a:avLst>
          </a:prstGeom>
          <a:solidFill>
            <a:srgbClr val="A3BCA3">
              <a:alpha val="12000"/>
            </a:srgbClr>
          </a:solidFill>
          <a:ln w="12700" cap="flat" cmpd="sng">
            <a:solidFill>
              <a:srgbClr val="A3BCA3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4953000" y="1968500"/>
            <a:ext cx="647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01 / 平台操作路径指引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953000" y="2438400"/>
            <a:ext cx="635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登录 Coze 平台主页面 → 点击左侧导航栏「项目开发」→ 选择右上角「+ 项目」→ 在下拉菜单中点击「创建智能体」，即可进入配置工作台开始搭建。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699000" y="3746500"/>
            <a:ext cx="685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3BCA3"/>
                </a:solidFill>
                <a:latin typeface="Noto Sans SC"/>
                <a:ea typeface="Noto Sans SC"/>
                <a:cs typeface="Noto Sans SC"/>
                <a:sym typeface="Noto Sans SC"/>
              </a:rPr>
              <a:t>02 / 基础信息核心配置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99000" y="4318000"/>
            <a:ext cx="215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89500" y="45212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32400" y="45212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命名设定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889500" y="4978400"/>
            <a:ext cx="1841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输入唯一且易识别的名称，如示例中的“优报智器”，作为智能体的身份标识。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048500" y="4318000"/>
            <a:ext cx="215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239000" y="45212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581900" y="45212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功能定义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239000" y="4978400"/>
            <a:ext cx="1841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简要描述核心能力，例如：专注于Excel数据清洗、格式规范与自动化报表生成。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398000" y="4318000"/>
            <a:ext cx="215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3BCA3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88500" y="4521200"/>
            <a:ext cx="279400" cy="279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931400" y="45212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视觉形象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9588500" y="4978400"/>
            <a:ext cx="1841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点击“生成图标”按钮，系统将自动生成专属视觉符号，提升智能体辨识度。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1754</Words>
  <Application>Microsoft Office PowerPoint</Application>
  <PresentationFormat>宽屏</PresentationFormat>
  <Paragraphs>270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</cp:revision>
  <dcterms:modified xsi:type="dcterms:W3CDTF">2026-07-15T02:42:44Z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{"Label":"1","ContentProducer":"001191110102MACQD9K64010000","ProduceID":"7662576384959024313","ReservedCode1":"","ContentPropagator":"","PropagateID":"","ReservedCode2":""}</vt:lpwstr>
  </property>
</Properties>
</file>