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2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L="457200"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L="914400"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L="1371600"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L="1828800"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L="2286000"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L="2743200"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L="3200400"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L="3657600"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15.7.2026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大家好，欢迎来到第12章的课程。今天我们将学习Coze技能（Skill）的开发。技能是Coze 2.0引入的核心概念，它能将专业知识和标准流程打包成可复用的能力插件，从而解锁AI Agent的无限潜能。让我们一起进入技能的世界。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2024398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现在我们来看看一个技能的“解剖结构”。一个标准的技能包含一个必选的SKILL.md文件，以及可选的脚本、参考资源和静态资源目录。这个固定的结构保证了技能的规范性和可维护性。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175273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在所有文件中，`SKILL.md`是唯一必须的。它包含了技能的名称、描述、元数据、使用说明等关键信息，是Agent识别和调用技能的依据。其中，`Description`和`Trigger`字段尤为重要，它们决定了技能能否被正确触发。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9735201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是激动人心的动手实践环节。我们将开发一个“学术论文精读”技能，它能自动提取PDF论文的核心信息，并生成结构化的Markdown笔记。最酷的是，整个开发过程我们将全程使用自然语言与AI对话，由AI来完成大部分工作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6653290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一步，我们用自然语言清晰地描述我们的需求。在扣子编程的“技能”选项卡中，输入一段详细的prompt，告诉AI我们想要一个什么样的技能。第二步，见证魔法的时刻，AI会自动理解我们的需求，并生成整个技能包，包括代码、配置文件等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4280364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技能生成后，第三步是预览和测试。我们可以查看AI生成的技能说明，检查文件目录，并在右侧的预览框中上传文件进行实际测试。如果对结果不满意，还可以直接告诉AI进行修改，形成一个敏捷开发的闭环。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7266282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测试通过后，第四步是部署技能。点击“部署”按钮，Coze会自动完成打包和部署。部署成功后，第五步，我们就可以在扣子的实际对话中，通过输入「@」来调用我们自己开发的技能了。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1455588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最后，如果你希望分享你的智慧，可以将技能上架到技能商店。在“我的技能”页面找到你的技能，选择“上架到商店”，填写相关信息并提交审核。通过后，其他用户就能发现和使用你的技能了。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8429598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最后我们来总结一下。Coze Skill的核心价值在于知识沉淀与复用、能力标准化、开发效率提升和生态构建。它解决了传统AI Agent能力碎片化、开发成本高的痛点，是未来AI应用落地的主流形态。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1387562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展望未来，技能将变得更加“乐高化”，AI应用将由技能组合而成。多模态技能、更强的智能体协同以及行业解决方案的普及将是未来的趋势。希望大家都能加入进来，开发和复用技能，共同解锁AI的无限可能。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978330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课程将分为五个部分。首先，我们会了解什么是技能以及为什么需要它。接着，深入解析技能与其他概念的区别。然后，我们会学习技能的标准结构。接下来是核心的动手实践环节，从零开发一个技能。最后，进行总结与展望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1531755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我们先来思考一个问题：为什么需要“技能”？通用AI虽然强大，但在处理专业任务时，常常会遇到重复指令、知识无法沉淀、团队标准难以统一等痛点。Coze Skill正是为了解决这些问题而生，它将专业知识和流程打包成可复用的能力插件。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960094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那么，到底什么是Coze Skill？简单来说，它是一个模块化的能力单元，一个封装了专业知识和流程的软件包。它的目标是让AI Agent能够按需加载这些能力，快速成为某个领域的专家。我们可以把Agent比作新员工，那么Skill就是它的入职培训材料和标准操作手册。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957851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技能是如何被调用的呢？这张流程图展示了完整的执行过程。用户输入指令后，Agent会进行意图识别，并根据每个技能SKILL.md文件中的描述进行语义匹配。匹配成功后，Agent会加载并执行技能，最终将结果返回给用户。可以说，SKILL.md文件是技能能否被正确调用的关键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8452971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理论结合实践，我们先来快速体验一个现成技能。在扣子对话中输入「@」，就能打开技能商店。我们找到并使用“互动教学”技能，然后让它帮我们生成一个《鸿门宴》的互动教学游戏。可以看到，技能让我们能够一键调用复杂能力，极大地提升了效率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2633547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了更好地理解技能，我们需要把它和其他概念做个对比。技能是能力组件，就像手机的App；提示词是单次指令；而Agent是决策者，是手机的操作系统。简单来说，提示词告诉AI“这次怎么做”，技能告诉AI“如何做”，而Agent决定“何时用哪个技能去做”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9393962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再来看技能与工作流、插件和RAG知识库的区别。技能是可复用的操作说明书，工作流是预设的流程编排。插件是能力的接口，而技能是使用接口的说明书。RAG是知识的海洋，技能则是在海洋中精准捕鱼的方法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580243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技能也有不同的类型。有官方提供的官方技能，有其他开发者开发的第三方技能，有我们自己开发仅限个人使用的“我的技能”，还有企业内部使用的企业技能。技能商店是发现和分享这些技能的主要场所。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551034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.jpeg"/><Relationship Id="rId7" Type="http://schemas.openxmlformats.org/officeDocument/2006/relationships/image" Target="../media/image18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60.svg"/><Relationship Id="rId4" Type="http://schemas.openxmlformats.org/officeDocument/2006/relationships/image" Target="../media/image33.png"/><Relationship Id="rId9" Type="http://schemas.openxmlformats.org/officeDocument/2006/relationships/image" Target="../media/image62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70.svg"/><Relationship Id="rId3" Type="http://schemas.openxmlformats.org/officeDocument/2006/relationships/image" Target="../media/image2.jpeg"/><Relationship Id="rId7" Type="http://schemas.openxmlformats.org/officeDocument/2006/relationships/image" Target="../media/image66.sv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png"/><Relationship Id="rId11" Type="http://schemas.openxmlformats.org/officeDocument/2006/relationships/image" Target="../media/image18.svg"/><Relationship Id="rId5" Type="http://schemas.openxmlformats.org/officeDocument/2006/relationships/image" Target="../media/image64.svg"/><Relationship Id="rId10" Type="http://schemas.openxmlformats.org/officeDocument/2006/relationships/image" Target="../media/image10.png"/><Relationship Id="rId4" Type="http://schemas.openxmlformats.org/officeDocument/2006/relationships/image" Target="../media/image35.png"/><Relationship Id="rId9" Type="http://schemas.openxmlformats.org/officeDocument/2006/relationships/image" Target="../media/image68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.jpeg"/><Relationship Id="rId7" Type="http://schemas.openxmlformats.org/officeDocument/2006/relationships/image" Target="../media/image72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png"/><Relationship Id="rId5" Type="http://schemas.openxmlformats.org/officeDocument/2006/relationships/image" Target="../media/image14.svg"/><Relationship Id="rId4" Type="http://schemas.openxmlformats.org/officeDocument/2006/relationships/image" Target="../media/image8.png"/><Relationship Id="rId9" Type="http://schemas.openxmlformats.org/officeDocument/2006/relationships/image" Target="../media/image74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48.png"/><Relationship Id="rId3" Type="http://schemas.openxmlformats.org/officeDocument/2006/relationships/image" Target="../media/image2.jpeg"/><Relationship Id="rId7" Type="http://schemas.openxmlformats.org/officeDocument/2006/relationships/image" Target="../media/image80.svg"/><Relationship Id="rId12" Type="http://schemas.openxmlformats.org/officeDocument/2006/relationships/image" Target="../media/image4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png"/><Relationship Id="rId11" Type="http://schemas.openxmlformats.org/officeDocument/2006/relationships/image" Target="../media/image84.svg"/><Relationship Id="rId5" Type="http://schemas.openxmlformats.org/officeDocument/2006/relationships/image" Target="../media/image78.svg"/><Relationship Id="rId10" Type="http://schemas.openxmlformats.org/officeDocument/2006/relationships/image" Target="../media/image46.png"/><Relationship Id="rId4" Type="http://schemas.openxmlformats.org/officeDocument/2006/relationships/image" Target="../media/image43.png"/><Relationship Id="rId9" Type="http://schemas.openxmlformats.org/officeDocument/2006/relationships/image" Target="../media/image82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96.svg"/><Relationship Id="rId3" Type="http://schemas.openxmlformats.org/officeDocument/2006/relationships/image" Target="../media/image2.jpeg"/><Relationship Id="rId7" Type="http://schemas.openxmlformats.org/officeDocument/2006/relationships/image" Target="../media/image90.svg"/><Relationship Id="rId12" Type="http://schemas.openxmlformats.org/officeDocument/2006/relationships/image" Target="../media/image5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png"/><Relationship Id="rId11" Type="http://schemas.openxmlformats.org/officeDocument/2006/relationships/image" Target="../media/image94.svg"/><Relationship Id="rId5" Type="http://schemas.openxmlformats.org/officeDocument/2006/relationships/image" Target="../media/image35.svg"/><Relationship Id="rId15" Type="http://schemas.openxmlformats.org/officeDocument/2006/relationships/image" Target="../media/image56.png"/><Relationship Id="rId10" Type="http://schemas.openxmlformats.org/officeDocument/2006/relationships/image" Target="../media/image53.png"/><Relationship Id="rId4" Type="http://schemas.openxmlformats.org/officeDocument/2006/relationships/image" Target="../media/image19.png"/><Relationship Id="rId9" Type="http://schemas.openxmlformats.org/officeDocument/2006/relationships/image" Target="../media/image92.svg"/><Relationship Id="rId14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2.jpeg"/><Relationship Id="rId7" Type="http://schemas.openxmlformats.org/officeDocument/2006/relationships/image" Target="../media/image100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7.png"/><Relationship Id="rId11" Type="http://schemas.openxmlformats.org/officeDocument/2006/relationships/image" Target="../media/image104.svg"/><Relationship Id="rId5" Type="http://schemas.openxmlformats.org/officeDocument/2006/relationships/image" Target="../media/image50.svg"/><Relationship Id="rId10" Type="http://schemas.openxmlformats.org/officeDocument/2006/relationships/image" Target="../media/image59.png"/><Relationship Id="rId4" Type="http://schemas.openxmlformats.org/officeDocument/2006/relationships/image" Target="../media/image28.png"/><Relationship Id="rId9" Type="http://schemas.openxmlformats.org/officeDocument/2006/relationships/image" Target="../media/image102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114.svg"/><Relationship Id="rId3" Type="http://schemas.openxmlformats.org/officeDocument/2006/relationships/image" Target="../media/image2.jpeg"/><Relationship Id="rId7" Type="http://schemas.openxmlformats.org/officeDocument/2006/relationships/image" Target="../media/image108.svg"/><Relationship Id="rId12" Type="http://schemas.openxmlformats.org/officeDocument/2006/relationships/image" Target="../media/image6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1.png"/><Relationship Id="rId11" Type="http://schemas.openxmlformats.org/officeDocument/2006/relationships/image" Target="../media/image112.svg"/><Relationship Id="rId5" Type="http://schemas.openxmlformats.org/officeDocument/2006/relationships/image" Target="../media/image106.svg"/><Relationship Id="rId10" Type="http://schemas.openxmlformats.org/officeDocument/2006/relationships/image" Target="../media/image63.png"/><Relationship Id="rId4" Type="http://schemas.openxmlformats.org/officeDocument/2006/relationships/image" Target="../media/image60.png"/><Relationship Id="rId9" Type="http://schemas.openxmlformats.org/officeDocument/2006/relationships/image" Target="../media/image110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8.svg"/><Relationship Id="rId3" Type="http://schemas.openxmlformats.org/officeDocument/2006/relationships/image" Target="../media/image2.jpeg"/><Relationship Id="rId7" Type="http://schemas.openxmlformats.org/officeDocument/2006/relationships/image" Target="../media/image12.sv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openxmlformats.org/officeDocument/2006/relationships/image" Target="../media/image14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16.png"/><Relationship Id="rId18" Type="http://schemas.openxmlformats.org/officeDocument/2006/relationships/image" Target="../media/image33.svg"/><Relationship Id="rId3" Type="http://schemas.openxmlformats.org/officeDocument/2006/relationships/image" Target="../media/image2.jpeg"/><Relationship Id="rId7" Type="http://schemas.openxmlformats.org/officeDocument/2006/relationships/image" Target="../media/image13.png"/><Relationship Id="rId12" Type="http://schemas.openxmlformats.org/officeDocument/2006/relationships/image" Target="../media/image27.sv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1.sv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svg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5" Type="http://schemas.openxmlformats.org/officeDocument/2006/relationships/image" Target="../media/image17.png"/><Relationship Id="rId10" Type="http://schemas.openxmlformats.org/officeDocument/2006/relationships/image" Target="../media/image25.svg"/><Relationship Id="rId4" Type="http://schemas.openxmlformats.org/officeDocument/2006/relationships/image" Target="../media/image11.png"/><Relationship Id="rId9" Type="http://schemas.openxmlformats.org/officeDocument/2006/relationships/image" Target="../media/image14.png"/><Relationship Id="rId14" Type="http://schemas.openxmlformats.org/officeDocument/2006/relationships/image" Target="../media/image29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4.png"/><Relationship Id="rId3" Type="http://schemas.openxmlformats.org/officeDocument/2006/relationships/image" Target="../media/image2.jpeg"/><Relationship Id="rId7" Type="http://schemas.openxmlformats.org/officeDocument/2006/relationships/image" Target="../media/image37.sv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11" Type="http://schemas.openxmlformats.org/officeDocument/2006/relationships/image" Target="../media/image41.svg"/><Relationship Id="rId5" Type="http://schemas.openxmlformats.org/officeDocument/2006/relationships/image" Target="../media/image35.svg"/><Relationship Id="rId15" Type="http://schemas.openxmlformats.org/officeDocument/2006/relationships/image" Target="../media/image45.svg"/><Relationship Id="rId10" Type="http://schemas.openxmlformats.org/officeDocument/2006/relationships/image" Target="../media/image22.png"/><Relationship Id="rId4" Type="http://schemas.openxmlformats.org/officeDocument/2006/relationships/image" Target="../media/image19.png"/><Relationship Id="rId9" Type="http://schemas.openxmlformats.org/officeDocument/2006/relationships/image" Target="../media/image39.svg"/><Relationship Id="rId1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3" Type="http://schemas.openxmlformats.org/officeDocument/2006/relationships/image" Target="../media/image2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svg"/><Relationship Id="rId5" Type="http://schemas.openxmlformats.org/officeDocument/2006/relationships/image" Target="../media/image5.png"/><Relationship Id="rId10" Type="http://schemas.openxmlformats.org/officeDocument/2006/relationships/image" Target="../media/image50.svg"/><Relationship Id="rId4" Type="http://schemas.openxmlformats.org/officeDocument/2006/relationships/image" Target="../media/image26.png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58.svg"/><Relationship Id="rId3" Type="http://schemas.openxmlformats.org/officeDocument/2006/relationships/image" Target="../media/image2.jpeg"/><Relationship Id="rId7" Type="http://schemas.openxmlformats.org/officeDocument/2006/relationships/image" Target="../media/image16.sv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11" Type="http://schemas.openxmlformats.org/officeDocument/2006/relationships/image" Target="../media/image56.svg"/><Relationship Id="rId5" Type="http://schemas.openxmlformats.org/officeDocument/2006/relationships/image" Target="../media/image52.svg"/><Relationship Id="rId10" Type="http://schemas.openxmlformats.org/officeDocument/2006/relationships/image" Target="../media/image31.png"/><Relationship Id="rId4" Type="http://schemas.openxmlformats.org/officeDocument/2006/relationships/image" Target="../media/image29.png"/><Relationship Id="rId9" Type="http://schemas.openxmlformats.org/officeDocument/2006/relationships/image" Target="../media/image5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1016000" y="2286000"/>
            <a:ext cx="10160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4800" b="1" i="0" u="none" strike="noStrike" dirty="0" err="1" smtClean="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Coze</a:t>
            </a:r>
            <a:r>
              <a:rPr lang="en-US" sz="4800" b="1" i="0" u="none" strike="noStrike" dirty="0" smtClean="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 Skill(</a:t>
            </a:r>
            <a:r>
              <a:rPr lang="zh-CN" altLang="en-US" sz="4800" b="1" i="0" u="none" strike="noStrike" dirty="0" smtClean="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技能</a:t>
            </a:r>
            <a:r>
              <a:rPr lang="en-US" sz="4800" b="1" i="0" u="none" strike="noStrike" dirty="0" smtClean="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)</a:t>
            </a:r>
            <a:r>
              <a:rPr lang="en-US" sz="4800" b="1" i="0" u="none" strike="noStrike" dirty="0" err="1" smtClean="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开发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1016000" y="3937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2400" b="0" i="0" u="none" strike="noStrike">
                <a:solidFill>
                  <a:srgbClr val="EBF5EB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解锁 AI Agent 的无限潜能，构建可复用的智能能力插件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5334000"/>
            <a:ext cx="1016000" cy="50800"/>
          </a:xfrm>
          <a:prstGeom prst="roundRect">
            <a:avLst>
              <a:gd name="adj" fmla="val 0"/>
            </a:avLst>
          </a:prstGeom>
          <a:solidFill>
            <a:srgbClr val="A3BCA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016000" y="5651500"/>
            <a:ext cx="990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FFFFF">
                    <a:alpha val="6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第 12 章 核心能力构建 · 从技能定义到落地实践，打造模块化智能生态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 技能的构成与标准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106680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1841500"/>
            <a:ext cx="1016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标准技能目录树结构规范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286000"/>
            <a:ext cx="1016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50505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&lt;skill-id&gt;/</a:t>
            </a:r>
            <a:r>
              <a:rPr lang="en-US" sz="1400" b="0" i="0" u="none" strike="noStrike">
                <a:solidFill>
                  <a:srgbClr val="6E6E6E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# 技能唯一标识符，作为全局命名空间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794000"/>
            <a:ext cx="10160000" cy="698500"/>
          </a:xfrm>
          <a:prstGeom prst="roundRect">
            <a:avLst>
              <a:gd name="adj" fmla="val 0"/>
            </a:avLst>
          </a:prstGeom>
          <a:solidFill>
            <a:srgbClr val="A3BCA3">
              <a:alpha val="1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1143000" y="2921000"/>
            <a:ext cx="9906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66534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├── SKILL.md</a:t>
            </a:r>
            <a:r>
              <a:rPr lang="en-US" sz="1300" b="0" i="0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【必选核心】定义技能元数据、触发词、参数配置及功能说明的核心文档。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762000" y="4000500"/>
            <a:ext cx="33782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4191000"/>
            <a:ext cx="279400" cy="279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333500" y="4191000"/>
            <a:ext cx="2730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scripts/ 执行脚本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952500" y="4635500"/>
            <a:ext cx="29972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A5A5A"/>
                </a:solidFill>
                <a:latin typeface="Noto Sans SC"/>
                <a:ea typeface="Noto Sans SC"/>
                <a:cs typeface="Noto Sans SC"/>
                <a:sym typeface="Noto Sans SC"/>
              </a:rPr>
              <a:t>存放技能运行的动态逻辑代码（如main.py），支持复杂的业务逻辑处理、API调用及数据计算。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394200" y="4000500"/>
            <a:ext cx="33782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584700" y="4191000"/>
            <a:ext cx="279400" cy="279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4965700" y="4191000"/>
            <a:ext cx="2730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references/ 参考资源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4584700" y="4635500"/>
            <a:ext cx="29972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A5A5A"/>
                </a:solidFill>
                <a:latin typeface="Noto Sans SC"/>
                <a:ea typeface="Noto Sans SC"/>
                <a:cs typeface="Noto Sans SC"/>
                <a:sym typeface="Noto Sans SC"/>
              </a:rPr>
              <a:t>放置技能依赖的知识库文档、语料片段或检索索引，为模型提供专业领域的上下文支持。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026400" y="4000500"/>
            <a:ext cx="33782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216900" y="4191000"/>
            <a:ext cx="279400" cy="2794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8597900" y="4191000"/>
            <a:ext cx="2730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assets/ 静态资源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8216900" y="4635500"/>
            <a:ext cx="29972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A5A5A"/>
                </a:solidFill>
                <a:latin typeface="Noto Sans SC"/>
                <a:ea typeface="Noto Sans SC"/>
                <a:cs typeface="Noto Sans SC"/>
                <a:sym typeface="Noto Sans SC"/>
              </a:rPr>
              <a:t>存储图片、音频、视频等多媒体文件，以及输出模板(templates)，实现富媒体交互体验。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762000" y="57785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24632"/>
                </a:solidFill>
                <a:latin typeface="Noto Sans SC"/>
                <a:ea typeface="Noto Sans SC"/>
                <a:cs typeface="Noto Sans SC"/>
                <a:sym typeface="Noto Sans SC"/>
              </a:rPr>
              <a:t>📌 设计初衷：标准化的目录结构是技能实现“一次编写，随处运行”的基础，保障了高可用性与可维护性。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 技能的构成与标准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460500"/>
            <a:ext cx="1066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2000" b="1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核心文件 `SKILL.md` 详解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`SKILL.md` 是技能开发中唯一必须的配置文件，它不仅是技能的“数字身份证”，更是Agent理解技能功能、进行语义匹配和调用执行的核心“使用手册”。</a:t>
            </a:r>
          </a:p>
        </p:txBody>
      </p:sp>
      <p:sp>
        <p:nvSpPr>
          <p:cNvPr id="5" name="AutoShape 5"/>
          <p:cNvSpPr/>
          <p:nvPr/>
        </p:nvSpPr>
        <p:spPr>
          <a:xfrm>
            <a:off x="762000" y="2667000"/>
            <a:ext cx="33782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65200" y="28702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71600" y="2870200"/>
            <a:ext cx="2730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标识定义 (Name/ID)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965200" y="3302000"/>
            <a:ext cx="29718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技能的全局唯一身份标识，用于Agent精准索引与区分不同技能。需保证命名规范，是技能注册和管理的基础。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406900" y="2667000"/>
            <a:ext cx="33782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10100" y="28702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016500" y="2870200"/>
            <a:ext cx="2730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功能描述 (Description)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610100" y="3302000"/>
            <a:ext cx="29718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Agent进行语义匹配的核心依据。需清晰、准确地描述技能的核心功能、适用场景，帮助智能体理解并匹配用户需求。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051800" y="2667000"/>
            <a:ext cx="33782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255000" y="28702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8661400" y="2870200"/>
            <a:ext cx="2730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元信息配置 (Metadata)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255000" y="3302000"/>
            <a:ext cx="29718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定义技能运行的基础规则，包括输入输出参数、触发关键词、依赖环境及运行权限，是技能调度的关键配置。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762000" y="4572000"/>
            <a:ext cx="52070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965200" y="47752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1371600" y="47752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文档规范 (Usage &amp; Changelog)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965200" y="5181600"/>
            <a:ext cx="48006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`Usage` 提供详细的调用示例与参数说明，帮助开发者快速上手；`Changelog` 记录版本迭代历史，便于追溯功能变更与问题修复，是团队协作与维护的保障。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6223000" y="4572000"/>
            <a:ext cx="5207000" cy="1460500"/>
          </a:xfrm>
          <a:prstGeom prst="roundRect">
            <a:avLst>
              <a:gd name="adj" fmla="val 0"/>
            </a:avLst>
          </a:prstGeom>
          <a:solidFill>
            <a:srgbClr val="A3BCA3">
              <a:alpha val="20000"/>
            </a:srgbClr>
          </a:solidFill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426200" y="4775200"/>
            <a:ext cx="304800" cy="3048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6832600" y="47752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C503C"/>
                </a:solidFill>
                <a:latin typeface="Noto Sans SC"/>
                <a:ea typeface="Noto Sans SC"/>
                <a:cs typeface="Noto Sans SC"/>
                <a:sym typeface="Noto Sans SC"/>
              </a:rPr>
              <a:t>开发关键点：语义匹配的准确性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6426200" y="5181600"/>
            <a:ext cx="48006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3C463C"/>
                </a:solidFill>
                <a:latin typeface="Noto Sans SC"/>
                <a:ea typeface="Noto Sans SC"/>
                <a:cs typeface="Noto Sans SC"/>
                <a:sym typeface="Noto Sans SC"/>
              </a:rPr>
              <a:t>`Description` 与 `Trigger` 字段是技能能否被正确触发的核心。描述需避免模糊化，尽可能覆盖真实用户的提问方式与使用场景，这直接决定了Agent能否在对话中准确唤起你的技能。</a:t>
            </a:r>
            <a:endParaRPr lang="en-US" sz="1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04 动手实践：开发一个技能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526E52"/>
                </a:solidFill>
                <a:latin typeface="Noto Sans SC"/>
                <a:ea typeface="Noto Sans SC"/>
                <a:cs typeface="Noto Sans SC"/>
                <a:sym typeface="Noto Sans SC"/>
              </a:rPr>
              <a:t>开发案例：学术论文精读与笔记生成技能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413000"/>
            <a:ext cx="3378200" cy="31750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3BCA3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7305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2730500"/>
            <a:ext cx="254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45C44"/>
                </a:solidFill>
                <a:latin typeface="Noto Sans SC"/>
                <a:ea typeface="Noto Sans SC"/>
                <a:cs typeface="Noto Sans SC"/>
                <a:sym typeface="Noto Sans SC"/>
              </a:rPr>
              <a:t>核心目标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15211">
            <a:off x="1016014" y="3295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1016000" y="3492500"/>
            <a:ext cx="28702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4B4B"/>
                </a:solidFill>
                <a:latin typeface="Noto Sans SC"/>
                <a:ea typeface="Noto Sans SC"/>
                <a:cs typeface="Noto Sans SC"/>
                <a:sym typeface="Noto Sans SC"/>
              </a:rPr>
              <a:t>将论文精读的标准流程（提炼核心论点、梳理逻辑框架、总结创新点）自动化、标准化。把复杂的文献阅读工作转化为可一键调用的AI能力，显著降低认知负荷，提升科研效率。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394200" y="2413000"/>
            <a:ext cx="3378200" cy="31750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3BCA3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48200" y="27305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156200" y="2730500"/>
            <a:ext cx="254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45C44"/>
                </a:solidFill>
                <a:latin typeface="Noto Sans SC"/>
                <a:ea typeface="Noto Sans SC"/>
                <a:cs typeface="Noto Sans SC"/>
                <a:sym typeface="Noto Sans SC"/>
              </a:rPr>
              <a:t>关键功能</a:t>
            </a:r>
            <a:endParaRPr lang="en-US" sz="1100"/>
          </a:p>
        </p:txBody>
      </p:sp>
      <p:cxnSp>
        <p:nvCxnSpPr>
          <p:cNvPr id="13" name="Connector 13"/>
          <p:cNvCxnSpPr/>
          <p:nvPr/>
        </p:nvCxnSpPr>
        <p:spPr>
          <a:xfrm rot="-15211">
            <a:off x="4648214" y="3295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AutoShape 14"/>
          <p:cNvSpPr/>
          <p:nvPr/>
        </p:nvSpPr>
        <p:spPr>
          <a:xfrm>
            <a:off x="4648200" y="3492500"/>
            <a:ext cx="28702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4B4B"/>
                </a:solidFill>
                <a:latin typeface="Noto Sans SC"/>
                <a:ea typeface="Noto Sans SC"/>
                <a:cs typeface="Noto Sans SC"/>
                <a:sym typeface="Noto Sans SC"/>
              </a:rPr>
              <a:t>1. 支持PDF格式学术论文的直接上传与解析；</a:t>
            </a:r>
            <a:br>
              <a:rPr lang="en-US" sz="1400" b="0" i="0" u="none" strike="noStrike">
                <a:solidFill>
                  <a:srgbClr val="4B4B4B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4B4B4B"/>
                </a:solidFill>
                <a:latin typeface="Noto Sans SC"/>
                <a:ea typeface="Noto Sans SC"/>
                <a:cs typeface="Noto Sans SC"/>
                <a:sym typeface="Noto Sans SC"/>
              </a:rPr>
              <a:t>2. 智能提取研究问题、方法论、结论及创新点；</a:t>
            </a:r>
            <a:br>
              <a:rPr lang="en-US" sz="1400" b="0" i="0" u="none" strike="noStrike">
                <a:solidFill>
                  <a:srgbClr val="4B4B4B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4B4B4B"/>
                </a:solidFill>
                <a:latin typeface="Noto Sans SC"/>
                <a:ea typeface="Noto Sans SC"/>
                <a:cs typeface="Noto Sans SC"/>
                <a:sym typeface="Noto Sans SC"/>
              </a:rPr>
              <a:t>3. 自动生成结构化Markdown笔记，无缝兼容Obsidian等主流知识库工具。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026400" y="2413000"/>
            <a:ext cx="3378200" cy="31750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3BCA3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280400" y="2730500"/>
            <a:ext cx="406400" cy="406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8788400" y="2730500"/>
            <a:ext cx="254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45C44"/>
                </a:solidFill>
                <a:latin typeface="Noto Sans SC"/>
                <a:ea typeface="Noto Sans SC"/>
                <a:cs typeface="Noto Sans SC"/>
                <a:sym typeface="Noto Sans SC"/>
              </a:rPr>
              <a:t>零码开发模式</a:t>
            </a:r>
            <a:endParaRPr lang="en-US" sz="1100"/>
          </a:p>
        </p:txBody>
      </p:sp>
      <p:cxnSp>
        <p:nvCxnSpPr>
          <p:cNvPr id="18" name="Connector 18"/>
          <p:cNvCxnSpPr/>
          <p:nvPr/>
        </p:nvCxnSpPr>
        <p:spPr>
          <a:xfrm rot="-15211">
            <a:off x="8280414" y="3295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AutoShape 19"/>
          <p:cNvSpPr/>
          <p:nvPr/>
        </p:nvSpPr>
        <p:spPr>
          <a:xfrm>
            <a:off x="8280400" y="3492500"/>
            <a:ext cx="28702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4B4B"/>
                </a:solidFill>
                <a:latin typeface="Noto Sans SC"/>
                <a:ea typeface="Noto Sans SC"/>
                <a:cs typeface="Noto Sans SC"/>
                <a:sym typeface="Noto Sans SC"/>
              </a:rPr>
              <a:t>全程采用自然语言交互，与Coze AI对话即可描述需求。无需编写复杂代码，AI将自动完成功能逻辑的实现、代码生成及配置文件编写，实现“一句话生成技能”的高效体验。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762000" y="5969000"/>
            <a:ext cx="10668000" cy="5080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1" name="AutoShape 21"/>
          <p:cNvSpPr/>
          <p:nvPr/>
        </p:nvSpPr>
        <p:spPr>
          <a:xfrm>
            <a:off x="889000" y="6070600"/>
            <a:ext cx="1041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526E52"/>
                </a:solidFill>
                <a:latin typeface="Noto Sans SC"/>
                <a:ea typeface="Noto Sans SC"/>
                <a:cs typeface="Noto Sans SC"/>
                <a:sym typeface="Noto Sans SC"/>
              </a:rPr>
              <a:t>💡 核心价值：让技术开发回归创意本身，用自然语言释放生产力，实现从“想法”到“功能”的快速转化。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70500" cy="4572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952500" y="1841500"/>
            <a:ext cx="4889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5F7A5F"/>
                </a:solidFill>
                <a:latin typeface="Noto Sans SC"/>
                <a:ea typeface="Noto Sans SC"/>
                <a:cs typeface="Noto Sans SC"/>
                <a:sym typeface="Noto Sans SC"/>
              </a:rPr>
              <a:t>01 / 创建技能：自然语言定义需求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952500" y="2349500"/>
            <a:ext cx="4889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进入扣子编程的「技能」界面，无需复杂配置，直接用日常语言向AI描述功能构想，精准传达你的需求场景。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t="2368" b="2368"/>
          <a:stretch>
            <a:fillRect/>
          </a:stretch>
        </p:blipFill>
        <p:spPr>
          <a:xfrm>
            <a:off x="952500" y="3175000"/>
            <a:ext cx="4889500" cy="1841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8" name="AutoShape 8"/>
          <p:cNvSpPr/>
          <p:nvPr/>
        </p:nvSpPr>
        <p:spPr>
          <a:xfrm>
            <a:off x="952500" y="5207000"/>
            <a:ext cx="4889500" cy="825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1079500" y="5308600"/>
            <a:ext cx="4699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1" i="0" u="none" strike="noStrike">
                <a:solidFill>
                  <a:srgbClr val="3C4B3C"/>
                </a:solidFill>
                <a:latin typeface="Noto Sans SC"/>
                <a:ea typeface="Noto Sans SC"/>
                <a:cs typeface="Noto Sans SC"/>
                <a:sym typeface="Noto Sans SC"/>
              </a:rPr>
              <a:t>需求示例：</a:t>
            </a:r>
            <a:r>
              <a:rPr lang="en-US" sz="1300" b="0" i="0" u="none" strike="noStrike">
                <a:solidFill>
                  <a:srgbClr val="464646"/>
                </a:solidFill>
                <a:latin typeface="Noto Sans SC"/>
                <a:ea typeface="Noto Sans SC"/>
                <a:cs typeface="Noto Sans SC"/>
                <a:sym typeface="Noto Sans SC"/>
              </a:rPr>
              <a:t>“帮我创建论文精读技能，提取核心观点、生成Obsidian结构化笔记，包含SKILL.md与执行脚本。”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159500" y="1651000"/>
            <a:ext cx="5270500" cy="4572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6350000" y="1841500"/>
            <a:ext cx="4889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5F7A5F"/>
                </a:solidFill>
                <a:latin typeface="Noto Sans SC"/>
                <a:ea typeface="Noto Sans SC"/>
                <a:cs typeface="Noto Sans SC"/>
                <a:sym typeface="Noto Sans SC"/>
              </a:rPr>
              <a:t>02 / AI生成：自动化构建与验证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350000" y="2349500"/>
            <a:ext cx="4889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Coze AI自动解析需求，完成结构规划、代码编写与依赖配置，并执行功能自检，全程无需手动编写代码。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5"/>
          <a:srcRect t="16744" b="16744"/>
          <a:stretch>
            <a:fillRect/>
          </a:stretch>
        </p:blipFill>
        <p:spPr>
          <a:xfrm>
            <a:off x="6350000" y="3175000"/>
            <a:ext cx="4889500" cy="1841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4" name="AutoShape 14"/>
          <p:cNvSpPr/>
          <p:nvPr/>
        </p:nvSpPr>
        <p:spPr>
          <a:xfrm>
            <a:off x="6350000" y="5207000"/>
            <a:ext cx="4889500" cy="825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6477000" y="5308600"/>
            <a:ext cx="4699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1" i="0" u="none" strike="noStrike">
                <a:solidFill>
                  <a:srgbClr val="3C4B3C"/>
                </a:solidFill>
                <a:latin typeface="Noto Sans SC"/>
                <a:ea typeface="Noto Sans SC"/>
                <a:cs typeface="Noto Sans SC"/>
                <a:sym typeface="Noto Sans SC"/>
              </a:rPr>
              <a:t>生成成果：</a:t>
            </a:r>
            <a:r>
              <a:rPr lang="en-US" sz="1300" b="0" i="0" u="none" strike="noStrike">
                <a:solidFill>
                  <a:srgbClr val="464646"/>
                </a:solidFill>
                <a:latin typeface="Noto Sans SC"/>
                <a:ea typeface="Noto Sans SC"/>
                <a:cs typeface="Noto Sans SC"/>
                <a:sym typeface="Noto Sans SC"/>
              </a:rPr>
              <a:t>产出完整技能包（含元数据、脚本、模板），可直接加载至扣子，立即用于对话交互与任务执行。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26035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17145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33500" y="1689100"/>
            <a:ext cx="2032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预览技能信息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952500" y="2159000"/>
            <a:ext cx="22225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点击顶部「预览」按钮，直观查看AI自动生成的技能说明与核心能力介绍，确认基础信息准确无误。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3530600" y="1524000"/>
            <a:ext cx="26035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721100" y="17145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4102100" y="1689100"/>
            <a:ext cx="2032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检查文件目录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3721100" y="2159000"/>
            <a:ext cx="22225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在左侧工程树中核对 SKILL.md 配置文件与 scripts/main.py 核心脚本是否完整生成，确保项目结构合规。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299200" y="1524000"/>
            <a:ext cx="26035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489700" y="1714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6870700" y="1689100"/>
            <a:ext cx="2032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 真实交互测试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489700" y="2159000"/>
            <a:ext cx="22225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上传示例论文PDF，输入“帮我分析这篇论文”指令，观察技能的执行流程、逻辑处理与输出结果是否符合预期。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9067800" y="1524000"/>
            <a:ext cx="26035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9258300" y="171450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9639300" y="1689100"/>
            <a:ext cx="2032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04 快速迭代优化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9258300" y="2159000"/>
            <a:ext cx="22225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若结果不理想，直接与AI对话提出修改需求，系统将自动更新代码逻辑与配置，实现敏捷开发与快速迭代。</a:t>
            </a:r>
            <a:endParaRPr lang="en-US" sz="1100"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2"/>
          <a:srcRect t="10377" b="10377"/>
          <a:stretch>
            <a:fillRect/>
          </a:stretch>
        </p:blipFill>
        <p:spPr>
          <a:xfrm>
            <a:off x="762000" y="3810000"/>
            <a:ext cx="3365500" cy="2286000"/>
          </a:xfrm>
          <a:prstGeom prst="rect">
            <a:avLst/>
          </a:prstGeom>
          <a:noFill/>
          <a:ln w="25400" cap="flat" cmpd="sng">
            <a:solidFill>
              <a:srgbClr val="A3BCA3">
                <a:alpha val="60000"/>
              </a:srgbClr>
            </a:solidFill>
            <a:prstDash val="solid"/>
            <a:round/>
          </a:ln>
          <a:effectLst>
            <a:outerShdw blurRad="101600" dist="50800" dir="2700000" algn="tl" rotWithShape="0">
              <a:srgbClr val="000000">
                <a:alpha val="10000"/>
              </a:srgbClr>
            </a:outerShdw>
          </a:effectLst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13"/>
          <a:srcRect t="2736" b="2736"/>
          <a:stretch>
            <a:fillRect/>
          </a:stretch>
        </p:blipFill>
        <p:spPr>
          <a:xfrm>
            <a:off x="4381500" y="3810000"/>
            <a:ext cx="3365500" cy="2286000"/>
          </a:xfrm>
          <a:prstGeom prst="rect">
            <a:avLst/>
          </a:prstGeom>
          <a:noFill/>
          <a:ln w="25400" cap="flat" cmpd="sng">
            <a:solidFill>
              <a:srgbClr val="A3BCA3">
                <a:alpha val="60000"/>
              </a:srgbClr>
            </a:solidFill>
            <a:prstDash val="solid"/>
            <a:round/>
          </a:ln>
          <a:effectLst>
            <a:outerShdw blurRad="101600" dist="508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22" name="AutoShape 22"/>
          <p:cNvSpPr/>
          <p:nvPr/>
        </p:nvSpPr>
        <p:spPr>
          <a:xfrm>
            <a:off x="8001000" y="3810000"/>
            <a:ext cx="3556000" cy="22860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3" name="AutoShape 23"/>
          <p:cNvSpPr/>
          <p:nvPr/>
        </p:nvSpPr>
        <p:spPr>
          <a:xfrm>
            <a:off x="8191500" y="4000500"/>
            <a:ext cx="317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敏捷开发闭环模型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8191500" y="4508500"/>
            <a:ext cx="3175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  <a:t>这是一个高效的迭代循环：</a:t>
            </a:r>
            <a:br>
              <a:rPr lang="en-US" sz="1400" b="0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1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  <a:t>需求描述 → AI生成 → 功能测试 → 反馈优化</a:t>
            </a:r>
            <a:r>
              <a:rPr lang="en-US" sz="1400" b="0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400" b="0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  <a:t>通过短周期的验证与调整，确保技能精准匹配真实业务场景，打造高可用、高质量的AI应用。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07000" cy="4318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19685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5A7A5A"/>
                </a:solidFill>
                <a:latin typeface="Noto Sans SC"/>
                <a:ea typeface="Noto Sans SC"/>
                <a:cs typeface="Noto Sans SC"/>
                <a:sym typeface="Noto Sans SC"/>
              </a:rPr>
              <a:t>01 / 部署技能：让能力上线</a:t>
            </a:r>
            <a:endParaRPr lang="en-US" sz="110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 l="1370" r="1370"/>
          <a:stretch>
            <a:fillRect/>
          </a:stretch>
        </p:blipFill>
        <p:spPr>
          <a:xfrm>
            <a:off x="1016000" y="2540000"/>
            <a:ext cx="2794000" cy="1905000"/>
          </a:xfrm>
          <a:prstGeom prst="roundRect">
            <a:avLst>
              <a:gd name="adj" fmla="val 6666"/>
            </a:avLst>
          </a:prstGeom>
          <a:noFill/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1016000" y="4572000"/>
            <a:ext cx="4699000" cy="146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1.</a:t>
            </a:r>
            <a:r>
              <a:rPr lang="en-US" sz="1400" b="1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触发部署：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在技能开发页面右上角点击「部署」，进入配置确认页。</a:t>
            </a:r>
            <a:b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2.</a:t>
            </a:r>
            <a:r>
              <a:rPr lang="en-US" sz="1400" b="1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确认执行：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核对版本号与环境变量无误后，点击「开始部署」。</a:t>
            </a:r>
            <a:b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3.</a:t>
            </a:r>
            <a:r>
              <a:rPr lang="en-US" sz="1400" b="1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自动构建：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Coze 将自动完成代码打包、镜像构建与云端发布，等待进度条完成即可。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223000" y="1778000"/>
            <a:ext cx="5207000" cy="4318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6477000" y="19685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5A7A5A"/>
                </a:solidFill>
                <a:latin typeface="Noto Sans SC"/>
                <a:ea typeface="Noto Sans SC"/>
                <a:cs typeface="Noto Sans SC"/>
                <a:sym typeface="Noto Sans SC"/>
              </a:rPr>
              <a:t>02 / 对话调用：体验真实交互</a:t>
            </a:r>
            <a:endParaRPr lang="en-US" sz="110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/>
          <a:srcRect l="22691" r="22691"/>
          <a:stretch>
            <a:fillRect/>
          </a:stretch>
        </p:blipFill>
        <p:spPr>
          <a:xfrm>
            <a:off x="6477000" y="2540000"/>
            <a:ext cx="2794000" cy="1905000"/>
          </a:xfrm>
          <a:prstGeom prst="roundRect">
            <a:avLst>
              <a:gd name="adj" fmla="val 6666"/>
            </a:avLst>
          </a:prstGeom>
          <a:noFill/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</p:pic>
      <p:sp>
        <p:nvSpPr>
          <p:cNvPr id="11" name="AutoShape 11"/>
          <p:cNvSpPr/>
          <p:nvPr/>
        </p:nvSpPr>
        <p:spPr>
          <a:xfrm>
            <a:off x="6477000" y="4572000"/>
            <a:ext cx="4699000" cy="146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1.</a:t>
            </a:r>
            <a:r>
              <a:rPr lang="en-US" sz="1400" b="1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返回首页：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部署成功后，回到 Coze 的对话主界面。</a:t>
            </a:r>
            <a:b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2.</a:t>
            </a:r>
            <a:r>
              <a:rPr lang="en-US" sz="1400" b="1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唤起技能：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在输入框中输入「@」符号，弹出已安装的技能列表。</a:t>
            </a:r>
            <a:b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3.</a:t>
            </a:r>
            <a:r>
              <a:rPr lang="en-US" sz="1400" b="1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选择使用：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从列表中选中你刚发布的技能，即可在对话中直接调用其能力。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533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5A7A5A"/>
                </a:solidFill>
                <a:latin typeface="Noto Sans SC"/>
                <a:ea typeface="Noto Sans SC"/>
                <a:cs typeface="Noto Sans SC"/>
                <a:sym typeface="Noto Sans SC"/>
              </a:rPr>
              <a:t>Step 6：上架到技能商店 — 分享你的智慧成果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286000"/>
            <a:ext cx="5334000" cy="698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cap="flat" cmpd="sng">
            <a:solidFill>
              <a:srgbClr val="7DA37D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24765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97000" y="2387600"/>
            <a:ext cx="46355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进入管理页面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打开扣子首页，进入「技能商店」→「我的技能」，定位到“我创建的”技能列表。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3111500"/>
            <a:ext cx="5334000" cy="698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cap="flat" cmpd="sng">
            <a:solidFill>
              <a:srgbClr val="7DA37D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52500" y="33020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397000" y="3213100"/>
            <a:ext cx="46355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发起上架操作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在目标技能卡片右侧点击「更多选项」按钮，展开操作下拉菜单。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3937000"/>
            <a:ext cx="5334000" cy="698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cap="flat" cmpd="sng">
            <a:solidFill>
              <a:srgbClr val="7DA37D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52500" y="41275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397000" y="4038600"/>
            <a:ext cx="46355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 选择上架选项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在弹出的菜单中选择「上架到商店」，进入技能发布的配置界面。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762000" y="4762500"/>
            <a:ext cx="5334000" cy="698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cap="flat" cmpd="sng">
            <a:solidFill>
              <a:srgbClr val="7DA37D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952500" y="49530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1397000" y="4864100"/>
            <a:ext cx="46355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04 完善技能信息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填写技能名称、上传图标、撰写详细描述并选择分类，确保信息准确详实。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762000" y="5588000"/>
            <a:ext cx="5334000" cy="698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cap="flat" cmpd="sng">
            <a:solidFill>
              <a:srgbClr val="7DA37D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952500" y="57785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1397000" y="5689600"/>
            <a:ext cx="46355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05 提交审核发布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确认无误后点击「上架」提交审核，通过后即可被其他用户发现和使用。</a:t>
            </a:r>
            <a:endParaRPr lang="en-US" sz="1100"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4"/>
          <a:srcRect l="2708" r="2708"/>
          <a:stretch>
            <a:fillRect/>
          </a:stretch>
        </p:blipFill>
        <p:spPr>
          <a:xfrm>
            <a:off x="6477000" y="2286000"/>
            <a:ext cx="2667000" cy="2667000"/>
          </a:xfrm>
          <a:prstGeom prst="roundRect">
            <a:avLst>
              <a:gd name="adj" fmla="val 5714"/>
            </a:avLst>
          </a:prstGeom>
          <a:noFill/>
          <a:ln w="25400" cap="flat" cmpd="sng">
            <a:solidFill>
              <a:srgbClr val="FFFFFF">
                <a:alpha val="70000"/>
              </a:srgbClr>
            </a:solidFill>
            <a:prstDash val="solid"/>
            <a:round/>
          </a:ln>
          <a:effectLst>
            <a:outerShdw blurRad="203200" dist="76200" dir="2700000" algn="tl" rotWithShape="0">
              <a:srgbClr val="000000">
                <a:alpha val="12000"/>
              </a:srgbClr>
            </a:outerShdw>
          </a:effectLst>
        </p:spPr>
      </p:pic>
      <p:sp>
        <p:nvSpPr>
          <p:cNvPr id="21" name="AutoShape 21"/>
          <p:cNvSpPr/>
          <p:nvPr/>
        </p:nvSpPr>
        <p:spPr>
          <a:xfrm>
            <a:off x="6477000" y="5143500"/>
            <a:ext cx="2667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4B4B"/>
                </a:solidFill>
                <a:latin typeface="Noto Sans SC"/>
                <a:ea typeface="Noto Sans SC"/>
                <a:cs typeface="Noto Sans SC"/>
                <a:sym typeface="Noto Sans SC"/>
              </a:rPr>
              <a:t>找到你的技能，</a:t>
            </a:r>
            <a:br>
              <a:rPr lang="en-US" sz="1300" b="0" i="0" u="none" strike="noStrike">
                <a:solidFill>
                  <a:srgbClr val="4B4B4B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4B4B"/>
                </a:solidFill>
                <a:latin typeface="Noto Sans SC"/>
                <a:ea typeface="Noto Sans SC"/>
                <a:cs typeface="Noto Sans SC"/>
                <a:sym typeface="Noto Sans SC"/>
              </a:rPr>
              <a:t>点击「上架到商店」开启发布</a:t>
            </a:r>
            <a:endParaRPr lang="en-US" sz="1100"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5"/>
          <a:srcRect l="2137" r="2137"/>
          <a:stretch>
            <a:fillRect/>
          </a:stretch>
        </p:blipFill>
        <p:spPr>
          <a:xfrm>
            <a:off x="9271000" y="2286000"/>
            <a:ext cx="2667000" cy="2667000"/>
          </a:xfrm>
          <a:prstGeom prst="roundRect">
            <a:avLst>
              <a:gd name="adj" fmla="val 5714"/>
            </a:avLst>
          </a:prstGeom>
          <a:noFill/>
          <a:ln w="25400" cap="flat" cmpd="sng">
            <a:solidFill>
              <a:srgbClr val="FFFFFF">
                <a:alpha val="70000"/>
              </a:srgbClr>
            </a:solidFill>
            <a:prstDash val="solid"/>
            <a:round/>
          </a:ln>
          <a:effectLst>
            <a:outerShdw blurRad="203200" dist="76200" dir="2700000" algn="tl" rotWithShape="0">
              <a:srgbClr val="000000">
                <a:alpha val="12000"/>
              </a:srgbClr>
            </a:outerShdw>
          </a:effectLst>
        </p:spPr>
      </p:pic>
      <p:sp>
        <p:nvSpPr>
          <p:cNvPr id="23" name="AutoShape 23"/>
          <p:cNvSpPr/>
          <p:nvPr/>
        </p:nvSpPr>
        <p:spPr>
          <a:xfrm>
            <a:off x="9271000" y="5143500"/>
            <a:ext cx="2667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4B4B"/>
                </a:solidFill>
                <a:latin typeface="Noto Sans SC"/>
                <a:ea typeface="Noto Sans SC"/>
                <a:cs typeface="Noto Sans SC"/>
                <a:sym typeface="Noto Sans SC"/>
              </a:rPr>
              <a:t>填写名称、描述与分类，</a:t>
            </a:r>
            <a:br>
              <a:rPr lang="en-US" sz="1300" b="0" i="0" u="none" strike="noStrike">
                <a:solidFill>
                  <a:srgbClr val="4B4B4B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4B4B"/>
                </a:solidFill>
                <a:latin typeface="Noto Sans SC"/>
                <a:ea typeface="Noto Sans SC"/>
                <a:cs typeface="Noto Sans SC"/>
                <a:sym typeface="Noto Sans SC"/>
              </a:rPr>
              <a:t>让技能信息更吸引人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05 </a:t>
            </a:r>
            <a:r>
              <a:rPr lang="en-US" sz="32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总  结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19050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87500" y="19050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知识沉淀与复用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413000"/>
            <a:ext cx="469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将隐性的专业知识和SOP转化为显性的数字资产，打破经验壁垒，让宝贵的业务经验得以长效传承与随时复用。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223000" y="1651000"/>
            <a:ext cx="52070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77000" y="19050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7048500" y="19050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能力标准化与专业化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477000" y="2413000"/>
            <a:ext cx="469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建立统一的执行标准与质量规范，确保AI在处理任务时输出结果的稳定性、准确性与高可靠性，具备专业交付水准。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3556000"/>
            <a:ext cx="52070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38100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587500" y="38100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开发效率飞跃提升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016000" y="4318000"/>
            <a:ext cx="469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依托AI辅助生成能力，大幅降低技能开发的技术门槛与人力成本，实现从需求提出到功能上线的快速迭代。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223000" y="3556000"/>
            <a:ext cx="52070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477000" y="3810000"/>
            <a:ext cx="406400" cy="4064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7048500" y="38100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开放繁荣的生态构建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477000" y="4318000"/>
            <a:ext cx="469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通过技能商店促进能力的共享与流通，连接开发者、企业与用户，形成共生共赢的AI能力生态体系。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762000" y="5461000"/>
            <a:ext cx="10668000" cy="889000"/>
          </a:xfrm>
          <a:prstGeom prst="roundRect">
            <a:avLst>
              <a:gd name="adj" fmla="val 0"/>
            </a:avLst>
          </a:prstGeom>
          <a:solidFill>
            <a:srgbClr val="A3BCA3">
              <a:alpha val="20000"/>
            </a:srgbClr>
          </a:solidFill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1" name="AutoShape 21"/>
          <p:cNvSpPr/>
          <p:nvPr/>
        </p:nvSpPr>
        <p:spPr>
          <a:xfrm>
            <a:off x="952500" y="5588000"/>
            <a:ext cx="10287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核心展望：</a:t>
            </a:r>
            <a:r>
              <a:rPr lang="en-US" sz="1400" b="0" i="0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Coze Skill 解决了传统 AI Agent 能力碎片化、重复开发成本高的痛点，以标准化、组件化的形态重塑 AI 应用开发模式，是未来企业级 AI 应用落地与智能化升级的主流形态。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070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095500"/>
            <a:ext cx="457200" cy="4572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87500" y="20320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技能“乐高化”重构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587500" y="24765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未来的AI应用将打破单一功能限制，如同搭积木般自由组合各类原子化技能，实现灵活的功能拼接与快速迭代，构建无限可能的应用形态。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223000" y="1778000"/>
            <a:ext cx="52070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77000" y="2095500"/>
            <a:ext cx="457200" cy="4572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7048500" y="20320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多模态能力深度融合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048500" y="24765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技能边界全面拓展，从单纯的文本交互向图像生成、音频理解、视频分析等多模态场景延伸，让AI具备更全面的感知、理解与创造能力。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3683000"/>
            <a:ext cx="52070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4000500"/>
            <a:ext cx="457200" cy="4572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587500" y="39370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智能体自主协同编排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587500" y="43815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Agent 将不再被动执行指令，而是主动分析任务需求，智能编排技能调用顺序、优化协作路径，实现更高效的自主决策与任务执行。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223000" y="3683000"/>
            <a:ext cx="52070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477000" y="4000500"/>
            <a:ext cx="457200" cy="4572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7048500" y="39370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垂直行业方案规模化普及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048500" y="43815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针对金融、制造、教育、医疗等领域的定制化专业技能包将持续涌现，为各行业提供轻量化、场景化的智能化解决方案，加速产业升级。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762000" y="5524500"/>
            <a:ext cx="10668000" cy="952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016000" y="5816600"/>
            <a:ext cx="355600" cy="3556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1524000" y="5651500"/>
            <a:ext cx="9779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行动号召：</a:t>
            </a: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即刻加入 Coze Skill 生态建设，开发并复用优质技能，让 AI Agent 具备更强的专业能力与创造力，共同解锁大模型时代的无限可能，构建属于你的智能未来！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508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 err="1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课程</a:t>
            </a:r>
            <a:r>
              <a:rPr lang="zh-CN" altLang="en-US" sz="32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内容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3782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965200" y="19812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965200" y="2489200"/>
            <a:ext cx="29718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6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概  述</a:t>
            </a:r>
            <a:endParaRPr lang="en-US" sz="1100" dirty="0"/>
          </a:p>
        </p:txBody>
      </p:sp>
      <p:sp>
        <p:nvSpPr>
          <p:cNvPr id="7" name="AutoShape 7"/>
          <p:cNvSpPr/>
          <p:nvPr/>
        </p:nvSpPr>
        <p:spPr>
          <a:xfrm>
            <a:off x="965200" y="2971800"/>
            <a:ext cx="29718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探究技能的核心价值，理解为什么我们需要它，并初识 Coze Skill 的定义与应用场景。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394200" y="1778000"/>
            <a:ext cx="33782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4597400" y="19812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597400" y="2489200"/>
            <a:ext cx="29718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概念深度解析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597400" y="2971800"/>
            <a:ext cx="29718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厘清技能与 Prompt、Agent、工作流等概念的本质区别，构建清晰的技术认知体系。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026400" y="1778000"/>
            <a:ext cx="33782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3"/>
          <p:cNvSpPr/>
          <p:nvPr/>
        </p:nvSpPr>
        <p:spPr>
          <a:xfrm>
            <a:off x="8229600" y="19812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229600" y="2489200"/>
            <a:ext cx="29718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技能的构成与标准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229600" y="2971800"/>
            <a:ext cx="29718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解析标准技能的文件夹结构，深入掌握核心配置文件 SKILL.md 的编写规范与要素。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4127500"/>
            <a:ext cx="33782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965200" y="43307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04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965200" y="4838700"/>
            <a:ext cx="29718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动手实践：开发一个技能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965200" y="5321300"/>
            <a:ext cx="29718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从需求分析到代码实现，一步步完成技能的开发、部署、测试与分享的完整流程。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4394200" y="4127500"/>
            <a:ext cx="33782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1" name="AutoShape 21"/>
          <p:cNvSpPr/>
          <p:nvPr/>
        </p:nvSpPr>
        <p:spPr>
          <a:xfrm>
            <a:off x="4597400" y="43307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05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4597400" y="4838700"/>
            <a:ext cx="29718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总  结</a:t>
            </a:r>
            <a:endParaRPr lang="en-US" sz="1100" dirty="0"/>
          </a:p>
        </p:txBody>
      </p:sp>
      <p:sp>
        <p:nvSpPr>
          <p:cNvPr id="23" name="AutoShape 23"/>
          <p:cNvSpPr/>
          <p:nvPr/>
        </p:nvSpPr>
        <p:spPr>
          <a:xfrm>
            <a:off x="4597400" y="5321300"/>
            <a:ext cx="29718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回顾课程核心知识点，探讨 Coze Skill 生态的未来发展趋势及在实际业务中的应用。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8026400" y="4127500"/>
            <a:ext cx="3378200" cy="1968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dash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5" name="AutoShape 25"/>
          <p:cNvSpPr/>
          <p:nvPr/>
        </p:nvSpPr>
        <p:spPr>
          <a:xfrm>
            <a:off x="8229600" y="4635500"/>
            <a:ext cx="29718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READY TO START?</a:t>
            </a:r>
            <a:endParaRPr lang="en-US" sz="1100"/>
          </a:p>
          <a:p>
            <a:pPr marL="0" indent="0" algn="ctr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开启你的技能开发之旅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</a:t>
            </a:r>
            <a:r>
              <a:rPr lang="zh-CN" altLang="en-US" sz="32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概  述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为什么需要“技能”？通用AI的“阿喀琉斯之踵”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286000"/>
            <a:ext cx="3378200" cy="2159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24765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33500" y="24384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重复的专业任务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952500" y="2984500"/>
            <a:ext cx="29972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每次都需向AI重复解释复杂的专业流程，沟通成本高且效率低下，还容易因指令理解偏差导致输出结果不稳定，难以规模化应用。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394200" y="2286000"/>
            <a:ext cx="3378200" cy="2159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584700" y="24765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4965700" y="24384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知识的“一次性”消耗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584700" y="2984500"/>
            <a:ext cx="29972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在单次对话中教会AI的复杂逻辑与经验，无法自动沉淀为可复用的资产。新的对话如同“重启”，导致重复劳动与隐性知识的持续流失。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026400" y="2286000"/>
            <a:ext cx="3378200" cy="2159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216900" y="24765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8597900" y="24384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团队协作的“标准”困境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216900" y="2984500"/>
            <a:ext cx="29972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缺乏标准化的工具来封装团队的最佳实践（SOP），导致成员间操作不统一，优秀的个人经验难以快速复制推广，团队协作效率受限。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762000" y="4826000"/>
            <a:ext cx="10668000" cy="13970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1016000" y="5016500"/>
            <a:ext cx="1016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解决方案：Coze Skill (技能) —— 能力的“插件化”重构</a:t>
            </a:r>
            <a:endParaRPr lang="en-US" sz="1100"/>
          </a:p>
        </p:txBody>
      </p:sp>
      <p:cxnSp>
        <p:nvCxnSpPr>
          <p:cNvPr id="19" name="Connector 19"/>
          <p:cNvCxnSpPr/>
          <p:nvPr/>
        </p:nvCxnSpPr>
        <p:spPr>
          <a:xfrm rot="-4297">
            <a:off x="1016004" y="5454650"/>
            <a:ext cx="1016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" name="AutoShape 20"/>
          <p:cNvSpPr/>
          <p:nvPr/>
        </p:nvSpPr>
        <p:spPr>
          <a:xfrm>
            <a:off x="1016000" y="5613400"/>
            <a:ext cx="1016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技能，是将</a:t>
            </a:r>
            <a:r>
              <a:rPr lang="en-US" sz="1400" b="1" i="0" u="none" strike="noStrike">
                <a:solidFill>
                  <a:srgbClr val="4A664A"/>
                </a:solidFill>
                <a:latin typeface="Noto Sans SC"/>
                <a:ea typeface="Noto Sans SC"/>
                <a:cs typeface="Noto Sans SC"/>
                <a:sym typeface="Noto Sans SC"/>
              </a:rPr>
              <a:t>专业知识、标准流程、最佳实践与业务逻辑</a:t>
            </a:r>
            <a:r>
              <a:rPr lang="en-US" sz="1400" b="0" i="0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进行结构化封装，形成的可复用、可共享、可迭代的“智能能力插件”，让AI真正成为团队的高效协作伙伴。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什么是 Coze Skill？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286000"/>
            <a:ext cx="3378200" cy="2032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5400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422400" y="25146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核心定义：模块化单元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3048000"/>
            <a:ext cx="28702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Coze 2.0 引入的核心组件，是用于扩展智能体（Agent）功能的独立能力模块，实现功能的灵活插拔与复用，是智能体的“能力积木”。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394200" y="2286000"/>
            <a:ext cx="3378200" cy="2032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48200" y="25400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054600" y="25146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本质：标准化软件包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648200" y="3048000"/>
            <a:ext cx="28702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封装了特定领域的专业知识库、标准化业务流程与行业最佳实践，将隐性的专家经验转化为可被智能体直接调用的显性能力。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026400" y="2286000"/>
            <a:ext cx="3378200" cy="2032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280400" y="25400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8686800" y="25146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目标：打造领域专家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280400" y="3048000"/>
            <a:ext cx="28702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为智能体提供精准、可靠、可复用的能力支撑，使其能按需加载不同技能，实现从通用型AI向垂直领域专家的快速转变。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762000" y="4699000"/>
            <a:ext cx="10668000" cy="15240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16000" y="4978400"/>
            <a:ext cx="406400" cy="4064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1549400" y="4978400"/>
            <a:ext cx="4318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AI Agent = 新入职员工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拥有基础的通用学习与执行能力，但缺乏特定领域的专业知识、实操经验和标准化作业规范，需要系统的培训与指引。</a:t>
            </a:r>
          </a:p>
        </p:txBody>
      </p:sp>
      <p:cxnSp>
        <p:nvCxnSpPr>
          <p:cNvPr id="20" name="Connector 20"/>
          <p:cNvCxnSpPr/>
          <p:nvPr/>
        </p:nvCxnSpPr>
        <p:spPr>
          <a:xfrm rot="5361804">
            <a:off x="5524500" y="5454685"/>
            <a:ext cx="1143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1" name="Picture 2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350000" y="4978400"/>
            <a:ext cx="406400" cy="4064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6883400" y="4978400"/>
            <a:ext cx="4318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Coze Skill = 入职培训 + SOP手册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包含岗位所需的专业知识库、标准化作业流程(SOP)与行业最佳实践，帮助“新员工”快速掌握技能，胜任特定领域工作。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6" r="6"/>
          <a:stretch>
            <a:fillRect/>
          </a:stretch>
        </p:blipFill>
        <p:spPr>
          <a:xfrm>
            <a:off x="762000" y="1651000"/>
            <a:ext cx="4318000" cy="3225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  <a:effectLst>
            <a:outerShdw blurRad="190500" dist="762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50800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图示：从用户指令输入到最终结果输出的全链路执行逻辑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461000" y="1651000"/>
            <a:ext cx="6223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56345"/>
                </a:solidFill>
                <a:latin typeface="Noto Sans SC"/>
                <a:ea typeface="Noto Sans SC"/>
                <a:cs typeface="Noto Sans SC"/>
                <a:sym typeface="Noto Sans SC"/>
              </a:rPr>
              <a:t>Skill如何被调用？—— OpenClaw Skill 执行流程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5461000" y="2540000"/>
            <a:ext cx="1981200" cy="1079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613400" y="2692400"/>
            <a:ext cx="254000" cy="254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5918200" y="2667000"/>
            <a:ext cx="152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意图精准识别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5613400" y="3048000"/>
            <a:ext cx="1752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Agent解析用户指令，理解核心诉求与具体目标方向。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581900" y="2540000"/>
            <a:ext cx="1981200" cy="1079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734300" y="2692400"/>
            <a:ext cx="254000" cy="2540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8039100" y="2667000"/>
            <a:ext cx="152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语义规则匹配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7734300" y="3048000"/>
            <a:ext cx="1752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依据SKILL.md描述，检索并匹配最适配的可用技能。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9702800" y="2540000"/>
            <a:ext cx="1981200" cy="1079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9855200" y="2692400"/>
            <a:ext cx="254000" cy="2540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10160000" y="2667000"/>
            <a:ext cx="152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渐进式披露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9855200" y="3048000"/>
            <a:ext cx="1752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按需加载依赖资源与配置，确保执行环境完备。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5461000" y="3810000"/>
            <a:ext cx="1981200" cy="1079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5613400" y="3962400"/>
            <a:ext cx="254000" cy="2540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5918200" y="3937000"/>
            <a:ext cx="152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技能具体执行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5613400" y="4318000"/>
            <a:ext cx="1752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调用外部API或执行本地脚本，完成具体业务动作。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7581900" y="3810000"/>
            <a:ext cx="1981200" cy="1079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7734300" y="3962400"/>
            <a:ext cx="254000" cy="2540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8039100" y="3937000"/>
            <a:ext cx="152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多维度汇总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7734300" y="4318000"/>
            <a:ext cx="1752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整合执行数据，清洗整理为结构化的有效结果集。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9702800" y="3810000"/>
            <a:ext cx="1981200" cy="1079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8" name="Picture 2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9855200" y="3962400"/>
            <a:ext cx="254000" cy="254000"/>
          </a:xfrm>
          <a:prstGeom prst="rect">
            <a:avLst/>
          </a:prstGeom>
        </p:spPr>
      </p:pic>
      <p:sp>
        <p:nvSpPr>
          <p:cNvPr id="29" name="AutoShape 29"/>
          <p:cNvSpPr/>
          <p:nvPr/>
        </p:nvSpPr>
        <p:spPr>
          <a:xfrm>
            <a:off x="10160000" y="3937000"/>
            <a:ext cx="152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友好化反馈</a:t>
            </a:r>
            <a:endParaRPr lang="en-US" sz="1100"/>
          </a:p>
        </p:txBody>
      </p:sp>
      <p:sp>
        <p:nvSpPr>
          <p:cNvPr id="30" name="AutoShape 30"/>
          <p:cNvSpPr/>
          <p:nvPr/>
        </p:nvSpPr>
        <p:spPr>
          <a:xfrm>
            <a:off x="9855200" y="4318000"/>
            <a:ext cx="1752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以Markdown或自然语言格式，清晰返回给用户。</a:t>
            </a: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5461000" y="5143500"/>
            <a:ext cx="6223000" cy="1079500"/>
          </a:xfrm>
          <a:prstGeom prst="roundRect">
            <a:avLst>
              <a:gd name="adj" fmla="val 0"/>
            </a:avLst>
          </a:prstGeom>
          <a:solidFill>
            <a:srgbClr val="A3BCA3">
              <a:alpha val="18000"/>
            </a:srgbClr>
          </a:solidFill>
          <a:ln w="12700" cap="flat" cmpd="sng">
            <a:solidFill>
              <a:srgbClr val="A3BCA3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2" name="Picture 3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5651500" y="5334000"/>
            <a:ext cx="279400" cy="279400"/>
          </a:xfrm>
          <a:prstGeom prst="rect">
            <a:avLst/>
          </a:prstGeom>
        </p:spPr>
      </p:pic>
      <p:sp>
        <p:nvSpPr>
          <p:cNvPr id="33" name="AutoShape 33"/>
          <p:cNvSpPr/>
          <p:nvPr/>
        </p:nvSpPr>
        <p:spPr>
          <a:xfrm>
            <a:off x="6032500" y="5270500"/>
            <a:ext cx="558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核心关键：SKILL.md 是技能的“身份证”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它是Agent识别和调用技能的核心依据。一份精准、规范的描述文档，是技能能否被正确匹配并执行的前提条件。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概念深度解析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270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体验和使用技能：快速将古文转化为互动教学游戏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2667000" cy="1460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2222500"/>
            <a:ext cx="279400" cy="279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33500" y="2197100"/>
            <a:ext cx="203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访问首页唤起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952500" y="2603500"/>
            <a:ext cx="228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进入扣子首页，输入「@」符号，即刻弹出技能选择面板，开启功能探索之旅。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3556000" y="2032000"/>
            <a:ext cx="2667000" cy="1460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746500" y="2222500"/>
            <a:ext cx="279400" cy="279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4127500" y="2197100"/>
            <a:ext cx="203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商店选择技能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3746500" y="2603500"/>
            <a:ext cx="228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切换至「技能商店」，在教育分类中找到「互动教学」，点击「使用」完成启用。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3746500"/>
            <a:ext cx="2667000" cy="1460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52500" y="3937000"/>
            <a:ext cx="279400" cy="279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333500" y="3911600"/>
            <a:ext cx="203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 输入具体指令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952500" y="4318000"/>
            <a:ext cx="228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再次输入「@」选择技能，输入指令：“帮我生成《鸿门宴》的互动教学游戏”。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3556000" y="3746500"/>
            <a:ext cx="2667000" cy="1460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3746500" y="3937000"/>
            <a:ext cx="279400" cy="2794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4127500" y="3911600"/>
            <a:ext cx="203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04 生成互动应用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3746500" y="4318000"/>
            <a:ext cx="228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Coze AI 自动解析并生成可交互的网页应用，包含剧情、插画与多选项互动。</a:t>
            </a:r>
            <a:endParaRPr lang="en-US" sz="1100"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2"/>
          <a:srcRect l="657" r="657"/>
          <a:stretch>
            <a:fillRect/>
          </a:stretch>
        </p:blipFill>
        <p:spPr>
          <a:xfrm>
            <a:off x="6604000" y="2222500"/>
            <a:ext cx="2476500" cy="2476500"/>
          </a:xfrm>
          <a:prstGeom prst="rect">
            <a:avLst/>
          </a:prstGeom>
          <a:noFill/>
          <a:ln w="25400" cap="flat" cmpd="sng">
            <a:solidFill>
              <a:srgbClr val="FFFFFF">
                <a:alpha val="70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13"/>
          <a:srcRect t="6523" b="6523"/>
          <a:stretch>
            <a:fillRect/>
          </a:stretch>
        </p:blipFill>
        <p:spPr>
          <a:xfrm>
            <a:off x="9207500" y="2222500"/>
            <a:ext cx="2476500" cy="2476500"/>
          </a:xfrm>
          <a:prstGeom prst="rect">
            <a:avLst/>
          </a:prstGeom>
          <a:noFill/>
          <a:ln w="25400" cap="flat" cmpd="sng">
            <a:solidFill>
              <a:srgbClr val="FFFFFF">
                <a:alpha val="70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23" name="AutoShape 23"/>
          <p:cNvSpPr/>
          <p:nvPr/>
        </p:nvSpPr>
        <p:spPr>
          <a:xfrm>
            <a:off x="762000" y="5461000"/>
            <a:ext cx="10668000" cy="825500"/>
          </a:xfrm>
          <a:prstGeom prst="roundRect">
            <a:avLst>
              <a:gd name="adj" fmla="val 0"/>
            </a:avLst>
          </a:prstGeom>
          <a:solidFill>
            <a:srgbClr val="A3BCA3">
              <a:alpha val="2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952500" y="5689600"/>
            <a:ext cx="304800" cy="3048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1333500" y="5613400"/>
            <a:ext cx="10033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核心价值：</a:t>
            </a: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无需编程，即可通过技能生态一键调用复杂的AI能力，将创意快速转化为可视化的成品应用，极大提升内容创作的效率与想象力边界。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3378200" cy="24130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889000" y="1841500"/>
            <a:ext cx="31242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C6B4C"/>
                </a:solidFill>
                <a:latin typeface="Noto Sans SC"/>
                <a:ea typeface="Noto Sans SC"/>
                <a:cs typeface="Noto Sans SC"/>
                <a:sym typeface="Noto Sans SC"/>
              </a:rPr>
              <a:t>01 技能 (Skill)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889000" y="2349500"/>
            <a:ext cx="31242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核心定位：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可复用的能力组件与功能模块</a:t>
            </a:r>
            <a:r>
              <a:rPr lang="en-US" sz="14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4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1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作用方式：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按需被动触发，即调即用</a:t>
            </a:r>
            <a:r>
              <a:rPr lang="en-US" sz="14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4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1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通俗类比：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智能手机里的各类</a:t>
            </a:r>
            <a:r>
              <a:rPr lang="en-US" sz="1400" b="0" i="0" u="none" strike="noStrike">
                <a:solidFill>
                  <a:srgbClr val="4C6B4C"/>
                </a:solidFill>
                <a:latin typeface="Noto Sans SC"/>
                <a:ea typeface="Noto Sans SC"/>
                <a:cs typeface="Noto Sans SC"/>
                <a:sym typeface="Noto Sans SC"/>
              </a:rPr>
              <a:t>App应用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4394200" y="1651000"/>
            <a:ext cx="3378200" cy="24130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4521200" y="1841500"/>
            <a:ext cx="31242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C6B4C"/>
                </a:solidFill>
                <a:latin typeface="Noto Sans SC"/>
                <a:ea typeface="Noto Sans SC"/>
                <a:cs typeface="Noto Sans SC"/>
                <a:sym typeface="Noto Sans SC"/>
              </a:rPr>
              <a:t>02 提示词 (Prompt)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521200" y="2349500"/>
            <a:ext cx="31242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核心定位：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单次具体的指令或任务描述</a:t>
            </a:r>
            <a:r>
              <a:rPr lang="en-US" sz="14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4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1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作用方式：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一次性输入引导，即时生效</a:t>
            </a:r>
            <a:r>
              <a:rPr lang="en-US" sz="14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4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1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通俗类比：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对手机发出的</a:t>
            </a:r>
            <a:r>
              <a:rPr lang="en-US" sz="1400" b="0" i="0" u="none" strike="noStrike">
                <a:solidFill>
                  <a:srgbClr val="4C6B4C"/>
                </a:solidFill>
                <a:latin typeface="Noto Sans SC"/>
                <a:ea typeface="Noto Sans SC"/>
                <a:cs typeface="Noto Sans SC"/>
                <a:sym typeface="Noto Sans SC"/>
              </a:rPr>
              <a:t>单次语音指令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8026400" y="1651000"/>
            <a:ext cx="3378200" cy="24130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8153400" y="1841500"/>
            <a:ext cx="31242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C6B4C"/>
                </a:solidFill>
                <a:latin typeface="Noto Sans SC"/>
                <a:ea typeface="Noto Sans SC"/>
                <a:cs typeface="Noto Sans SC"/>
                <a:sym typeface="Noto Sans SC"/>
              </a:rPr>
              <a:t>03 Agent (智能体)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153400" y="2349500"/>
            <a:ext cx="31242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核心定位：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自主决策与任务调度的中枢</a:t>
            </a:r>
            <a:r>
              <a:rPr lang="en-US" sz="14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4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1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作用方式：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主动感知环境，规划并调用资源</a:t>
            </a:r>
            <a:r>
              <a:rPr lang="en-US" sz="14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4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1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通俗类比：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智能手机的</a:t>
            </a:r>
            <a:r>
              <a:rPr lang="en-US" sz="1400" b="0" i="0" u="none" strike="noStrike">
                <a:solidFill>
                  <a:srgbClr val="4C6B4C"/>
                </a:solidFill>
                <a:latin typeface="Noto Sans SC"/>
                <a:ea typeface="Noto Sans SC"/>
                <a:cs typeface="Noto Sans SC"/>
                <a:sym typeface="Noto Sans SC"/>
              </a:rPr>
              <a:t>操作系统/大脑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4445000"/>
            <a:ext cx="106426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1016000" y="4597400"/>
            <a:ext cx="1016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💡 一句话讲透三者区别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016000" y="5080000"/>
            <a:ext cx="3302000" cy="1016000"/>
          </a:xfrm>
          <a:prstGeom prst="roundRect">
            <a:avLst>
              <a:gd name="adj" fmla="val 0"/>
            </a:avLst>
          </a:prstGeom>
          <a:solidFill>
            <a:srgbClr val="A3BCA3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6" name="AutoShape 16"/>
          <p:cNvSpPr/>
          <p:nvPr/>
        </p:nvSpPr>
        <p:spPr>
          <a:xfrm>
            <a:off x="1143000" y="5207000"/>
            <a:ext cx="304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4C6B4C"/>
                </a:solidFill>
                <a:latin typeface="Noto Sans SC"/>
                <a:ea typeface="Noto Sans SC"/>
                <a:cs typeface="Noto Sans SC"/>
                <a:sym typeface="Noto Sans SC"/>
              </a:rPr>
              <a:t>Prompt 提示词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明确目标：告诉 AI “</a:t>
            </a:r>
            <a:r>
              <a:rPr lang="en-US" sz="1300" b="1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这次</a:t>
            </a: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具体要做什么”，是任务的起点。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4445000" y="5080000"/>
            <a:ext cx="3302000" cy="1016000"/>
          </a:xfrm>
          <a:prstGeom prst="roundRect">
            <a:avLst>
              <a:gd name="adj" fmla="val 0"/>
            </a:avLst>
          </a:prstGeom>
          <a:solidFill>
            <a:srgbClr val="A3BCA3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4572000" y="5207000"/>
            <a:ext cx="304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4C6B4C"/>
                </a:solidFill>
                <a:latin typeface="Noto Sans SC"/>
                <a:ea typeface="Noto Sans SC"/>
                <a:cs typeface="Noto Sans SC"/>
                <a:sym typeface="Noto Sans SC"/>
              </a:rPr>
              <a:t>Skill 技能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提供方法：告诉 AI “</a:t>
            </a:r>
            <a:r>
              <a:rPr lang="en-US" sz="1300" b="1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如何</a:t>
            </a: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一步步执行”，是执行的工具箱。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874000" y="5080000"/>
            <a:ext cx="3302000" cy="1016000"/>
          </a:xfrm>
          <a:prstGeom prst="roundRect">
            <a:avLst>
              <a:gd name="adj" fmla="val 0"/>
            </a:avLst>
          </a:prstGeom>
          <a:solidFill>
            <a:srgbClr val="A3BCA3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0" name="AutoShape 20"/>
          <p:cNvSpPr/>
          <p:nvPr/>
        </p:nvSpPr>
        <p:spPr>
          <a:xfrm>
            <a:off x="8001000" y="5207000"/>
            <a:ext cx="304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4C6B4C"/>
                </a:solidFill>
                <a:latin typeface="Noto Sans SC"/>
                <a:ea typeface="Noto Sans SC"/>
                <a:cs typeface="Noto Sans SC"/>
                <a:sym typeface="Noto Sans SC"/>
              </a:rPr>
              <a:t>Agent 智能体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负责决策：决定 “</a:t>
            </a:r>
            <a:r>
              <a:rPr lang="en-US" sz="1300" b="1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何时</a:t>
            </a: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做” 及用 “</a:t>
            </a:r>
            <a:r>
              <a:rPr lang="en-US" sz="1300" b="1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哪个</a:t>
            </a: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技能”，是系统的大脑。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40" b="40"/>
          <a:stretch>
            <a:fillRect/>
          </a:stretch>
        </p:blipFill>
        <p:spPr>
          <a:xfrm>
            <a:off x="762000" y="1524000"/>
            <a:ext cx="4572000" cy="2730500"/>
          </a:xfrm>
          <a:prstGeom prst="rect">
            <a:avLst/>
          </a:prstGeom>
          <a:noFill/>
          <a:ln w="25400" cap="flat" cmpd="sng">
            <a:solidFill>
              <a:srgbClr val="A3BCA3">
                <a:alpha val="40000"/>
              </a:srgbClr>
            </a:solidFill>
            <a:prstDash val="solid"/>
            <a:round/>
          </a:ln>
          <a:effectLst>
            <a:outerShdw blurRad="152400" dist="635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4508500"/>
            <a:ext cx="4572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通过结构化对比可见，技能并非单一的工具或流程，而是连接能力接口、知识储备与执行逻辑的核心枢纽。它赋予了智能体将“资源”转化为“结果”的方法论与执行力，是实现高效任务处理的关键要素。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715000" y="1524000"/>
            <a:ext cx="5842000" cy="11684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905500" y="1701800"/>
            <a:ext cx="355600" cy="3556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6413500" y="1676400"/>
            <a:ext cx="508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技能是“聪明的点”，工作流是“有序的线”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技能是可复用的操作说明书，提供单点解决方法；工作流则是预设的流程编排，将多个技能点串联成严密的逻辑闭环，解决复杂任务。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5715000" y="2946400"/>
            <a:ext cx="5842000" cy="11684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905500" y="3124200"/>
            <a:ext cx="355600" cy="355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6413500" y="3098800"/>
            <a:ext cx="508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技能是“说明书”，插件是“能力接口”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插件仅负责接入外部API的技术实现，是“硬件接口”；而技能是指导如何调用这些接口的“使用说明书”，赋予了接口实际的业务应用价值。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5715000" y="4368800"/>
            <a:ext cx="5842000" cy="11684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905500" y="4546600"/>
            <a:ext cx="355600" cy="3556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6413500" y="4521200"/>
            <a:ext cx="508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技能是“捕鱼法”，RAG是“知识海洋”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RAG提供海量的文档与信息储备，是“资源库”；技能则是在知识海洋中精准定位、筛选信息并转化为答案的“方法”，实现知识的高效利用。</a:t>
            </a:r>
          </a:p>
        </p:txBody>
      </p:sp>
      <p:sp>
        <p:nvSpPr>
          <p:cNvPr id="15" name="AutoShape 15"/>
          <p:cNvSpPr/>
          <p:nvPr/>
        </p:nvSpPr>
        <p:spPr>
          <a:xfrm>
            <a:off x="5715000" y="5816600"/>
            <a:ext cx="5842000" cy="508000"/>
          </a:xfrm>
          <a:prstGeom prst="roundRect">
            <a:avLst>
              <a:gd name="adj" fmla="val 0"/>
            </a:avLst>
          </a:prstGeom>
          <a:solidFill>
            <a:srgbClr val="A3BCA3">
              <a:alpha val="2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6" name="AutoShape 16"/>
          <p:cNvSpPr/>
          <p:nvPr/>
        </p:nvSpPr>
        <p:spPr>
          <a:xfrm>
            <a:off x="5842000" y="5905500"/>
            <a:ext cx="558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2F4F4F"/>
                </a:solidFill>
                <a:latin typeface="Noto Sans SC"/>
                <a:ea typeface="Noto Sans SC"/>
                <a:cs typeface="Noto Sans SC"/>
                <a:sym typeface="Noto Sans SC"/>
              </a:rPr>
              <a:t>总结：技能是智能体的“执行大脑”，连接工具、流程与知识，实现价值落地。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52070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17526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87500" y="175260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官方技能 · 基础基石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222500"/>
            <a:ext cx="4699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由平台官方开发维护，面向所有用户开放的核心能力。具备极高的稳定性与兼容性，是构建各类应用的底层支撑。</a:t>
            </a:r>
            <a:r>
              <a:rPr lang="en-US" sz="13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3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适用：通用基础功能、高频刚需场景、追求极致稳定性的业务。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223000" y="1524000"/>
            <a:ext cx="52070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77000" y="17526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7048500" y="175260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第三方技能 · 生态共创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477000" y="2222500"/>
            <a:ext cx="4699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由开发者或合作机构研发，覆盖垂直行业与细分领域。提供多样化的专业能力，丰富了平台的应用场景。</a:t>
            </a:r>
            <a:r>
              <a:rPr lang="en-US" sz="13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3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适用：行业定制化需求、特定领域的专业功能、长尾应用场景。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3429000"/>
            <a:ext cx="52070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36576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587500" y="365760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我的技能 · 私人定制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016000" y="4127500"/>
            <a:ext cx="4699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开发者自主上传的个性化技能，仅限个人账号使用。支持灵活的自定义开发，满足独一无二的个人需求。</a:t>
            </a:r>
            <a:r>
              <a:rPr lang="en-US" sz="13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3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适用：个人效率工具、专属功能定制、实验性功能测试。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223000" y="3429000"/>
            <a:ext cx="52070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477000" y="3657600"/>
            <a:ext cx="406400" cy="4064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7048500" y="365760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企业技能 · 专属协同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477000" y="4127500"/>
            <a:ext cx="4699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面向企业版用户的私有技能，发布至企业内部商店。实现业务流程的标准化与自动化，确保数据安全合规。</a:t>
            </a:r>
            <a:r>
              <a:rPr lang="en-US" sz="13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3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适用：企业内部SOP落地、团队协作流程优化、数据资产保护。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762000" y="5334000"/>
            <a:ext cx="10668000" cy="1079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cap="flat" cmpd="sng">
            <a:solidFill>
              <a:srgbClr val="7DA37D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016000" y="5524500"/>
            <a:ext cx="355600" cy="3556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1524000" y="5486400"/>
            <a:ext cx="965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技能商店：生态聚合与分发枢纽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作为所有技能的集中展示与分发平台，技能商店连接了开发者的创新能力与用户的多样化需求，是发现、安装、管理各类技能的一站式中心，持续推动生态的繁荣与应用场景的延伸。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1580</Words>
  <Application>Microsoft Office PowerPoint</Application>
  <PresentationFormat>宽屏</PresentationFormat>
  <Paragraphs>230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Noto Sans SC</vt:lpstr>
      <vt:lpstr>Source Code Pro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modified xsi:type="dcterms:W3CDTF">2026-07-15T03:41:41Z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{"Label":"1","ContentProducer":"001191110102MACQD9K64010000","ProduceID":"7662592903755255067","ReservedCode1":"","ContentPropagator":"","PropagateID":"","ReservedCode2":""}</vt:lpwstr>
  </property>
</Properties>
</file>