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3" r:id="rId2"/>
    <p:sldId id="264" r:id="rId3"/>
    <p:sldId id="311" r:id="rId4"/>
    <p:sldId id="318" r:id="rId5"/>
    <p:sldId id="313" r:id="rId6"/>
    <p:sldId id="314" r:id="rId7"/>
    <p:sldId id="315" r:id="rId8"/>
    <p:sldId id="316" r:id="rId9"/>
    <p:sldId id="317" r:id="rId10"/>
    <p:sldId id="319" r:id="rId11"/>
    <p:sldId id="320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11"/>
            <p14:sldId id="318"/>
            <p14:sldId id="313"/>
            <p14:sldId id="314"/>
            <p14:sldId id="315"/>
            <p14:sldId id="316"/>
            <p14:sldId id="317"/>
            <p14:sldId id="319"/>
            <p14:sldId id="3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17" autoAdjust="0"/>
    <p:restoredTop sz="94660"/>
  </p:normalViewPr>
  <p:slideViewPr>
    <p:cSldViewPr snapToGrid="0" showGuides="1">
      <p:cViewPr varScale="1">
        <p:scale>
          <a:sx n="128" d="100"/>
          <a:sy n="128" d="100"/>
        </p:scale>
        <p:origin x="616" y="176"/>
      </p:cViewPr>
      <p:guideLst>
        <p:guide orient="horz" pos="2184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配置实例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--1．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单交换机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defRPr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配置实例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--1．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单交换机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defRPr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20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网络设备配置项目教程（微课版）（第</a:t>
            </a:r>
            <a:r>
              <a:rPr lang="en-US" altLang="zh-CN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3</a:t>
            </a:r>
            <a:r>
              <a:rPr lang="zh-CN" altLang="en-US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版）</a:t>
            </a:r>
            <a:r>
              <a:rPr lang="en-US" altLang="zh-CN" sz="4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4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2906118" y="4696498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配置实例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--1．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单交换机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原理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250" y="1756984"/>
            <a:ext cx="10305128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04800"/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）查看当前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配置信息</a:t>
            </a:r>
            <a:endParaRPr lang="en-US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/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[S1]</a:t>
            </a:r>
            <a:r>
              <a:rPr lang="en-US" altLang="zh-CN" sz="1800" b="1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display </a:t>
            </a:r>
            <a:r>
              <a:rPr lang="en-US" altLang="zh-CN" sz="1800" b="1" kern="0" dirty="0" err="1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en-US" altLang="zh-CN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  //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查看加入端口后交换机中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的配置情况</a:t>
            </a:r>
            <a:r>
              <a:rPr lang="zh-CN" altLang="en-US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，结果如图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所示</a:t>
            </a:r>
            <a:r>
              <a:rPr lang="zh-CN" altLang="zh-CN" sz="2000" dirty="0">
                <a:effectLst/>
              </a:rPr>
              <a:t> </a:t>
            </a:r>
            <a:endParaRPr 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8" name="内容占位符 5">
            <a:extLst>
              <a:ext uri="{FF2B5EF4-FFF2-40B4-BE49-F238E27FC236}">
                <a16:creationId xmlns:a16="http://schemas.microsoft.com/office/drawing/2014/main" id="{2F838B29-0FCF-1022-8179-31D93516D39C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2.4.2</a:t>
            </a:r>
            <a:r>
              <a:rPr lang="en-US" sz="2400" dirty="0"/>
              <a:t> </a:t>
            </a:r>
            <a:r>
              <a:rPr lang="en-US" altLang="zh-CN" sz="2400" dirty="0"/>
              <a:t>  VLAN</a:t>
            </a:r>
            <a:r>
              <a:rPr lang="zh-CN" altLang="en-US" sz="2400" dirty="0"/>
              <a:t>配置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F174A40-4D9F-AC9A-5F7E-F21DFE8E9BB9}"/>
              </a:ext>
            </a:extLst>
          </p:cNvPr>
          <p:cNvSpPr txBox="1"/>
          <p:nvPr/>
        </p:nvSpPr>
        <p:spPr>
          <a:xfrm>
            <a:off x="3953411" y="6000545"/>
            <a:ext cx="33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7</a:t>
            </a:r>
            <a:r>
              <a:rPr kumimoji="1" lang="zh-CN" altLang="en-US" dirty="0"/>
              <a:t>  加入端口后</a:t>
            </a:r>
            <a:r>
              <a:rPr kumimoji="1" lang="en-US" altLang="zh-CN" dirty="0"/>
              <a:t>VLAN</a:t>
            </a:r>
            <a:r>
              <a:rPr kumimoji="1" lang="zh-CN" altLang="en-US" dirty="0"/>
              <a:t>配置情况</a:t>
            </a:r>
          </a:p>
        </p:txBody>
      </p:sp>
      <p:pic>
        <p:nvPicPr>
          <p:cNvPr id="4" name="图片 3" descr="图形用户界面, 文本&#10;&#10;描述已自动生成">
            <a:extLst>
              <a:ext uri="{FF2B5EF4-FFF2-40B4-BE49-F238E27FC236}">
                <a16:creationId xmlns:a16="http://schemas.microsoft.com/office/drawing/2014/main" id="{E9BDCB61-856B-5B0A-02DC-62BDCCD931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957" y="3019244"/>
            <a:ext cx="4180877" cy="285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179931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250" y="1756984"/>
            <a:ext cx="10305128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04800"/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）测试连通性</a:t>
            </a:r>
            <a:endParaRPr lang="en-US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/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/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测试两台计算机是否能相互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Ping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通。</a:t>
            </a:r>
          </a:p>
          <a:p>
            <a:r>
              <a:rPr lang="zh-CN" altLang="en-US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PC&gt;ping 192.168.1.2  </a:t>
            </a:r>
            <a:r>
              <a:rPr lang="zh-CN" altLang="en-US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//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测试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PC1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能否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ping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通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PC2</a:t>
            </a:r>
            <a:r>
              <a:rPr lang="zh-CN" altLang="en-US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，结果如图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所示</a:t>
            </a:r>
            <a:r>
              <a:rPr lang="zh-CN" altLang="zh-CN" dirty="0">
                <a:effectLst/>
              </a:rPr>
              <a:t> </a:t>
            </a:r>
            <a:endParaRPr 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8" name="内容占位符 5">
            <a:extLst>
              <a:ext uri="{FF2B5EF4-FFF2-40B4-BE49-F238E27FC236}">
                <a16:creationId xmlns:a16="http://schemas.microsoft.com/office/drawing/2014/main" id="{2F838B29-0FCF-1022-8179-31D93516D39C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2.4.2</a:t>
            </a:r>
            <a:r>
              <a:rPr lang="en-US" sz="2400" dirty="0"/>
              <a:t> </a:t>
            </a:r>
            <a:r>
              <a:rPr lang="en-US" altLang="zh-CN" sz="2400" dirty="0"/>
              <a:t>  VLAN</a:t>
            </a:r>
            <a:r>
              <a:rPr lang="zh-CN" altLang="en-US" sz="2400" dirty="0"/>
              <a:t>配置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F174A40-4D9F-AC9A-5F7E-F21DFE8E9BB9}"/>
              </a:ext>
            </a:extLst>
          </p:cNvPr>
          <p:cNvSpPr txBox="1"/>
          <p:nvPr/>
        </p:nvSpPr>
        <p:spPr>
          <a:xfrm>
            <a:off x="2171813" y="5619108"/>
            <a:ext cx="279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8</a:t>
            </a:r>
            <a:r>
              <a:rPr kumimoji="1" lang="zh-CN" altLang="en-US" dirty="0"/>
              <a:t>  </a:t>
            </a:r>
            <a:r>
              <a:rPr kumimoji="1" lang="en-US" altLang="zh-CN" dirty="0"/>
              <a:t>PC1</a:t>
            </a:r>
            <a:r>
              <a:rPr kumimoji="1" lang="zh-CN" altLang="en-US" dirty="0"/>
              <a:t>和</a:t>
            </a:r>
            <a:r>
              <a:rPr kumimoji="1" lang="en-US" altLang="zh-CN" dirty="0"/>
              <a:t>PC2</a:t>
            </a:r>
            <a:r>
              <a:rPr kumimoji="1" lang="zh-CN" altLang="en-US" dirty="0"/>
              <a:t>连通性测试</a:t>
            </a:r>
          </a:p>
        </p:txBody>
      </p:sp>
      <p:pic>
        <p:nvPicPr>
          <p:cNvPr id="5" name="图片 4" descr="文本&#10;&#10;描述已自动生成">
            <a:extLst>
              <a:ext uri="{FF2B5EF4-FFF2-40B4-BE49-F238E27FC236}">
                <a16:creationId xmlns:a16="http://schemas.microsoft.com/office/drawing/2014/main" id="{A9651F39-464E-D327-4A43-9539EE2D37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356" y="3265466"/>
            <a:ext cx="4906340" cy="223015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0F5D273-60ED-85A3-ABD0-AA64D52A8C83}"/>
              </a:ext>
            </a:extLst>
          </p:cNvPr>
          <p:cNvSpPr txBox="1"/>
          <p:nvPr/>
        </p:nvSpPr>
        <p:spPr>
          <a:xfrm>
            <a:off x="7788315" y="3716022"/>
            <a:ext cx="3886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结论：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PC1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不可以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Ping </a:t>
            </a:r>
            <a:r>
              <a:rPr lang="zh-CN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通</a:t>
            </a:r>
            <a:r>
              <a:rPr lang="en-US" altLang="zh-CN" sz="1800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PC2</a:t>
            </a:r>
            <a:r>
              <a:rPr lang="zh-CN" altLang="zh-CN" dirty="0">
                <a:effectLst/>
              </a:rPr>
              <a:t> </a:t>
            </a:r>
            <a:endParaRPr kumimoji="1"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BCE9D3C-66AA-9EBB-8806-26979F896596}"/>
              </a:ext>
            </a:extLst>
          </p:cNvPr>
          <p:cNvSpPr txBox="1"/>
          <p:nvPr/>
        </p:nvSpPr>
        <p:spPr>
          <a:xfrm>
            <a:off x="7076660" y="4105086"/>
            <a:ext cx="44726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分析：起初两台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PC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连接到没有划分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的交换机的相应端口上，两端口默认均属于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 1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 1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内的主机彼此间是可以自由通信；最后将两台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PC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分配到不同的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中，不同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中的主机是不能直接通信的。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0842666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8636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95789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会根据项目需求学会生成</a:t>
            </a:r>
            <a:r>
              <a:rPr lang="en-US" altLang="zh-CN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VLAN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+mn-ea"/>
                <a:sym typeface="+mn-ea"/>
              </a:rPr>
              <a:t>掌握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怎样生成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、端口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分配以及信息查看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38246" y="2060981"/>
            <a:ext cx="9143743" cy="188404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Arial" panose="020B0604020202020204" pitchFamily="34" charset="0"/>
                <a:ea typeface="思源黑体 CN Normal" panose="020B0400000000000000" pitchFamily="34" charset="-122"/>
              </a:rPr>
              <a:t>       </a:t>
            </a:r>
            <a:r>
              <a:rPr 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现有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Huawei S3700-26C-HI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交换机，两台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PC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机。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PC1(192.168.1.1</a:t>
            </a:r>
            <a:r>
              <a:rPr lang="zh-CN" altLang="e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PC2(192.168.1.2</a:t>
            </a:r>
            <a:r>
              <a:rPr lang="zh-CN" altLang="e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连接在同一台交换机上，但是处在不同的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VLAN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中。测试两台计算机的连通性，并加以显示和验证，同时说明其中的道理。实验拓扑如图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所示。 </a:t>
            </a:r>
            <a:endParaRPr lang="zh-CN" altLang="en-US" sz="2000" dirty="0">
              <a:latin typeface="Arial" panose="020B0604020202020204" pitchFamily="34" charset="0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图示&#10;&#10;描述已自动生成">
            <a:extLst>
              <a:ext uri="{FF2B5EF4-FFF2-40B4-BE49-F238E27FC236}">
                <a16:creationId xmlns:a16="http://schemas.microsoft.com/office/drawing/2014/main" id="{F1A62A4A-A22D-CFD9-7A2E-4936B421AF2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175" y="4095933"/>
            <a:ext cx="6540599" cy="164038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196E04F-E04C-D7D1-4A01-A9E55DD47DF8}"/>
              </a:ext>
            </a:extLst>
          </p:cNvPr>
          <p:cNvSpPr txBox="1"/>
          <p:nvPr/>
        </p:nvSpPr>
        <p:spPr>
          <a:xfrm>
            <a:off x="5127372" y="5751440"/>
            <a:ext cx="1832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1</a:t>
            </a:r>
            <a:r>
              <a:rPr kumimoji="1" lang="zh-CN" altLang="en-US" dirty="0"/>
              <a:t>  连接拓扑图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2.4.2</a:t>
            </a:r>
            <a:r>
              <a:rPr sz="2400" dirty="0"/>
              <a:t> </a:t>
            </a:r>
            <a:r>
              <a:rPr lang="zh-CN" altLang="en-US" sz="2400" dirty="0"/>
              <a:t>  </a:t>
            </a:r>
            <a:r>
              <a:rPr lang="en-US" altLang="zh-CN" sz="2400" dirty="0" err="1"/>
              <a:t>VLAN</a:t>
            </a:r>
            <a:r>
              <a:rPr sz="2400" dirty="0" err="1"/>
              <a:t>配置</a:t>
            </a:r>
            <a:endParaRPr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408229" y="1794631"/>
            <a:ext cx="10907470" cy="45858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1）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按照拓扑图将两台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连接到没有划分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的交换机的相应端口上，并且确保两台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互相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Ping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是可以连通的 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①配置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机的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地址和子网掩码 </a:t>
            </a:r>
          </a:p>
          <a:p>
            <a:pPr indent="457200" fontAlgn="auto"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192.168.1.1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，子网掩码：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255.255.255.0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indent="457200" fontAlgn="auto"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192.168.1.2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，子网掩码：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255.255.255.0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indent="457200" fontAlgn="auto"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②测试两台计算机的连通性</a:t>
            </a:r>
          </a:p>
          <a:p>
            <a:pPr indent="457200" fontAlgn="auto"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PC1 ping PC2</a:t>
            </a:r>
            <a:r>
              <a:rPr lang="zh-CN" altLang="e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</a:p>
          <a:p>
            <a:pPr indent="457200" fontAlgn="auto"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PC&gt;ping 192.168.1.2</a:t>
            </a:r>
          </a:p>
          <a:p>
            <a:pPr indent="457200" fontAlgn="auto"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）创建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</a:p>
          <a:p>
            <a:pPr indent="457200" fontAlgn="auto"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在交换机上创建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 10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 20</a:t>
            </a:r>
            <a:endParaRPr 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）查看当前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配置信息</a:t>
            </a:r>
          </a:p>
          <a:p>
            <a:pPr indent="457200" fontAlgn="auto"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）将端口分配给指定的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</a:p>
          <a:p>
            <a:pPr indent="457200" fontAlgn="auto">
              <a:buClrTx/>
              <a:buSzTx/>
              <a:buFontTx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为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E0/0/1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E0/0/2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设置指定的端口模式，并分配到指定的 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）查看当前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配置信息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）测试连通性</a:t>
            </a: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测试两台计算机是否能相互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Ping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通。</a:t>
            </a:r>
          </a:p>
          <a:p>
            <a:pPr indent="457200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PC&gt;ping 192.168.1.2 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indent="457200" fontAlgn="auto">
              <a:buClrTx/>
              <a:buSzTx/>
              <a:buFontTx/>
            </a:pPr>
            <a:endParaRPr 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0937" y="1677471"/>
            <a:ext cx="10305128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配置、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配置、连通性测试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配置如图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配置如图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</a:t>
            </a:r>
            <a:endParaRPr 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形用户界面, 文本, 应用程序, 电子邮件&#10;&#10;描述已自动生成">
            <a:extLst>
              <a:ext uri="{FF2B5EF4-FFF2-40B4-BE49-F238E27FC236}">
                <a16:creationId xmlns:a16="http://schemas.microsoft.com/office/drawing/2014/main" id="{4B44EBD9-0FD4-89C9-BA90-A03CA75A2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129" y="2876919"/>
            <a:ext cx="3836263" cy="261496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A97EF90-4879-2963-CBD1-903134CBB1E6}"/>
              </a:ext>
            </a:extLst>
          </p:cNvPr>
          <p:cNvSpPr txBox="1"/>
          <p:nvPr/>
        </p:nvSpPr>
        <p:spPr>
          <a:xfrm>
            <a:off x="2427764" y="5497739"/>
            <a:ext cx="1470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2</a:t>
            </a:r>
            <a:r>
              <a:rPr kumimoji="1" lang="zh-CN" altLang="en-US" dirty="0"/>
              <a:t>  </a:t>
            </a:r>
            <a:r>
              <a:rPr kumimoji="1" lang="en-US" altLang="zh-CN" dirty="0"/>
              <a:t>PC1</a:t>
            </a:r>
            <a:r>
              <a:rPr kumimoji="1" lang="zh-CN" altLang="en-US" dirty="0"/>
              <a:t>配置</a:t>
            </a:r>
          </a:p>
        </p:txBody>
      </p:sp>
      <p:sp>
        <p:nvSpPr>
          <p:cNvPr id="7" name="内容占位符 5">
            <a:extLst>
              <a:ext uri="{FF2B5EF4-FFF2-40B4-BE49-F238E27FC236}">
                <a16:creationId xmlns:a16="http://schemas.microsoft.com/office/drawing/2014/main" id="{4FBA0B2B-139F-9416-FA10-FEBA266E8F9C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2.4.2</a:t>
            </a:r>
            <a:r>
              <a:rPr lang="en-US" sz="2400" dirty="0"/>
              <a:t> </a:t>
            </a:r>
            <a:r>
              <a:rPr lang="en-US" altLang="zh-CN" sz="2400" dirty="0"/>
              <a:t>  VLAN</a:t>
            </a:r>
            <a:r>
              <a:rPr lang="zh-CN" altLang="en-US" sz="2400" dirty="0"/>
              <a:t>配置</a:t>
            </a:r>
          </a:p>
        </p:txBody>
      </p:sp>
      <p:pic>
        <p:nvPicPr>
          <p:cNvPr id="9" name="图片 8" descr="图形用户界面, 文本, 应用程序, 电子邮件&#10;&#10;描述已自动生成">
            <a:extLst>
              <a:ext uri="{FF2B5EF4-FFF2-40B4-BE49-F238E27FC236}">
                <a16:creationId xmlns:a16="http://schemas.microsoft.com/office/drawing/2014/main" id="{87A3BC39-AB8C-8F09-C09F-CF8D99B3A7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066" y="2876919"/>
            <a:ext cx="3703968" cy="261496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0534B26-A90A-215D-85C7-EC3363E52BE0}"/>
              </a:ext>
            </a:extLst>
          </p:cNvPr>
          <p:cNvSpPr txBox="1"/>
          <p:nvPr/>
        </p:nvSpPr>
        <p:spPr>
          <a:xfrm>
            <a:off x="7752843" y="5497739"/>
            <a:ext cx="1470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3</a:t>
            </a:r>
            <a:r>
              <a:rPr kumimoji="1" lang="zh-CN" altLang="en-US" dirty="0"/>
              <a:t>  </a:t>
            </a:r>
            <a:r>
              <a:rPr kumimoji="1" lang="en-US" altLang="zh-CN" dirty="0"/>
              <a:t>PC2</a:t>
            </a:r>
            <a:r>
              <a:rPr kumimoji="1" lang="zh-CN" altLang="en-US" dirty="0"/>
              <a:t>配置</a:t>
            </a:r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5">
            <a:extLst>
              <a:ext uri="{FF2B5EF4-FFF2-40B4-BE49-F238E27FC236}">
                <a16:creationId xmlns:a16="http://schemas.microsoft.com/office/drawing/2014/main" id="{72DD5A23-CB24-FF68-C42B-4CC912D2EB7C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2.4.2</a:t>
            </a:r>
            <a:r>
              <a:rPr lang="en-US" sz="2400" dirty="0"/>
              <a:t> </a:t>
            </a:r>
            <a:r>
              <a:rPr lang="en-US" altLang="zh-CN" sz="2400" dirty="0"/>
              <a:t>  VLAN</a:t>
            </a:r>
            <a:r>
              <a:rPr lang="zh-CN" altLang="en-US" sz="2400" dirty="0"/>
              <a:t>配置</a:t>
            </a:r>
          </a:p>
        </p:txBody>
      </p:sp>
      <p:pic>
        <p:nvPicPr>
          <p:cNvPr id="8" name="图片 7" descr="电脑萤幕的截图&#10;&#10;描述已自动生成">
            <a:extLst>
              <a:ext uri="{FF2B5EF4-FFF2-40B4-BE49-F238E27FC236}">
                <a16:creationId xmlns:a16="http://schemas.microsoft.com/office/drawing/2014/main" id="{8991911A-D5A1-DDD3-45A2-2C17CB9119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37" y="2460846"/>
            <a:ext cx="4444286" cy="304293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148F109-65F6-CB82-A71E-E1A8FADBE89F}"/>
              </a:ext>
            </a:extLst>
          </p:cNvPr>
          <p:cNvSpPr txBox="1"/>
          <p:nvPr/>
        </p:nvSpPr>
        <p:spPr>
          <a:xfrm>
            <a:off x="1848678" y="5503780"/>
            <a:ext cx="1897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/>
              <a:t>图</a:t>
            </a:r>
            <a:r>
              <a:rPr kumimoji="1" lang="en-US" altLang="zh-CN" dirty="0"/>
              <a:t>4</a:t>
            </a:r>
            <a:r>
              <a:rPr kumimoji="1" lang="zh-CN" altLang="en-US" dirty="0"/>
              <a:t>  连通性测试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5AB4518-8ED4-A8FE-FC57-7904FD9425CB}"/>
              </a:ext>
            </a:extLst>
          </p:cNvPr>
          <p:cNvSpPr txBox="1"/>
          <p:nvPr/>
        </p:nvSpPr>
        <p:spPr>
          <a:xfrm>
            <a:off x="7225748" y="3902586"/>
            <a:ext cx="35849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结论：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PC1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Ping 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PC2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。同样，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PC2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也可以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Ping 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PC1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。因目前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PC1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PC2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IP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同在一个网段，且两台机器又同在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VLAN 1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中。</a:t>
            </a:r>
          </a:p>
          <a:p>
            <a:endParaRPr kumimoji="1"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0D1ACC1-D5A4-65D2-31B2-47EBFAEE9D3A}"/>
              </a:ext>
            </a:extLst>
          </p:cNvPr>
          <p:cNvSpPr txBox="1"/>
          <p:nvPr/>
        </p:nvSpPr>
        <p:spPr>
          <a:xfrm>
            <a:off x="735495" y="1792432"/>
            <a:ext cx="6271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PC1</a:t>
            </a:r>
            <a:r>
              <a:rPr kumimoji="1" lang="zh-CN" altLang="en-US" dirty="0"/>
              <a:t> </a:t>
            </a:r>
            <a:r>
              <a:rPr kumimoji="1" lang="en-US" altLang="zh-CN" dirty="0"/>
              <a:t>ping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PC2</a:t>
            </a:r>
            <a:r>
              <a:rPr kumimoji="1" lang="zh-CN" altLang="en-US" dirty="0"/>
              <a:t>的结果如下图</a:t>
            </a:r>
            <a:r>
              <a:rPr kumimoji="1" lang="en-US" altLang="zh-CN" dirty="0"/>
              <a:t>4</a:t>
            </a:r>
            <a:r>
              <a:rPr kumimoji="1" lang="zh-CN" altLang="en-US" dirty="0"/>
              <a:t>所示：</a:t>
            </a:r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6669" y="1640205"/>
            <a:ext cx="10305415" cy="3577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fontAlgn="auto">
              <a:buClrTx/>
              <a:buSzTx/>
              <a:buFontTx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）创建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</a:p>
          <a:p>
            <a:pPr indent="457200" fontAlgn="auto">
              <a:buClrTx/>
              <a:buSzTx/>
              <a:buFontTx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在交换机上创建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 10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 20</a:t>
            </a:r>
            <a:r>
              <a:rPr lang="zh-CN" altLang="e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indent="457200" fontAlgn="auto">
              <a:buClrTx/>
              <a:buSzTx/>
              <a:buFontTx/>
            </a:pP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&lt;Huawei&gt;system-view  //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进入系统视图</a:t>
            </a:r>
          </a:p>
          <a:p>
            <a:pPr indent="457200" fontAlgn="auto">
              <a:buClrTx/>
              <a:buSzTx/>
              <a:buFontTx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Huawei]</a:t>
            </a:r>
            <a:r>
              <a:rPr lang="en" altLang="zh-CN" sz="20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sysname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S1   //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将交换机重命名为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</a:t>
            </a:r>
          </a:p>
          <a:p>
            <a:pPr indent="457200" fontAlgn="auto">
              <a:buClrTx/>
              <a:buSzTx/>
              <a:buFontTx/>
            </a:pP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[S1]</a:t>
            </a:r>
            <a:r>
              <a:rPr lang="en" altLang="zh-CN" sz="20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10     //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创建一个 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zh-CN" altLang="e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为序号，并且进入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配置模式</a:t>
            </a:r>
          </a:p>
          <a:p>
            <a:pPr indent="457200" fontAlgn="auto">
              <a:buClrTx/>
              <a:buSzTx/>
              <a:buFontTx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S1-vlan10]quit  //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返回系统视图</a:t>
            </a:r>
          </a:p>
          <a:p>
            <a:pPr indent="457200" fontAlgn="auto">
              <a:buClrTx/>
              <a:buSzTx/>
              <a:buFontTx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S1]</a:t>
            </a:r>
            <a:r>
              <a:rPr lang="en" altLang="zh-CN" sz="20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20 </a:t>
            </a:r>
          </a:p>
          <a:p>
            <a:pPr indent="457200" fontAlgn="auto">
              <a:buClrTx/>
              <a:buSzTx/>
              <a:buFontTx/>
            </a:pP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[S1-vlan20]quit</a:t>
            </a:r>
          </a:p>
          <a:p>
            <a:pPr indent="457200" fontAlgn="auto">
              <a:buClrTx/>
              <a:buSzTx/>
              <a:buFontTx/>
            </a:pPr>
            <a:endParaRPr 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5">
            <a:extLst>
              <a:ext uri="{FF2B5EF4-FFF2-40B4-BE49-F238E27FC236}">
                <a16:creationId xmlns:a16="http://schemas.microsoft.com/office/drawing/2014/main" id="{D4BAA8F9-E48F-2C6B-6EE6-3397D88D5A06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2.4.2</a:t>
            </a:r>
            <a:r>
              <a:rPr lang="en-US" sz="2400" dirty="0"/>
              <a:t> </a:t>
            </a:r>
            <a:r>
              <a:rPr lang="en-US" altLang="zh-CN" sz="2400" dirty="0"/>
              <a:t>  VLAN</a:t>
            </a:r>
            <a:r>
              <a:rPr lang="zh-CN" altLang="en-US" sz="2400" dirty="0"/>
              <a:t>配置</a:t>
            </a:r>
          </a:p>
        </p:txBody>
      </p:sp>
      <p:pic>
        <p:nvPicPr>
          <p:cNvPr id="8" name="图片 7" descr="文本&#10;&#10;描述已自动生成">
            <a:extLst>
              <a:ext uri="{FF2B5EF4-FFF2-40B4-BE49-F238E27FC236}">
                <a16:creationId xmlns:a16="http://schemas.microsoft.com/office/drawing/2014/main" id="{13980D81-23D7-59BE-A23D-F78D16E176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272" y="3373062"/>
            <a:ext cx="4591878" cy="270968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BE7ECC1-1F30-B6BD-C128-83F04C2C78E1}"/>
              </a:ext>
            </a:extLst>
          </p:cNvPr>
          <p:cNvSpPr txBox="1"/>
          <p:nvPr/>
        </p:nvSpPr>
        <p:spPr>
          <a:xfrm>
            <a:off x="7533860" y="6082747"/>
            <a:ext cx="2117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5</a:t>
            </a:r>
            <a:r>
              <a:rPr kumimoji="1" lang="zh-CN" altLang="en-US" dirty="0"/>
              <a:t>  </a:t>
            </a:r>
            <a:r>
              <a:rPr kumimoji="1" lang="en-US" altLang="zh-CN" dirty="0"/>
              <a:t>S1</a:t>
            </a:r>
            <a:r>
              <a:rPr kumimoji="1" lang="zh-CN" altLang="en-US" dirty="0"/>
              <a:t>配置界面</a:t>
            </a:r>
            <a:endParaRPr kumimoji="1" lang="en-US" altLang="zh-CN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40B9D81-EDD5-F0D3-BF41-6C4AB4BA44AC}"/>
              </a:ext>
            </a:extLst>
          </p:cNvPr>
          <p:cNvSpPr txBox="1"/>
          <p:nvPr/>
        </p:nvSpPr>
        <p:spPr>
          <a:xfrm>
            <a:off x="3004356" y="5102484"/>
            <a:ext cx="435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S1</a:t>
            </a:r>
            <a:r>
              <a:rPr kumimoji="1" lang="zh-CN" altLang="en-US" dirty="0"/>
              <a:t>配置界面如图</a:t>
            </a:r>
            <a:r>
              <a:rPr kumimoji="1" lang="en-US" altLang="zh-CN" dirty="0"/>
              <a:t>5</a:t>
            </a:r>
            <a:r>
              <a:rPr kumimoji="1" lang="zh-CN" altLang="en-US" dirty="0"/>
              <a:t>所示：</a:t>
            </a:r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250" y="1756984"/>
            <a:ext cx="10305128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/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）查看当前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配置信息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/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S1]display </a:t>
            </a:r>
            <a:r>
              <a:rPr lang="en" altLang="zh-CN" sz="20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//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显示交换机当前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的配置情况，结果如图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 </a:t>
            </a:r>
            <a:endParaRPr 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8" name="内容占位符 5">
            <a:extLst>
              <a:ext uri="{FF2B5EF4-FFF2-40B4-BE49-F238E27FC236}">
                <a16:creationId xmlns:a16="http://schemas.microsoft.com/office/drawing/2014/main" id="{2F838B29-0FCF-1022-8179-31D93516D39C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2.4.2</a:t>
            </a:r>
            <a:r>
              <a:rPr lang="en-US" sz="2400" dirty="0"/>
              <a:t> </a:t>
            </a:r>
            <a:r>
              <a:rPr lang="en-US" altLang="zh-CN" sz="2400" dirty="0"/>
              <a:t>  VLAN</a:t>
            </a:r>
            <a:r>
              <a:rPr lang="zh-CN" altLang="en-US" sz="2400" dirty="0"/>
              <a:t>配置</a:t>
            </a:r>
          </a:p>
        </p:txBody>
      </p:sp>
      <p:pic>
        <p:nvPicPr>
          <p:cNvPr id="10" name="图片 9" descr="图形用户界面, 文本, 应用程序&#10;&#10;描述已自动生成">
            <a:extLst>
              <a:ext uri="{FF2B5EF4-FFF2-40B4-BE49-F238E27FC236}">
                <a16:creationId xmlns:a16="http://schemas.microsoft.com/office/drawing/2014/main" id="{F8194986-C1A5-7B90-800A-D1591D7E31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582" y="2958781"/>
            <a:ext cx="3954946" cy="300469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F174A40-4D9F-AC9A-5F7E-F21DFE8E9BB9}"/>
              </a:ext>
            </a:extLst>
          </p:cNvPr>
          <p:cNvSpPr txBox="1"/>
          <p:nvPr/>
        </p:nvSpPr>
        <p:spPr>
          <a:xfrm>
            <a:off x="4179238" y="6062870"/>
            <a:ext cx="2132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图</a:t>
            </a:r>
            <a:r>
              <a:rPr kumimoji="1" lang="en-US" altLang="zh-CN" dirty="0"/>
              <a:t>6</a:t>
            </a:r>
            <a:r>
              <a:rPr kumimoji="1" lang="zh-CN" altLang="en-US" dirty="0"/>
              <a:t>  </a:t>
            </a:r>
            <a:r>
              <a:rPr kumimoji="1" lang="en-US" altLang="zh-CN" dirty="0"/>
              <a:t>VLAN</a:t>
            </a:r>
            <a:r>
              <a:rPr kumimoji="1" lang="zh-CN" altLang="en-US" dirty="0"/>
              <a:t>配置情况</a:t>
            </a:r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2154" y="1854974"/>
            <a:ext cx="10305128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buClrTx/>
              <a:buSzTx/>
              <a:buFontTx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）将端口分配给指定的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</a:p>
          <a:p>
            <a:pPr indent="457200" fontAlgn="auto">
              <a:buClrTx/>
              <a:buSzTx/>
              <a:buFontTx/>
            </a:pPr>
            <a:endParaRPr lang="en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>
              <a:buClrTx/>
              <a:buSzTx/>
              <a:buFontTx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E0/0/1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E0/0/2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设置指定的端口模式，并分配到指定的 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中。</a:t>
            </a:r>
          </a:p>
          <a:p>
            <a:pPr indent="457200" fontAlgn="auto">
              <a:buClrTx/>
              <a:buSzTx/>
              <a:buFontTx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S1&gt;system-view </a:t>
            </a:r>
          </a:p>
          <a:p>
            <a:pPr indent="457200" fontAlgn="auto">
              <a:buClrTx/>
              <a:buSzTx/>
              <a:buFontTx/>
            </a:pP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[S1]interface Ethernet0/0/1     //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选定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E0/0/1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端口</a:t>
            </a:r>
          </a:p>
          <a:p>
            <a:pPr indent="457200" fontAlgn="auto">
              <a:buClrTx/>
              <a:buSzTx/>
              <a:buFontTx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S1-Ethernet0/0/1]port link-type access   //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设置端口模式为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access</a:t>
            </a:r>
          </a:p>
          <a:p>
            <a:pPr indent="457200" fontAlgn="auto">
              <a:buClrTx/>
              <a:buSzTx/>
              <a:buFontTx/>
            </a:pP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[S1-Ethernet0/0/1]port default </a:t>
            </a:r>
            <a:r>
              <a:rPr lang="en" altLang="zh-CN" sz="20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10    //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将端口加入 </a:t>
            </a:r>
            <a:r>
              <a:rPr lang="en" altLang="zh-CN" sz="20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10</a:t>
            </a:r>
          </a:p>
          <a:p>
            <a:pPr indent="457200" fontAlgn="auto">
              <a:buClrTx/>
              <a:buSzTx/>
              <a:buFontTx/>
            </a:pP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[S1-Ethernet0/0/1]quit </a:t>
            </a:r>
          </a:p>
          <a:p>
            <a:pPr indent="457200" fontAlgn="auto">
              <a:buClrTx/>
              <a:buSzTx/>
              <a:buFontTx/>
            </a:pP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[S1]interface Ethernet0/0/2 </a:t>
            </a:r>
          </a:p>
          <a:p>
            <a:pPr indent="457200" fontAlgn="auto">
              <a:buClrTx/>
              <a:buSzTx/>
              <a:buFontTx/>
            </a:pP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[S1-Ethernet0/0/2]port link-type access </a:t>
            </a:r>
          </a:p>
          <a:p>
            <a:pPr indent="457200" fontAlgn="auto">
              <a:buClrTx/>
              <a:buSzTx/>
              <a:buFontTx/>
            </a:pP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[S1-Ethernet0/0/2]port default </a:t>
            </a:r>
            <a:r>
              <a:rPr lang="en" altLang="zh-CN" sz="20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vlan</a:t>
            </a: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20 </a:t>
            </a:r>
          </a:p>
          <a:p>
            <a:pPr indent="457200" fontAlgn="auto">
              <a:buClrTx/>
              <a:buSzTx/>
              <a:buFontTx/>
            </a:pPr>
            <a:r>
              <a:rPr lang="e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[S1-Ethernet0/0/2]quit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8" name="内容占位符 5">
            <a:extLst>
              <a:ext uri="{FF2B5EF4-FFF2-40B4-BE49-F238E27FC236}">
                <a16:creationId xmlns:a16="http://schemas.microsoft.com/office/drawing/2014/main" id="{016EBFB9-0ACE-C50C-0667-F58E86A626AA}"/>
              </a:ext>
            </a:extLst>
          </p:cNvPr>
          <p:cNvSpPr txBox="1">
            <a:spLocks/>
          </p:cNvSpPr>
          <p:nvPr/>
        </p:nvSpPr>
        <p:spPr>
          <a:xfrm>
            <a:off x="840937" y="984888"/>
            <a:ext cx="5300759" cy="4639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None/>
              <a:defRPr sz="2800" b="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2.4.2</a:t>
            </a:r>
            <a:r>
              <a:rPr lang="en-US" sz="2400" dirty="0"/>
              <a:t> </a:t>
            </a:r>
            <a:r>
              <a:rPr lang="en-US" altLang="zh-CN" sz="2400" dirty="0"/>
              <a:t>  VLAN</a:t>
            </a:r>
            <a:r>
              <a:rPr lang="zh-CN" altLang="en-US" sz="2400" dirty="0"/>
              <a:t>配置</a:t>
            </a:r>
          </a:p>
        </p:txBody>
      </p:sp>
    </p:spTree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796</Words>
  <Application>Microsoft Macintosh PowerPoint</Application>
  <PresentationFormat>宽屏</PresentationFormat>
  <Paragraphs>86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思源黑体 CN Bold</vt:lpstr>
      <vt:lpstr>宋体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Student</cp:lastModifiedBy>
  <cp:revision>292</cp:revision>
  <dcterms:created xsi:type="dcterms:W3CDTF">2016-07-21T16:56:00Z</dcterms:created>
  <dcterms:modified xsi:type="dcterms:W3CDTF">2023-01-17T05:42:56Z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7288301A15874ABBA88E133EB447E6A9</vt:lpwstr>
  </property>
  <property fmtid="{D5CDD505-2E9C-101B-9397-08002B2CF9AE}" pid="3" name="KSOProductBuildVer">
    <vt:lpwstr>2052-11.1.0.13703</vt:lpwstr>
  </property>
</Properties>
</file>