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3" r:id="rId2"/>
    <p:sldId id="264" r:id="rId3"/>
    <p:sldId id="311" r:id="rId4"/>
    <p:sldId id="318" r:id="rId5"/>
    <p:sldId id="313" r:id="rId6"/>
    <p:sldId id="315" r:id="rId7"/>
    <p:sldId id="317" r:id="rId8"/>
    <p:sldId id="319" r:id="rId9"/>
    <p:sldId id="320" r:id="rId10"/>
    <p:sldId id="321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11"/>
            <p14:sldId id="318"/>
            <p14:sldId id="313"/>
            <p14:sldId id="315"/>
            <p14:sldId id="317"/>
            <p14:sldId id="319"/>
            <p14:sldId id="320"/>
            <p14:sldId id="32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25" autoAdjust="0"/>
    <p:restoredTop sz="94660"/>
  </p:normalViewPr>
  <p:slideViewPr>
    <p:cSldViewPr snapToGrid="0" showGuides="1">
      <p:cViewPr varScale="1">
        <p:scale>
          <a:sx n="128" d="100"/>
          <a:sy n="128" d="100"/>
        </p:scale>
        <p:origin x="616" y="144"/>
      </p:cViewPr>
      <p:guideLst>
        <p:guide orient="horz" pos="2184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  <a:t>2023/1/17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b="1" baseline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三层交换机配置实例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三层交换机配置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defRPr/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1/17/23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三层交换机配置实例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三层交换机配置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defRPr/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heme" Target="../theme/theme1.xml"/><Relationship Id="rId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20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0" y="-248478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4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网络设备配置项目教程（微课版）（第</a:t>
            </a:r>
            <a:r>
              <a:rPr lang="en-US" altLang="zh-CN" sz="4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3</a:t>
            </a:r>
            <a:r>
              <a:rPr lang="zh-CN" altLang="en-US" sz="4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版）</a:t>
            </a:r>
            <a:r>
              <a:rPr lang="en-US" altLang="zh-CN" sz="4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4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2906118" y="4696498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indent="0" algn="ctr" defTabSz="914400" fontAlgn="auto">
              <a:defRPr/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三层交换机配置实例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三层交换机配置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250" y="1756984"/>
            <a:ext cx="1030512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304800"/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在交换机上用</a:t>
            </a:r>
            <a:r>
              <a:rPr lang="en" altLang="zh-CN" sz="1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display </a:t>
            </a:r>
            <a:r>
              <a:rPr lang="en" altLang="zh-CN" sz="18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en" altLang="zh-CN" sz="1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" altLang="zh-CN" sz="1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display </a:t>
            </a:r>
            <a:r>
              <a:rPr lang="en" altLang="zh-CN" sz="18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ip</a:t>
            </a:r>
            <a:r>
              <a:rPr lang="en" altLang="zh-CN" sz="1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interface brief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查看配置信息，如图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所示： </a:t>
            </a:r>
            <a:endParaRPr kumimoji="1" lang="zh-CN" altLang="en-US" dirty="0"/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F6BEEC-445C-1536-EAAB-55C84F950CC1}"/>
              </a:ext>
            </a:extLst>
          </p:cNvPr>
          <p:cNvSpPr txBox="1"/>
          <p:nvPr/>
        </p:nvSpPr>
        <p:spPr>
          <a:xfrm>
            <a:off x="1522820" y="5148183"/>
            <a:ext cx="2936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/>
              <a:t>图</a:t>
            </a:r>
            <a:r>
              <a:rPr kumimoji="1" lang="en-US" altLang="zh-CN" dirty="0"/>
              <a:t>8</a:t>
            </a:r>
            <a:r>
              <a:rPr kumimoji="1" lang="zh-CN" altLang="en-US" dirty="0"/>
              <a:t>   </a:t>
            </a:r>
            <a:r>
              <a:rPr kumimoji="1" lang="en-US" altLang="zh-CN" dirty="0"/>
              <a:t>S1</a:t>
            </a:r>
            <a:r>
              <a:rPr kumimoji="1" lang="zh-CN" altLang="en-US" dirty="0"/>
              <a:t>的</a:t>
            </a:r>
            <a:r>
              <a:rPr kumimoji="1" lang="en-US" altLang="zh-CN" dirty="0"/>
              <a:t>VLAN</a:t>
            </a:r>
            <a:r>
              <a:rPr kumimoji="1" lang="zh-CN" altLang="en-US" dirty="0"/>
              <a:t>配置</a:t>
            </a:r>
          </a:p>
        </p:txBody>
      </p:sp>
      <p:sp>
        <p:nvSpPr>
          <p:cNvPr id="5" name="内容占位符 5">
            <a:extLst>
              <a:ext uri="{FF2B5EF4-FFF2-40B4-BE49-F238E27FC236}">
                <a16:creationId xmlns:a16="http://schemas.microsoft.com/office/drawing/2014/main" id="{BEA5E5B1-5899-A7E0-7799-4150F2564F2B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/>
              <a:t>2.4.4</a:t>
            </a:r>
            <a:r>
              <a:rPr lang="zh-CN" altLang="en-US" sz="2400"/>
              <a:t>  </a:t>
            </a:r>
            <a:r>
              <a:rPr lang="zh-CN" altLang="en-US" sz="2400" b="1"/>
              <a:t> 三层交换机配置</a:t>
            </a:r>
            <a:endParaRPr lang="zh-CN" altLang="en-US" sz="2400" dirty="0"/>
          </a:p>
        </p:txBody>
      </p:sp>
      <p:pic>
        <p:nvPicPr>
          <p:cNvPr id="8" name="图片 7" descr="图形用户界面, 文本&#10;&#10;描述已自动生成">
            <a:extLst>
              <a:ext uri="{FF2B5EF4-FFF2-40B4-BE49-F238E27FC236}">
                <a16:creationId xmlns:a16="http://schemas.microsoft.com/office/drawing/2014/main" id="{FFA57AA7-1805-BB02-21BC-F1652C32D8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739" y="2613765"/>
            <a:ext cx="3690638" cy="2280135"/>
          </a:xfrm>
          <a:prstGeom prst="rect">
            <a:avLst/>
          </a:prstGeom>
        </p:spPr>
      </p:pic>
      <p:pic>
        <p:nvPicPr>
          <p:cNvPr id="10" name="图片 9" descr="图形用户界面, 文本, 应用程序, 聊天或短信&#10;&#10;描述已自动生成">
            <a:extLst>
              <a:ext uri="{FF2B5EF4-FFF2-40B4-BE49-F238E27FC236}">
                <a16:creationId xmlns:a16="http://schemas.microsoft.com/office/drawing/2014/main" id="{9F8DAD2F-0E67-2575-961E-B167B12BDA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943" y="2885898"/>
            <a:ext cx="4965279" cy="200299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C6CCBC18-483F-8FF5-E23F-738B4D6AACC5}"/>
              </a:ext>
            </a:extLst>
          </p:cNvPr>
          <p:cNvSpPr txBox="1"/>
          <p:nvPr/>
        </p:nvSpPr>
        <p:spPr>
          <a:xfrm>
            <a:off x="6455942" y="5148183"/>
            <a:ext cx="2936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/>
              <a:t>图</a:t>
            </a:r>
            <a:r>
              <a:rPr kumimoji="1" lang="en-US" altLang="zh-CN" dirty="0"/>
              <a:t>9</a:t>
            </a:r>
            <a:r>
              <a:rPr kumimoji="1" lang="zh-CN" altLang="en-US" dirty="0"/>
              <a:t>   </a:t>
            </a:r>
            <a:r>
              <a:rPr kumimoji="1" lang="en-US" altLang="zh-CN" dirty="0"/>
              <a:t>S1</a:t>
            </a:r>
            <a:r>
              <a:rPr kumimoji="1" lang="zh-CN" altLang="en-US" dirty="0"/>
              <a:t>的接口</a:t>
            </a:r>
            <a:r>
              <a:rPr kumimoji="1" lang="en-US" altLang="zh-CN" dirty="0" err="1"/>
              <a:t>ip</a:t>
            </a:r>
            <a:r>
              <a:rPr kumimoji="1" lang="zh-CN" altLang="en-US" dirty="0"/>
              <a:t>配置</a:t>
            </a:r>
          </a:p>
        </p:txBody>
      </p:sp>
    </p:spTree>
    <p:extLst>
      <p:ext uri="{BB962C8B-B14F-4D97-AF65-F5344CB8AC3E}">
        <p14:creationId xmlns:p14="http://schemas.microsoft.com/office/powerpoint/2010/main" val="2629681713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8636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项目目的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456262" y="2599696"/>
            <a:ext cx="9144000" cy="95789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会根据项目需求学会</a:t>
            </a:r>
            <a:r>
              <a:rPr lang="zh-CN" altLang="en-US" sz="20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配置</a:t>
            </a:r>
            <a:r>
              <a:rPr lang="en-US" altLang="zh-CN" sz="20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VLAN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及相关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任务实施和验收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工作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noProof="0" dirty="0">
                <a:latin typeface="+mn-ea"/>
                <a:sym typeface="+mn-ea"/>
              </a:rPr>
              <a:t>掌握</a:t>
            </a:r>
            <a:r>
              <a:rPr lang="zh-CN" altLang="en-US" sz="2000" b="1" noProof="0" dirty="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三层交换机的</a:t>
            </a:r>
            <a:r>
              <a:rPr lang="en-US" altLang="zh-CN" sz="2000" b="1" noProof="0" dirty="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VLAN</a:t>
            </a:r>
            <a:r>
              <a:rPr lang="zh-CN" altLang="en-US" sz="2000" b="1" noProof="0" dirty="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配置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、端口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VLAN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分配以及信息查看</a:t>
            </a:r>
            <a:endParaRPr kumimoji="1" lang="zh-CN" altLang="en-US" sz="2000" b="1" noProof="0" dirty="0">
              <a:latin typeface="+mn-ea"/>
              <a:ea typeface="思源黑体 CN Normal" panose="020B0400000000000000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6645" y="3895965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配置实例</a:t>
              </a: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1871546" y="2044375"/>
            <a:ext cx="9143743" cy="133562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Arial" panose="020B0604020202020204" pitchFamily="34" charset="0"/>
                <a:ea typeface="思源黑体 CN Normal" panose="020B0400000000000000" pitchFamily="34" charset="-122"/>
              </a:rPr>
              <a:t>       </a:t>
            </a:r>
            <a:r>
              <a:rPr 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现有一台</a:t>
            </a:r>
            <a:r>
              <a:rPr lang="en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Huawei S5700-28C-HI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交换机，两台</a:t>
            </a:r>
            <a:r>
              <a:rPr lang="en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PC</a:t>
            </a:r>
            <a:r>
              <a:rPr lang="zh-CN" altLang="e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en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PC1</a:t>
            </a:r>
            <a:r>
              <a:rPr lang="zh-CN" altLang="e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</a:t>
            </a:r>
            <a:r>
              <a:rPr lang="en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192.168.10.10</a:t>
            </a:r>
            <a:r>
              <a:rPr lang="zh-CN" altLang="e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</a:t>
            </a:r>
            <a:r>
              <a:rPr lang="en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PC2</a:t>
            </a:r>
            <a:r>
              <a:rPr lang="zh-CN" altLang="e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</a:t>
            </a:r>
            <a:r>
              <a:rPr lang="en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192.168.20.20</a:t>
            </a:r>
            <a:r>
              <a:rPr lang="zh-CN" altLang="e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连接在同一台交换机上，但是处在不同的</a:t>
            </a:r>
            <a:r>
              <a:rPr lang="en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VLAN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中。要求，实现两台主机间的通信，并加以显示和验证。实验拓扑如图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所示。</a:t>
            </a:r>
            <a:endParaRPr lang="zh-CN" altLang="en-US" dirty="0"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3196E04F-E04C-D7D1-4A01-A9E55DD47DF8}"/>
              </a:ext>
            </a:extLst>
          </p:cNvPr>
          <p:cNvSpPr txBox="1"/>
          <p:nvPr/>
        </p:nvSpPr>
        <p:spPr>
          <a:xfrm>
            <a:off x="4568872" y="6061854"/>
            <a:ext cx="1832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图</a:t>
            </a:r>
            <a:r>
              <a:rPr kumimoji="1" lang="en-US" altLang="zh-CN" dirty="0"/>
              <a:t>1</a:t>
            </a:r>
            <a:r>
              <a:rPr kumimoji="1" lang="zh-CN" altLang="en-US" dirty="0"/>
              <a:t>  连接拓扑图</a:t>
            </a:r>
          </a:p>
        </p:txBody>
      </p:sp>
      <p:pic>
        <p:nvPicPr>
          <p:cNvPr id="4" name="图片 3" descr="图示&#10;&#10;描述已自动生成">
            <a:extLst>
              <a:ext uri="{FF2B5EF4-FFF2-40B4-BE49-F238E27FC236}">
                <a16:creationId xmlns:a16="http://schemas.microsoft.com/office/drawing/2014/main" id="{F8080B6B-240C-58D9-03E4-0F8A51624F5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202" y="3579787"/>
            <a:ext cx="3103880" cy="253365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2.4.4</a:t>
            </a:r>
            <a:r>
              <a:rPr sz="2400" dirty="0"/>
              <a:t> </a:t>
            </a:r>
            <a:r>
              <a:rPr lang="zh-CN" altLang="en-US" sz="2400" dirty="0"/>
              <a:t> </a:t>
            </a:r>
            <a:r>
              <a:rPr lang="zh-CN" altLang="en-US" sz="2400" b="1" dirty="0"/>
              <a:t> 三层交换机配置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408229" y="1794631"/>
            <a:ext cx="10907470" cy="35779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1）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基本配置</a:t>
            </a: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按照实验拓扑图将两台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连接到交换机的相应端口上。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机的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地址和子网掩码 </a:t>
            </a: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192.168.10.10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，子网掩码：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255.255.255.0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192.168.20.20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，子网掩码：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255.255.255.0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 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/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）配置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</a:t>
            </a: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上创建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VLAN10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VLAN20</a:t>
            </a:r>
            <a:r>
              <a:rPr lang="zh-CN" altLang="e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将端口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GE0/0/1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规划到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VLAN10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中，将端口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GE0/0/2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规划到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VLAN20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）配置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</a:p>
          <a:p>
            <a:pPr indent="457200"/>
            <a:r>
              <a:rPr lang="zh-CN" altLang="zh-CN" sz="1600" kern="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宋体" panose="02010600030101010101" pitchFamily="2" charset="-122"/>
              </a:rPr>
              <a:t>启用</a:t>
            </a:r>
            <a:r>
              <a:rPr lang="en-US" altLang="zh-CN" sz="1600" kern="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宋体" panose="02010600030101010101" pitchFamily="2" charset="-122"/>
              </a:rPr>
              <a:t>S1</a:t>
            </a:r>
            <a:r>
              <a:rPr lang="zh-CN" altLang="zh-CN" sz="1600" kern="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宋体" panose="02010600030101010101" pitchFamily="2" charset="-122"/>
              </a:rPr>
              <a:t>的三层虚拟交换接口，配置</a:t>
            </a:r>
            <a:r>
              <a:rPr lang="en-US" altLang="zh-CN" sz="1600" kern="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宋体" panose="02010600030101010101" pitchFamily="2" charset="-122"/>
              </a:rPr>
              <a:t>IP</a:t>
            </a:r>
            <a:r>
              <a:rPr lang="zh-CN" altLang="zh-CN" sz="1600" kern="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宋体" panose="02010600030101010101" pitchFamily="2" charset="-122"/>
              </a:rPr>
              <a:t>地址</a:t>
            </a:r>
            <a:r>
              <a:rPr lang="zh-CN" altLang="zh-CN" sz="160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endParaRPr lang="en-US" altLang="zh-CN" sz="1600" dirty="0"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indent="457200"/>
            <a:endParaRPr lang="en-US" altLang="zh-CN" sz="1600" dirty="0">
              <a:effectLst/>
            </a:endParaRP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）测试连通性 </a:t>
            </a:r>
            <a:endParaRPr lang="en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/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  <a:cs typeface="微软雅黑" panose="020B0503020204020204" charset="-122"/>
              </a:rPr>
              <a:t>将</a:t>
            </a:r>
            <a:r>
              <a:rPr lang="en-US" altLang="zh-CN" sz="1600" dirty="0">
                <a:latin typeface="Microsoft YaHei" panose="020B0503020204020204" pitchFamily="34" charset="-122"/>
                <a:ea typeface="Microsoft YaHei" panose="020B0503020204020204" pitchFamily="34" charset="-122"/>
                <a:cs typeface="微软雅黑" panose="020B0503020204020204" charset="-122"/>
              </a:rPr>
              <a:t>PC</a:t>
            </a: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  <a:cs typeface="微软雅黑" panose="020B0503020204020204" charset="-122"/>
              </a:rPr>
              <a:t>机网关设置成虚拟交换端口的</a:t>
            </a:r>
            <a:r>
              <a:rPr lang="en" altLang="zh-CN" sz="1600" dirty="0">
                <a:latin typeface="Microsoft YaHei" panose="020B0503020204020204" pitchFamily="34" charset="-122"/>
                <a:ea typeface="Microsoft YaHei" panose="020B0503020204020204" pitchFamily="34" charset="-122"/>
                <a:cs typeface="微软雅黑" panose="020B0503020204020204" charset="-122"/>
              </a:rPr>
              <a:t>IP</a:t>
            </a: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  <a:cs typeface="微软雅黑" panose="020B0503020204020204" charset="-122"/>
              </a:rPr>
              <a:t>地址，并测试</a:t>
            </a:r>
            <a:r>
              <a:rPr lang="en" altLang="zh-CN" sz="1600" dirty="0">
                <a:latin typeface="Microsoft YaHei" panose="020B0503020204020204" pitchFamily="34" charset="-122"/>
                <a:ea typeface="Microsoft YaHei" panose="020B0503020204020204" pitchFamily="34" charset="-122"/>
                <a:cs typeface="微软雅黑" panose="020B0503020204020204" charset="-122"/>
              </a:rPr>
              <a:t>PC</a:t>
            </a:r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  <a:cs typeface="微软雅黑" panose="020B0503020204020204" charset="-122"/>
              </a:rPr>
              <a:t>间的连通性 </a:t>
            </a:r>
            <a:endParaRPr lang="zh-CN" sz="1600" dirty="0">
              <a:latin typeface="Microsoft YaHei" panose="020B0503020204020204" pitchFamily="34" charset="-122"/>
              <a:ea typeface="Microsoft YaHei" panose="020B0503020204020204" pitchFamily="3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0937" y="1677471"/>
            <a:ext cx="10305128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）连接拓扑图、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配置、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配置如图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配置如图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</a:t>
            </a:r>
            <a:endParaRPr 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97EF90-4879-2963-CBD1-903134CBB1E6}"/>
              </a:ext>
            </a:extLst>
          </p:cNvPr>
          <p:cNvSpPr txBox="1"/>
          <p:nvPr/>
        </p:nvSpPr>
        <p:spPr>
          <a:xfrm>
            <a:off x="2427764" y="5497739"/>
            <a:ext cx="1470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图</a:t>
            </a:r>
            <a:r>
              <a:rPr kumimoji="1" lang="en-US" altLang="zh-CN" dirty="0"/>
              <a:t>2</a:t>
            </a:r>
            <a:r>
              <a:rPr kumimoji="1" lang="zh-CN" altLang="en-US" dirty="0"/>
              <a:t>  </a:t>
            </a:r>
            <a:r>
              <a:rPr kumimoji="1" lang="en-US" altLang="zh-CN" dirty="0"/>
              <a:t>PC1</a:t>
            </a:r>
            <a:r>
              <a:rPr kumimoji="1" lang="zh-CN" altLang="en-US" dirty="0"/>
              <a:t>配置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0534B26-A90A-215D-85C7-EC3363E52BE0}"/>
              </a:ext>
            </a:extLst>
          </p:cNvPr>
          <p:cNvSpPr txBox="1"/>
          <p:nvPr/>
        </p:nvSpPr>
        <p:spPr>
          <a:xfrm>
            <a:off x="7752843" y="5497739"/>
            <a:ext cx="1470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图</a:t>
            </a:r>
            <a:r>
              <a:rPr kumimoji="1" lang="en-US" altLang="zh-CN" dirty="0"/>
              <a:t>3</a:t>
            </a:r>
            <a:r>
              <a:rPr kumimoji="1" lang="zh-CN" altLang="en-US" dirty="0"/>
              <a:t>  </a:t>
            </a:r>
            <a:r>
              <a:rPr kumimoji="1" lang="en-US" altLang="zh-CN" dirty="0"/>
              <a:t>PC2</a:t>
            </a:r>
            <a:r>
              <a:rPr kumimoji="1" lang="zh-CN" altLang="en-US" dirty="0"/>
              <a:t>配置</a:t>
            </a:r>
          </a:p>
        </p:txBody>
      </p:sp>
      <p:pic>
        <p:nvPicPr>
          <p:cNvPr id="6" name="图片 5" descr="图形用户界面, 文本, 应用程序, 电子邮件&#10;&#10;描述已自动生成">
            <a:extLst>
              <a:ext uri="{FF2B5EF4-FFF2-40B4-BE49-F238E27FC236}">
                <a16:creationId xmlns:a16="http://schemas.microsoft.com/office/drawing/2014/main" id="{ED4632D5-FF11-88B7-6EBA-24CEED0F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111" y="3093391"/>
            <a:ext cx="3412410" cy="2320089"/>
          </a:xfrm>
          <a:prstGeom prst="rect">
            <a:avLst/>
          </a:prstGeom>
        </p:spPr>
      </p:pic>
      <p:pic>
        <p:nvPicPr>
          <p:cNvPr id="11" name="图片 10" descr="图形用户界面, 文本, 应用程序, 电子邮件&#10;&#10;描述已自动生成">
            <a:extLst>
              <a:ext uri="{FF2B5EF4-FFF2-40B4-BE49-F238E27FC236}">
                <a16:creationId xmlns:a16="http://schemas.microsoft.com/office/drawing/2014/main" id="{6323645E-FCB5-FA3E-32B6-7CE1360E3C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198" y="3122862"/>
            <a:ext cx="3412410" cy="2327439"/>
          </a:xfrm>
          <a:prstGeom prst="rect">
            <a:avLst/>
          </a:prstGeom>
        </p:spPr>
      </p:pic>
      <p:sp>
        <p:nvSpPr>
          <p:cNvPr id="12" name="内容占位符 5">
            <a:extLst>
              <a:ext uri="{FF2B5EF4-FFF2-40B4-BE49-F238E27FC236}">
                <a16:creationId xmlns:a16="http://schemas.microsoft.com/office/drawing/2014/main" id="{074B3CD8-C717-6A77-59B0-44D4F79A3DE1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/>
              <a:t>2.4.4</a:t>
            </a:r>
            <a:r>
              <a:rPr lang="zh-CN" altLang="en-US" sz="2400"/>
              <a:t>  </a:t>
            </a:r>
            <a:r>
              <a:rPr lang="zh-CN" altLang="en-US" sz="2400" b="1"/>
              <a:t> 三层交换机配置</a:t>
            </a:r>
            <a:endParaRPr lang="zh-CN" altLang="en-US" sz="2400" dirty="0"/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3948" y="1647170"/>
            <a:ext cx="10305415" cy="472734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 fontAlgn="auto">
              <a:buClrTx/>
              <a:buSzTx/>
              <a:buFontTx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）配置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</a:t>
            </a:r>
          </a:p>
          <a:p>
            <a:pPr indent="457200" fontAlgn="auto">
              <a:buClrTx/>
              <a:buSzTx/>
              <a:buFontTx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上创建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VLAN10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VLAN20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，将端口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GE0/0/1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规划到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VLAN10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中，将端口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GE0/0/2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规划到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VLAN20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</a:t>
            </a:r>
          </a:p>
          <a:p>
            <a:pPr indent="266700"/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5">
            <a:extLst>
              <a:ext uri="{FF2B5EF4-FFF2-40B4-BE49-F238E27FC236}">
                <a16:creationId xmlns:a16="http://schemas.microsoft.com/office/drawing/2014/main" id="{ECE078E5-E23C-D285-B029-5E5C7249E707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/>
              <a:t>2.4.4</a:t>
            </a:r>
            <a:r>
              <a:rPr lang="zh-CN" altLang="en-US" sz="2400"/>
              <a:t>  </a:t>
            </a:r>
            <a:r>
              <a:rPr lang="zh-CN" altLang="en-US" sz="2400" b="1"/>
              <a:t> 三层交换机配置</a:t>
            </a:r>
            <a:endParaRPr lang="zh-CN" altLang="en-US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A935E91-5BA2-A1BC-EF2B-681CC6B45199}"/>
              </a:ext>
            </a:extLst>
          </p:cNvPr>
          <p:cNvSpPr txBox="1"/>
          <p:nvPr/>
        </p:nvSpPr>
        <p:spPr>
          <a:xfrm>
            <a:off x="1145739" y="2203514"/>
            <a:ext cx="609765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&lt;Huawei&gt;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system-view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[Huawei]</a:t>
            </a:r>
            <a:r>
              <a:rPr lang="en-US" altLang="zh-CN" sz="180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sysname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S1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[S1]</a:t>
            </a:r>
            <a:r>
              <a:rPr lang="en-US" altLang="zh-CN" sz="180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10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[S1-vlan10]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quit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[S1]</a:t>
            </a:r>
            <a:r>
              <a:rPr lang="en-US" altLang="zh-CN" sz="180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20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[S1-vlan20]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quit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interface </a:t>
            </a:r>
            <a:r>
              <a:rPr lang="en-US" altLang="zh-CN" sz="180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GigabitEthernet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0/0/1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[S1-GigabitEthernet0/0/1]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port link-type access 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[S1-GigabitEthernet0/0/1]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port default </a:t>
            </a:r>
            <a:r>
              <a:rPr lang="en-US" altLang="zh-CN" sz="180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10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[S1-GigabitEthernet0/0/1]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quit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interface </a:t>
            </a:r>
            <a:r>
              <a:rPr lang="en-US" altLang="zh-CN" sz="180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GigabitEthernet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0/0/2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[S1-GigabitEthernet0/0/2]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port link-type access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[S1-GigabitEthernet0/0/2]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port default </a:t>
            </a:r>
            <a:r>
              <a:rPr lang="en-US" altLang="zh-CN" sz="180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20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[S1-GigabitEthernet0/0/2]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quit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2154" y="1854974"/>
            <a:ext cx="10305128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启用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的三层虚拟交换接口，配置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网关，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配置界面如图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5">
            <a:extLst>
              <a:ext uri="{FF2B5EF4-FFF2-40B4-BE49-F238E27FC236}">
                <a16:creationId xmlns:a16="http://schemas.microsoft.com/office/drawing/2014/main" id="{79651095-0DEF-3467-FD54-E7E090FE0B1C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/>
              <a:t>2.4.4</a:t>
            </a:r>
            <a:r>
              <a:rPr lang="zh-CN" altLang="en-US" sz="2400"/>
              <a:t>  </a:t>
            </a:r>
            <a:r>
              <a:rPr lang="zh-CN" altLang="en-US" sz="2400" b="1"/>
              <a:t> 三层交换机配置</a:t>
            </a:r>
            <a:endParaRPr lang="zh-CN" altLang="en-US" sz="24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37DFDB-DE88-BCFA-86ED-AA479146D040}"/>
              </a:ext>
            </a:extLst>
          </p:cNvPr>
          <p:cNvSpPr txBox="1"/>
          <p:nvPr/>
        </p:nvSpPr>
        <p:spPr>
          <a:xfrm>
            <a:off x="1438690" y="2255084"/>
            <a:ext cx="609765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30810"/>
            <a:r>
              <a:rPr lang="zh-CN" altLang="en-US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interface </a:t>
            </a:r>
            <a:r>
              <a:rPr lang="en-US" altLang="zh-CN" sz="180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vlanif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10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416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[S1-Vlanif10]</a:t>
            </a:r>
            <a:r>
              <a:rPr lang="en-US" altLang="zh-CN" sz="180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ip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add 192.168.10.1 24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[S1-Vlanif10]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quit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interface </a:t>
            </a:r>
            <a:r>
              <a:rPr lang="en-US" altLang="zh-CN" sz="180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vlanif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20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[S1-Vlanif20]</a:t>
            </a:r>
            <a:r>
              <a:rPr lang="en-US" altLang="zh-CN" sz="180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ip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add 192.168.20.1 24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[S1-Vlanif20]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quit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 descr="文本&#10;&#10;描述已自动生成">
            <a:extLst>
              <a:ext uri="{FF2B5EF4-FFF2-40B4-BE49-F238E27FC236}">
                <a16:creationId xmlns:a16="http://schemas.microsoft.com/office/drawing/2014/main" id="{EAF9A8AC-4081-D0F1-3776-FDA8199530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330" y="4222112"/>
            <a:ext cx="5283200" cy="1651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650997C6-5C40-3224-1B5D-052A6D61D37F}"/>
              </a:ext>
            </a:extLst>
          </p:cNvPr>
          <p:cNvSpPr txBox="1"/>
          <p:nvPr/>
        </p:nvSpPr>
        <p:spPr>
          <a:xfrm>
            <a:off x="4078356" y="5976438"/>
            <a:ext cx="2425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图</a:t>
            </a:r>
            <a:r>
              <a:rPr kumimoji="1" lang="en-US" altLang="zh-CN" dirty="0"/>
              <a:t>4</a:t>
            </a:r>
            <a:r>
              <a:rPr kumimoji="1" lang="zh-CN" altLang="en-US" dirty="0"/>
              <a:t>   </a:t>
            </a:r>
            <a:r>
              <a:rPr kumimoji="1" lang="en-US" altLang="zh-CN" dirty="0"/>
              <a:t>S1</a:t>
            </a:r>
            <a:r>
              <a:rPr kumimoji="1" lang="zh-CN" altLang="en-US" dirty="0"/>
              <a:t>配置界面</a:t>
            </a:r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250" y="1756984"/>
            <a:ext cx="10305128" cy="12311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304800"/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）测试连通性</a:t>
            </a:r>
          </a:p>
          <a:p>
            <a:pPr indent="304800"/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PC1</a:t>
            </a:r>
            <a:r>
              <a:rPr lang="zh-CN" altLang="en-US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PC2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网关设置成虚拟交换端口的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IP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地址，并测试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PC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间的连通性</a:t>
            </a:r>
            <a:endParaRPr lang="en-US" altLang="zh-CN" sz="1800" kern="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kern="0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     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PC1</a:t>
            </a:r>
            <a:r>
              <a:rPr lang="zh-CN" altLang="en-US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网关配置如图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所示，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PC2</a:t>
            </a:r>
            <a:r>
              <a:rPr lang="zh-CN" altLang="en-US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网关配置如图</a:t>
            </a:r>
            <a:r>
              <a:rPr lang="en-US" altLang="zh-CN" kern="0" dirty="0"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kern="0" dirty="0">
                <a:ea typeface="宋体" panose="02010600030101010101" pitchFamily="2" charset="-122"/>
                <a:cs typeface="宋体" panose="02010600030101010101" pitchFamily="2" charset="-122"/>
              </a:rPr>
              <a:t>所示</a:t>
            </a:r>
            <a:endParaRPr 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F174A40-4D9F-AC9A-5F7E-F21DFE8E9BB9}"/>
              </a:ext>
            </a:extLst>
          </p:cNvPr>
          <p:cNvSpPr txBox="1"/>
          <p:nvPr/>
        </p:nvSpPr>
        <p:spPr>
          <a:xfrm>
            <a:off x="1945708" y="5762006"/>
            <a:ext cx="229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图</a:t>
            </a:r>
            <a:r>
              <a:rPr kumimoji="1" lang="en-US" altLang="zh-CN" dirty="0"/>
              <a:t>5</a:t>
            </a:r>
            <a:r>
              <a:rPr kumimoji="1" lang="zh-CN" altLang="en-US" dirty="0"/>
              <a:t>   </a:t>
            </a:r>
            <a:r>
              <a:rPr kumimoji="1" lang="en-US" altLang="zh-CN" dirty="0"/>
              <a:t>PC1</a:t>
            </a:r>
            <a:r>
              <a:rPr kumimoji="1" lang="zh-CN" altLang="en-US" dirty="0"/>
              <a:t>网关配置</a:t>
            </a:r>
          </a:p>
        </p:txBody>
      </p:sp>
      <p:sp>
        <p:nvSpPr>
          <p:cNvPr id="3" name="内容占位符 5">
            <a:extLst>
              <a:ext uri="{FF2B5EF4-FFF2-40B4-BE49-F238E27FC236}">
                <a16:creationId xmlns:a16="http://schemas.microsoft.com/office/drawing/2014/main" id="{F4F3BBF1-10A2-A4A5-AC60-0CEAF3B5460D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/>
              <a:t>2.4.4</a:t>
            </a:r>
            <a:r>
              <a:rPr lang="zh-CN" altLang="en-US" sz="2400"/>
              <a:t>  </a:t>
            </a:r>
            <a:r>
              <a:rPr lang="zh-CN" altLang="en-US" sz="2400" b="1"/>
              <a:t> 三层交换机配置</a:t>
            </a:r>
            <a:endParaRPr lang="zh-CN" altLang="en-US" sz="2400" dirty="0"/>
          </a:p>
        </p:txBody>
      </p:sp>
      <p:pic>
        <p:nvPicPr>
          <p:cNvPr id="6" name="图片 5" descr="图形用户界面, 文本, 应用程序, 电子邮件&#10;&#10;描述已自动生成">
            <a:extLst>
              <a:ext uri="{FF2B5EF4-FFF2-40B4-BE49-F238E27FC236}">
                <a16:creationId xmlns:a16="http://schemas.microsoft.com/office/drawing/2014/main" id="{827D60E8-A86E-13C7-92DA-B0DB197283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196" y="3429000"/>
            <a:ext cx="3183325" cy="215342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BE96441-6327-81A2-8F21-70EF2180493D}"/>
              </a:ext>
            </a:extLst>
          </p:cNvPr>
          <p:cNvSpPr txBox="1"/>
          <p:nvPr/>
        </p:nvSpPr>
        <p:spPr>
          <a:xfrm>
            <a:off x="7097490" y="5762006"/>
            <a:ext cx="229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图</a:t>
            </a:r>
            <a:r>
              <a:rPr kumimoji="1" lang="en-US" altLang="zh-CN" dirty="0"/>
              <a:t>6</a:t>
            </a:r>
            <a:r>
              <a:rPr kumimoji="1" lang="zh-CN" altLang="en-US" dirty="0"/>
              <a:t>   </a:t>
            </a:r>
            <a:r>
              <a:rPr kumimoji="1" lang="en-US" altLang="zh-CN" dirty="0"/>
              <a:t>PC2</a:t>
            </a:r>
            <a:r>
              <a:rPr kumimoji="1" lang="zh-CN" altLang="en-US" dirty="0"/>
              <a:t>网关配置</a:t>
            </a:r>
          </a:p>
        </p:txBody>
      </p:sp>
      <p:pic>
        <p:nvPicPr>
          <p:cNvPr id="10" name="图片 9" descr="图形用户界面, 文本, 应用程序, 电子邮件&#10;&#10;描述已自动生成">
            <a:extLst>
              <a:ext uri="{FF2B5EF4-FFF2-40B4-BE49-F238E27FC236}">
                <a16:creationId xmlns:a16="http://schemas.microsoft.com/office/drawing/2014/main" id="{2C18CE6E-B5F6-D97B-8DE5-915293E44F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714" y="3428999"/>
            <a:ext cx="3166804" cy="215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179931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250" y="1756984"/>
            <a:ext cx="1030512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304800"/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测试连通性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/>
            <a:r>
              <a:rPr kumimoji="1"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1" lang="en-US" altLang="zh-CN" dirty="0"/>
              <a:t>PC1</a:t>
            </a:r>
            <a:r>
              <a:rPr kumimoji="1" lang="zh-CN" altLang="en-US" dirty="0"/>
              <a:t> </a:t>
            </a:r>
            <a:r>
              <a:rPr kumimoji="1" lang="en-US" altLang="zh-CN" dirty="0"/>
              <a:t>ping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PC2</a:t>
            </a:r>
            <a:r>
              <a:rPr kumimoji="1" lang="zh-CN" altLang="en-US" dirty="0"/>
              <a:t>的结果如下图</a:t>
            </a:r>
            <a:r>
              <a:rPr kumimoji="1" lang="en-US" altLang="zh-CN" dirty="0"/>
              <a:t>7</a:t>
            </a:r>
            <a:r>
              <a:rPr kumimoji="1" lang="zh-CN" altLang="en-US" dirty="0"/>
              <a:t>所示：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F6BEEC-445C-1536-EAAB-55C84F950CC1}"/>
              </a:ext>
            </a:extLst>
          </p:cNvPr>
          <p:cNvSpPr txBox="1"/>
          <p:nvPr/>
        </p:nvSpPr>
        <p:spPr>
          <a:xfrm>
            <a:off x="3626028" y="4647613"/>
            <a:ext cx="2936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/>
              <a:t>图</a:t>
            </a:r>
            <a:r>
              <a:rPr kumimoji="1" lang="en-US" altLang="zh-CN" dirty="0"/>
              <a:t>7</a:t>
            </a:r>
            <a:r>
              <a:rPr kumimoji="1" lang="zh-CN" altLang="en-US" dirty="0"/>
              <a:t>   </a:t>
            </a:r>
            <a:r>
              <a:rPr kumimoji="1" lang="en-US" altLang="zh-CN" dirty="0"/>
              <a:t>PC1</a:t>
            </a:r>
            <a:r>
              <a:rPr kumimoji="1" lang="zh-CN" altLang="en-US" dirty="0"/>
              <a:t>与</a:t>
            </a:r>
            <a:r>
              <a:rPr kumimoji="1" lang="en-US" altLang="zh-CN" dirty="0"/>
              <a:t>PC2</a:t>
            </a:r>
            <a:r>
              <a:rPr kumimoji="1" lang="zh-CN" altLang="en-US" dirty="0"/>
              <a:t>连通性测试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F7942D-842B-F6D6-467F-F91AB4243897}"/>
              </a:ext>
            </a:extLst>
          </p:cNvPr>
          <p:cNvSpPr txBox="1"/>
          <p:nvPr/>
        </p:nvSpPr>
        <p:spPr>
          <a:xfrm>
            <a:off x="1145739" y="5332849"/>
            <a:ext cx="8430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结论：</a:t>
            </a:r>
            <a:r>
              <a:rPr lang="en-US" altLang="zh-CN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PC1 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可以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ping</a:t>
            </a:r>
            <a:r>
              <a:rPr lang="zh-CN" altLang="zh-CN" sz="1800" kern="0" dirty="0">
                <a:effectLst/>
                <a:latin typeface="+mn-ea"/>
                <a:cs typeface="宋体" panose="02010600030101010101" pitchFamily="2" charset="-122"/>
              </a:rPr>
              <a:t>通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 PC2</a:t>
            </a:r>
            <a:r>
              <a:rPr lang="zh-CN" altLang="zh-CN" sz="1800" kern="0" dirty="0">
                <a:effectLst/>
                <a:latin typeface="+mn-ea"/>
                <a:cs typeface="宋体" panose="02010600030101010101" pitchFamily="2" charset="-122"/>
              </a:rPr>
              <a:t>。原因：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三层交换机为不同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间通信提供了路由</a:t>
            </a:r>
            <a:r>
              <a:rPr lang="zh-CN" altLang="zh-CN" dirty="0">
                <a:effectLst/>
              </a:rPr>
              <a:t> </a:t>
            </a:r>
            <a:r>
              <a:rPr lang="zh-CN" altLang="en-US" sz="1800" kern="0" dirty="0">
                <a:effectLst/>
                <a:latin typeface="+mn-ea"/>
                <a:cs typeface="宋体" panose="02010600030101010101" pitchFamily="2" charset="-122"/>
              </a:rPr>
              <a:t>。 </a:t>
            </a:r>
            <a:endParaRPr kumimoji="1" lang="zh-CN" altLang="en-US" dirty="0">
              <a:latin typeface="+mn-ea"/>
            </a:endParaRPr>
          </a:p>
        </p:txBody>
      </p:sp>
      <p:sp>
        <p:nvSpPr>
          <p:cNvPr id="5" name="内容占位符 5">
            <a:extLst>
              <a:ext uri="{FF2B5EF4-FFF2-40B4-BE49-F238E27FC236}">
                <a16:creationId xmlns:a16="http://schemas.microsoft.com/office/drawing/2014/main" id="{BEA5E5B1-5899-A7E0-7799-4150F2564F2B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/>
              <a:t>2.4.4</a:t>
            </a:r>
            <a:r>
              <a:rPr lang="zh-CN" altLang="en-US" sz="2400"/>
              <a:t>  </a:t>
            </a:r>
            <a:r>
              <a:rPr lang="zh-CN" altLang="en-US" sz="2400" b="1"/>
              <a:t> 三层交换机配置</a:t>
            </a:r>
            <a:endParaRPr lang="zh-CN" altLang="en-US" sz="2400" dirty="0"/>
          </a:p>
        </p:txBody>
      </p:sp>
      <p:pic>
        <p:nvPicPr>
          <p:cNvPr id="7" name="图片 6" descr="屏幕上有字&#10;&#10;中度可信度描述已自动生成">
            <a:extLst>
              <a:ext uri="{FF2B5EF4-FFF2-40B4-BE49-F238E27FC236}">
                <a16:creationId xmlns:a16="http://schemas.microsoft.com/office/drawing/2014/main" id="{0D762646-7C6C-50EC-DA78-430298C72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995" y="2589449"/>
            <a:ext cx="3914542" cy="1901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842666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</TotalTime>
  <Words>647</Words>
  <Application>Microsoft Macintosh PowerPoint</Application>
  <PresentationFormat>宽屏</PresentationFormat>
  <Paragraphs>80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思源黑体 CN Bold</vt:lpstr>
      <vt:lpstr>宋体</vt:lpstr>
      <vt:lpstr>Microsoft YaHei</vt:lpstr>
      <vt:lpstr>Microsoft YaHei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Student</cp:lastModifiedBy>
  <cp:revision>294</cp:revision>
  <dcterms:created xsi:type="dcterms:W3CDTF">2016-07-21T16:56:00Z</dcterms:created>
  <dcterms:modified xsi:type="dcterms:W3CDTF">2023-01-18T08:29:12Z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7288301A15874ABBA88E133EB447E6A9</vt:lpwstr>
  </property>
  <property fmtid="{D5CDD505-2E9C-101B-9397-08002B2CF9AE}" pid="3" name="KSOProductBuildVer">
    <vt:lpwstr>2052-11.1.0.13703</vt:lpwstr>
  </property>
</Properties>
</file>