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58" r:id="rId3"/>
    <p:sldId id="313" r:id="rId4"/>
    <p:sldId id="359" r:id="rId5"/>
    <p:sldId id="280" r:id="rId6"/>
    <p:sldId id="281" r:id="rId7"/>
    <p:sldId id="282" r:id="rId8"/>
    <p:sldId id="284" r:id="rId9"/>
    <p:sldId id="340" r:id="rId10"/>
    <p:sldId id="341" r:id="rId11"/>
    <p:sldId id="286" r:id="rId12"/>
    <p:sldId id="287" r:id="rId13"/>
    <p:sldId id="288" r:id="rId14"/>
    <p:sldId id="289" r:id="rId15"/>
    <p:sldId id="260" r:id="rId16"/>
    <p:sldId id="291" r:id="rId17"/>
    <p:sldId id="292" r:id="rId18"/>
    <p:sldId id="293" r:id="rId19"/>
    <p:sldId id="294" r:id="rId20"/>
    <p:sldId id="296" r:id="rId21"/>
    <p:sldId id="348" r:id="rId22"/>
    <p:sldId id="347" r:id="rId23"/>
    <p:sldId id="346" r:id="rId24"/>
    <p:sldId id="360" r:id="rId25"/>
  </p:sldIdLst>
  <p:sldSz cx="12198350" cy="6859588"/>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orient="horz" pos="2929" userDrawn="1">
          <p15:clr>
            <a:srgbClr val="A4A3A4"/>
          </p15:clr>
        </p15:guide>
        <p15:guide id="3" pos="866">
          <p15:clr>
            <a:srgbClr val="A4A3A4"/>
          </p15:clr>
        </p15:guide>
        <p15:guide id="4" pos="37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C96CF"/>
    <a:srgbClr val="127EC3"/>
    <a:srgbClr val="4080DC"/>
    <a:srgbClr val="1F2D2D"/>
    <a:srgbClr val="2B3E40"/>
    <a:srgbClr val="FFFFFF"/>
    <a:srgbClr val="3E5CCC"/>
    <a:srgbClr val="92D050"/>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2" autoAdjust="0"/>
    <p:restoredTop sz="94660"/>
  </p:normalViewPr>
  <p:slideViewPr>
    <p:cSldViewPr>
      <p:cViewPr varScale="1">
        <p:scale>
          <a:sx n="161" d="100"/>
          <a:sy n="161" d="100"/>
        </p:scale>
        <p:origin x="232" y="344"/>
      </p:cViewPr>
      <p:guideLst>
        <p:guide orient="horz" pos="2161"/>
        <p:guide orient="horz" pos="2929"/>
        <p:guide pos="866"/>
        <p:guide pos="374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623"/>
            <a:ext cx="9148763" cy="2388153"/>
          </a:xfrm>
        </p:spPr>
        <p:txBody>
          <a:bodyPr anchor="b"/>
          <a:lstStyle>
            <a:lvl1pPr algn="ctr">
              <a:defRPr sz="6001"/>
            </a:lvl1pPr>
          </a:lstStyle>
          <a:p>
            <a:r>
              <a:rPr lang="zh-CN" altLang="en-US"/>
              <a:t>单击此处编辑母版标题样式</a:t>
            </a:r>
          </a:p>
        </p:txBody>
      </p:sp>
      <p:sp>
        <p:nvSpPr>
          <p:cNvPr id="3" name="副标题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13978837"/>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1956412151"/>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10134"/>
            <a:ext cx="10521077" cy="2853398"/>
          </a:xfrm>
        </p:spPr>
        <p:txBody>
          <a:bodyPr anchor="b"/>
          <a:lstStyle>
            <a:lvl1pPr>
              <a:defRPr sz="6001"/>
            </a:lvl1pPr>
          </a:lstStyle>
          <a:p>
            <a:r>
              <a:rPr lang="zh-CN" altLang="en-US"/>
              <a:t>单击此处编辑母版标题样式</a:t>
            </a:r>
          </a:p>
        </p:txBody>
      </p:sp>
      <p:sp>
        <p:nvSpPr>
          <p:cNvPr id="3" name="文本占位符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789441873"/>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636" y="1826048"/>
            <a:ext cx="5184299" cy="4352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5415" y="1826048"/>
            <a:ext cx="5184299" cy="4352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6356627"/>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03266672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t>‹#›</a:t>
            </a:fld>
            <a:endParaRPr lang="zh-CN" altLang="en-US"/>
          </a:p>
        </p:txBody>
      </p:sp>
      <p:sp>
        <p:nvSpPr>
          <p:cNvPr id="11" name="TextBox 10"/>
          <p:cNvSpPr txBox="1"/>
          <p:nvPr userDrawn="1"/>
        </p:nvSpPr>
        <p:spPr>
          <a:xfrm>
            <a:off x="1734436" y="6741131"/>
            <a:ext cx="1224774" cy="118457"/>
          </a:xfrm>
          <a:prstGeom prst="rect">
            <a:avLst/>
          </a:prstGeom>
          <a:noFill/>
        </p:spPr>
        <p:txBody>
          <a:bodyPr wrap="square" rtlCol="0">
            <a:spAutoFit/>
          </a:bodyPr>
          <a:lstStyle/>
          <a:p>
            <a:pPr marL="0" marR="0" lvl="0" indent="0" defTabSz="914583"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下载</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http://www.1ppt.com/xiazai/</a:t>
            </a:r>
          </a:p>
        </p:txBody>
      </p:sp>
    </p:spTree>
    <p:extLst>
      <p:ext uri="{BB962C8B-B14F-4D97-AF65-F5344CB8AC3E}">
        <p14:creationId xmlns:p14="http://schemas.microsoft.com/office/powerpoint/2010/main" val="95806321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21270137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1929779848"/>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a:t>单击此处编辑母版标题样式</a:t>
            </a:r>
          </a:p>
        </p:txBody>
      </p:sp>
      <p:sp>
        <p:nvSpPr>
          <p:cNvPr id="3" name="内容占位符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62335934"/>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a:t>单击此处编辑母版标题样式</a:t>
            </a:r>
          </a:p>
        </p:txBody>
      </p:sp>
      <p:sp>
        <p:nvSpPr>
          <p:cNvPr id="3" name="图片占位符 2"/>
          <p:cNvSpPr>
            <a:spLocks noGrp="1"/>
          </p:cNvSpPr>
          <p:nvPr>
            <p:ph type="pic" idx="1"/>
          </p:nvPr>
        </p:nvSpPr>
        <p:spPr>
          <a:xfrm>
            <a:off x="5185887" y="987654"/>
            <a:ext cx="6175415" cy="4874754"/>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92488262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98744654"/>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209"/>
            <a:ext cx="2630269"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637" y="365209"/>
            <a:ext cx="7738328" cy="581318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4006792730"/>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itchFamily="18" charset="0"/>
                <a:cs typeface="Microsoft YaHei UI" pitchFamily="18" charset="0"/>
              </a:rPr>
              <a:t>内容</a:t>
            </a:r>
            <a:endParaRPr lang="en-US" altLang="zh-CN" sz="5300" dirty="0">
              <a:solidFill>
                <a:srgbClr val="4197DF"/>
              </a:solidFill>
              <a:latin typeface="Microsoft YaHei UI" pitchFamily="18" charset="0"/>
              <a:cs typeface="Microsoft YaHei UI" pitchFamily="18" charset="0"/>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itchFamily="18" charset="0"/>
                <a:cs typeface="Times New Roman" pitchFamily="18" charset="0"/>
              </a:rPr>
              <a:t>CONTENTS</a:t>
            </a: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itchFamily="18" charset="0"/>
                <a:cs typeface="Microsoft YaHei UI" pitchFamily="18" charset="0"/>
              </a:rPr>
              <a:t>导航</a:t>
            </a:r>
            <a:endParaRPr lang="en-US" altLang="zh-CN" sz="2800" dirty="0">
              <a:solidFill>
                <a:srgbClr val="4197DF"/>
              </a:solidFill>
              <a:latin typeface="Microsoft YaHei UI" pitchFamily="18" charset="0"/>
              <a:cs typeface="Microsoft YaHei UI" pitchFamily="18" charset="0"/>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1/11/23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1/11/23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1/11/23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t>1/11/23</a:t>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t>‹#›</a:t>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itchFamily="34" charset="-122"/>
                <a:ea typeface="Arial Unicode MS" pitchFamily="34" charset="-122"/>
                <a:cs typeface="Arial Unicode MS" pitchFamily="34" charset="-122"/>
              </a:rPr>
              <a:t>‹#›</a:t>
            </a:fld>
            <a:r>
              <a:rPr lang="zh-CN" altLang="en-US" sz="1600" dirty="0">
                <a:solidFill>
                  <a:schemeClr val="tx1"/>
                </a:solidFill>
                <a:latin typeface="Arial Unicode MS" pitchFamily="34" charset="-122"/>
                <a:ea typeface="Arial Unicode MS" pitchFamily="34" charset="-122"/>
                <a:cs typeface="Arial Unicode MS" pitchFamily="34" charset="-122"/>
              </a:rPr>
              <a:t> </a:t>
            </a:r>
            <a:endParaRPr lang="zh-CN" altLang="en-US" sz="1600" b="0" dirty="0">
              <a:solidFill>
                <a:schemeClr val="tx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897014" y="330746"/>
            <a:ext cx="2971800"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itchFamily="34" charset="-122"/>
                <a:ea typeface="微软雅黑" pitchFamily="34" charset="-122"/>
              </a:rPr>
              <a:t>项目</a:t>
            </a:r>
            <a:r>
              <a:rPr lang="en-US" altLang="zh-CN" sz="1800" b="0" dirty="0">
                <a:solidFill>
                  <a:schemeClr val="bg1"/>
                </a:solidFill>
                <a:latin typeface="微软雅黑" pitchFamily="34" charset="-122"/>
                <a:ea typeface="微软雅黑" pitchFamily="34" charset="-122"/>
              </a:rPr>
              <a:t>3</a:t>
            </a:r>
            <a:r>
              <a:rPr lang="zh-CN" altLang="en-US" sz="1800" b="0" dirty="0">
                <a:solidFill>
                  <a:schemeClr val="bg1"/>
                </a:solidFill>
                <a:latin typeface="微软雅黑" pitchFamily="34" charset="-122"/>
                <a:ea typeface="微软雅黑" pitchFamily="34" charset="-122"/>
              </a:rPr>
              <a:t>  防止二层环路</a:t>
            </a: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4258798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889375" y="1219994"/>
            <a:ext cx="7772400" cy="1841081"/>
          </a:xfrm>
          <a:prstGeom prst="rect">
            <a:avLst/>
          </a:prstGeom>
          <a:noFill/>
        </p:spPr>
        <p:txBody>
          <a:bodyPr wrap="square" rtlCol="0" anchor="t">
            <a:spAutoFit/>
          </a:bodyPr>
          <a:lstStyle/>
          <a:p>
            <a:pPr algn="ctr" defTabSz="914583">
              <a:lnSpc>
                <a:spcPct val="150000"/>
              </a:lnSpc>
            </a:pPr>
            <a:r>
              <a:rPr lang="zh-CN" altLang="en-US" sz="4400" dirty="0">
                <a:solidFill>
                  <a:prstClr val="black"/>
                </a:solidFill>
                <a:cs typeface="+mn-ea"/>
                <a:sym typeface="+mn-lt"/>
              </a:rPr>
              <a:t>网络设备配置项目教程</a:t>
            </a:r>
            <a:r>
              <a:rPr lang="zh-CN" altLang="en-US" sz="3600" dirty="0">
                <a:solidFill>
                  <a:prstClr val="black"/>
                </a:solidFill>
                <a:cs typeface="+mn-ea"/>
                <a:sym typeface="+mn-lt"/>
              </a:rPr>
              <a:t>（微课版）           （第</a:t>
            </a:r>
            <a:r>
              <a:rPr lang="en-US" altLang="zh-CN" sz="3600" dirty="0">
                <a:solidFill>
                  <a:prstClr val="black"/>
                </a:solidFill>
                <a:cs typeface="+mn-ea"/>
                <a:sym typeface="+mn-lt"/>
              </a:rPr>
              <a:t>3</a:t>
            </a:r>
            <a:r>
              <a:rPr lang="zh-CN" altLang="en-US" sz="3600" dirty="0">
                <a:solidFill>
                  <a:prstClr val="black"/>
                </a:solidFill>
                <a:cs typeface="+mn-ea"/>
                <a:sym typeface="+mn-lt"/>
              </a:rPr>
              <a:t>版）</a:t>
            </a:r>
            <a:endParaRPr lang="zh-CN" altLang="en-US" sz="3600" dirty="0">
              <a:solidFill>
                <a:prstClr val="black"/>
              </a:solidFill>
              <a:latin typeface="微软雅黑"/>
              <a:ea typeface="微软雅黑"/>
              <a:cs typeface="+mn-ea"/>
              <a:sym typeface="+mn-lt"/>
            </a:endParaRPr>
          </a:p>
        </p:txBody>
      </p:sp>
      <p:pic>
        <p:nvPicPr>
          <p:cNvPr id="6" name="图片 5" descr="51miz-E841183-647785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23575" y="4141292"/>
            <a:ext cx="1145805" cy="1145805"/>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10" name="矩形 9"/>
          <p:cNvSpPr/>
          <p:nvPr/>
        </p:nvSpPr>
        <p:spPr>
          <a:xfrm>
            <a:off x="1193800" y="1179430"/>
            <a:ext cx="9829800" cy="4197944"/>
          </a:xfrm>
          <a:prstGeom prst="rect">
            <a:avLst/>
          </a:prstGeom>
        </p:spPr>
        <p:txBody>
          <a:bodyPr wrap="square">
            <a:spAutoFit/>
          </a:bodyPr>
          <a:lstStyle/>
          <a:p>
            <a:pPr>
              <a:lnSpc>
                <a:spcPct val="150000"/>
              </a:lnSpc>
            </a:pPr>
            <a:r>
              <a:rPr lang="zh-CN" altLang="en-US" sz="1800" dirty="0">
                <a:solidFill>
                  <a:srgbClr val="656D8D"/>
                </a:solidFill>
                <a:latin typeface="+mn-ea"/>
              </a:rPr>
              <a:t>      </a:t>
            </a:r>
            <a:r>
              <a:rPr lang="en" altLang="zh-CN" sz="1800" dirty="0">
                <a:solidFill>
                  <a:srgbClr val="656D8D"/>
                </a:solidFill>
                <a:latin typeface="+mn-ea"/>
              </a:rPr>
              <a:t>STP</a:t>
            </a:r>
            <a:r>
              <a:rPr lang="zh-CN" altLang="en-US" sz="1800" dirty="0">
                <a:solidFill>
                  <a:srgbClr val="656D8D"/>
                </a:solidFill>
                <a:latin typeface="+mn-ea"/>
              </a:rPr>
              <a:t>协议中定义了根桥（</a:t>
            </a:r>
            <a:r>
              <a:rPr lang="en" altLang="zh-CN" sz="1800" dirty="0">
                <a:solidFill>
                  <a:srgbClr val="656D8D"/>
                </a:solidFill>
                <a:latin typeface="+mn-ea"/>
              </a:rPr>
              <a:t>Root Bridge</a:t>
            </a:r>
            <a:r>
              <a:rPr lang="zh-CN" altLang="en" sz="1800" dirty="0">
                <a:solidFill>
                  <a:srgbClr val="656D8D"/>
                </a:solidFill>
                <a:latin typeface="+mn-ea"/>
              </a:rPr>
              <a:t>）、</a:t>
            </a:r>
            <a:r>
              <a:rPr lang="zh-CN" altLang="en-US" sz="1800" dirty="0">
                <a:solidFill>
                  <a:srgbClr val="656D8D"/>
                </a:solidFill>
                <a:latin typeface="+mn-ea"/>
              </a:rPr>
              <a:t>根端口（</a:t>
            </a:r>
            <a:r>
              <a:rPr lang="en" altLang="zh-CN" sz="1800" dirty="0">
                <a:solidFill>
                  <a:srgbClr val="656D8D"/>
                </a:solidFill>
                <a:latin typeface="+mn-ea"/>
              </a:rPr>
              <a:t>Root Port</a:t>
            </a:r>
            <a:r>
              <a:rPr lang="zh-CN" altLang="en" sz="1800" dirty="0">
                <a:solidFill>
                  <a:srgbClr val="656D8D"/>
                </a:solidFill>
                <a:latin typeface="+mn-ea"/>
              </a:rPr>
              <a:t>）、</a:t>
            </a:r>
            <a:r>
              <a:rPr lang="zh-CN" altLang="en-US" sz="1800" dirty="0">
                <a:solidFill>
                  <a:srgbClr val="656D8D"/>
                </a:solidFill>
                <a:latin typeface="+mn-ea"/>
              </a:rPr>
              <a:t>指定端口（</a:t>
            </a:r>
            <a:r>
              <a:rPr lang="en" altLang="zh-CN" sz="1800" dirty="0">
                <a:solidFill>
                  <a:srgbClr val="656D8D"/>
                </a:solidFill>
                <a:latin typeface="+mn-ea"/>
              </a:rPr>
              <a:t>Designated Port</a:t>
            </a:r>
            <a:r>
              <a:rPr lang="zh-CN" altLang="en" sz="1800" dirty="0">
                <a:solidFill>
                  <a:srgbClr val="656D8D"/>
                </a:solidFill>
                <a:latin typeface="+mn-ea"/>
              </a:rPr>
              <a:t>）、</a:t>
            </a:r>
            <a:r>
              <a:rPr lang="zh-CN" altLang="en-US" sz="1800" dirty="0">
                <a:solidFill>
                  <a:srgbClr val="656D8D"/>
                </a:solidFill>
                <a:latin typeface="+mn-ea"/>
              </a:rPr>
              <a:t>路径开销（</a:t>
            </a:r>
            <a:r>
              <a:rPr lang="en" altLang="zh-CN" sz="1800" dirty="0">
                <a:solidFill>
                  <a:srgbClr val="656D8D"/>
                </a:solidFill>
                <a:latin typeface="+mn-ea"/>
              </a:rPr>
              <a:t>Path Cost</a:t>
            </a:r>
            <a:r>
              <a:rPr lang="zh-CN" altLang="en" sz="1800" dirty="0">
                <a:solidFill>
                  <a:srgbClr val="656D8D"/>
                </a:solidFill>
                <a:latin typeface="+mn-ea"/>
              </a:rPr>
              <a:t>）</a:t>
            </a:r>
            <a:r>
              <a:rPr lang="zh-CN" altLang="en-US" sz="1800" dirty="0">
                <a:solidFill>
                  <a:srgbClr val="656D8D"/>
                </a:solidFill>
                <a:latin typeface="+mn-ea"/>
              </a:rPr>
              <a:t>等概念，目的就在于通过构造一棵自然树的方法达到裁剪冗余环路的目的，同时实现链路备份和路径最优化。用于构造这棵树的算法称为生成树算法</a:t>
            </a:r>
            <a:r>
              <a:rPr lang="en" altLang="zh-CN" sz="1800" dirty="0">
                <a:solidFill>
                  <a:srgbClr val="656D8D"/>
                </a:solidFill>
                <a:latin typeface="+mn-ea"/>
              </a:rPr>
              <a:t>STA</a:t>
            </a:r>
            <a:r>
              <a:rPr lang="zh-CN" altLang="en" sz="1800" dirty="0">
                <a:solidFill>
                  <a:srgbClr val="656D8D"/>
                </a:solidFill>
                <a:latin typeface="+mn-ea"/>
              </a:rPr>
              <a:t>（</a:t>
            </a:r>
            <a:r>
              <a:rPr lang="en" altLang="zh-CN" sz="1800" dirty="0">
                <a:solidFill>
                  <a:srgbClr val="656D8D"/>
                </a:solidFill>
                <a:latin typeface="+mn-ea"/>
              </a:rPr>
              <a:t>Spanning Tree Algorithm</a:t>
            </a:r>
            <a:r>
              <a:rPr lang="zh-CN" altLang="en" sz="1800" dirty="0">
                <a:solidFill>
                  <a:srgbClr val="656D8D"/>
                </a:solidFill>
                <a:latin typeface="+mn-ea"/>
              </a:rPr>
              <a:t>）。</a:t>
            </a:r>
          </a:p>
          <a:p>
            <a:pPr>
              <a:lnSpc>
                <a:spcPct val="150000"/>
              </a:lnSpc>
            </a:pPr>
            <a:r>
              <a:rPr lang="zh-CN" altLang="en" sz="1800" dirty="0">
                <a:solidFill>
                  <a:srgbClr val="656D8D"/>
                </a:solidFill>
                <a:latin typeface="+mn-ea"/>
              </a:rPr>
              <a:t>　　</a:t>
            </a:r>
            <a:r>
              <a:rPr lang="zh-CN" altLang="en-US" sz="1800" dirty="0">
                <a:solidFill>
                  <a:srgbClr val="656D8D"/>
                </a:solidFill>
                <a:latin typeface="+mn-ea"/>
              </a:rPr>
              <a:t>要实现这些功能，网桥之间必须要进行一些信息的交流，这些信息交流单元就称为配置消息</a:t>
            </a:r>
            <a:r>
              <a:rPr lang="en" altLang="zh-CN" sz="1800" dirty="0">
                <a:solidFill>
                  <a:srgbClr val="656D8D"/>
                </a:solidFill>
                <a:latin typeface="+mn-ea"/>
              </a:rPr>
              <a:t>BPDU</a:t>
            </a:r>
            <a:r>
              <a:rPr lang="zh-CN" altLang="en" sz="1800" dirty="0">
                <a:solidFill>
                  <a:srgbClr val="656D8D"/>
                </a:solidFill>
                <a:latin typeface="+mn-ea"/>
              </a:rPr>
              <a:t>（</a:t>
            </a:r>
            <a:r>
              <a:rPr lang="en" altLang="zh-CN" sz="1800" dirty="0">
                <a:solidFill>
                  <a:srgbClr val="656D8D"/>
                </a:solidFill>
                <a:latin typeface="+mn-ea"/>
              </a:rPr>
              <a:t>Bridge Protocol Data Unit</a:t>
            </a:r>
            <a:r>
              <a:rPr lang="zh-CN" altLang="en" sz="1800" dirty="0">
                <a:solidFill>
                  <a:srgbClr val="656D8D"/>
                </a:solidFill>
                <a:latin typeface="+mn-ea"/>
              </a:rPr>
              <a:t>）。</a:t>
            </a:r>
            <a:r>
              <a:rPr lang="en" altLang="zh-CN" sz="1800" dirty="0">
                <a:solidFill>
                  <a:srgbClr val="656D8D"/>
                </a:solidFill>
                <a:latin typeface="+mn-ea"/>
              </a:rPr>
              <a:t>STP  BPDU</a:t>
            </a:r>
            <a:r>
              <a:rPr lang="zh-CN" altLang="en-US" sz="1800" dirty="0">
                <a:solidFill>
                  <a:srgbClr val="656D8D"/>
                </a:solidFill>
                <a:latin typeface="+mn-ea"/>
              </a:rPr>
              <a:t>是一种二层报文，目的</a:t>
            </a:r>
            <a:r>
              <a:rPr lang="en" altLang="zh-CN" sz="1800" dirty="0">
                <a:solidFill>
                  <a:srgbClr val="656D8D"/>
                </a:solidFill>
                <a:latin typeface="+mn-ea"/>
              </a:rPr>
              <a:t>MAC</a:t>
            </a:r>
            <a:r>
              <a:rPr lang="zh-CN" altLang="en-US" sz="1800" dirty="0">
                <a:solidFill>
                  <a:srgbClr val="656D8D"/>
                </a:solidFill>
                <a:latin typeface="+mn-ea"/>
              </a:rPr>
              <a:t>是多播地址</a:t>
            </a:r>
            <a:r>
              <a:rPr lang="en-US" altLang="zh-CN" sz="1800" dirty="0">
                <a:solidFill>
                  <a:srgbClr val="656D8D"/>
                </a:solidFill>
                <a:latin typeface="+mn-ea"/>
              </a:rPr>
              <a:t>01-80-</a:t>
            </a:r>
            <a:r>
              <a:rPr lang="en" altLang="zh-CN" sz="1800" dirty="0">
                <a:solidFill>
                  <a:srgbClr val="656D8D"/>
                </a:solidFill>
                <a:latin typeface="+mn-ea"/>
              </a:rPr>
              <a:t>C2-00-00-00</a:t>
            </a:r>
            <a:r>
              <a:rPr lang="zh-CN" altLang="en" sz="1800" dirty="0">
                <a:solidFill>
                  <a:srgbClr val="656D8D"/>
                </a:solidFill>
                <a:latin typeface="+mn-ea"/>
              </a:rPr>
              <a:t>，</a:t>
            </a:r>
            <a:r>
              <a:rPr lang="zh-CN" altLang="en-US" sz="1800" dirty="0">
                <a:solidFill>
                  <a:srgbClr val="656D8D"/>
                </a:solidFill>
                <a:latin typeface="+mn-ea"/>
              </a:rPr>
              <a:t>所有支持</a:t>
            </a:r>
            <a:r>
              <a:rPr lang="en" altLang="zh-CN" sz="1800" dirty="0">
                <a:solidFill>
                  <a:srgbClr val="656D8D"/>
                </a:solidFill>
                <a:latin typeface="+mn-ea"/>
              </a:rPr>
              <a:t>STP</a:t>
            </a:r>
            <a:r>
              <a:rPr lang="zh-CN" altLang="en-US" sz="1800" dirty="0">
                <a:solidFill>
                  <a:srgbClr val="656D8D"/>
                </a:solidFill>
                <a:latin typeface="+mn-ea"/>
              </a:rPr>
              <a:t>协议的网桥都会接收并处理收到的</a:t>
            </a:r>
            <a:r>
              <a:rPr lang="en" altLang="zh-CN" sz="1800" dirty="0">
                <a:solidFill>
                  <a:srgbClr val="656D8D"/>
                </a:solidFill>
                <a:latin typeface="+mn-ea"/>
              </a:rPr>
              <a:t>BPDU</a:t>
            </a:r>
            <a:r>
              <a:rPr lang="zh-CN" altLang="en-US" sz="1800" dirty="0">
                <a:solidFill>
                  <a:srgbClr val="656D8D"/>
                </a:solidFill>
                <a:latin typeface="+mn-ea"/>
              </a:rPr>
              <a:t>报文。该报文的数据区里携带了用于生成树计算的所有有用信息。</a:t>
            </a:r>
          </a:p>
          <a:p>
            <a:pPr>
              <a:lnSpc>
                <a:spcPct val="150000"/>
              </a:lnSpc>
            </a:pPr>
            <a:r>
              <a:rPr lang="zh-CN" altLang="en-US" sz="1800" dirty="0">
                <a:solidFill>
                  <a:srgbClr val="656D8D"/>
                </a:solidFill>
                <a:latin typeface="+mn-ea"/>
              </a:rPr>
              <a:t>       生成树协议</a:t>
            </a:r>
            <a:r>
              <a:rPr lang="en" altLang="zh-CN" sz="1800" dirty="0">
                <a:solidFill>
                  <a:srgbClr val="656D8D"/>
                </a:solidFill>
                <a:latin typeface="+mn-ea"/>
              </a:rPr>
              <a:t>STP</a:t>
            </a:r>
            <a:r>
              <a:rPr lang="zh-CN" altLang="en-US" sz="1800" dirty="0">
                <a:solidFill>
                  <a:srgbClr val="656D8D"/>
                </a:solidFill>
                <a:latin typeface="+mn-ea"/>
              </a:rPr>
              <a:t>的工作原理就是当网络中存在备份链路时，只允许主链路激活，如果主链路因故障而被断开，备用链路才会被激活。 </a:t>
            </a:r>
            <a:endParaRPr lang="zh-CN" altLang="zh-CN" sz="1800" dirty="0">
              <a:solidFill>
                <a:srgbClr val="656D8D"/>
              </a:solidFill>
              <a:latin typeface="+mn-ea"/>
            </a:endParaRPr>
          </a:p>
        </p:txBody>
      </p:sp>
      <p:grpSp>
        <p:nvGrpSpPr>
          <p:cNvPr id="3" name="组合 2">
            <a:extLst>
              <a:ext uri="{FF2B5EF4-FFF2-40B4-BE49-F238E27FC236}">
                <a16:creationId xmlns:a16="http://schemas.microsoft.com/office/drawing/2014/main" id="{5C05B4B6-7E04-0A05-9136-3851007271DE}"/>
              </a:ext>
            </a:extLst>
          </p:cNvPr>
          <p:cNvGrpSpPr/>
          <p:nvPr/>
        </p:nvGrpSpPr>
        <p:grpSpPr>
          <a:xfrm>
            <a:off x="536575" y="5367966"/>
            <a:ext cx="10226040" cy="1123950"/>
            <a:chOff x="1325" y="8641"/>
            <a:chExt cx="16104" cy="1770"/>
          </a:xfrm>
        </p:grpSpPr>
        <p:sp>
          <p:nvSpPr>
            <p:cNvPr id="6" name="矩形 5">
              <a:extLst>
                <a:ext uri="{FF2B5EF4-FFF2-40B4-BE49-F238E27FC236}">
                  <a16:creationId xmlns:a16="http://schemas.microsoft.com/office/drawing/2014/main" id="{0C6F2DE4-236E-19E7-2FD0-33E7A1F05BA6}"/>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互联网">
              <a:extLst>
                <a:ext uri="{FF2B5EF4-FFF2-40B4-BE49-F238E27FC236}">
                  <a16:creationId xmlns:a16="http://schemas.microsoft.com/office/drawing/2014/main" id="{A94E483C-6172-A011-2505-9AAEDBA3F139}"/>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014047677"/>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000" dirty="0"/>
              <a:t>相关知识</a:t>
            </a:r>
            <a:endParaRPr lang="zh-CN" altLang="en-US" dirty="0"/>
          </a:p>
        </p:txBody>
      </p:sp>
      <p:cxnSp>
        <p:nvCxnSpPr>
          <p:cNvPr id="47" name="直接连接符 46"/>
          <p:cNvCxnSpPr/>
          <p:nvPr/>
        </p:nvCxnSpPr>
        <p:spPr>
          <a:xfrm>
            <a:off x="4742124" y="-17285881"/>
            <a:ext cx="5700450"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841375" y="5487035"/>
            <a:ext cx="10226040" cy="1123950"/>
            <a:chOff x="1325" y="8641"/>
            <a:chExt cx="16104" cy="1770"/>
          </a:xfrm>
        </p:grpSpPr>
        <p:sp>
          <p:nvSpPr>
            <p:cNvPr id="48" name="矩形 47"/>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3" name="矩形 2"/>
          <p:cNvSpPr/>
          <p:nvPr/>
        </p:nvSpPr>
        <p:spPr>
          <a:xfrm>
            <a:off x="688975" y="1296194"/>
            <a:ext cx="9888772" cy="4374916"/>
          </a:xfrm>
          <a:prstGeom prst="rect">
            <a:avLst/>
          </a:prstGeom>
        </p:spPr>
        <p:txBody>
          <a:bodyPr wrap="square">
            <a:spAutoFit/>
          </a:bodyPr>
          <a:lstStyle/>
          <a:p>
            <a:pPr>
              <a:lnSpc>
                <a:spcPct val="150000"/>
              </a:lnSpc>
            </a:pPr>
            <a:r>
              <a:rPr lang="zh-CN" altLang="en-US" sz="2000" dirty="0">
                <a:solidFill>
                  <a:srgbClr val="656D8D"/>
                </a:solidFill>
              </a:rPr>
              <a:t>生成树协议</a:t>
            </a:r>
            <a:r>
              <a:rPr lang="en-US" altLang="zh-CN" sz="2000" dirty="0">
                <a:solidFill>
                  <a:srgbClr val="656D8D"/>
                </a:solidFill>
              </a:rPr>
              <a:t>STP</a:t>
            </a:r>
            <a:r>
              <a:rPr lang="zh-CN" altLang="en-US" sz="2000" dirty="0">
                <a:solidFill>
                  <a:srgbClr val="656D8D"/>
                </a:solidFill>
              </a:rPr>
              <a:t>的工作过程 ：</a:t>
            </a:r>
            <a:endParaRPr lang="en-US" altLang="zh-CN" sz="2000" dirty="0">
              <a:solidFill>
                <a:srgbClr val="656D8D"/>
              </a:solidFill>
            </a:endParaRPr>
          </a:p>
          <a:p>
            <a:pPr>
              <a:lnSpc>
                <a:spcPct val="150000"/>
              </a:lnSpc>
            </a:pPr>
            <a:r>
              <a:rPr lang="zh-CN" altLang="en-US" sz="1600" dirty="0">
                <a:solidFill>
                  <a:srgbClr val="656D8D"/>
                </a:solidFill>
              </a:rPr>
              <a:t>生成树协议采用下面</a:t>
            </a:r>
            <a:r>
              <a:rPr lang="en-US" altLang="zh-CN" sz="1600" dirty="0">
                <a:solidFill>
                  <a:srgbClr val="656D8D"/>
                </a:solidFill>
              </a:rPr>
              <a:t>3</a:t>
            </a:r>
            <a:r>
              <a:rPr lang="zh-CN" altLang="en-US" sz="1600" dirty="0">
                <a:solidFill>
                  <a:srgbClr val="656D8D"/>
                </a:solidFill>
              </a:rPr>
              <a:t>个规则来使某个端口进入转发状态</a:t>
            </a:r>
          </a:p>
          <a:p>
            <a:pPr>
              <a:lnSpc>
                <a:spcPct val="150000"/>
              </a:lnSpc>
            </a:pPr>
            <a:r>
              <a:rPr lang="zh-CN" altLang="en-US" sz="1600" dirty="0">
                <a:solidFill>
                  <a:srgbClr val="656D8D"/>
                </a:solidFill>
              </a:rPr>
              <a:t>   （</a:t>
            </a:r>
            <a:r>
              <a:rPr lang="en-US" altLang="zh-CN" sz="1600" dirty="0">
                <a:solidFill>
                  <a:srgbClr val="656D8D"/>
                </a:solidFill>
              </a:rPr>
              <a:t>1</a:t>
            </a:r>
            <a:r>
              <a:rPr lang="zh-CN" altLang="en-US" sz="1600" dirty="0">
                <a:solidFill>
                  <a:srgbClr val="656D8D"/>
                </a:solidFill>
              </a:rPr>
              <a:t>）生成树协议选择一个根交换机，并使其所有端口都处于转发状态。</a:t>
            </a:r>
          </a:p>
          <a:p>
            <a:pPr>
              <a:lnSpc>
                <a:spcPct val="150000"/>
              </a:lnSpc>
            </a:pPr>
            <a:r>
              <a:rPr lang="zh-CN" altLang="en-US" sz="1600" dirty="0">
                <a:solidFill>
                  <a:srgbClr val="656D8D"/>
                </a:solidFill>
              </a:rPr>
              <a:t>   （</a:t>
            </a:r>
            <a:r>
              <a:rPr lang="en-US" altLang="zh-CN" sz="1600" dirty="0">
                <a:solidFill>
                  <a:srgbClr val="656D8D"/>
                </a:solidFill>
              </a:rPr>
              <a:t>2</a:t>
            </a:r>
            <a:r>
              <a:rPr lang="zh-CN" altLang="en-US" sz="1600" dirty="0">
                <a:solidFill>
                  <a:srgbClr val="656D8D"/>
                </a:solidFill>
              </a:rPr>
              <a:t>）为每一个非根交换机选择一个到根交换机管理成本最低的端口作为根端口，并使其处于转发状态。</a:t>
            </a:r>
          </a:p>
          <a:p>
            <a:pPr>
              <a:lnSpc>
                <a:spcPct val="150000"/>
              </a:lnSpc>
            </a:pPr>
            <a:r>
              <a:rPr lang="zh-CN" altLang="en-US" sz="1600" dirty="0">
                <a:solidFill>
                  <a:srgbClr val="656D8D"/>
                </a:solidFill>
              </a:rPr>
              <a:t>   （</a:t>
            </a:r>
            <a:r>
              <a:rPr lang="en-US" altLang="zh-CN" sz="1600" dirty="0">
                <a:solidFill>
                  <a:srgbClr val="656D8D"/>
                </a:solidFill>
              </a:rPr>
              <a:t>3</a:t>
            </a:r>
            <a:r>
              <a:rPr lang="zh-CN" altLang="en-US" sz="1600" dirty="0">
                <a:solidFill>
                  <a:srgbClr val="656D8D"/>
                </a:solidFill>
              </a:rPr>
              <a:t>）当一个网络中有多个交换机时，这些交换机会将其到根交换机的管理成本宣告出去，其中具有最低管理成本的交换机作为指定交换机，指定交换机中发送最低管理成本的端口为指定端口，该端口处于转发状态。其他所有端口都被置为阻塞状态。</a:t>
            </a:r>
          </a:p>
          <a:p>
            <a:pPr>
              <a:lnSpc>
                <a:spcPct val="150000"/>
              </a:lnSpc>
            </a:pPr>
            <a:r>
              <a:rPr lang="zh-CN" altLang="en-US" sz="1600" dirty="0">
                <a:solidFill>
                  <a:srgbClr val="656D8D"/>
                </a:solidFill>
              </a:rPr>
              <a:t> </a:t>
            </a:r>
            <a:endParaRPr lang="en" altLang="zh-CN" sz="1600" dirty="0">
              <a:solidFill>
                <a:srgbClr val="656D8D"/>
              </a:solidFill>
            </a:endParaRPr>
          </a:p>
          <a:p>
            <a:pPr>
              <a:lnSpc>
                <a:spcPct val="150000"/>
              </a:lnSpc>
            </a:pPr>
            <a:endParaRPr lang="en" altLang="zh-CN" sz="1600" dirty="0">
              <a:solidFill>
                <a:srgbClr val="656D8D"/>
              </a:solidFill>
            </a:endParaRPr>
          </a:p>
          <a:p>
            <a:pPr>
              <a:lnSpc>
                <a:spcPct val="150000"/>
              </a:lnSpc>
            </a:pPr>
            <a:endParaRPr lang="en-US" altLang="zh-CN" sz="2000" dirty="0">
              <a:solidFill>
                <a:srgbClr val="656D8D"/>
              </a:solidFill>
            </a:endParaRPr>
          </a:p>
          <a:p>
            <a:pPr>
              <a:lnSpc>
                <a:spcPct val="150000"/>
              </a:lnSpc>
            </a:pPr>
            <a:endParaRPr lang="zh-CN" altLang="en-US" sz="2000" dirty="0">
              <a:solidFill>
                <a:srgbClr val="656D8D"/>
              </a:solidFill>
            </a:endParaRPr>
          </a:p>
        </p:txBody>
      </p:sp>
    </p:spTree>
    <p:extLst>
      <p:ext uri="{BB962C8B-B14F-4D97-AF65-F5344CB8AC3E}">
        <p14:creationId xmlns:p14="http://schemas.microsoft.com/office/powerpoint/2010/main" val="2194180810"/>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000" dirty="0"/>
              <a:t>相关知识</a:t>
            </a:r>
            <a:endParaRPr lang="zh-CN" altLang="en-US" dirty="0"/>
          </a:p>
        </p:txBody>
      </p:sp>
      <p:sp>
        <p:nvSpPr>
          <p:cNvPr id="4" name="Rectangle 3"/>
          <p:cNvSpPr txBox="1">
            <a:spLocks noRot="1" noChangeArrowheads="1"/>
          </p:cNvSpPr>
          <p:nvPr/>
        </p:nvSpPr>
        <p:spPr>
          <a:xfrm>
            <a:off x="301625" y="1752600"/>
            <a:ext cx="8540750" cy="4270375"/>
          </a:xfrm>
          <a:prstGeom prst="rect">
            <a:avLst/>
          </a:prstGeom>
        </p:spPr>
        <p:txBody>
          <a:bodyPr vert="horz" lIns="121917" tIns="60958" rIns="121917" bIns="60958" rtlCol="0">
            <a:normAutofit/>
          </a:bodyPr>
          <a:lstStyle>
            <a:lvl1pPr marL="457200" indent="-457200" algn="l" defTabSz="1219200" rtl="0" eaLnBrk="1" latinLnBrk="0" hangingPunct="1">
              <a:lnSpc>
                <a:spcPct val="120000"/>
              </a:lnSpc>
              <a:spcBef>
                <a:spcPct val="20000"/>
              </a:spcBef>
              <a:buSzPct val="80000"/>
              <a:buFont typeface="Wingdings"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endParaRPr lang="zh-CN" altLang="en-US" dirty="0"/>
          </a:p>
        </p:txBody>
      </p:sp>
      <p:sp>
        <p:nvSpPr>
          <p:cNvPr id="44" name="内容占位符 5"/>
          <p:cNvSpPr>
            <a:spLocks noGrp="1"/>
          </p:cNvSpPr>
          <p:nvPr>
            <p:ph idx="4294967295"/>
          </p:nvPr>
        </p:nvSpPr>
        <p:spPr>
          <a:xfrm>
            <a:off x="841375" y="1067594"/>
            <a:ext cx="10747058" cy="5341258"/>
          </a:xfrm>
          <a:prstGeom prst="rect">
            <a:avLst/>
          </a:prstGeom>
        </p:spPr>
        <p:txBody>
          <a:bodyPr>
            <a:noAutofit/>
          </a:bodyPr>
          <a:lstStyle/>
          <a:p>
            <a:pPr marL="0" indent="0">
              <a:lnSpc>
                <a:spcPct val="150000"/>
              </a:lnSpc>
              <a:buNone/>
            </a:pPr>
            <a:r>
              <a:rPr lang="zh-CN" altLang="en-US" dirty="0">
                <a:solidFill>
                  <a:srgbClr val="656D8D"/>
                </a:solidFill>
              </a:rPr>
              <a:t>生成树协议的算法过程 ：</a:t>
            </a:r>
            <a:endParaRPr lang="en-US" altLang="zh-CN" dirty="0">
              <a:solidFill>
                <a:srgbClr val="656D8D"/>
              </a:solidFill>
            </a:endParaRPr>
          </a:p>
          <a:p>
            <a:pPr marL="0" indent="0">
              <a:lnSpc>
                <a:spcPct val="150000"/>
              </a:lnSpc>
              <a:buNone/>
            </a:pPr>
            <a:r>
              <a:rPr lang="zh-CN" altLang="en-US" sz="1600" dirty="0">
                <a:solidFill>
                  <a:srgbClr val="656D8D"/>
                </a:solidFill>
              </a:rPr>
              <a:t>生成树协议的算法过程可以归纳为三个步骤：选择根网桥、选择根端口、选择指定端口。</a:t>
            </a:r>
            <a:endParaRPr lang="en-US" altLang="zh-CN" sz="1600" dirty="0">
              <a:solidFill>
                <a:srgbClr val="656D8D"/>
              </a:solidFill>
            </a:endParaRPr>
          </a:p>
          <a:p>
            <a:pPr marL="0" indent="0">
              <a:lnSpc>
                <a:spcPct val="150000"/>
              </a:lnSpc>
              <a:buNone/>
            </a:pPr>
            <a:r>
              <a:rPr lang="zh-CN" altLang="en-US" sz="1600" dirty="0">
                <a:solidFill>
                  <a:srgbClr val="656D8D"/>
                </a:solidFill>
              </a:rPr>
              <a:t>（</a:t>
            </a:r>
            <a:r>
              <a:rPr lang="en-US" altLang="zh-CN" sz="1600" dirty="0">
                <a:solidFill>
                  <a:srgbClr val="656D8D"/>
                </a:solidFill>
              </a:rPr>
              <a:t>1</a:t>
            </a:r>
            <a:r>
              <a:rPr lang="zh-CN" altLang="en-US" sz="1600" dirty="0">
                <a:solidFill>
                  <a:srgbClr val="656D8D"/>
                </a:solidFill>
              </a:rPr>
              <a:t>）选择根网桥：在全网中选择一个根网桥。</a:t>
            </a:r>
          </a:p>
          <a:p>
            <a:pPr marL="0" indent="0">
              <a:lnSpc>
                <a:spcPct val="150000"/>
              </a:lnSpc>
              <a:buNone/>
            </a:pPr>
            <a:r>
              <a:rPr lang="zh-CN" altLang="en-US" sz="1600" dirty="0">
                <a:solidFill>
                  <a:srgbClr val="656D8D"/>
                </a:solidFill>
              </a:rPr>
              <a:t>       比较网桥的</a:t>
            </a:r>
            <a:r>
              <a:rPr lang="en-US" altLang="zh-CN" sz="1600" dirty="0">
                <a:solidFill>
                  <a:srgbClr val="656D8D"/>
                </a:solidFill>
              </a:rPr>
              <a:t>BID</a:t>
            </a:r>
            <a:r>
              <a:rPr lang="zh-CN" altLang="en-US" sz="1600" dirty="0">
                <a:solidFill>
                  <a:srgbClr val="656D8D"/>
                </a:solidFill>
              </a:rPr>
              <a:t>值，值越小其优先级越高。</a:t>
            </a:r>
            <a:r>
              <a:rPr lang="en-US" altLang="zh-CN" sz="1600" dirty="0">
                <a:solidFill>
                  <a:srgbClr val="656D8D"/>
                </a:solidFill>
              </a:rPr>
              <a:t>ID</a:t>
            </a:r>
            <a:r>
              <a:rPr lang="zh-CN" altLang="en-US" sz="1600" dirty="0">
                <a:solidFill>
                  <a:srgbClr val="656D8D"/>
                </a:solidFill>
              </a:rPr>
              <a:t>值是由两部分组成的：交换机的优先级和</a:t>
            </a:r>
            <a:r>
              <a:rPr lang="en-US" altLang="zh-CN" sz="1600" dirty="0">
                <a:solidFill>
                  <a:srgbClr val="656D8D"/>
                </a:solidFill>
              </a:rPr>
              <a:t>MAC</a:t>
            </a:r>
            <a:r>
              <a:rPr lang="zh-CN" altLang="en-US" sz="1600" dirty="0">
                <a:solidFill>
                  <a:srgbClr val="656D8D"/>
                </a:solidFill>
              </a:rPr>
              <a:t>地址组成的，如果交换机的优先级相同则比较其</a:t>
            </a:r>
            <a:r>
              <a:rPr lang="en-US" altLang="zh-CN" sz="1600" dirty="0">
                <a:solidFill>
                  <a:srgbClr val="656D8D"/>
                </a:solidFill>
              </a:rPr>
              <a:t>MAC</a:t>
            </a:r>
            <a:r>
              <a:rPr lang="zh-CN" altLang="en-US" sz="1600" dirty="0">
                <a:solidFill>
                  <a:srgbClr val="656D8D"/>
                </a:solidFill>
              </a:rPr>
              <a:t>地址，地址值越小，其就被选举为根网桥。</a:t>
            </a:r>
          </a:p>
          <a:p>
            <a:pPr marL="0" indent="0">
              <a:lnSpc>
                <a:spcPct val="150000"/>
              </a:lnSpc>
              <a:buNone/>
            </a:pPr>
            <a:r>
              <a:rPr lang="zh-CN" altLang="en-US" sz="1600" dirty="0">
                <a:solidFill>
                  <a:srgbClr val="656D8D"/>
                </a:solidFill>
              </a:rPr>
              <a:t>（</a:t>
            </a:r>
            <a:r>
              <a:rPr lang="en-US" altLang="zh-CN" sz="1600" dirty="0">
                <a:solidFill>
                  <a:srgbClr val="656D8D"/>
                </a:solidFill>
              </a:rPr>
              <a:t>2</a:t>
            </a:r>
            <a:r>
              <a:rPr lang="zh-CN" altLang="en-US" sz="1600" dirty="0">
                <a:solidFill>
                  <a:srgbClr val="656D8D"/>
                </a:solidFill>
              </a:rPr>
              <a:t>）选择根端口：在每个非根交换机上选择根端口。</a:t>
            </a:r>
          </a:p>
          <a:p>
            <a:pPr marL="0" indent="0">
              <a:lnSpc>
                <a:spcPct val="150000"/>
              </a:lnSpc>
              <a:buNone/>
            </a:pPr>
            <a:r>
              <a:rPr lang="zh-CN" altLang="en-US" sz="1600" dirty="0">
                <a:solidFill>
                  <a:srgbClr val="656D8D"/>
                </a:solidFill>
              </a:rPr>
              <a:t>       首先，比较根路径成本，根路径成本取决于链路的带宽，带宽越大，路径成本越低，则选该端口为根端口。其次，如果根路径成本相同，则要比较所在对端交换机</a:t>
            </a:r>
            <a:r>
              <a:rPr lang="en-US" altLang="zh-CN" sz="1600" dirty="0">
                <a:solidFill>
                  <a:srgbClr val="656D8D"/>
                </a:solidFill>
              </a:rPr>
              <a:t>BID</a:t>
            </a:r>
            <a:r>
              <a:rPr lang="zh-CN" altLang="en-US" sz="1600" dirty="0">
                <a:solidFill>
                  <a:srgbClr val="656D8D"/>
                </a:solidFill>
              </a:rPr>
              <a:t>值，值越小，则其优先级越高。最后，比较端口的</a:t>
            </a:r>
            <a:r>
              <a:rPr lang="en-US" altLang="zh-CN" sz="1600" dirty="0">
                <a:solidFill>
                  <a:srgbClr val="656D8D"/>
                </a:solidFill>
              </a:rPr>
              <a:t>ID</a:t>
            </a:r>
            <a:r>
              <a:rPr lang="zh-CN" altLang="en-US" sz="1600" dirty="0">
                <a:solidFill>
                  <a:srgbClr val="656D8D"/>
                </a:solidFill>
              </a:rPr>
              <a:t>值，该值分为两部分：端口优先级和端口编号，值小的被选为根端口。</a:t>
            </a:r>
            <a:endParaRPr lang="en-US" altLang="zh-CN" sz="1600" dirty="0">
              <a:solidFill>
                <a:srgbClr val="656D8D"/>
              </a:solidFill>
            </a:endParaRPr>
          </a:p>
          <a:p>
            <a:pPr marL="0" indent="0">
              <a:lnSpc>
                <a:spcPct val="150000"/>
              </a:lnSpc>
              <a:buNone/>
            </a:pPr>
            <a:r>
              <a:rPr lang="zh-CN" altLang="en-US" sz="1600" dirty="0">
                <a:solidFill>
                  <a:srgbClr val="656D8D"/>
                </a:solidFill>
              </a:rPr>
              <a:t>（</a:t>
            </a:r>
            <a:r>
              <a:rPr lang="en-US" altLang="zh-CN" sz="1600" dirty="0">
                <a:solidFill>
                  <a:srgbClr val="656D8D"/>
                </a:solidFill>
              </a:rPr>
              <a:t>3</a:t>
            </a:r>
            <a:r>
              <a:rPr lang="zh-CN" altLang="en-US" sz="1600" dirty="0">
                <a:solidFill>
                  <a:srgbClr val="656D8D"/>
                </a:solidFill>
              </a:rPr>
              <a:t>）选择指定端口：在每条链路上选择一个指定端口，根网桥上所有端口都是指定端口。首先，比较根路径成本。其次，比较端口所在网桥的</a:t>
            </a:r>
            <a:r>
              <a:rPr lang="en" altLang="zh-CN" sz="1600" dirty="0">
                <a:solidFill>
                  <a:srgbClr val="656D8D"/>
                </a:solidFill>
              </a:rPr>
              <a:t>ID</a:t>
            </a:r>
            <a:r>
              <a:rPr lang="zh-CN" altLang="en-US" sz="1600" dirty="0">
                <a:solidFill>
                  <a:srgbClr val="656D8D"/>
                </a:solidFill>
              </a:rPr>
              <a:t>值。最后，比较端口的</a:t>
            </a:r>
            <a:r>
              <a:rPr lang="en" altLang="zh-CN" sz="1600" dirty="0">
                <a:solidFill>
                  <a:srgbClr val="656D8D"/>
                </a:solidFill>
              </a:rPr>
              <a:t>ID </a:t>
            </a:r>
            <a:r>
              <a:rPr lang="zh-CN" altLang="en-US" sz="1600" dirty="0">
                <a:solidFill>
                  <a:srgbClr val="656D8D"/>
                </a:solidFill>
              </a:rPr>
              <a:t>值。</a:t>
            </a:r>
          </a:p>
          <a:p>
            <a:pPr marL="0" indent="0">
              <a:lnSpc>
                <a:spcPct val="150000"/>
              </a:lnSpc>
              <a:buNone/>
            </a:pPr>
            <a:endParaRPr lang="zh-CN" altLang="en-US" dirty="0">
              <a:solidFill>
                <a:srgbClr val="656D8D"/>
              </a:solidFill>
            </a:endParaRPr>
          </a:p>
          <a:p>
            <a:pPr marL="0" indent="0">
              <a:lnSpc>
                <a:spcPct val="150000"/>
              </a:lnSpc>
              <a:buNone/>
            </a:pPr>
            <a:endParaRPr lang="en-US" altLang="zh-CN" dirty="0">
              <a:solidFill>
                <a:srgbClr val="656D8D"/>
              </a:solidFill>
            </a:endParaRPr>
          </a:p>
          <a:p>
            <a:pPr marL="0" indent="0">
              <a:lnSpc>
                <a:spcPct val="150000"/>
              </a:lnSpc>
              <a:buNone/>
            </a:pPr>
            <a:endParaRPr lang="zh-CN" altLang="en-US" sz="3600" dirty="0">
              <a:solidFill>
                <a:srgbClr val="656D8D"/>
              </a:solidFill>
            </a:endParaRPr>
          </a:p>
          <a:p>
            <a:pPr marL="0" indent="0">
              <a:lnSpc>
                <a:spcPct val="150000"/>
              </a:lnSpc>
              <a:buNone/>
            </a:pPr>
            <a:endParaRPr lang="zh-CN" altLang="en" sz="1800" dirty="0">
              <a:solidFill>
                <a:srgbClr val="656D8D"/>
              </a:solidFill>
            </a:endParaRPr>
          </a:p>
          <a:p>
            <a:pPr marL="0" indent="0">
              <a:lnSpc>
                <a:spcPct val="150000"/>
              </a:lnSpc>
              <a:buNone/>
            </a:pPr>
            <a:endParaRPr lang="en-US" altLang="zh-CN" sz="1800" dirty="0">
              <a:solidFill>
                <a:srgbClr val="656D8D"/>
              </a:solidFill>
            </a:endParaRPr>
          </a:p>
          <a:p>
            <a:pPr marL="0" indent="0">
              <a:lnSpc>
                <a:spcPct val="150000"/>
              </a:lnSpc>
              <a:buNone/>
            </a:pPr>
            <a:r>
              <a:rPr lang="zh-CN" altLang="en-US" dirty="0">
                <a:solidFill>
                  <a:srgbClr val="656D8D"/>
                </a:solidFill>
              </a:rPr>
              <a:t>    </a:t>
            </a:r>
            <a:endParaRPr lang="en-US" altLang="zh-CN" sz="2000" dirty="0">
              <a:solidFill>
                <a:srgbClr val="656D8D"/>
              </a:solidFill>
            </a:endParaRPr>
          </a:p>
          <a:p>
            <a:pPr marL="0" indent="0">
              <a:lnSpc>
                <a:spcPct val="150000"/>
              </a:lnSpc>
              <a:buNone/>
            </a:pPr>
            <a:endParaRPr lang="en-US" altLang="zh-CN" sz="2000" dirty="0">
              <a:solidFill>
                <a:srgbClr val="656D8D"/>
              </a:solidFill>
            </a:endParaRPr>
          </a:p>
        </p:txBody>
      </p:sp>
      <p:grpSp>
        <p:nvGrpSpPr>
          <p:cNvPr id="188" name="组合 187"/>
          <p:cNvGrpSpPr/>
          <p:nvPr/>
        </p:nvGrpSpPr>
        <p:grpSpPr>
          <a:xfrm>
            <a:off x="688975" y="5570653"/>
            <a:ext cx="10226040" cy="1123950"/>
            <a:chOff x="1325" y="8641"/>
            <a:chExt cx="16104" cy="1770"/>
          </a:xfrm>
        </p:grpSpPr>
        <p:sp>
          <p:nvSpPr>
            <p:cNvPr id="190" name="矩形 189"/>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132016395"/>
      </p:ext>
    </p:extLst>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4" name="Rectangle 3"/>
          <p:cNvSpPr txBox="1">
            <a:spLocks noRot="1" noChangeArrowheads="1"/>
          </p:cNvSpPr>
          <p:nvPr/>
        </p:nvSpPr>
        <p:spPr>
          <a:xfrm>
            <a:off x="301625" y="1752600"/>
            <a:ext cx="8540750" cy="4270375"/>
          </a:xfrm>
          <a:prstGeom prst="rect">
            <a:avLst/>
          </a:prstGeom>
        </p:spPr>
        <p:txBody>
          <a:bodyPr vert="horz" lIns="121917" tIns="60958" rIns="121917" bIns="60958" rtlCol="0">
            <a:normAutofit/>
          </a:bodyPr>
          <a:lstStyle>
            <a:lvl1pPr marL="457200" indent="-457200" algn="l" defTabSz="1219200" rtl="0" eaLnBrk="1" latinLnBrk="0" hangingPunct="1">
              <a:lnSpc>
                <a:spcPct val="120000"/>
              </a:lnSpc>
              <a:spcBef>
                <a:spcPct val="20000"/>
              </a:spcBef>
              <a:buSzPct val="80000"/>
              <a:buFont typeface="Wingdings"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endParaRPr lang="zh-CN" altLang="en-US" dirty="0"/>
          </a:p>
        </p:txBody>
      </p:sp>
      <p:cxnSp>
        <p:nvCxnSpPr>
          <p:cNvPr id="47" name="直接连接符 46"/>
          <p:cNvCxnSpPr/>
          <p:nvPr/>
        </p:nvCxnSpPr>
        <p:spPr>
          <a:xfrm>
            <a:off x="4742124" y="-17285881"/>
            <a:ext cx="5700450"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7" name="文本框 1"/>
          <p:cNvSpPr txBox="1"/>
          <p:nvPr/>
        </p:nvSpPr>
        <p:spPr>
          <a:xfrm>
            <a:off x="898576" y="1343480"/>
            <a:ext cx="10200506" cy="3413114"/>
          </a:xfrm>
          <a:prstGeom prst="rect">
            <a:avLst/>
          </a:prstGeom>
          <a:noFill/>
        </p:spPr>
        <p:txBody>
          <a:bodyPr wrap="square" rtlCol="0" anchor="t">
            <a:spAutoFit/>
          </a:bodyPr>
          <a:lstStyle/>
          <a:p>
            <a:pPr>
              <a:lnSpc>
                <a:spcPct val="150000"/>
              </a:lnSpc>
            </a:pPr>
            <a:r>
              <a:rPr lang="zh-CN" altLang="en-US" sz="2000" dirty="0">
                <a:solidFill>
                  <a:srgbClr val="656D8D"/>
                </a:solidFill>
                <a:sym typeface="+mn-ea"/>
              </a:rPr>
              <a:t>生成树协议的端口状态 ：</a:t>
            </a:r>
            <a:endParaRPr lang="en-US" altLang="zh-CN" sz="2000" dirty="0">
              <a:solidFill>
                <a:srgbClr val="656D8D"/>
              </a:solidFill>
              <a:sym typeface="+mn-ea"/>
            </a:endParaRPr>
          </a:p>
          <a:p>
            <a:pPr>
              <a:lnSpc>
                <a:spcPct val="150000"/>
              </a:lnSpc>
            </a:pPr>
            <a:r>
              <a:rPr lang="zh-CN" altLang="en-US" sz="1800" dirty="0">
                <a:solidFill>
                  <a:srgbClr val="656D8D"/>
                </a:solidFill>
                <a:sym typeface="+mn-ea"/>
              </a:rPr>
              <a:t>每个交换机的端口都会经过一系列的状态。</a:t>
            </a:r>
          </a:p>
          <a:p>
            <a:pPr>
              <a:lnSpc>
                <a:spcPct val="150000"/>
              </a:lnSpc>
            </a:pPr>
            <a:r>
              <a:rPr lang="en-US" altLang="zh-CN" sz="1800" dirty="0">
                <a:solidFill>
                  <a:srgbClr val="656D8D"/>
                </a:solidFill>
                <a:sym typeface="+mn-ea"/>
              </a:rPr>
              <a:t>1</a:t>
            </a:r>
            <a:r>
              <a:rPr lang="zh-CN" altLang="en-US" sz="1800" dirty="0">
                <a:solidFill>
                  <a:srgbClr val="656D8D"/>
                </a:solidFill>
                <a:sym typeface="+mn-ea"/>
              </a:rPr>
              <a:t>）</a:t>
            </a:r>
            <a:r>
              <a:rPr lang="en" altLang="zh-CN" sz="1800" dirty="0">
                <a:solidFill>
                  <a:srgbClr val="656D8D"/>
                </a:solidFill>
                <a:sym typeface="+mn-ea"/>
              </a:rPr>
              <a:t>Disable</a:t>
            </a:r>
            <a:r>
              <a:rPr lang="zh-CN" altLang="en" sz="1800" dirty="0">
                <a:solidFill>
                  <a:srgbClr val="656D8D"/>
                </a:solidFill>
                <a:sym typeface="+mn-ea"/>
              </a:rPr>
              <a:t>（</a:t>
            </a:r>
            <a:r>
              <a:rPr lang="zh-CN" altLang="en-US" sz="1800" dirty="0">
                <a:solidFill>
                  <a:srgbClr val="656D8D"/>
                </a:solidFill>
                <a:sym typeface="+mn-ea"/>
              </a:rPr>
              <a:t>禁用）：为了管理目的或者因为发生故障将端口关闭时的状态。</a:t>
            </a:r>
          </a:p>
          <a:p>
            <a:pPr>
              <a:lnSpc>
                <a:spcPct val="150000"/>
              </a:lnSpc>
            </a:pPr>
            <a:r>
              <a:rPr lang="en-US" altLang="zh-CN" sz="1800" dirty="0">
                <a:solidFill>
                  <a:srgbClr val="656D8D"/>
                </a:solidFill>
                <a:sym typeface="+mn-ea"/>
              </a:rPr>
              <a:t>2</a:t>
            </a:r>
            <a:r>
              <a:rPr lang="zh-CN" altLang="en-US" sz="1800" dirty="0">
                <a:solidFill>
                  <a:srgbClr val="656D8D"/>
                </a:solidFill>
                <a:sym typeface="+mn-ea"/>
              </a:rPr>
              <a:t>）</a:t>
            </a:r>
            <a:r>
              <a:rPr lang="en" altLang="zh-CN" sz="1800" dirty="0" err="1">
                <a:solidFill>
                  <a:srgbClr val="656D8D"/>
                </a:solidFill>
                <a:sym typeface="+mn-ea"/>
              </a:rPr>
              <a:t>Bloking</a:t>
            </a:r>
            <a:r>
              <a:rPr lang="zh-CN" altLang="en" sz="1800" dirty="0">
                <a:solidFill>
                  <a:srgbClr val="656D8D"/>
                </a:solidFill>
                <a:sym typeface="+mn-ea"/>
              </a:rPr>
              <a:t>（</a:t>
            </a:r>
            <a:r>
              <a:rPr lang="zh-CN" altLang="en-US" sz="1800" dirty="0">
                <a:solidFill>
                  <a:srgbClr val="656D8D"/>
                </a:solidFill>
                <a:sym typeface="+mn-ea"/>
              </a:rPr>
              <a:t>阻塞）：在开始启用端口之后的状态。端口不能接收或者传输数据，不能把</a:t>
            </a:r>
            <a:r>
              <a:rPr lang="en" altLang="zh-CN" sz="1800" dirty="0">
                <a:solidFill>
                  <a:srgbClr val="656D8D"/>
                </a:solidFill>
                <a:sym typeface="+mn-ea"/>
              </a:rPr>
              <a:t>MAC</a:t>
            </a:r>
            <a:r>
              <a:rPr lang="zh-CN" altLang="en-US" sz="1800" dirty="0">
                <a:solidFill>
                  <a:srgbClr val="656D8D"/>
                </a:solidFill>
                <a:sym typeface="+mn-ea"/>
              </a:rPr>
              <a:t>地址加入它的地址表，只能接收</a:t>
            </a:r>
            <a:r>
              <a:rPr lang="en" altLang="zh-CN" sz="1800" dirty="0">
                <a:solidFill>
                  <a:srgbClr val="656D8D"/>
                </a:solidFill>
                <a:sym typeface="+mn-ea"/>
              </a:rPr>
              <a:t>BPDU</a:t>
            </a:r>
            <a:r>
              <a:rPr lang="zh-CN" altLang="en" sz="1800" dirty="0">
                <a:solidFill>
                  <a:srgbClr val="656D8D"/>
                </a:solidFill>
                <a:sym typeface="+mn-ea"/>
              </a:rPr>
              <a:t>。</a:t>
            </a:r>
            <a:r>
              <a:rPr lang="zh-CN" altLang="en-US" sz="1800" dirty="0">
                <a:solidFill>
                  <a:srgbClr val="656D8D"/>
                </a:solidFill>
                <a:sym typeface="+mn-ea"/>
              </a:rPr>
              <a:t>如果检测到有一个桥接环，或者如果端口失去了根端口或者指定端口的状态，就会返回阻塞状态。</a:t>
            </a:r>
          </a:p>
          <a:p>
            <a:pPr>
              <a:lnSpc>
                <a:spcPct val="150000"/>
              </a:lnSpc>
            </a:pPr>
            <a:r>
              <a:rPr lang="en-US" altLang="zh-CN" sz="1800" dirty="0">
                <a:solidFill>
                  <a:srgbClr val="656D8D"/>
                </a:solidFill>
                <a:sym typeface="+mn-ea"/>
              </a:rPr>
              <a:t>3</a:t>
            </a:r>
            <a:r>
              <a:rPr lang="zh-CN" altLang="en-US" sz="1800" dirty="0">
                <a:solidFill>
                  <a:srgbClr val="656D8D"/>
                </a:solidFill>
                <a:sym typeface="+mn-ea"/>
              </a:rPr>
              <a:t>）</a:t>
            </a:r>
            <a:r>
              <a:rPr lang="en" altLang="zh-CN" sz="1800" dirty="0">
                <a:solidFill>
                  <a:srgbClr val="656D8D"/>
                </a:solidFill>
                <a:sym typeface="+mn-ea"/>
              </a:rPr>
              <a:t>Listening</a:t>
            </a:r>
            <a:r>
              <a:rPr lang="zh-CN" altLang="en" sz="1800" dirty="0">
                <a:solidFill>
                  <a:srgbClr val="656D8D"/>
                </a:solidFill>
                <a:sym typeface="+mn-ea"/>
              </a:rPr>
              <a:t>（</a:t>
            </a:r>
            <a:r>
              <a:rPr lang="zh-CN" altLang="en-US" sz="1800" dirty="0">
                <a:solidFill>
                  <a:srgbClr val="656D8D"/>
                </a:solidFill>
                <a:sym typeface="+mn-ea"/>
              </a:rPr>
              <a:t>监听）：若一个端口可以成为一个根端口或者指定端口，则转入监听状态。该端口不能接收或者传输数据，也不能把</a:t>
            </a:r>
            <a:r>
              <a:rPr lang="en" altLang="zh-CN" sz="1800" dirty="0">
                <a:solidFill>
                  <a:srgbClr val="656D8D"/>
                </a:solidFill>
                <a:sym typeface="+mn-ea"/>
              </a:rPr>
              <a:t>MAC</a:t>
            </a:r>
            <a:r>
              <a:rPr lang="zh-CN" altLang="en-US" sz="1800" dirty="0">
                <a:solidFill>
                  <a:srgbClr val="656D8D"/>
                </a:solidFill>
                <a:sym typeface="+mn-ea"/>
              </a:rPr>
              <a:t>地址加入到它的地址表，只能接收或发送</a:t>
            </a:r>
            <a:r>
              <a:rPr lang="en" altLang="zh-CN" sz="1800" dirty="0">
                <a:solidFill>
                  <a:srgbClr val="656D8D"/>
                </a:solidFill>
                <a:sym typeface="+mn-ea"/>
              </a:rPr>
              <a:t>BPDU</a:t>
            </a:r>
            <a:r>
              <a:rPr lang="zh-CN" altLang="en" sz="1800" dirty="0">
                <a:solidFill>
                  <a:srgbClr val="656D8D"/>
                </a:solidFill>
                <a:sym typeface="+mn-ea"/>
              </a:rPr>
              <a:t>。</a:t>
            </a:r>
          </a:p>
        </p:txBody>
      </p:sp>
      <p:grpSp>
        <p:nvGrpSpPr>
          <p:cNvPr id="38" name="组合 37"/>
          <p:cNvGrpSpPr/>
          <p:nvPr/>
        </p:nvGrpSpPr>
        <p:grpSpPr>
          <a:xfrm>
            <a:off x="841375" y="5487035"/>
            <a:ext cx="10226040" cy="1123950"/>
            <a:chOff x="1325" y="8641"/>
            <a:chExt cx="16104" cy="1770"/>
          </a:xfrm>
        </p:grpSpPr>
        <p:sp>
          <p:nvSpPr>
            <p:cNvPr id="48" name="矩形 47"/>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70" name="文本框 769"/>
          <p:cNvSpPr txBox="1"/>
          <p:nvPr/>
        </p:nvSpPr>
        <p:spPr>
          <a:xfrm>
            <a:off x="7300103" y="4365158"/>
            <a:ext cx="1417642" cy="1015663"/>
          </a:xfrm>
          <a:prstGeom prst="rect">
            <a:avLst/>
          </a:prstGeom>
          <a:noFill/>
        </p:spPr>
        <p:txBody>
          <a:bodyPr wrap="squar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2</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7488202"/>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52" name="文本框 1"/>
          <p:cNvSpPr txBox="1"/>
          <p:nvPr/>
        </p:nvSpPr>
        <p:spPr>
          <a:xfrm>
            <a:off x="1054184" y="1143794"/>
            <a:ext cx="10003154" cy="2632003"/>
          </a:xfrm>
          <a:prstGeom prst="rect">
            <a:avLst/>
          </a:prstGeom>
          <a:noFill/>
        </p:spPr>
        <p:txBody>
          <a:bodyPr wrap="square" rtlCol="0" anchor="t">
            <a:spAutoFit/>
          </a:bodyPr>
          <a:lstStyle/>
          <a:p>
            <a:pPr>
              <a:lnSpc>
                <a:spcPct val="150000"/>
              </a:lnSpc>
            </a:pPr>
            <a:r>
              <a:rPr lang="en" altLang="zh-CN" sz="1600" dirty="0">
                <a:solidFill>
                  <a:srgbClr val="656D8D"/>
                </a:solidFill>
                <a:sym typeface="+mn-ea"/>
              </a:rPr>
              <a:t>4</a:t>
            </a:r>
            <a:r>
              <a:rPr lang="zh-CN" altLang="en" sz="1600" dirty="0">
                <a:solidFill>
                  <a:srgbClr val="656D8D"/>
                </a:solidFill>
                <a:sym typeface="+mn-ea"/>
              </a:rPr>
              <a:t>）</a:t>
            </a:r>
            <a:r>
              <a:rPr lang="en" altLang="zh-CN" sz="1600" dirty="0">
                <a:solidFill>
                  <a:srgbClr val="656D8D"/>
                </a:solidFill>
                <a:sym typeface="+mn-ea"/>
              </a:rPr>
              <a:t>Learning</a:t>
            </a:r>
            <a:r>
              <a:rPr lang="zh-CN" altLang="en" sz="1600" dirty="0">
                <a:solidFill>
                  <a:srgbClr val="656D8D"/>
                </a:solidFill>
                <a:sym typeface="+mn-ea"/>
              </a:rPr>
              <a:t>（</a:t>
            </a:r>
            <a:r>
              <a:rPr lang="zh-CN" altLang="en-US" sz="1600" dirty="0">
                <a:solidFill>
                  <a:srgbClr val="656D8D"/>
                </a:solidFill>
                <a:sym typeface="+mn-ea"/>
              </a:rPr>
              <a:t>学习）：在</a:t>
            </a:r>
            <a:r>
              <a:rPr lang="en" altLang="zh-CN" sz="1600" dirty="0">
                <a:solidFill>
                  <a:srgbClr val="656D8D"/>
                </a:solidFill>
                <a:sym typeface="+mn-ea"/>
              </a:rPr>
              <a:t>Forward Delay</a:t>
            </a:r>
            <a:r>
              <a:rPr lang="zh-CN" altLang="en" sz="1600" dirty="0">
                <a:solidFill>
                  <a:srgbClr val="656D8D"/>
                </a:solidFill>
                <a:sym typeface="+mn-ea"/>
              </a:rPr>
              <a:t>（</a:t>
            </a:r>
            <a:r>
              <a:rPr lang="zh-CN" altLang="en-US" sz="1600" dirty="0">
                <a:solidFill>
                  <a:srgbClr val="656D8D"/>
                </a:solidFill>
                <a:sym typeface="+mn-ea"/>
              </a:rPr>
              <a:t>转发延时）计时时间（默认为</a:t>
            </a:r>
            <a:r>
              <a:rPr lang="en-US" altLang="zh-CN" sz="1600" dirty="0">
                <a:solidFill>
                  <a:srgbClr val="656D8D"/>
                </a:solidFill>
                <a:sym typeface="+mn-ea"/>
              </a:rPr>
              <a:t>15</a:t>
            </a:r>
            <a:r>
              <a:rPr lang="en" altLang="zh-CN" sz="1600" dirty="0">
                <a:solidFill>
                  <a:srgbClr val="656D8D"/>
                </a:solidFill>
                <a:sym typeface="+mn-ea"/>
              </a:rPr>
              <a:t>s</a:t>
            </a:r>
            <a:r>
              <a:rPr lang="zh-CN" altLang="en" sz="1600" dirty="0">
                <a:solidFill>
                  <a:srgbClr val="656D8D"/>
                </a:solidFill>
                <a:sym typeface="+mn-ea"/>
              </a:rPr>
              <a:t>）</a:t>
            </a:r>
            <a:r>
              <a:rPr lang="zh-CN" altLang="en-US" sz="1600" dirty="0">
                <a:solidFill>
                  <a:srgbClr val="656D8D"/>
                </a:solidFill>
                <a:sym typeface="+mn-ea"/>
              </a:rPr>
              <a:t>之后，端口进入学习状态。端口不能传输数据，但是可以发送和接收</a:t>
            </a:r>
            <a:r>
              <a:rPr lang="en" altLang="zh-CN" sz="1600" dirty="0">
                <a:solidFill>
                  <a:srgbClr val="656D8D"/>
                </a:solidFill>
                <a:sym typeface="+mn-ea"/>
              </a:rPr>
              <a:t>BPDU</a:t>
            </a:r>
            <a:r>
              <a:rPr lang="zh-CN" altLang="en" sz="1600" dirty="0">
                <a:solidFill>
                  <a:srgbClr val="656D8D"/>
                </a:solidFill>
                <a:sym typeface="+mn-ea"/>
              </a:rPr>
              <a:t>。</a:t>
            </a:r>
            <a:r>
              <a:rPr lang="zh-CN" altLang="en-US" sz="1600" dirty="0">
                <a:solidFill>
                  <a:srgbClr val="656D8D"/>
                </a:solidFill>
                <a:sym typeface="+mn-ea"/>
              </a:rPr>
              <a:t>这时端口可以学习</a:t>
            </a:r>
            <a:r>
              <a:rPr lang="en" altLang="zh-CN" sz="1600" dirty="0">
                <a:solidFill>
                  <a:srgbClr val="656D8D"/>
                </a:solidFill>
                <a:sym typeface="+mn-ea"/>
              </a:rPr>
              <a:t>MAC</a:t>
            </a:r>
            <a:r>
              <a:rPr lang="zh-CN" altLang="en-US" sz="1600" dirty="0">
                <a:solidFill>
                  <a:srgbClr val="656D8D"/>
                </a:solidFill>
                <a:sym typeface="+mn-ea"/>
              </a:rPr>
              <a:t>地址，并将其加入到地址表中。</a:t>
            </a:r>
          </a:p>
          <a:p>
            <a:pPr>
              <a:lnSpc>
                <a:spcPct val="150000"/>
              </a:lnSpc>
            </a:pPr>
            <a:r>
              <a:rPr lang="en-US" altLang="zh-CN" sz="1600" dirty="0">
                <a:solidFill>
                  <a:srgbClr val="656D8D"/>
                </a:solidFill>
                <a:sym typeface="+mn-ea"/>
              </a:rPr>
              <a:t>5</a:t>
            </a:r>
            <a:r>
              <a:rPr lang="zh-CN" altLang="en-US" sz="1600" dirty="0">
                <a:solidFill>
                  <a:srgbClr val="656D8D"/>
                </a:solidFill>
                <a:sym typeface="+mn-ea"/>
              </a:rPr>
              <a:t>）</a:t>
            </a:r>
            <a:r>
              <a:rPr lang="en" altLang="zh-CN" sz="1600" dirty="0">
                <a:solidFill>
                  <a:srgbClr val="656D8D"/>
                </a:solidFill>
                <a:sym typeface="+mn-ea"/>
              </a:rPr>
              <a:t>Forwarding</a:t>
            </a:r>
            <a:r>
              <a:rPr lang="zh-CN" altLang="en" sz="1600" dirty="0">
                <a:solidFill>
                  <a:srgbClr val="656D8D"/>
                </a:solidFill>
                <a:sym typeface="+mn-ea"/>
              </a:rPr>
              <a:t>（</a:t>
            </a:r>
            <a:r>
              <a:rPr lang="zh-CN" altLang="en-US" sz="1600" dirty="0">
                <a:solidFill>
                  <a:srgbClr val="656D8D"/>
                </a:solidFill>
                <a:sym typeface="+mn-ea"/>
              </a:rPr>
              <a:t>转发）：在下一次</a:t>
            </a:r>
            <a:r>
              <a:rPr lang="en" altLang="zh-CN" sz="1600" dirty="0">
                <a:solidFill>
                  <a:srgbClr val="656D8D"/>
                </a:solidFill>
                <a:sym typeface="+mn-ea"/>
              </a:rPr>
              <a:t>Forward Delay</a:t>
            </a:r>
            <a:r>
              <a:rPr lang="zh-CN" altLang="en" sz="1600" dirty="0">
                <a:solidFill>
                  <a:srgbClr val="656D8D"/>
                </a:solidFill>
                <a:sym typeface="+mn-ea"/>
              </a:rPr>
              <a:t>（</a:t>
            </a:r>
            <a:r>
              <a:rPr lang="zh-CN" altLang="en-US" sz="1600" dirty="0">
                <a:solidFill>
                  <a:srgbClr val="656D8D"/>
                </a:solidFill>
                <a:sym typeface="+mn-ea"/>
              </a:rPr>
              <a:t>转发延时）计时时间（默认为</a:t>
            </a:r>
            <a:r>
              <a:rPr lang="en-US" altLang="zh-CN" sz="1600" dirty="0">
                <a:solidFill>
                  <a:srgbClr val="656D8D"/>
                </a:solidFill>
                <a:sym typeface="+mn-ea"/>
              </a:rPr>
              <a:t>15</a:t>
            </a:r>
            <a:r>
              <a:rPr lang="en" altLang="zh-CN" sz="1600" dirty="0">
                <a:solidFill>
                  <a:srgbClr val="656D8D"/>
                </a:solidFill>
                <a:sym typeface="+mn-ea"/>
              </a:rPr>
              <a:t>s</a:t>
            </a:r>
            <a:r>
              <a:rPr lang="zh-CN" altLang="en" sz="1600" dirty="0">
                <a:solidFill>
                  <a:srgbClr val="656D8D"/>
                </a:solidFill>
                <a:sym typeface="+mn-ea"/>
              </a:rPr>
              <a:t>）</a:t>
            </a:r>
            <a:r>
              <a:rPr lang="zh-CN" altLang="en-US" sz="1600" dirty="0">
                <a:solidFill>
                  <a:srgbClr val="656D8D"/>
                </a:solidFill>
                <a:sym typeface="+mn-ea"/>
              </a:rPr>
              <a:t>之后，端口进入转发状态。端口现在能够发送和接收数据、学习</a:t>
            </a:r>
            <a:r>
              <a:rPr lang="en" altLang="zh-CN" sz="1600" dirty="0">
                <a:solidFill>
                  <a:srgbClr val="656D8D"/>
                </a:solidFill>
                <a:sym typeface="+mn-ea"/>
              </a:rPr>
              <a:t>MAC</a:t>
            </a:r>
            <a:r>
              <a:rPr lang="zh-CN" altLang="en-US" sz="1600" dirty="0">
                <a:solidFill>
                  <a:srgbClr val="656D8D"/>
                </a:solidFill>
                <a:sym typeface="+mn-ea"/>
              </a:rPr>
              <a:t>地址，还能发送和接收</a:t>
            </a:r>
            <a:r>
              <a:rPr lang="en" altLang="zh-CN" sz="1600" dirty="0">
                <a:solidFill>
                  <a:srgbClr val="656D8D"/>
                </a:solidFill>
                <a:sym typeface="+mn-ea"/>
              </a:rPr>
              <a:t>BPDU</a:t>
            </a:r>
            <a:r>
              <a:rPr lang="zh-CN" altLang="en" sz="1600" dirty="0">
                <a:solidFill>
                  <a:srgbClr val="656D8D"/>
                </a:solidFill>
                <a:sym typeface="+mn-ea"/>
              </a:rPr>
              <a:t>。</a:t>
            </a:r>
          </a:p>
          <a:p>
            <a:pPr>
              <a:lnSpc>
                <a:spcPct val="150000"/>
              </a:lnSpc>
            </a:pPr>
            <a:r>
              <a:rPr lang="zh-CN" altLang="en-US" sz="1600" dirty="0">
                <a:solidFill>
                  <a:srgbClr val="656D8D"/>
                </a:solidFill>
                <a:sym typeface="+mn-ea"/>
              </a:rPr>
              <a:t>端口被选为指定端口或根端口后，需要从</a:t>
            </a:r>
            <a:r>
              <a:rPr lang="en" altLang="zh-CN" sz="1600" dirty="0">
                <a:solidFill>
                  <a:srgbClr val="656D8D"/>
                </a:solidFill>
                <a:sym typeface="+mn-ea"/>
              </a:rPr>
              <a:t>Blocking</a:t>
            </a:r>
            <a:r>
              <a:rPr lang="zh-CN" altLang="en-US" sz="1600" dirty="0">
                <a:solidFill>
                  <a:srgbClr val="656D8D"/>
                </a:solidFill>
                <a:sym typeface="+mn-ea"/>
              </a:rPr>
              <a:t>状态经</a:t>
            </a:r>
            <a:r>
              <a:rPr lang="en" altLang="zh-CN" sz="1600" dirty="0">
                <a:solidFill>
                  <a:srgbClr val="656D8D"/>
                </a:solidFill>
                <a:sym typeface="+mn-ea"/>
              </a:rPr>
              <a:t>Listening</a:t>
            </a:r>
            <a:r>
              <a:rPr lang="zh-CN" altLang="en-US" sz="1600" dirty="0">
                <a:solidFill>
                  <a:srgbClr val="656D8D"/>
                </a:solidFill>
                <a:sym typeface="+mn-ea"/>
              </a:rPr>
              <a:t>和</a:t>
            </a:r>
            <a:r>
              <a:rPr lang="en" altLang="zh-CN" sz="1600" dirty="0">
                <a:solidFill>
                  <a:srgbClr val="656D8D"/>
                </a:solidFill>
                <a:sym typeface="+mn-ea"/>
              </a:rPr>
              <a:t>Learning</a:t>
            </a:r>
            <a:r>
              <a:rPr lang="zh-CN" altLang="en-US" sz="1600" dirty="0">
                <a:solidFill>
                  <a:srgbClr val="656D8D"/>
                </a:solidFill>
                <a:sym typeface="+mn-ea"/>
              </a:rPr>
              <a:t>才能到</a:t>
            </a:r>
            <a:r>
              <a:rPr lang="en" altLang="zh-CN" sz="1600" dirty="0">
                <a:solidFill>
                  <a:srgbClr val="656D8D"/>
                </a:solidFill>
                <a:sym typeface="+mn-ea"/>
              </a:rPr>
              <a:t>Forwarding</a:t>
            </a:r>
            <a:r>
              <a:rPr lang="zh-CN" altLang="en-US" sz="1600" dirty="0">
                <a:solidFill>
                  <a:srgbClr val="656D8D"/>
                </a:solidFill>
                <a:sym typeface="+mn-ea"/>
              </a:rPr>
              <a:t>状态，如图所示，称为端口状态迁移。默认的</a:t>
            </a:r>
            <a:r>
              <a:rPr lang="en" altLang="zh-CN" sz="1600" dirty="0">
                <a:solidFill>
                  <a:srgbClr val="656D8D"/>
                </a:solidFill>
                <a:sym typeface="+mn-ea"/>
              </a:rPr>
              <a:t>Forwarding Delay</a:t>
            </a:r>
            <a:r>
              <a:rPr lang="zh-CN" altLang="en-US" sz="1600" dirty="0">
                <a:solidFill>
                  <a:srgbClr val="656D8D"/>
                </a:solidFill>
                <a:sym typeface="+mn-ea"/>
              </a:rPr>
              <a:t>时间是</a:t>
            </a:r>
            <a:r>
              <a:rPr lang="en-US" altLang="zh-CN" sz="1600" dirty="0">
                <a:solidFill>
                  <a:srgbClr val="656D8D"/>
                </a:solidFill>
                <a:sym typeface="+mn-ea"/>
              </a:rPr>
              <a:t>15</a:t>
            </a:r>
            <a:r>
              <a:rPr lang="zh-CN" altLang="en-US" sz="1600" dirty="0">
                <a:solidFill>
                  <a:srgbClr val="656D8D"/>
                </a:solidFill>
                <a:sym typeface="+mn-ea"/>
              </a:rPr>
              <a:t>秒 。</a:t>
            </a:r>
          </a:p>
          <a:p>
            <a:pPr>
              <a:lnSpc>
                <a:spcPct val="150000"/>
              </a:lnSpc>
            </a:pPr>
            <a:endParaRPr lang="en-US" altLang="zh-CN" sz="1600" dirty="0">
              <a:solidFill>
                <a:srgbClr val="656D8D"/>
              </a:solidFill>
            </a:endParaRPr>
          </a:p>
        </p:txBody>
      </p:sp>
      <p:sp>
        <p:nvSpPr>
          <p:cNvPr id="5" name="Rectangle 6">
            <a:extLst>
              <a:ext uri="{FF2B5EF4-FFF2-40B4-BE49-F238E27FC236}">
                <a16:creationId xmlns:a16="http://schemas.microsoft.com/office/drawing/2014/main" id="{1806859F-B1EA-B3C7-B4B2-4062AB07A372}"/>
              </a:ext>
            </a:extLst>
          </p:cNvPr>
          <p:cNvSpPr>
            <a:spLocks noChangeArrowheads="1"/>
          </p:cNvSpPr>
          <p:nvPr/>
        </p:nvSpPr>
        <p:spPr bwMode="auto">
          <a:xfrm>
            <a:off x="4231460" y="5929005"/>
            <a:ext cx="161294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端口状态迁移</a:t>
            </a:r>
            <a:r>
              <a:rPr lang="zh-CN" altLang="zh-CN" sz="1200" dirty="0">
                <a:effectLst/>
              </a:rPr>
              <a:t> </a:t>
            </a:r>
            <a:endParaRPr kumimoji="0" lang="zh-CN" altLang="en-US" sz="1600" dirty="0">
              <a:latin typeface="宋体" panose="02010600030101010101" pitchFamily="2" charset="-122"/>
              <a:ea typeface="宋体" panose="02010600030101010101" pitchFamily="2" charset="-122"/>
            </a:endParaRPr>
          </a:p>
        </p:txBody>
      </p:sp>
      <p:grpSp>
        <p:nvGrpSpPr>
          <p:cNvPr id="6" name="组合 5">
            <a:extLst>
              <a:ext uri="{FF2B5EF4-FFF2-40B4-BE49-F238E27FC236}">
                <a16:creationId xmlns:a16="http://schemas.microsoft.com/office/drawing/2014/main" id="{2975F4BD-40B9-0DFB-1EFE-284CB0A0F947}"/>
              </a:ext>
            </a:extLst>
          </p:cNvPr>
          <p:cNvGrpSpPr/>
          <p:nvPr/>
        </p:nvGrpSpPr>
        <p:grpSpPr>
          <a:xfrm>
            <a:off x="841375" y="5487035"/>
            <a:ext cx="10226040" cy="1123950"/>
            <a:chOff x="1325" y="8641"/>
            <a:chExt cx="16104" cy="1770"/>
          </a:xfrm>
        </p:grpSpPr>
        <p:sp>
          <p:nvSpPr>
            <p:cNvPr id="7" name="矩形 6">
              <a:extLst>
                <a:ext uri="{FF2B5EF4-FFF2-40B4-BE49-F238E27FC236}">
                  <a16:creationId xmlns:a16="http://schemas.microsoft.com/office/drawing/2014/main" id="{CA708F49-1EB4-4163-1CE7-2C4ADD309EC2}"/>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互联网">
              <a:extLst>
                <a:ext uri="{FF2B5EF4-FFF2-40B4-BE49-F238E27FC236}">
                  <a16:creationId xmlns:a16="http://schemas.microsoft.com/office/drawing/2014/main" id="{98828F84-7B0E-9208-506C-4C4977D6DCD0}"/>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4" name="图片 3" descr="图示&#10;&#10;描述已自动生成">
            <a:extLst>
              <a:ext uri="{FF2B5EF4-FFF2-40B4-BE49-F238E27FC236}">
                <a16:creationId xmlns:a16="http://schemas.microsoft.com/office/drawing/2014/main" id="{3B34AA44-805C-A050-B952-F95050A32586}"/>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060066" y="3682336"/>
            <a:ext cx="2032000" cy="2120900"/>
          </a:xfrm>
          <a:prstGeom prst="rect">
            <a:avLst/>
          </a:prstGeom>
          <a:noFill/>
          <a:ln>
            <a:noFill/>
          </a:ln>
        </p:spPr>
      </p:pic>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52" name="文本框 1"/>
          <p:cNvSpPr txBox="1"/>
          <p:nvPr/>
        </p:nvSpPr>
        <p:spPr>
          <a:xfrm>
            <a:off x="1052890" y="973642"/>
            <a:ext cx="10092570" cy="4572727"/>
          </a:xfrm>
          <a:prstGeom prst="rect">
            <a:avLst/>
          </a:prstGeom>
          <a:noFill/>
        </p:spPr>
        <p:txBody>
          <a:bodyPr wrap="square" rtlCol="0" anchor="t">
            <a:spAutoFit/>
          </a:bodyPr>
          <a:lstStyle/>
          <a:p>
            <a:pPr>
              <a:lnSpc>
                <a:spcPct val="150000"/>
              </a:lnSpc>
            </a:pPr>
            <a:r>
              <a:rPr lang="zh-CN" altLang="en-US" sz="2000" dirty="0">
                <a:solidFill>
                  <a:srgbClr val="656D8D"/>
                </a:solidFill>
              </a:rPr>
              <a:t>配置</a:t>
            </a:r>
            <a:r>
              <a:rPr lang="en-US" altLang="zh-CN" sz="2000" dirty="0">
                <a:solidFill>
                  <a:srgbClr val="656D8D"/>
                </a:solidFill>
              </a:rPr>
              <a:t>STP</a:t>
            </a:r>
            <a:r>
              <a:rPr lang="zh-CN" altLang="en-US" sz="2000" dirty="0">
                <a:solidFill>
                  <a:srgbClr val="656D8D"/>
                </a:solidFill>
              </a:rPr>
              <a:t>：</a:t>
            </a:r>
            <a:endParaRPr lang="en-US" altLang="zh-CN" sz="2000" dirty="0">
              <a:solidFill>
                <a:srgbClr val="656D8D"/>
              </a:solidFill>
            </a:endParaRPr>
          </a:p>
          <a:p>
            <a:pPr>
              <a:lnSpc>
                <a:spcPct val="150000"/>
              </a:lnSpc>
            </a:pPr>
            <a:r>
              <a:rPr lang="en-US" altLang="zh-CN" sz="1600" dirty="0">
                <a:solidFill>
                  <a:srgbClr val="656D8D"/>
                </a:solidFill>
              </a:rPr>
              <a:t>1</a:t>
            </a:r>
            <a:r>
              <a:rPr lang="zh-CN" altLang="en-US" sz="1600" dirty="0">
                <a:solidFill>
                  <a:srgbClr val="656D8D"/>
                </a:solidFill>
              </a:rPr>
              <a:t>．配置</a:t>
            </a:r>
            <a:r>
              <a:rPr lang="en-US" altLang="zh-CN" sz="1600" dirty="0">
                <a:solidFill>
                  <a:srgbClr val="656D8D"/>
                </a:solidFill>
              </a:rPr>
              <a:t>STP</a:t>
            </a:r>
            <a:r>
              <a:rPr lang="zh-CN" altLang="en-US" sz="1600" dirty="0">
                <a:solidFill>
                  <a:srgbClr val="656D8D"/>
                </a:solidFill>
              </a:rPr>
              <a:t>模式</a:t>
            </a:r>
          </a:p>
          <a:p>
            <a:pPr>
              <a:lnSpc>
                <a:spcPct val="150000"/>
              </a:lnSpc>
            </a:pPr>
            <a:r>
              <a:rPr lang="zh-CN" altLang="en-US" sz="1600" dirty="0">
                <a:solidFill>
                  <a:srgbClr val="656D8D"/>
                </a:solidFill>
              </a:rPr>
              <a:t>      命令：</a:t>
            </a:r>
            <a:r>
              <a:rPr lang="en-US" altLang="zh-CN" sz="1600" dirty="0">
                <a:solidFill>
                  <a:srgbClr val="656D8D"/>
                </a:solidFill>
              </a:rPr>
              <a:t>[Huawei]</a:t>
            </a:r>
            <a:r>
              <a:rPr lang="en-US" altLang="zh-CN" sz="1600" dirty="0" err="1">
                <a:solidFill>
                  <a:srgbClr val="656D8D"/>
                </a:solidFill>
              </a:rPr>
              <a:t>stp</a:t>
            </a:r>
            <a:r>
              <a:rPr lang="en-US" altLang="zh-CN" sz="1600" dirty="0">
                <a:solidFill>
                  <a:srgbClr val="656D8D"/>
                </a:solidFill>
              </a:rPr>
              <a:t> mode </a:t>
            </a:r>
            <a:r>
              <a:rPr lang="en-US" altLang="zh-CN" sz="1600" dirty="0" err="1">
                <a:solidFill>
                  <a:srgbClr val="656D8D"/>
                </a:solidFill>
              </a:rPr>
              <a:t>stp</a:t>
            </a:r>
            <a:endParaRPr lang="en-US" altLang="zh-CN" sz="1600" dirty="0">
              <a:solidFill>
                <a:srgbClr val="656D8D"/>
              </a:solidFill>
            </a:endParaRPr>
          </a:p>
          <a:p>
            <a:pPr>
              <a:lnSpc>
                <a:spcPct val="150000"/>
              </a:lnSpc>
            </a:pPr>
            <a:r>
              <a:rPr lang="en-US" altLang="zh-CN" sz="1600" dirty="0" err="1">
                <a:solidFill>
                  <a:srgbClr val="656D8D"/>
                </a:solidFill>
              </a:rPr>
              <a:t>stp</a:t>
            </a:r>
            <a:r>
              <a:rPr lang="en-US" altLang="zh-CN" sz="1600" dirty="0">
                <a:solidFill>
                  <a:srgbClr val="656D8D"/>
                </a:solidFill>
              </a:rPr>
              <a:t> mode </a:t>
            </a:r>
            <a:r>
              <a:rPr lang="en-US" altLang="zh-CN" sz="1600" dirty="0" err="1">
                <a:solidFill>
                  <a:srgbClr val="656D8D"/>
                </a:solidFill>
              </a:rPr>
              <a:t>stp</a:t>
            </a:r>
            <a:r>
              <a:rPr lang="zh-CN" altLang="en-US" sz="1600" dirty="0">
                <a:solidFill>
                  <a:srgbClr val="656D8D"/>
                </a:solidFill>
              </a:rPr>
              <a:t>是系统视图下使用的命令，该命令的作用是将</a:t>
            </a:r>
            <a:r>
              <a:rPr lang="en-US" altLang="zh-CN" sz="1600" dirty="0" err="1">
                <a:solidFill>
                  <a:srgbClr val="656D8D"/>
                </a:solidFill>
              </a:rPr>
              <a:t>stp</a:t>
            </a:r>
            <a:r>
              <a:rPr lang="zh-CN" altLang="en-US" sz="1600" dirty="0">
                <a:solidFill>
                  <a:srgbClr val="656D8D"/>
                </a:solidFill>
              </a:rPr>
              <a:t>的模式设定为</a:t>
            </a:r>
            <a:r>
              <a:rPr lang="en-US" altLang="zh-CN" sz="1600" dirty="0" err="1">
                <a:solidFill>
                  <a:srgbClr val="656D8D"/>
                </a:solidFill>
              </a:rPr>
              <a:t>stp</a:t>
            </a:r>
            <a:r>
              <a:rPr lang="zh-CN" altLang="en-US" sz="1600" dirty="0">
                <a:solidFill>
                  <a:srgbClr val="656D8D"/>
                </a:solidFill>
              </a:rPr>
              <a:t>。可以选择的</a:t>
            </a:r>
            <a:r>
              <a:rPr lang="en-US" altLang="zh-CN" sz="1600" dirty="0" err="1">
                <a:solidFill>
                  <a:srgbClr val="656D8D"/>
                </a:solidFill>
              </a:rPr>
              <a:t>stp</a:t>
            </a:r>
            <a:r>
              <a:rPr lang="zh-CN" altLang="en-US" sz="1600" dirty="0">
                <a:solidFill>
                  <a:srgbClr val="656D8D"/>
                </a:solidFill>
              </a:rPr>
              <a:t>模式分别是</a:t>
            </a:r>
            <a:r>
              <a:rPr lang="en-US" altLang="zh-CN" sz="1600" dirty="0" err="1">
                <a:solidFill>
                  <a:srgbClr val="656D8D"/>
                </a:solidFill>
              </a:rPr>
              <a:t>stp</a:t>
            </a:r>
            <a:r>
              <a:rPr lang="zh-CN" altLang="en-US" sz="1600" dirty="0">
                <a:solidFill>
                  <a:srgbClr val="656D8D"/>
                </a:solidFill>
              </a:rPr>
              <a:t>、</a:t>
            </a:r>
            <a:r>
              <a:rPr lang="en-US" altLang="zh-CN" sz="1600" dirty="0" err="1">
                <a:solidFill>
                  <a:srgbClr val="656D8D"/>
                </a:solidFill>
              </a:rPr>
              <a:t>rstp</a:t>
            </a:r>
            <a:r>
              <a:rPr lang="zh-CN" altLang="en-US" sz="1600" dirty="0">
                <a:solidFill>
                  <a:srgbClr val="656D8D"/>
                </a:solidFill>
              </a:rPr>
              <a:t>和</a:t>
            </a:r>
            <a:r>
              <a:rPr lang="en-US" altLang="zh-CN" sz="1600" dirty="0" err="1">
                <a:solidFill>
                  <a:srgbClr val="656D8D"/>
                </a:solidFill>
              </a:rPr>
              <a:t>mstp</a:t>
            </a:r>
            <a:r>
              <a:rPr lang="zh-CN" altLang="en-US" sz="1600" dirty="0">
                <a:solidFill>
                  <a:srgbClr val="656D8D"/>
                </a:solidFill>
              </a:rPr>
              <a:t>，分别对应</a:t>
            </a:r>
            <a:r>
              <a:rPr lang="en-US" altLang="zh-CN" sz="1600" dirty="0">
                <a:solidFill>
                  <a:srgbClr val="656D8D"/>
                </a:solidFill>
              </a:rPr>
              <a:t>STP</a:t>
            </a:r>
            <a:r>
              <a:rPr lang="zh-CN" altLang="en-US" sz="1600" dirty="0">
                <a:solidFill>
                  <a:srgbClr val="656D8D"/>
                </a:solidFill>
              </a:rPr>
              <a:t>、</a:t>
            </a:r>
            <a:r>
              <a:rPr lang="en-US" altLang="zh-CN" sz="1600" dirty="0">
                <a:solidFill>
                  <a:srgbClr val="656D8D"/>
                </a:solidFill>
              </a:rPr>
              <a:t>RSTP</a:t>
            </a:r>
            <a:r>
              <a:rPr lang="zh-CN" altLang="en-US" sz="1600" dirty="0">
                <a:solidFill>
                  <a:srgbClr val="656D8D"/>
                </a:solidFill>
              </a:rPr>
              <a:t>和</a:t>
            </a:r>
            <a:r>
              <a:rPr lang="en-US" altLang="zh-CN" sz="1600" dirty="0">
                <a:solidFill>
                  <a:srgbClr val="656D8D"/>
                </a:solidFill>
              </a:rPr>
              <a:t>MSTP</a:t>
            </a:r>
            <a:r>
              <a:rPr lang="zh-CN" altLang="en-US" sz="1600" dirty="0">
                <a:solidFill>
                  <a:srgbClr val="656D8D"/>
                </a:solidFill>
              </a:rPr>
              <a:t>三种生成树协议。</a:t>
            </a:r>
            <a:endParaRPr lang="en-US" altLang="zh-CN" sz="1600" dirty="0">
              <a:solidFill>
                <a:srgbClr val="656D8D"/>
              </a:solidFill>
            </a:endParaRPr>
          </a:p>
          <a:p>
            <a:pPr>
              <a:lnSpc>
                <a:spcPct val="150000"/>
              </a:lnSpc>
            </a:pPr>
            <a:r>
              <a:rPr lang="en-US" altLang="zh-CN" sz="1600" dirty="0">
                <a:solidFill>
                  <a:srgbClr val="656D8D"/>
                </a:solidFill>
              </a:rPr>
              <a:t>2</a:t>
            </a:r>
            <a:r>
              <a:rPr lang="zh-CN" altLang="en-US" sz="1600" dirty="0">
                <a:solidFill>
                  <a:srgbClr val="656D8D"/>
                </a:solidFill>
              </a:rPr>
              <a:t>．开启</a:t>
            </a:r>
            <a:r>
              <a:rPr lang="en" altLang="zh-CN" sz="1600" dirty="0">
                <a:solidFill>
                  <a:srgbClr val="656D8D"/>
                </a:solidFill>
              </a:rPr>
              <a:t>STP</a:t>
            </a:r>
            <a:r>
              <a:rPr lang="zh-CN" altLang="en-US" sz="1600" dirty="0">
                <a:solidFill>
                  <a:srgbClr val="656D8D"/>
                </a:solidFill>
              </a:rPr>
              <a:t>功能</a:t>
            </a:r>
          </a:p>
          <a:p>
            <a:pPr>
              <a:lnSpc>
                <a:spcPct val="150000"/>
              </a:lnSpc>
            </a:pPr>
            <a:r>
              <a:rPr lang="zh-CN" altLang="en-US" sz="1600" dirty="0">
                <a:solidFill>
                  <a:srgbClr val="656D8D"/>
                </a:solidFill>
              </a:rPr>
              <a:t>      命令：</a:t>
            </a:r>
            <a:r>
              <a:rPr lang="en-US" altLang="zh-CN" sz="1600" dirty="0">
                <a:solidFill>
                  <a:srgbClr val="656D8D"/>
                </a:solidFill>
              </a:rPr>
              <a:t>[</a:t>
            </a:r>
            <a:r>
              <a:rPr lang="en" altLang="zh-CN" sz="1600" dirty="0">
                <a:solidFill>
                  <a:srgbClr val="656D8D"/>
                </a:solidFill>
              </a:rPr>
              <a:t>Huawei]</a:t>
            </a:r>
            <a:r>
              <a:rPr lang="en" altLang="zh-CN" sz="1600" dirty="0" err="1">
                <a:solidFill>
                  <a:srgbClr val="656D8D"/>
                </a:solidFill>
              </a:rPr>
              <a:t>stp</a:t>
            </a:r>
            <a:r>
              <a:rPr lang="en" altLang="zh-CN" sz="1600" dirty="0">
                <a:solidFill>
                  <a:srgbClr val="656D8D"/>
                </a:solidFill>
              </a:rPr>
              <a:t> enable</a:t>
            </a:r>
          </a:p>
          <a:p>
            <a:pPr>
              <a:lnSpc>
                <a:spcPct val="150000"/>
              </a:lnSpc>
            </a:pPr>
            <a:r>
              <a:rPr lang="en" altLang="zh-CN" sz="1600" dirty="0" err="1">
                <a:solidFill>
                  <a:srgbClr val="656D8D"/>
                </a:solidFill>
              </a:rPr>
              <a:t>stp</a:t>
            </a:r>
            <a:r>
              <a:rPr lang="en" altLang="zh-CN" sz="1600" dirty="0">
                <a:solidFill>
                  <a:srgbClr val="656D8D"/>
                </a:solidFill>
              </a:rPr>
              <a:t> enable</a:t>
            </a:r>
            <a:r>
              <a:rPr lang="zh-CN" altLang="en-US" sz="1600" dirty="0">
                <a:solidFill>
                  <a:srgbClr val="656D8D"/>
                </a:solidFill>
              </a:rPr>
              <a:t>是系统视图下使用的命令，该命令的作用是启动交换机的</a:t>
            </a:r>
            <a:r>
              <a:rPr lang="en" altLang="zh-CN" sz="1600" dirty="0">
                <a:solidFill>
                  <a:srgbClr val="656D8D"/>
                </a:solidFill>
              </a:rPr>
              <a:t>STP</a:t>
            </a:r>
            <a:r>
              <a:rPr lang="zh-CN" altLang="en-US" sz="1600" dirty="0">
                <a:solidFill>
                  <a:srgbClr val="656D8D"/>
                </a:solidFill>
              </a:rPr>
              <a:t>功能。同样的，关闭</a:t>
            </a:r>
            <a:r>
              <a:rPr lang="en" altLang="zh-CN" sz="1600" dirty="0">
                <a:solidFill>
                  <a:srgbClr val="656D8D"/>
                </a:solidFill>
              </a:rPr>
              <a:t>STP</a:t>
            </a:r>
            <a:r>
              <a:rPr lang="zh-CN" altLang="en-US" sz="1600" dirty="0">
                <a:solidFill>
                  <a:srgbClr val="656D8D"/>
                </a:solidFill>
              </a:rPr>
              <a:t>功能的命令为：</a:t>
            </a:r>
          </a:p>
          <a:p>
            <a:pPr>
              <a:lnSpc>
                <a:spcPct val="150000"/>
              </a:lnSpc>
            </a:pPr>
            <a:r>
              <a:rPr lang="zh-CN" altLang="en-US" sz="1600" dirty="0">
                <a:solidFill>
                  <a:srgbClr val="656D8D"/>
                </a:solidFill>
              </a:rPr>
              <a:t>      </a:t>
            </a:r>
            <a:r>
              <a:rPr lang="en-US" altLang="zh-CN" sz="1600" dirty="0">
                <a:solidFill>
                  <a:srgbClr val="656D8D"/>
                </a:solidFill>
              </a:rPr>
              <a:t>[</a:t>
            </a:r>
            <a:r>
              <a:rPr lang="en" altLang="zh-CN" sz="1600" dirty="0">
                <a:solidFill>
                  <a:srgbClr val="656D8D"/>
                </a:solidFill>
              </a:rPr>
              <a:t>Huawei]</a:t>
            </a:r>
            <a:r>
              <a:rPr lang="en" altLang="zh-CN" sz="1600" dirty="0" err="1">
                <a:solidFill>
                  <a:srgbClr val="656D8D"/>
                </a:solidFill>
              </a:rPr>
              <a:t>stp</a:t>
            </a:r>
            <a:r>
              <a:rPr lang="en" altLang="zh-CN" sz="1600" dirty="0">
                <a:solidFill>
                  <a:srgbClr val="656D8D"/>
                </a:solidFill>
              </a:rPr>
              <a:t> disable</a:t>
            </a:r>
          </a:p>
          <a:p>
            <a:pPr>
              <a:lnSpc>
                <a:spcPct val="150000"/>
              </a:lnSpc>
            </a:pPr>
            <a:r>
              <a:rPr lang="en-US" altLang="zh-CN" sz="1600" dirty="0">
                <a:solidFill>
                  <a:srgbClr val="656D8D"/>
                </a:solidFill>
              </a:rPr>
              <a:t>3</a:t>
            </a:r>
            <a:r>
              <a:rPr lang="zh-CN" altLang="en-US" sz="1600" dirty="0">
                <a:solidFill>
                  <a:srgbClr val="656D8D"/>
                </a:solidFill>
              </a:rPr>
              <a:t>．查看</a:t>
            </a:r>
            <a:r>
              <a:rPr lang="en" altLang="zh-CN" sz="1600" dirty="0">
                <a:solidFill>
                  <a:srgbClr val="656D8D"/>
                </a:solidFill>
              </a:rPr>
              <a:t>STP</a:t>
            </a:r>
            <a:r>
              <a:rPr lang="zh-CN" altLang="en-US" sz="1600" dirty="0">
                <a:solidFill>
                  <a:srgbClr val="656D8D"/>
                </a:solidFill>
              </a:rPr>
              <a:t>配置</a:t>
            </a:r>
          </a:p>
          <a:p>
            <a:pPr>
              <a:lnSpc>
                <a:spcPct val="150000"/>
              </a:lnSpc>
            </a:pPr>
            <a:r>
              <a:rPr lang="zh-CN" altLang="en-US" sz="1600" dirty="0">
                <a:solidFill>
                  <a:srgbClr val="656D8D"/>
                </a:solidFill>
              </a:rPr>
              <a:t>      命令：</a:t>
            </a:r>
            <a:r>
              <a:rPr lang="en-US" altLang="zh-CN" sz="1600" dirty="0">
                <a:solidFill>
                  <a:srgbClr val="656D8D"/>
                </a:solidFill>
              </a:rPr>
              <a:t>&lt;</a:t>
            </a:r>
            <a:r>
              <a:rPr lang="en" altLang="zh-CN" sz="1600" dirty="0">
                <a:solidFill>
                  <a:srgbClr val="656D8D"/>
                </a:solidFill>
              </a:rPr>
              <a:t>Huawei&gt;display </a:t>
            </a:r>
            <a:r>
              <a:rPr lang="en" altLang="zh-CN" sz="1600" dirty="0" err="1">
                <a:solidFill>
                  <a:srgbClr val="656D8D"/>
                </a:solidFill>
              </a:rPr>
              <a:t>stp</a:t>
            </a:r>
            <a:r>
              <a:rPr lang="en" altLang="zh-CN" sz="1600" dirty="0">
                <a:solidFill>
                  <a:srgbClr val="656D8D"/>
                </a:solidFill>
              </a:rPr>
              <a:t> brief</a:t>
            </a:r>
          </a:p>
          <a:p>
            <a:pPr>
              <a:lnSpc>
                <a:spcPct val="150000"/>
              </a:lnSpc>
            </a:pPr>
            <a:r>
              <a:rPr lang="en" altLang="zh-CN" sz="1600" dirty="0">
                <a:solidFill>
                  <a:srgbClr val="656D8D"/>
                </a:solidFill>
              </a:rPr>
              <a:t>display </a:t>
            </a:r>
            <a:r>
              <a:rPr lang="en" altLang="zh-CN" sz="1600" dirty="0" err="1">
                <a:solidFill>
                  <a:srgbClr val="656D8D"/>
                </a:solidFill>
              </a:rPr>
              <a:t>stp</a:t>
            </a:r>
            <a:r>
              <a:rPr lang="en" altLang="zh-CN" sz="1600" dirty="0">
                <a:solidFill>
                  <a:srgbClr val="656D8D"/>
                </a:solidFill>
              </a:rPr>
              <a:t> brief</a:t>
            </a:r>
            <a:r>
              <a:rPr lang="zh-CN" altLang="en-US" sz="1600" dirty="0">
                <a:solidFill>
                  <a:srgbClr val="656D8D"/>
                </a:solidFill>
              </a:rPr>
              <a:t>是用户视图或者系统视图下使用的命令，该命令的作用是显示交换机各个端口的状态。</a:t>
            </a:r>
          </a:p>
        </p:txBody>
      </p:sp>
      <p:grpSp>
        <p:nvGrpSpPr>
          <p:cNvPr id="43" name="组合 42"/>
          <p:cNvGrpSpPr/>
          <p:nvPr/>
        </p:nvGrpSpPr>
        <p:grpSpPr>
          <a:xfrm>
            <a:off x="774700" y="5546369"/>
            <a:ext cx="10226040" cy="1123950"/>
            <a:chOff x="1325" y="8641"/>
            <a:chExt cx="16104" cy="1770"/>
          </a:xfrm>
        </p:grpSpPr>
        <p:sp>
          <p:nvSpPr>
            <p:cNvPr id="46" name="矩形 45"/>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01103208"/>
      </p:ext>
    </p:extLst>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4" name="矩形 3"/>
          <p:cNvSpPr/>
          <p:nvPr/>
        </p:nvSpPr>
        <p:spPr>
          <a:xfrm>
            <a:off x="1078508" y="1534829"/>
            <a:ext cx="10041333" cy="3095399"/>
          </a:xfrm>
          <a:prstGeom prst="rect">
            <a:avLst/>
          </a:prstGeom>
        </p:spPr>
        <p:txBody>
          <a:bodyPr wrap="square">
            <a:spAutoFit/>
          </a:bodyPr>
          <a:lstStyle/>
          <a:p>
            <a:pPr>
              <a:lnSpc>
                <a:spcPct val="150000"/>
              </a:lnSpc>
            </a:pPr>
            <a:r>
              <a:rPr lang="zh-CN" altLang="en-US" sz="2000" dirty="0">
                <a:solidFill>
                  <a:srgbClr val="656D8D"/>
                </a:solidFill>
              </a:rPr>
              <a:t>快速生成树协议</a:t>
            </a:r>
            <a:r>
              <a:rPr lang="en" altLang="zh-CN" sz="2000" dirty="0">
                <a:solidFill>
                  <a:srgbClr val="656D8D"/>
                </a:solidFill>
              </a:rPr>
              <a:t>RSTP</a:t>
            </a:r>
            <a:r>
              <a:rPr lang="zh-CN" altLang="en-US" sz="2000" dirty="0">
                <a:solidFill>
                  <a:srgbClr val="656D8D"/>
                </a:solidFill>
              </a:rPr>
              <a:t>简介：</a:t>
            </a:r>
            <a:endParaRPr lang="en-US" altLang="zh-CN" sz="2000" dirty="0">
              <a:solidFill>
                <a:srgbClr val="656D8D"/>
              </a:solidFill>
            </a:endParaRPr>
          </a:p>
          <a:p>
            <a:pPr>
              <a:lnSpc>
                <a:spcPct val="150000"/>
              </a:lnSpc>
            </a:pPr>
            <a:r>
              <a:rPr lang="zh-CN" altLang="en-US" sz="1600" dirty="0">
                <a:solidFill>
                  <a:srgbClr val="656D8D"/>
                </a:solidFill>
              </a:rPr>
              <a:t>       随着应用的深入和网络技术的发展，</a:t>
            </a:r>
            <a:r>
              <a:rPr lang="en-US" altLang="zh-CN" sz="1600" dirty="0">
                <a:solidFill>
                  <a:srgbClr val="656D8D"/>
                </a:solidFill>
              </a:rPr>
              <a:t>STP</a:t>
            </a:r>
            <a:r>
              <a:rPr lang="zh-CN" altLang="en-US" sz="1600" dirty="0">
                <a:solidFill>
                  <a:srgbClr val="656D8D"/>
                </a:solidFill>
              </a:rPr>
              <a:t>的缺点在应用中也被暴露了出来，其缺陷主要表现在收敛速度上。当拓扑发生变化时，新的配置消息要经过一定的时延才能传播到整个网络，这个时延称为</a:t>
            </a:r>
            <a:r>
              <a:rPr lang="en-US" altLang="zh-CN" sz="1600" dirty="0">
                <a:solidFill>
                  <a:srgbClr val="656D8D"/>
                </a:solidFill>
              </a:rPr>
              <a:t>Forward Delay</a:t>
            </a:r>
            <a:r>
              <a:rPr lang="zh-CN" altLang="en-US" sz="1600" dirty="0">
                <a:solidFill>
                  <a:srgbClr val="656D8D"/>
                </a:solidFill>
              </a:rPr>
              <a:t>，协议默认值为</a:t>
            </a:r>
            <a:r>
              <a:rPr lang="en-US" altLang="zh-CN" sz="1600" dirty="0">
                <a:solidFill>
                  <a:srgbClr val="656D8D"/>
                </a:solidFill>
              </a:rPr>
              <a:t>15s</a:t>
            </a:r>
            <a:r>
              <a:rPr lang="zh-CN" altLang="en-US" sz="1600" dirty="0">
                <a:solidFill>
                  <a:srgbClr val="656D8D"/>
                </a:solidFill>
              </a:rPr>
              <a:t>。在所有网桥收到这个变化的消息之前，若旧拓扑结构中处于转发的端口还没有发现自己应该在新的拓扑中停止转发，则可能存在临时环路。为了解决临时环路的问题，生成树使用了一种定时器策略，即在端口从阻塞状态到转发状态的中间加上一个只学习</a:t>
            </a:r>
            <a:r>
              <a:rPr lang="en-US" altLang="zh-CN" sz="1600" dirty="0">
                <a:solidFill>
                  <a:srgbClr val="656D8D"/>
                </a:solidFill>
              </a:rPr>
              <a:t>MAC</a:t>
            </a:r>
            <a:r>
              <a:rPr lang="zh-CN" altLang="en-US" sz="1600" dirty="0">
                <a:solidFill>
                  <a:srgbClr val="656D8D"/>
                </a:solidFill>
              </a:rPr>
              <a:t>地址但不参加转发的中间状态，两次状态切换的时间长度都是</a:t>
            </a:r>
            <a:r>
              <a:rPr lang="en-US" altLang="zh-CN" sz="1600" dirty="0">
                <a:solidFill>
                  <a:srgbClr val="656D8D"/>
                </a:solidFill>
              </a:rPr>
              <a:t>Forward Delay</a:t>
            </a:r>
            <a:r>
              <a:rPr lang="zh-CN" altLang="en-US" sz="1600" dirty="0">
                <a:solidFill>
                  <a:srgbClr val="656D8D"/>
                </a:solidFill>
              </a:rPr>
              <a:t>，这样就可以保证在拓扑变化的时候不会产生临时环路。但是，这个看似良好的解决方案实际上带来的却是至少</a:t>
            </a:r>
            <a:r>
              <a:rPr lang="en-US" altLang="zh-CN" sz="1600" dirty="0">
                <a:solidFill>
                  <a:srgbClr val="656D8D"/>
                </a:solidFill>
              </a:rPr>
              <a:t>2</a:t>
            </a:r>
            <a:r>
              <a:rPr lang="zh-CN" altLang="en-US" sz="1600" dirty="0">
                <a:solidFill>
                  <a:srgbClr val="656D8D"/>
                </a:solidFill>
              </a:rPr>
              <a:t>倍</a:t>
            </a:r>
            <a:r>
              <a:rPr lang="en-US" altLang="zh-CN" sz="1600" dirty="0">
                <a:solidFill>
                  <a:srgbClr val="656D8D"/>
                </a:solidFill>
              </a:rPr>
              <a:t>Forward Delay</a:t>
            </a:r>
            <a:r>
              <a:rPr lang="zh-CN" altLang="en-US" sz="1600" dirty="0">
                <a:solidFill>
                  <a:srgbClr val="656D8D"/>
                </a:solidFill>
              </a:rPr>
              <a:t>的收敛时间。</a:t>
            </a:r>
            <a:endParaRPr lang="zh-CN" altLang="zh-CN" sz="2000" dirty="0">
              <a:solidFill>
                <a:srgbClr val="656D8D"/>
              </a:solidFill>
            </a:endParaRPr>
          </a:p>
        </p:txBody>
      </p:sp>
      <p:grpSp>
        <p:nvGrpSpPr>
          <p:cNvPr id="5" name="组合 4">
            <a:extLst>
              <a:ext uri="{FF2B5EF4-FFF2-40B4-BE49-F238E27FC236}">
                <a16:creationId xmlns:a16="http://schemas.microsoft.com/office/drawing/2014/main" id="{78ECBFFE-AF01-20BD-A5B8-3842D420BE32}"/>
              </a:ext>
            </a:extLst>
          </p:cNvPr>
          <p:cNvGrpSpPr/>
          <p:nvPr/>
        </p:nvGrpSpPr>
        <p:grpSpPr>
          <a:xfrm>
            <a:off x="774700" y="5383214"/>
            <a:ext cx="10226040" cy="1123950"/>
            <a:chOff x="1325" y="8641"/>
            <a:chExt cx="16104" cy="1770"/>
          </a:xfrm>
        </p:grpSpPr>
        <p:sp>
          <p:nvSpPr>
            <p:cNvPr id="6" name="矩形 5">
              <a:extLst>
                <a:ext uri="{FF2B5EF4-FFF2-40B4-BE49-F238E27FC236}">
                  <a16:creationId xmlns:a16="http://schemas.microsoft.com/office/drawing/2014/main" id="{28718104-4C54-E38F-4539-85833792E1F8}"/>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6C0B2B0B-C9F0-5A3F-A21D-64EF430B151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15462433"/>
      </p:ext>
    </p:extLst>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四、相关知识</a:t>
            </a:r>
          </a:p>
        </p:txBody>
      </p:sp>
      <p:grpSp>
        <p:nvGrpSpPr>
          <p:cNvPr id="6" name="组合 5"/>
          <p:cNvGrpSpPr/>
          <p:nvPr/>
        </p:nvGrpSpPr>
        <p:grpSpPr>
          <a:xfrm>
            <a:off x="841375" y="5487035"/>
            <a:ext cx="10226040" cy="1123950"/>
            <a:chOff x="1325" y="8641"/>
            <a:chExt cx="16104" cy="1770"/>
          </a:xfrm>
        </p:grpSpPr>
        <p:sp>
          <p:nvSpPr>
            <p:cNvPr id="8" name="矩形 7"/>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3" name="矩形 2"/>
          <p:cNvSpPr/>
          <p:nvPr/>
        </p:nvSpPr>
        <p:spPr>
          <a:xfrm>
            <a:off x="841375" y="1564778"/>
            <a:ext cx="10422332" cy="3139321"/>
          </a:xfrm>
          <a:prstGeom prst="rect">
            <a:avLst/>
          </a:prstGeom>
        </p:spPr>
        <p:txBody>
          <a:bodyPr wrap="square">
            <a:spAutoFit/>
          </a:bodyPr>
          <a:lstStyle/>
          <a:p>
            <a:r>
              <a:rPr kumimoji="0" lang="zh-CN" altLang="en-US" sz="1800" dirty="0">
                <a:solidFill>
                  <a:srgbClr val="656D8D"/>
                </a:solidFill>
                <a:latin typeface="+mn-ea"/>
              </a:rPr>
              <a:t>      为了解决</a:t>
            </a:r>
            <a:r>
              <a:rPr kumimoji="0" lang="en" altLang="zh-CN" sz="1800" dirty="0">
                <a:solidFill>
                  <a:srgbClr val="656D8D"/>
                </a:solidFill>
                <a:latin typeface="+mn-ea"/>
              </a:rPr>
              <a:t>STP</a:t>
            </a:r>
            <a:r>
              <a:rPr kumimoji="0" lang="zh-CN" altLang="en-US" sz="1800" dirty="0">
                <a:solidFill>
                  <a:srgbClr val="656D8D"/>
                </a:solidFill>
                <a:latin typeface="+mn-ea"/>
              </a:rPr>
              <a:t>协议的这个缺陷，</a:t>
            </a:r>
            <a:r>
              <a:rPr kumimoji="0" lang="en" altLang="zh-CN" sz="1800" dirty="0">
                <a:solidFill>
                  <a:srgbClr val="656D8D"/>
                </a:solidFill>
                <a:latin typeface="+mn-ea"/>
              </a:rPr>
              <a:t>IEEE</a:t>
            </a:r>
            <a:r>
              <a:rPr kumimoji="0" lang="zh-CN" altLang="en-US" sz="1800" dirty="0">
                <a:solidFill>
                  <a:srgbClr val="656D8D"/>
                </a:solidFill>
                <a:latin typeface="+mn-ea"/>
              </a:rPr>
              <a:t>推出了</a:t>
            </a:r>
            <a:r>
              <a:rPr kumimoji="0" lang="en-US" altLang="zh-CN" sz="1800" dirty="0">
                <a:solidFill>
                  <a:srgbClr val="656D8D"/>
                </a:solidFill>
                <a:latin typeface="+mn-ea"/>
              </a:rPr>
              <a:t>802.1</a:t>
            </a:r>
            <a:r>
              <a:rPr kumimoji="0" lang="en" altLang="zh-CN" sz="1800" dirty="0">
                <a:solidFill>
                  <a:srgbClr val="656D8D"/>
                </a:solidFill>
                <a:latin typeface="+mn-ea"/>
              </a:rPr>
              <a:t>W</a:t>
            </a:r>
            <a:r>
              <a:rPr kumimoji="0" lang="zh-CN" altLang="en-US" sz="1800" dirty="0">
                <a:solidFill>
                  <a:srgbClr val="656D8D"/>
                </a:solidFill>
                <a:latin typeface="+mn-ea"/>
              </a:rPr>
              <a:t>标准，作为对</a:t>
            </a:r>
            <a:r>
              <a:rPr kumimoji="0" lang="en-US" altLang="zh-CN" sz="1800" dirty="0">
                <a:solidFill>
                  <a:srgbClr val="656D8D"/>
                </a:solidFill>
                <a:latin typeface="+mn-ea"/>
              </a:rPr>
              <a:t>802.1</a:t>
            </a:r>
            <a:r>
              <a:rPr kumimoji="0" lang="en" altLang="zh-CN" sz="1800" dirty="0">
                <a:solidFill>
                  <a:srgbClr val="656D8D"/>
                </a:solidFill>
                <a:latin typeface="+mn-ea"/>
              </a:rPr>
              <a:t>D</a:t>
            </a:r>
            <a:r>
              <a:rPr kumimoji="0" lang="zh-CN" altLang="en-US" sz="1800" dirty="0">
                <a:solidFill>
                  <a:srgbClr val="656D8D"/>
                </a:solidFill>
                <a:latin typeface="+mn-ea"/>
              </a:rPr>
              <a:t>标准的补充，在</a:t>
            </a:r>
            <a:r>
              <a:rPr kumimoji="0" lang="en-US" altLang="zh-CN" sz="1800" dirty="0">
                <a:solidFill>
                  <a:srgbClr val="656D8D"/>
                </a:solidFill>
                <a:latin typeface="+mn-ea"/>
              </a:rPr>
              <a:t>802.1</a:t>
            </a:r>
            <a:r>
              <a:rPr kumimoji="0" lang="en" altLang="zh-CN" sz="1800" dirty="0">
                <a:solidFill>
                  <a:srgbClr val="656D8D"/>
                </a:solidFill>
                <a:latin typeface="+mn-ea"/>
              </a:rPr>
              <a:t>W</a:t>
            </a:r>
            <a:r>
              <a:rPr kumimoji="0" lang="zh-CN" altLang="en-US" sz="1800" dirty="0">
                <a:solidFill>
                  <a:srgbClr val="656D8D"/>
                </a:solidFill>
                <a:latin typeface="+mn-ea"/>
              </a:rPr>
              <a:t>标准里定义了快速生成树协议</a:t>
            </a:r>
            <a:r>
              <a:rPr kumimoji="0" lang="en" altLang="zh-CN" sz="1800" dirty="0">
                <a:solidFill>
                  <a:srgbClr val="656D8D"/>
                </a:solidFill>
                <a:latin typeface="+mn-ea"/>
              </a:rPr>
              <a:t>RSTP</a:t>
            </a:r>
            <a:r>
              <a:rPr kumimoji="0" lang="zh-CN" altLang="en" sz="1800" dirty="0">
                <a:solidFill>
                  <a:srgbClr val="656D8D"/>
                </a:solidFill>
                <a:latin typeface="+mn-ea"/>
              </a:rPr>
              <a:t>。</a:t>
            </a:r>
            <a:r>
              <a:rPr kumimoji="0" lang="en" altLang="zh-CN" sz="1800" dirty="0">
                <a:solidFill>
                  <a:srgbClr val="656D8D"/>
                </a:solidFill>
                <a:latin typeface="+mn-ea"/>
              </a:rPr>
              <a:t>RSTP</a:t>
            </a:r>
            <a:r>
              <a:rPr kumimoji="0" lang="zh-CN" altLang="en-US" sz="1800" dirty="0">
                <a:solidFill>
                  <a:srgbClr val="656D8D"/>
                </a:solidFill>
                <a:latin typeface="+mn-ea"/>
              </a:rPr>
              <a:t>协议在</a:t>
            </a:r>
            <a:r>
              <a:rPr kumimoji="0" lang="en" altLang="zh-CN" sz="1800" dirty="0">
                <a:solidFill>
                  <a:srgbClr val="656D8D"/>
                </a:solidFill>
                <a:latin typeface="+mn-ea"/>
              </a:rPr>
              <a:t>STP</a:t>
            </a:r>
            <a:r>
              <a:rPr kumimoji="0" lang="zh-CN" altLang="en-US" sz="1800" dirty="0">
                <a:solidFill>
                  <a:srgbClr val="656D8D"/>
                </a:solidFill>
                <a:latin typeface="+mn-ea"/>
              </a:rPr>
              <a:t>协议基础上做了以下</a:t>
            </a:r>
            <a:r>
              <a:rPr kumimoji="0" lang="en-US" altLang="zh-CN" sz="1800" dirty="0">
                <a:solidFill>
                  <a:srgbClr val="656D8D"/>
                </a:solidFill>
                <a:latin typeface="+mn-ea"/>
              </a:rPr>
              <a:t>3</a:t>
            </a:r>
            <a:r>
              <a:rPr kumimoji="0" lang="zh-CN" altLang="en-US" sz="1800" dirty="0">
                <a:solidFill>
                  <a:srgbClr val="656D8D"/>
                </a:solidFill>
                <a:latin typeface="+mn-ea"/>
              </a:rPr>
              <a:t>点重要改进，使得收敛速度快得多（最快</a:t>
            </a:r>
            <a:r>
              <a:rPr kumimoji="0" lang="en-US" altLang="zh-CN" sz="1800" dirty="0">
                <a:solidFill>
                  <a:srgbClr val="656D8D"/>
                </a:solidFill>
                <a:latin typeface="+mn-ea"/>
              </a:rPr>
              <a:t>1</a:t>
            </a:r>
            <a:r>
              <a:rPr kumimoji="0" lang="en" altLang="zh-CN" sz="1800" dirty="0">
                <a:solidFill>
                  <a:srgbClr val="656D8D"/>
                </a:solidFill>
                <a:latin typeface="+mn-ea"/>
              </a:rPr>
              <a:t>s</a:t>
            </a:r>
            <a:r>
              <a:rPr kumimoji="0" lang="zh-CN" altLang="en-US" sz="1800" dirty="0">
                <a:solidFill>
                  <a:srgbClr val="656D8D"/>
                </a:solidFill>
                <a:latin typeface="+mn-ea"/>
              </a:rPr>
              <a:t>以内）。</a:t>
            </a:r>
          </a:p>
          <a:p>
            <a:r>
              <a:rPr kumimoji="0" lang="zh-CN" altLang="en-US" sz="1800" dirty="0">
                <a:solidFill>
                  <a:srgbClr val="656D8D"/>
                </a:solidFill>
                <a:latin typeface="+mn-ea"/>
              </a:rPr>
              <a:t>     （</a:t>
            </a:r>
            <a:r>
              <a:rPr kumimoji="0" lang="en-US" altLang="zh-CN" sz="1800" dirty="0">
                <a:solidFill>
                  <a:srgbClr val="656D8D"/>
                </a:solidFill>
                <a:latin typeface="+mn-ea"/>
              </a:rPr>
              <a:t>1</a:t>
            </a:r>
            <a:r>
              <a:rPr kumimoji="0" lang="zh-CN" altLang="en-US" sz="1800" dirty="0">
                <a:solidFill>
                  <a:srgbClr val="656D8D"/>
                </a:solidFill>
                <a:latin typeface="+mn-ea"/>
              </a:rPr>
              <a:t>）为根端口和指定端口设置了快速切换用的替换端口（</a:t>
            </a:r>
            <a:r>
              <a:rPr kumimoji="0" lang="en" altLang="zh-CN" sz="1800" dirty="0">
                <a:solidFill>
                  <a:srgbClr val="656D8D"/>
                </a:solidFill>
                <a:latin typeface="+mn-ea"/>
              </a:rPr>
              <a:t>Alternate Port</a:t>
            </a:r>
            <a:r>
              <a:rPr kumimoji="0" lang="zh-CN" altLang="en" sz="1800" dirty="0">
                <a:solidFill>
                  <a:srgbClr val="656D8D"/>
                </a:solidFill>
                <a:latin typeface="+mn-ea"/>
              </a:rPr>
              <a:t>）</a:t>
            </a:r>
            <a:r>
              <a:rPr kumimoji="0" lang="zh-CN" altLang="en-US" sz="1800" dirty="0">
                <a:solidFill>
                  <a:srgbClr val="656D8D"/>
                </a:solidFill>
                <a:latin typeface="+mn-ea"/>
              </a:rPr>
              <a:t>和备份端口（</a:t>
            </a:r>
            <a:r>
              <a:rPr kumimoji="0" lang="en" altLang="zh-CN" sz="1800" dirty="0">
                <a:solidFill>
                  <a:srgbClr val="656D8D"/>
                </a:solidFill>
                <a:latin typeface="+mn-ea"/>
              </a:rPr>
              <a:t>Backup Port</a:t>
            </a:r>
            <a:r>
              <a:rPr kumimoji="0" lang="zh-CN" altLang="en" sz="1800" dirty="0">
                <a:solidFill>
                  <a:srgbClr val="656D8D"/>
                </a:solidFill>
                <a:latin typeface="+mn-ea"/>
              </a:rPr>
              <a:t>）</a:t>
            </a:r>
            <a:r>
              <a:rPr kumimoji="0" lang="zh-CN" altLang="en-US" sz="1800" dirty="0">
                <a:solidFill>
                  <a:srgbClr val="656D8D"/>
                </a:solidFill>
                <a:latin typeface="+mn-ea"/>
              </a:rPr>
              <a:t>两种角色，在根端口或指定端口失效的情况下，替换端口或备份端口就会无时延地进入转发状态。</a:t>
            </a:r>
          </a:p>
          <a:p>
            <a:r>
              <a:rPr kumimoji="0" lang="zh-CN" altLang="en-US" sz="1800" dirty="0">
                <a:solidFill>
                  <a:srgbClr val="656D8D"/>
                </a:solidFill>
                <a:latin typeface="+mn-ea"/>
              </a:rPr>
              <a:t>     （</a:t>
            </a:r>
            <a:r>
              <a:rPr kumimoji="0" lang="en-US" altLang="zh-CN" sz="1800" dirty="0">
                <a:solidFill>
                  <a:srgbClr val="656D8D"/>
                </a:solidFill>
                <a:latin typeface="+mn-ea"/>
              </a:rPr>
              <a:t>2</a:t>
            </a:r>
            <a:r>
              <a:rPr kumimoji="0" lang="zh-CN" altLang="en-US" sz="1800" dirty="0">
                <a:solidFill>
                  <a:srgbClr val="656D8D"/>
                </a:solidFill>
                <a:latin typeface="+mn-ea"/>
              </a:rPr>
              <a:t>）在只连接了两个交换端口的点对点链路中，指定端口只需与下游网桥进行一次握手就可以无时延地进入转发状态。如果连接了</a:t>
            </a:r>
            <a:r>
              <a:rPr kumimoji="0" lang="en-US" altLang="zh-CN" sz="1800" dirty="0">
                <a:solidFill>
                  <a:srgbClr val="656D8D"/>
                </a:solidFill>
                <a:latin typeface="+mn-ea"/>
              </a:rPr>
              <a:t>3</a:t>
            </a:r>
            <a:r>
              <a:rPr kumimoji="0" lang="zh-CN" altLang="en-US" sz="1800" dirty="0">
                <a:solidFill>
                  <a:srgbClr val="656D8D"/>
                </a:solidFill>
                <a:latin typeface="+mn-ea"/>
              </a:rPr>
              <a:t>个以上网桥的共享链路，下游网桥是不会响应上游指定端口发出的握手请求的，只能等待</a:t>
            </a:r>
            <a:r>
              <a:rPr kumimoji="0" lang="en-US" altLang="zh-CN" sz="1800" dirty="0">
                <a:solidFill>
                  <a:srgbClr val="656D8D"/>
                </a:solidFill>
                <a:latin typeface="+mn-ea"/>
              </a:rPr>
              <a:t>2</a:t>
            </a:r>
            <a:r>
              <a:rPr kumimoji="0" lang="zh-CN" altLang="en-US" sz="1800" dirty="0">
                <a:solidFill>
                  <a:srgbClr val="656D8D"/>
                </a:solidFill>
                <a:latin typeface="+mn-ea"/>
              </a:rPr>
              <a:t>倍</a:t>
            </a:r>
            <a:r>
              <a:rPr kumimoji="0" lang="en" altLang="zh-CN" sz="1800" dirty="0">
                <a:solidFill>
                  <a:srgbClr val="656D8D"/>
                </a:solidFill>
                <a:latin typeface="+mn-ea"/>
              </a:rPr>
              <a:t>Forward Delay</a:t>
            </a:r>
            <a:r>
              <a:rPr kumimoji="0" lang="zh-CN" altLang="en-US" sz="1800" dirty="0">
                <a:solidFill>
                  <a:srgbClr val="656D8D"/>
                </a:solidFill>
                <a:latin typeface="+mn-ea"/>
              </a:rPr>
              <a:t>的时间再进入转发状态。</a:t>
            </a:r>
          </a:p>
          <a:p>
            <a:r>
              <a:rPr kumimoji="0" lang="zh-CN" altLang="en-US" sz="1800" dirty="0">
                <a:solidFill>
                  <a:srgbClr val="656D8D"/>
                </a:solidFill>
                <a:latin typeface="+mn-ea"/>
              </a:rPr>
              <a:t>     （</a:t>
            </a:r>
            <a:r>
              <a:rPr kumimoji="0" lang="en-US" altLang="zh-CN" sz="1800" dirty="0">
                <a:solidFill>
                  <a:srgbClr val="656D8D"/>
                </a:solidFill>
                <a:latin typeface="+mn-ea"/>
              </a:rPr>
              <a:t>3</a:t>
            </a:r>
            <a:r>
              <a:rPr kumimoji="0" lang="zh-CN" altLang="en-US" sz="1800" dirty="0">
                <a:solidFill>
                  <a:srgbClr val="656D8D"/>
                </a:solidFill>
                <a:latin typeface="+mn-ea"/>
              </a:rPr>
              <a:t>）直接与终端相连而不是把其他网桥相连的端口定义为边缘端口（</a:t>
            </a:r>
            <a:r>
              <a:rPr kumimoji="0" lang="en" altLang="zh-CN" sz="1800" dirty="0">
                <a:solidFill>
                  <a:srgbClr val="656D8D"/>
                </a:solidFill>
                <a:latin typeface="+mn-ea"/>
              </a:rPr>
              <a:t>Edge Port</a:t>
            </a:r>
            <a:r>
              <a:rPr kumimoji="0" lang="zh-CN" altLang="en" sz="1800" dirty="0">
                <a:solidFill>
                  <a:srgbClr val="656D8D"/>
                </a:solidFill>
                <a:latin typeface="+mn-ea"/>
              </a:rPr>
              <a:t>）。</a:t>
            </a:r>
            <a:r>
              <a:rPr kumimoji="0" lang="zh-CN" altLang="en-US" sz="1800" dirty="0">
                <a:solidFill>
                  <a:srgbClr val="656D8D"/>
                </a:solidFill>
                <a:latin typeface="+mn-ea"/>
              </a:rPr>
              <a:t>边缘端口可以直接进入转发状态，不需要任何延时，这上由于网桥无法知道端口是否直接与终端相连。</a:t>
            </a:r>
          </a:p>
        </p:txBody>
      </p:sp>
    </p:spTree>
    <p:extLst>
      <p:ext uri="{BB962C8B-B14F-4D97-AF65-F5344CB8AC3E}">
        <p14:creationId xmlns:p14="http://schemas.microsoft.com/office/powerpoint/2010/main" val="910111938"/>
      </p:ext>
    </p:extLst>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grpSp>
        <p:nvGrpSpPr>
          <p:cNvPr id="11" name="组合 10"/>
          <p:cNvGrpSpPr/>
          <p:nvPr/>
        </p:nvGrpSpPr>
        <p:grpSpPr>
          <a:xfrm flipH="1">
            <a:off x="536575" y="5487035"/>
            <a:ext cx="10937875" cy="1123950"/>
            <a:chOff x="1325" y="8641"/>
            <a:chExt cx="17225" cy="1770"/>
          </a:xfrm>
        </p:grpSpPr>
        <p:sp>
          <p:nvSpPr>
            <p:cNvPr id="13" name="矩形 12"/>
            <p:cNvSpPr/>
            <p:nvPr/>
          </p:nvSpPr>
          <p:spPr>
            <a:xfrm flipV="1">
              <a:off x="2093" y="10339"/>
              <a:ext cx="16457"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a:extLst>
              <a:ext uri="{FF2B5EF4-FFF2-40B4-BE49-F238E27FC236}">
                <a16:creationId xmlns:a16="http://schemas.microsoft.com/office/drawing/2014/main" id="{92700DAF-AA2D-3F60-0BA0-BA865C0C06E9}"/>
              </a:ext>
            </a:extLst>
          </p:cNvPr>
          <p:cNvSpPr/>
          <p:nvPr/>
        </p:nvSpPr>
        <p:spPr>
          <a:xfrm>
            <a:off x="993775" y="1753394"/>
            <a:ext cx="10422332" cy="2062103"/>
          </a:xfrm>
          <a:prstGeom prst="rect">
            <a:avLst/>
          </a:prstGeom>
        </p:spPr>
        <p:txBody>
          <a:bodyPr wrap="square">
            <a:spAutoFit/>
          </a:bodyPr>
          <a:lstStyle/>
          <a:p>
            <a:r>
              <a:rPr kumimoji="0" lang="zh-CN" altLang="en-US" dirty="0">
                <a:solidFill>
                  <a:srgbClr val="656D8D"/>
                </a:solidFill>
                <a:latin typeface="+mn-ea"/>
              </a:rPr>
              <a:t>设置生成树模式 ：</a:t>
            </a:r>
            <a:endParaRPr kumimoji="0" lang="en-US" altLang="zh-CN" dirty="0">
              <a:solidFill>
                <a:srgbClr val="656D8D"/>
              </a:solidFill>
              <a:latin typeface="+mn-ea"/>
            </a:endParaRPr>
          </a:p>
          <a:p>
            <a:endParaRPr kumimoji="0" lang="en-US" altLang="zh-CN" dirty="0">
              <a:solidFill>
                <a:srgbClr val="656D8D"/>
              </a:solidFill>
              <a:latin typeface="+mn-ea"/>
            </a:endParaRPr>
          </a:p>
          <a:p>
            <a:r>
              <a:rPr lang="zh-CN" altLang="en-US" sz="2000" dirty="0">
                <a:solidFill>
                  <a:srgbClr val="656D8D"/>
                </a:solidFill>
                <a:latin typeface="+mn-ea"/>
              </a:rPr>
              <a:t>命令：</a:t>
            </a:r>
            <a:r>
              <a:rPr kumimoji="0" lang="en" altLang="zh-CN" sz="2000" dirty="0">
                <a:solidFill>
                  <a:srgbClr val="656D8D"/>
                </a:solidFill>
                <a:latin typeface="+mn-ea"/>
              </a:rPr>
              <a:t>[Huawei]</a:t>
            </a:r>
            <a:r>
              <a:rPr kumimoji="0" lang="en" altLang="zh-CN" sz="2000" dirty="0" err="1">
                <a:solidFill>
                  <a:srgbClr val="656D8D"/>
                </a:solidFill>
                <a:latin typeface="+mn-ea"/>
              </a:rPr>
              <a:t>stp</a:t>
            </a:r>
            <a:r>
              <a:rPr kumimoji="0" lang="en" altLang="zh-CN" sz="2000" dirty="0">
                <a:solidFill>
                  <a:srgbClr val="656D8D"/>
                </a:solidFill>
                <a:latin typeface="+mn-ea"/>
              </a:rPr>
              <a:t> enable       //</a:t>
            </a:r>
            <a:r>
              <a:rPr kumimoji="0" lang="zh-CN" altLang="en-US" sz="2000" dirty="0">
                <a:solidFill>
                  <a:srgbClr val="656D8D"/>
                </a:solidFill>
                <a:latin typeface="+mn-ea"/>
              </a:rPr>
              <a:t>启用</a:t>
            </a:r>
            <a:r>
              <a:rPr kumimoji="0" lang="en" altLang="zh-CN" sz="2000" dirty="0">
                <a:solidFill>
                  <a:srgbClr val="656D8D"/>
                </a:solidFill>
                <a:latin typeface="+mn-ea"/>
              </a:rPr>
              <a:t>STP</a:t>
            </a:r>
          </a:p>
          <a:p>
            <a:r>
              <a:rPr kumimoji="0" lang="zh-CN" altLang="en-US" sz="2000" dirty="0">
                <a:solidFill>
                  <a:srgbClr val="656D8D"/>
                </a:solidFill>
                <a:latin typeface="+mn-ea"/>
              </a:rPr>
              <a:t>          </a:t>
            </a:r>
            <a:r>
              <a:rPr kumimoji="0" lang="en" altLang="zh-CN" sz="2000" dirty="0">
                <a:solidFill>
                  <a:srgbClr val="656D8D"/>
                </a:solidFill>
                <a:latin typeface="+mn-ea"/>
              </a:rPr>
              <a:t>[Huawei]</a:t>
            </a:r>
            <a:r>
              <a:rPr kumimoji="0" lang="en" altLang="zh-CN" sz="2000" dirty="0" err="1">
                <a:solidFill>
                  <a:srgbClr val="656D8D"/>
                </a:solidFill>
                <a:latin typeface="+mn-ea"/>
              </a:rPr>
              <a:t>stp</a:t>
            </a:r>
            <a:r>
              <a:rPr kumimoji="0" lang="en" altLang="zh-CN" sz="2000" dirty="0">
                <a:solidFill>
                  <a:srgbClr val="656D8D"/>
                </a:solidFill>
                <a:latin typeface="+mn-ea"/>
              </a:rPr>
              <a:t> mode </a:t>
            </a:r>
            <a:r>
              <a:rPr kumimoji="0" lang="en" altLang="zh-CN" sz="2000" dirty="0" err="1">
                <a:solidFill>
                  <a:srgbClr val="656D8D"/>
                </a:solidFill>
                <a:latin typeface="+mn-ea"/>
              </a:rPr>
              <a:t>rstp</a:t>
            </a:r>
            <a:r>
              <a:rPr kumimoji="0" lang="en" altLang="zh-CN" sz="2000" dirty="0">
                <a:solidFill>
                  <a:srgbClr val="656D8D"/>
                </a:solidFill>
                <a:latin typeface="+mn-ea"/>
              </a:rPr>
              <a:t>    //</a:t>
            </a:r>
            <a:r>
              <a:rPr kumimoji="0" lang="zh-CN" altLang="en-US" sz="2000" dirty="0">
                <a:solidFill>
                  <a:srgbClr val="656D8D"/>
                </a:solidFill>
                <a:latin typeface="+mn-ea"/>
              </a:rPr>
              <a:t>将交换机的生成树模式由默认的</a:t>
            </a:r>
            <a:r>
              <a:rPr kumimoji="0" lang="en" altLang="zh-CN" sz="2000" dirty="0" err="1">
                <a:solidFill>
                  <a:srgbClr val="656D8D"/>
                </a:solidFill>
                <a:latin typeface="+mn-ea"/>
              </a:rPr>
              <a:t>stp</a:t>
            </a:r>
            <a:r>
              <a:rPr kumimoji="0" lang="en" altLang="zh-CN" sz="2000" dirty="0">
                <a:solidFill>
                  <a:srgbClr val="656D8D"/>
                </a:solidFill>
                <a:latin typeface="+mn-ea"/>
              </a:rPr>
              <a:t> </a:t>
            </a:r>
            <a:r>
              <a:rPr kumimoji="0" lang="zh-CN" altLang="en-US" sz="2000" dirty="0">
                <a:solidFill>
                  <a:srgbClr val="656D8D"/>
                </a:solidFill>
                <a:latin typeface="+mn-ea"/>
              </a:rPr>
              <a:t>改成</a:t>
            </a:r>
            <a:r>
              <a:rPr kumimoji="0" lang="en" altLang="zh-CN" sz="2000" dirty="0" err="1">
                <a:solidFill>
                  <a:srgbClr val="656D8D"/>
                </a:solidFill>
                <a:latin typeface="+mn-ea"/>
              </a:rPr>
              <a:t>rstp</a:t>
            </a:r>
            <a:r>
              <a:rPr kumimoji="0" lang="zh-CN" altLang="en" sz="2000" dirty="0">
                <a:solidFill>
                  <a:srgbClr val="656D8D"/>
                </a:solidFill>
                <a:latin typeface="+mn-ea"/>
              </a:rPr>
              <a:t>。</a:t>
            </a:r>
          </a:p>
          <a:p>
            <a:endParaRPr kumimoji="0" lang="zh-CN" altLang="en-US" dirty="0">
              <a:solidFill>
                <a:srgbClr val="656D8D"/>
              </a:solidFill>
              <a:latin typeface="+mn-ea"/>
            </a:endParaRPr>
          </a:p>
          <a:p>
            <a:endParaRPr kumimoji="0" lang="zh-CN" altLang="en-US" sz="1600" dirty="0">
              <a:solidFill>
                <a:srgbClr val="656D8D"/>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133245484"/>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五、项目小结</a:t>
            </a:r>
          </a:p>
        </p:txBody>
      </p:sp>
      <p:grpSp>
        <p:nvGrpSpPr>
          <p:cNvPr id="9" name="组合 8"/>
          <p:cNvGrpSpPr/>
          <p:nvPr/>
        </p:nvGrpSpPr>
        <p:grpSpPr>
          <a:xfrm>
            <a:off x="841375" y="5487035"/>
            <a:ext cx="10633075" cy="1123950"/>
            <a:chOff x="1325" y="8641"/>
            <a:chExt cx="16745" cy="1770"/>
          </a:xfrm>
        </p:grpSpPr>
        <p:sp>
          <p:nvSpPr>
            <p:cNvPr id="10" name="矩形 9"/>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p:cNvSpPr/>
          <p:nvPr/>
        </p:nvSpPr>
        <p:spPr>
          <a:xfrm>
            <a:off x="1326929" y="1732191"/>
            <a:ext cx="9441614" cy="2308324"/>
          </a:xfrm>
          <a:prstGeom prst="rect">
            <a:avLst/>
          </a:prstGeom>
        </p:spPr>
        <p:txBody>
          <a:bodyPr wrap="square">
            <a:spAutoFit/>
          </a:bodyPr>
          <a:lstStyle/>
          <a:p>
            <a:r>
              <a:rPr kumimoji="0" lang="zh-CN" altLang="en-US" dirty="0">
                <a:solidFill>
                  <a:srgbClr val="656D8D"/>
                </a:solidFill>
                <a:latin typeface="Verdana" panose="020B0604030504040204" pitchFamily="34" charset="0"/>
              </a:rPr>
              <a:t>     本任务主要讲述了生成树协议的原理和配置方法。生成树协议是在网络有环路时，通过一定的算法将交换机的某些端口进行阻塞，从而使网络形成一个无环路的树状结构。</a:t>
            </a:r>
            <a:endParaRPr kumimoji="0" lang="en-US" altLang="zh-CN" dirty="0">
              <a:solidFill>
                <a:srgbClr val="656D8D"/>
              </a:solidFill>
              <a:latin typeface="Verdana" panose="020B0604030504040204" pitchFamily="34" charset="0"/>
            </a:endParaRPr>
          </a:p>
          <a:p>
            <a:endParaRPr kumimoji="0" lang="zh-CN" altLang="en-US" dirty="0">
              <a:solidFill>
                <a:srgbClr val="656D8D"/>
              </a:solidFill>
              <a:latin typeface="Verdana" panose="020B0604030504040204" pitchFamily="34" charset="0"/>
            </a:endParaRPr>
          </a:p>
          <a:p>
            <a:r>
              <a:rPr kumimoji="0" lang="zh-CN" altLang="en-US" dirty="0">
                <a:solidFill>
                  <a:srgbClr val="656D8D"/>
                </a:solidFill>
                <a:latin typeface="Verdana" panose="020B0604030504040204" pitchFamily="34" charset="0"/>
              </a:rPr>
              <a:t>     通过本任务学习，重点理解生成树协议的原理，而生成树协议的配置相对较简单。</a:t>
            </a:r>
          </a:p>
        </p:txBody>
      </p:sp>
    </p:spTree>
    <p:extLst>
      <p:ext uri="{BB962C8B-B14F-4D97-AF65-F5344CB8AC3E}">
        <p14:creationId xmlns:p14="http://schemas.microsoft.com/office/powerpoint/2010/main" val="18557096"/>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870575" y="2615064"/>
            <a:ext cx="5615970" cy="848181"/>
          </a:xfrm>
          <a:prstGeom prst="rect">
            <a:avLst/>
          </a:prstGeom>
          <a:noFill/>
        </p:spPr>
        <p:txBody>
          <a:bodyPr wrap="square" rtlCol="0" anchor="t">
            <a:spAutoFit/>
          </a:bodyPr>
          <a:lstStyle/>
          <a:p>
            <a:pPr algn="ctr" defTabSz="914583">
              <a:lnSpc>
                <a:spcPct val="110000"/>
              </a:lnSpc>
            </a:pPr>
            <a:r>
              <a:rPr lang="zh-CN" altLang="en-US" sz="4800" dirty="0">
                <a:solidFill>
                  <a:prstClr val="black"/>
                </a:solidFill>
                <a:latin typeface="微软雅黑"/>
                <a:ea typeface="微软雅黑"/>
                <a:cs typeface="+mn-ea"/>
                <a:sym typeface="+mn-lt"/>
              </a:rPr>
              <a:t>防止二层环路</a:t>
            </a:r>
          </a:p>
        </p:txBody>
      </p:sp>
      <p:sp>
        <p:nvSpPr>
          <p:cNvPr id="4" name="文本框 3"/>
          <p:cNvSpPr txBox="1"/>
          <p:nvPr/>
        </p:nvSpPr>
        <p:spPr>
          <a:xfrm>
            <a:off x="5946775" y="1677194"/>
            <a:ext cx="2924198" cy="801053"/>
          </a:xfrm>
          <a:prstGeom prst="rect">
            <a:avLst/>
          </a:prstGeom>
          <a:noFill/>
        </p:spPr>
        <p:txBody>
          <a:bodyPr wrap="none" rtlCol="0" anchor="t">
            <a:spAutoFit/>
          </a:bodyPr>
          <a:lstStyle/>
          <a:p>
            <a:pPr defTabSz="914583">
              <a:lnSpc>
                <a:spcPct val="110000"/>
              </a:lnSpc>
            </a:pPr>
            <a:r>
              <a:rPr lang="en-US" altLang="zh-CN" sz="4501" dirty="0">
                <a:solidFill>
                  <a:srgbClr val="4080DC"/>
                </a:solidFill>
                <a:latin typeface="微软雅黑"/>
                <a:ea typeface="微软雅黑"/>
                <a:cs typeface="+mn-ea"/>
                <a:sym typeface="+mn-lt"/>
              </a:rPr>
              <a:t>——</a:t>
            </a:r>
            <a:r>
              <a:rPr lang="zh-CN" altLang="en-US" sz="4501" dirty="0">
                <a:solidFill>
                  <a:srgbClr val="4080DC"/>
                </a:solidFill>
                <a:latin typeface="微软雅黑"/>
                <a:ea typeface="微软雅黑"/>
                <a:cs typeface="+mn-ea"/>
                <a:sym typeface="+mn-lt"/>
              </a:rPr>
              <a:t>项目</a:t>
            </a:r>
            <a:r>
              <a:rPr lang="en-US" altLang="zh-CN" sz="4501" dirty="0">
                <a:solidFill>
                  <a:srgbClr val="4080DC"/>
                </a:solidFill>
                <a:latin typeface="微软雅黑"/>
                <a:ea typeface="微软雅黑"/>
                <a:cs typeface="+mn-ea"/>
                <a:sym typeface="+mn-lt"/>
              </a:rPr>
              <a:t>3</a:t>
            </a:r>
          </a:p>
        </p:txBody>
      </p:sp>
      <p:sp>
        <p:nvSpPr>
          <p:cNvPr id="10" name="文本框 9">
            <a:extLst>
              <a:ext uri="{FF2B5EF4-FFF2-40B4-BE49-F238E27FC236}">
                <a16:creationId xmlns:a16="http://schemas.microsoft.com/office/drawing/2014/main" id="{EE0E30CD-5AB8-48A1-B069-07EBF4F22990}"/>
              </a:ext>
            </a:extLst>
          </p:cNvPr>
          <p:cNvSpPr txBox="1"/>
          <p:nvPr/>
        </p:nvSpPr>
        <p:spPr>
          <a:xfrm>
            <a:off x="2605231" y="304871"/>
            <a:ext cx="2493567" cy="375896"/>
          </a:xfrm>
          <a:prstGeom prst="rect">
            <a:avLst/>
          </a:prstGeom>
          <a:noFill/>
        </p:spPr>
        <p:txBody>
          <a:bodyPr wrap="none" rtlCol="0" anchor="t">
            <a:spAutoFit/>
          </a:bodyPr>
          <a:lstStyle/>
          <a:p>
            <a:pPr defTabSz="914583">
              <a:lnSpc>
                <a:spcPct val="110000"/>
              </a:lnSpc>
            </a:pPr>
            <a:r>
              <a:rPr lang="zh-CN" altLang="en-US" sz="1800" dirty="0">
                <a:solidFill>
                  <a:srgbClr val="4080DC"/>
                </a:solidFill>
                <a:latin typeface="微软雅黑"/>
                <a:ea typeface="微软雅黑"/>
                <a:cs typeface="+mn-ea"/>
                <a:sym typeface="+mn-lt"/>
              </a:rPr>
              <a:t>名校名师精品系列教材</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p:cNvSpPr/>
          <p:nvPr/>
        </p:nvSpPr>
        <p:spPr>
          <a:xfrm>
            <a:off x="774700" y="1372394"/>
            <a:ext cx="10668000" cy="3826625"/>
          </a:xfrm>
          <a:prstGeom prst="rect">
            <a:avLst/>
          </a:prstGeom>
        </p:spPr>
        <p:txBody>
          <a:bodyPr wrap="square">
            <a:spAutoFit/>
          </a:bodyPr>
          <a:lstStyle/>
          <a:p>
            <a:pPr>
              <a:lnSpc>
                <a:spcPct val="150000"/>
              </a:lnSpc>
            </a:pPr>
            <a:r>
              <a:rPr lang="zh-CN" altLang="en-US" sz="1800" dirty="0">
                <a:solidFill>
                  <a:srgbClr val="656D8D"/>
                </a:solidFill>
                <a:latin typeface="+mn-ea"/>
              </a:rPr>
              <a:t>      在冗余设计的情况下，如何让流量按指定的链路转发？我们可以通过配置交换机优先级和端口优先级来解决这个问题。</a:t>
            </a:r>
            <a:endParaRPr lang="zh-CN" altLang="en-US" sz="1800" dirty="0">
              <a:solidFill>
                <a:srgbClr val="656D8D"/>
              </a:solidFill>
            </a:endParaRPr>
          </a:p>
          <a:p>
            <a:pPr>
              <a:lnSpc>
                <a:spcPct val="150000"/>
              </a:lnSpc>
            </a:pPr>
            <a:r>
              <a:rPr lang="en-US" altLang="zh-CN" sz="2000" dirty="0">
                <a:solidFill>
                  <a:srgbClr val="656D8D"/>
                </a:solidFill>
                <a:latin typeface="+mj-ea"/>
                <a:ea typeface="+mj-ea"/>
              </a:rPr>
              <a:t>1.</a:t>
            </a:r>
            <a:r>
              <a:rPr lang="zh-CN" altLang="en-US" sz="2000" dirty="0">
                <a:solidFill>
                  <a:srgbClr val="656D8D"/>
                </a:solidFill>
                <a:latin typeface="+mj-ea"/>
                <a:ea typeface="+mj-ea"/>
              </a:rPr>
              <a:t>配置交换机优先级</a:t>
            </a:r>
          </a:p>
          <a:p>
            <a:pPr>
              <a:lnSpc>
                <a:spcPct val="150000"/>
              </a:lnSpc>
            </a:pPr>
            <a:r>
              <a:rPr lang="zh-CN" altLang="en-US" sz="1800" dirty="0">
                <a:solidFill>
                  <a:srgbClr val="656D8D"/>
                </a:solidFill>
              </a:rPr>
              <a:t>      </a:t>
            </a:r>
            <a:r>
              <a:rPr lang="zh-CN" altLang="en-US" sz="1800" dirty="0">
                <a:solidFill>
                  <a:srgbClr val="656D8D"/>
                </a:solidFill>
                <a:latin typeface="+mn-ea"/>
              </a:rPr>
              <a:t>设置交换机的优先级关系到整个网络中到底哪个交换机为根交换机，同时也关系到整个网络的拓扑结构。建议管理员把核心交换机的优先级设得高些（数值小），这样有利于整个网络的稳定。命令如下：</a:t>
            </a:r>
          </a:p>
          <a:p>
            <a:pPr>
              <a:lnSpc>
                <a:spcPct val="150000"/>
              </a:lnSpc>
            </a:pPr>
            <a:r>
              <a:rPr lang="zh-CN" altLang="en-US" sz="1800" dirty="0">
                <a:solidFill>
                  <a:srgbClr val="656D8D"/>
                </a:solidFill>
                <a:latin typeface="+mn-ea"/>
              </a:rPr>
              <a:t>      </a:t>
            </a:r>
            <a:r>
              <a:rPr lang="en-US" altLang="zh-CN" sz="1800" dirty="0">
                <a:solidFill>
                  <a:srgbClr val="656D8D"/>
                </a:solidFill>
                <a:latin typeface="+mn-ea"/>
              </a:rPr>
              <a:t>[</a:t>
            </a:r>
            <a:r>
              <a:rPr lang="en" altLang="zh-CN" sz="1800" dirty="0">
                <a:solidFill>
                  <a:srgbClr val="656D8D"/>
                </a:solidFill>
                <a:latin typeface="+mn-ea"/>
              </a:rPr>
              <a:t>Huawei]</a:t>
            </a:r>
            <a:r>
              <a:rPr lang="en" altLang="zh-CN" sz="1800" dirty="0" err="1">
                <a:solidFill>
                  <a:srgbClr val="656D8D"/>
                </a:solidFill>
                <a:latin typeface="+mn-ea"/>
              </a:rPr>
              <a:t>stp</a:t>
            </a:r>
            <a:r>
              <a:rPr lang="en" altLang="zh-CN" sz="1800" dirty="0">
                <a:solidFill>
                  <a:srgbClr val="656D8D"/>
                </a:solidFill>
                <a:latin typeface="+mn-ea"/>
              </a:rPr>
              <a:t> priority number</a:t>
            </a:r>
          </a:p>
          <a:p>
            <a:pPr>
              <a:lnSpc>
                <a:spcPct val="150000"/>
              </a:lnSpc>
            </a:pPr>
            <a:r>
              <a:rPr lang="zh-CN" altLang="en-US" sz="1800" dirty="0">
                <a:solidFill>
                  <a:srgbClr val="656D8D"/>
                </a:solidFill>
                <a:latin typeface="+mn-ea"/>
              </a:rPr>
              <a:t>该命令用于配置交换机优先级。若要设置一台交换机成为根交换机，应该给根交换机选择一个比其他所有交换机都低的优先级。</a:t>
            </a:r>
          </a:p>
          <a:p>
            <a:pPr>
              <a:lnSpc>
                <a:spcPct val="150000"/>
              </a:lnSpc>
            </a:pPr>
            <a:endParaRPr lang="zh-CN" altLang="en-US" sz="1800" dirty="0">
              <a:solidFill>
                <a:srgbClr val="656D8D"/>
              </a:solidFill>
            </a:endParaRPr>
          </a:p>
        </p:txBody>
      </p:sp>
    </p:spTree>
    <p:extLst>
      <p:ext uri="{BB962C8B-B14F-4D97-AF65-F5344CB8AC3E}">
        <p14:creationId xmlns:p14="http://schemas.microsoft.com/office/powerpoint/2010/main" val="2496701993"/>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3" name="矩形 2"/>
          <p:cNvSpPr/>
          <p:nvPr/>
        </p:nvSpPr>
        <p:spPr>
          <a:xfrm>
            <a:off x="622300" y="1222490"/>
            <a:ext cx="10972800" cy="4190250"/>
          </a:xfrm>
          <a:prstGeom prst="rect">
            <a:avLst/>
          </a:prstGeom>
        </p:spPr>
        <p:txBody>
          <a:bodyPr wrap="square" numCol="1" spcCol="180000">
            <a:spAutoFit/>
          </a:bodyPr>
          <a:lstStyle/>
          <a:p>
            <a:pPr indent="266700" algn="just">
              <a:lnSpc>
                <a:spcPct val="150000"/>
              </a:lnSpc>
            </a:pPr>
            <a:r>
              <a:rPr lang="zh-CN" altLang="zh-CN" sz="2000" kern="100" dirty="0">
                <a:solidFill>
                  <a:srgbClr val="656D8D"/>
                </a:solidFill>
                <a:effectLst/>
                <a:latin typeface="+mn-ea"/>
                <a:cs typeface="宋体" panose="02010600030101010101" pitchFamily="2" charset="-122"/>
              </a:rPr>
              <a:t>交换机优先级</a:t>
            </a:r>
            <a:r>
              <a:rPr lang="en-US" altLang="zh-CN" sz="2000" kern="100" dirty="0">
                <a:solidFill>
                  <a:srgbClr val="656D8D"/>
                </a:solidFill>
                <a:effectLst/>
                <a:latin typeface="+mn-ea"/>
                <a:cs typeface="宋体" panose="02010600030101010101" pitchFamily="2" charset="-122"/>
              </a:rPr>
              <a:t>number</a:t>
            </a:r>
            <a:r>
              <a:rPr lang="zh-CN" altLang="zh-CN" sz="2000" kern="100" dirty="0">
                <a:solidFill>
                  <a:srgbClr val="656D8D"/>
                </a:solidFill>
                <a:effectLst/>
                <a:latin typeface="+mn-ea"/>
                <a:cs typeface="宋体" panose="02010600030101010101" pitchFamily="2" charset="-122"/>
              </a:rPr>
              <a:t>的取值的范围是</a:t>
            </a:r>
            <a:r>
              <a:rPr lang="en-US" altLang="zh-CN" sz="2000" kern="100" dirty="0">
                <a:solidFill>
                  <a:srgbClr val="656D8D"/>
                </a:solidFill>
                <a:effectLst/>
                <a:latin typeface="+mn-ea"/>
                <a:cs typeface="宋体" panose="02010600030101010101" pitchFamily="2" charset="-122"/>
              </a:rPr>
              <a:t>0</a:t>
            </a:r>
            <a:r>
              <a:rPr lang="zh-CN" altLang="zh-CN" sz="2000" kern="100" dirty="0">
                <a:solidFill>
                  <a:srgbClr val="656D8D"/>
                </a:solidFill>
                <a:effectLst/>
                <a:latin typeface="+mn-ea"/>
                <a:cs typeface="宋体" panose="02010600030101010101" pitchFamily="2" charset="-122"/>
              </a:rPr>
              <a:t>～</a:t>
            </a:r>
            <a:r>
              <a:rPr lang="en-US" altLang="zh-CN" sz="2000" kern="100" dirty="0">
                <a:solidFill>
                  <a:srgbClr val="656D8D"/>
                </a:solidFill>
                <a:effectLst/>
                <a:latin typeface="+mn-ea"/>
                <a:cs typeface="宋体" panose="02010600030101010101" pitchFamily="2" charset="-122"/>
              </a:rPr>
              <a:t>61440</a:t>
            </a:r>
            <a:r>
              <a:rPr lang="zh-CN" altLang="zh-CN" sz="2000" kern="100" dirty="0">
                <a:solidFill>
                  <a:srgbClr val="656D8D"/>
                </a:solidFill>
                <a:effectLst/>
                <a:latin typeface="+mn-ea"/>
                <a:cs typeface="宋体" panose="02010600030101010101" pitchFamily="2" charset="-122"/>
              </a:rPr>
              <a:t>，都为</a:t>
            </a:r>
            <a:r>
              <a:rPr lang="en-US" altLang="zh-CN" sz="2000" kern="100" dirty="0">
                <a:solidFill>
                  <a:srgbClr val="656D8D"/>
                </a:solidFill>
                <a:effectLst/>
                <a:latin typeface="+mn-ea"/>
                <a:cs typeface="宋体" panose="02010600030101010101" pitchFamily="2" charset="-122"/>
              </a:rPr>
              <a:t>0</a:t>
            </a:r>
            <a:r>
              <a:rPr lang="zh-CN" altLang="zh-CN" sz="2000" kern="100" dirty="0">
                <a:solidFill>
                  <a:srgbClr val="656D8D"/>
                </a:solidFill>
                <a:effectLst/>
                <a:latin typeface="+mn-ea"/>
                <a:cs typeface="宋体" panose="02010600030101010101" pitchFamily="2" charset="-122"/>
              </a:rPr>
              <a:t>或</a:t>
            </a:r>
            <a:r>
              <a:rPr lang="en-US" altLang="zh-CN" sz="2000" kern="100" dirty="0">
                <a:solidFill>
                  <a:srgbClr val="656D8D"/>
                </a:solidFill>
                <a:effectLst/>
                <a:latin typeface="+mn-ea"/>
                <a:cs typeface="宋体" panose="02010600030101010101" pitchFamily="2" charset="-122"/>
              </a:rPr>
              <a:t>4096</a:t>
            </a:r>
            <a:r>
              <a:rPr lang="zh-CN" altLang="zh-CN" sz="2000" kern="100" dirty="0">
                <a:solidFill>
                  <a:srgbClr val="656D8D"/>
                </a:solidFill>
                <a:effectLst/>
                <a:latin typeface="+mn-ea"/>
                <a:cs typeface="宋体" panose="02010600030101010101" pitchFamily="2" charset="-122"/>
              </a:rPr>
              <a:t>的倍数；默认值为</a:t>
            </a:r>
            <a:r>
              <a:rPr lang="en-US" altLang="zh-CN" sz="2000" kern="100" dirty="0">
                <a:solidFill>
                  <a:srgbClr val="656D8D"/>
                </a:solidFill>
                <a:effectLst/>
                <a:latin typeface="+mn-ea"/>
                <a:cs typeface="宋体" panose="02010600030101010101" pitchFamily="2" charset="-122"/>
              </a:rPr>
              <a:t>32768</a:t>
            </a:r>
            <a:r>
              <a:rPr lang="zh-CN" altLang="zh-CN" sz="2000" kern="100" dirty="0">
                <a:solidFill>
                  <a:srgbClr val="656D8D"/>
                </a:solidFill>
                <a:effectLst/>
                <a:latin typeface="+mn-ea"/>
                <a:cs typeface="宋体" panose="02010600030101010101" pitchFamily="2" charset="-122"/>
              </a:rPr>
              <a:t>。</a:t>
            </a:r>
            <a:endParaRPr lang="zh-CN" altLang="zh-CN" sz="2000" kern="100" dirty="0">
              <a:solidFill>
                <a:srgbClr val="656D8D"/>
              </a:solidFill>
              <a:effectLst/>
              <a:latin typeface="+mn-ea"/>
            </a:endParaRPr>
          </a:p>
          <a:p>
            <a:pPr indent="266700" algn="just">
              <a:lnSpc>
                <a:spcPct val="150000"/>
              </a:lnSpc>
            </a:pPr>
            <a:r>
              <a:rPr lang="zh-CN" altLang="zh-CN" sz="2000" kern="100" dirty="0">
                <a:solidFill>
                  <a:srgbClr val="656D8D"/>
                </a:solidFill>
                <a:effectLst/>
                <a:latin typeface="+mn-ea"/>
                <a:cs typeface="宋体" panose="02010600030101010101" pitchFamily="2" charset="-122"/>
              </a:rPr>
              <a:t>例如：将交换机</a:t>
            </a:r>
            <a:r>
              <a:rPr lang="en-US" altLang="zh-CN" sz="2000" kern="100" dirty="0">
                <a:solidFill>
                  <a:srgbClr val="656D8D"/>
                </a:solidFill>
                <a:effectLst/>
                <a:latin typeface="+mn-ea"/>
                <a:cs typeface="宋体" panose="02010600030101010101" pitchFamily="2" charset="-122"/>
              </a:rPr>
              <a:t>S1</a:t>
            </a:r>
            <a:r>
              <a:rPr lang="zh-CN" altLang="zh-CN" sz="2000" kern="100" dirty="0">
                <a:solidFill>
                  <a:srgbClr val="656D8D"/>
                </a:solidFill>
                <a:effectLst/>
                <a:latin typeface="+mn-ea"/>
                <a:cs typeface="宋体" panose="02010600030101010101" pitchFamily="2" charset="-122"/>
              </a:rPr>
              <a:t>的优先级设为</a:t>
            </a:r>
            <a:r>
              <a:rPr lang="en-US" altLang="zh-CN" sz="2000" kern="100" dirty="0">
                <a:solidFill>
                  <a:srgbClr val="656D8D"/>
                </a:solidFill>
                <a:effectLst/>
                <a:latin typeface="+mn-ea"/>
                <a:cs typeface="宋体" panose="02010600030101010101" pitchFamily="2" charset="-122"/>
              </a:rPr>
              <a:t>0</a:t>
            </a:r>
            <a:r>
              <a:rPr lang="zh-CN" altLang="zh-CN" sz="2000" kern="100" dirty="0">
                <a:solidFill>
                  <a:srgbClr val="656D8D"/>
                </a:solidFill>
                <a:effectLst/>
                <a:latin typeface="+mn-ea"/>
              </a:rPr>
              <a:t>，</a:t>
            </a:r>
            <a:r>
              <a:rPr lang="zh-CN" altLang="zh-CN" sz="2000" kern="100" dirty="0">
                <a:solidFill>
                  <a:srgbClr val="656D8D"/>
                </a:solidFill>
                <a:effectLst/>
                <a:latin typeface="+mn-ea"/>
                <a:cs typeface="宋体" panose="02010600030101010101" pitchFamily="2" charset="-122"/>
              </a:rPr>
              <a:t>配置命令为：</a:t>
            </a:r>
            <a:endParaRPr lang="zh-CN" altLang="zh-CN" sz="2000" kern="100" dirty="0">
              <a:solidFill>
                <a:srgbClr val="656D8D"/>
              </a:solidFill>
              <a:effectLst/>
              <a:latin typeface="+mn-ea"/>
            </a:endParaRPr>
          </a:p>
          <a:p>
            <a:pPr indent="266700" algn="l">
              <a:lnSpc>
                <a:spcPct val="150000"/>
              </a:lnSpc>
            </a:pPr>
            <a:r>
              <a:rPr lang="en-US" altLang="zh-CN" sz="2000" kern="100" dirty="0">
                <a:solidFill>
                  <a:srgbClr val="656D8D"/>
                </a:solidFill>
                <a:effectLst/>
                <a:latin typeface="+mn-ea"/>
              </a:rPr>
              <a:t>[S1]</a:t>
            </a:r>
            <a:r>
              <a:rPr lang="en-US" altLang="zh-CN" sz="2000" kern="0" dirty="0" err="1">
                <a:solidFill>
                  <a:srgbClr val="656D8D"/>
                </a:solidFill>
                <a:effectLst/>
                <a:latin typeface="+mn-ea"/>
                <a:cs typeface="宋体" panose="02010600030101010101" pitchFamily="2" charset="-122"/>
              </a:rPr>
              <a:t>stp</a:t>
            </a:r>
            <a:r>
              <a:rPr lang="en-US" altLang="zh-CN" sz="2000" kern="0" dirty="0">
                <a:solidFill>
                  <a:srgbClr val="656D8D"/>
                </a:solidFill>
                <a:effectLst/>
                <a:latin typeface="+mn-ea"/>
                <a:cs typeface="宋体" panose="02010600030101010101" pitchFamily="2" charset="-122"/>
              </a:rPr>
              <a:t> priority 0</a:t>
            </a:r>
            <a:endParaRPr lang="zh-CN" altLang="zh-CN" sz="2000" kern="100" dirty="0">
              <a:solidFill>
                <a:srgbClr val="656D8D"/>
              </a:solidFill>
              <a:effectLst/>
              <a:latin typeface="+mn-ea"/>
            </a:endParaRPr>
          </a:p>
          <a:p>
            <a:pPr indent="276225" algn="just">
              <a:lnSpc>
                <a:spcPct val="150000"/>
              </a:lnSpc>
            </a:pPr>
            <a:r>
              <a:rPr lang="zh-CN" altLang="zh-CN" sz="2000" kern="100" dirty="0">
                <a:solidFill>
                  <a:srgbClr val="656D8D"/>
                </a:solidFill>
                <a:effectLst/>
                <a:latin typeface="+mn-ea"/>
                <a:cs typeface="宋体" panose="02010600030101010101" pitchFamily="2" charset="-122"/>
              </a:rPr>
              <a:t>若要设置一台交换机成为根</a:t>
            </a:r>
            <a:r>
              <a:rPr lang="zh-CN" altLang="zh-CN" sz="2000" kern="0" dirty="0">
                <a:solidFill>
                  <a:srgbClr val="656D8D"/>
                </a:solidFill>
                <a:effectLst/>
                <a:latin typeface="+mn-ea"/>
                <a:cs typeface="宋体" panose="02010600030101010101" pitchFamily="2" charset="-122"/>
              </a:rPr>
              <a:t>交换机，除了上述通过修改优先级建立外，还可以在系统视图下，直接建立根交换机。配置命令如下：</a:t>
            </a:r>
            <a:endParaRPr lang="zh-CN" altLang="zh-CN" sz="2000" kern="100" dirty="0">
              <a:solidFill>
                <a:srgbClr val="656D8D"/>
              </a:solidFill>
              <a:effectLst/>
              <a:latin typeface="+mn-ea"/>
            </a:endParaRPr>
          </a:p>
          <a:p>
            <a:pPr indent="266700" algn="just">
              <a:lnSpc>
                <a:spcPct val="150000"/>
              </a:lnSpc>
            </a:pPr>
            <a:r>
              <a:rPr lang="en-US" altLang="zh-CN" sz="2000" kern="100" dirty="0">
                <a:solidFill>
                  <a:srgbClr val="656D8D"/>
                </a:solidFill>
                <a:effectLst/>
                <a:latin typeface="+mn-ea"/>
              </a:rPr>
              <a:t>[Huawei]</a:t>
            </a:r>
            <a:r>
              <a:rPr lang="en-US" altLang="zh-CN" sz="2000" kern="100" dirty="0" err="1">
                <a:solidFill>
                  <a:srgbClr val="656D8D"/>
                </a:solidFill>
                <a:effectLst/>
                <a:latin typeface="+mn-ea"/>
              </a:rPr>
              <a:t>stp</a:t>
            </a:r>
            <a:r>
              <a:rPr lang="en-US" altLang="zh-CN" sz="2000" kern="100" dirty="0">
                <a:solidFill>
                  <a:srgbClr val="656D8D"/>
                </a:solidFill>
                <a:effectLst/>
                <a:latin typeface="+mn-ea"/>
              </a:rPr>
              <a:t> root primary</a:t>
            </a:r>
            <a:endParaRPr lang="zh-CN" altLang="zh-CN" sz="2000" kern="100" dirty="0">
              <a:solidFill>
                <a:srgbClr val="656D8D"/>
              </a:solidFill>
              <a:effectLst/>
              <a:latin typeface="+mn-ea"/>
            </a:endParaRPr>
          </a:p>
          <a:p>
            <a:pPr indent="261620" algn="just">
              <a:lnSpc>
                <a:spcPct val="150000"/>
              </a:lnSpc>
            </a:pPr>
            <a:r>
              <a:rPr lang="zh-CN" altLang="zh-CN" sz="2000" kern="100" dirty="0">
                <a:solidFill>
                  <a:srgbClr val="656D8D"/>
                </a:solidFill>
                <a:effectLst/>
                <a:latin typeface="+mn-ea"/>
                <a:cs typeface="宋体" panose="02010600030101010101" pitchFamily="2" charset="-122"/>
              </a:rPr>
              <a:t>例如：直接将交换机</a:t>
            </a:r>
            <a:r>
              <a:rPr lang="en-US" altLang="zh-CN" sz="2000" kern="100" dirty="0">
                <a:solidFill>
                  <a:srgbClr val="656D8D"/>
                </a:solidFill>
                <a:effectLst/>
                <a:latin typeface="+mn-ea"/>
              </a:rPr>
              <a:t>S1</a:t>
            </a:r>
            <a:r>
              <a:rPr lang="zh-CN" altLang="zh-CN" sz="2000" kern="100" dirty="0">
                <a:solidFill>
                  <a:srgbClr val="656D8D"/>
                </a:solidFill>
                <a:effectLst/>
                <a:latin typeface="+mn-ea"/>
                <a:cs typeface="宋体" panose="02010600030101010101" pitchFamily="2" charset="-122"/>
              </a:rPr>
              <a:t>设置为根</a:t>
            </a:r>
            <a:r>
              <a:rPr lang="zh-CN" altLang="zh-CN" sz="2000" kern="0" dirty="0">
                <a:solidFill>
                  <a:srgbClr val="656D8D"/>
                </a:solidFill>
                <a:effectLst/>
                <a:latin typeface="+mn-ea"/>
                <a:cs typeface="宋体" panose="02010600030101010101" pitchFamily="2" charset="-122"/>
              </a:rPr>
              <a:t>交换机，配置命令为：</a:t>
            </a:r>
            <a:endParaRPr lang="zh-CN" altLang="zh-CN" sz="2000" kern="100" dirty="0">
              <a:solidFill>
                <a:srgbClr val="656D8D"/>
              </a:solidFill>
              <a:effectLst/>
              <a:latin typeface="+mn-ea"/>
            </a:endParaRPr>
          </a:p>
          <a:p>
            <a:pPr indent="266700" algn="l">
              <a:lnSpc>
                <a:spcPct val="150000"/>
              </a:lnSpc>
            </a:pPr>
            <a:r>
              <a:rPr lang="en-US" altLang="zh-CN" sz="2000" kern="100" dirty="0">
                <a:solidFill>
                  <a:srgbClr val="656D8D"/>
                </a:solidFill>
                <a:effectLst/>
                <a:latin typeface="+mn-ea"/>
              </a:rPr>
              <a:t>[S1]</a:t>
            </a:r>
            <a:r>
              <a:rPr lang="en-US" altLang="zh-CN" sz="2000" kern="100" dirty="0" err="1">
                <a:solidFill>
                  <a:srgbClr val="656D8D"/>
                </a:solidFill>
                <a:effectLst/>
                <a:latin typeface="+mn-ea"/>
              </a:rPr>
              <a:t>stp</a:t>
            </a:r>
            <a:r>
              <a:rPr lang="en-US" altLang="zh-CN" sz="2000" kern="0" dirty="0">
                <a:solidFill>
                  <a:srgbClr val="656D8D"/>
                </a:solidFill>
                <a:effectLst/>
                <a:latin typeface="+mn-ea"/>
                <a:cs typeface="宋体" panose="02010600030101010101" pitchFamily="2" charset="-122"/>
              </a:rPr>
              <a:t> root primary</a:t>
            </a:r>
            <a:endParaRPr lang="zh-CN" altLang="zh-CN" sz="2000" kern="100" dirty="0">
              <a:solidFill>
                <a:srgbClr val="656D8D"/>
              </a:solidFill>
              <a:effectLst/>
              <a:latin typeface="+mn-ea"/>
            </a:endParaRPr>
          </a:p>
          <a:p>
            <a:pPr algn="just">
              <a:lnSpc>
                <a:spcPct val="150000"/>
              </a:lnSpc>
            </a:pPr>
            <a:endParaRPr lang="zh-CN" altLang="en-US" sz="2000" dirty="0">
              <a:solidFill>
                <a:srgbClr val="656D8D"/>
              </a:solidFill>
            </a:endParaRP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364905025"/>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3" name="矩形 2"/>
          <p:cNvSpPr/>
          <p:nvPr/>
        </p:nvSpPr>
        <p:spPr>
          <a:xfrm>
            <a:off x="774700" y="1307514"/>
            <a:ext cx="10744200" cy="4244560"/>
          </a:xfrm>
          <a:prstGeom prst="rect">
            <a:avLst/>
          </a:prstGeom>
        </p:spPr>
        <p:txBody>
          <a:bodyPr wrap="square" numCol="1" spcCol="180000">
            <a:spAutoFit/>
          </a:bodyPr>
          <a:lstStyle/>
          <a:p>
            <a:pPr lvl="0">
              <a:lnSpc>
                <a:spcPct val="150000"/>
              </a:lnSpc>
            </a:pPr>
            <a:r>
              <a:rPr lang="en-US" altLang="zh-CN" sz="2000" dirty="0">
                <a:solidFill>
                  <a:srgbClr val="656D8D"/>
                </a:solidFill>
                <a:latin typeface="+mj-ea"/>
                <a:ea typeface="+mj-ea"/>
              </a:rPr>
              <a:t>2.</a:t>
            </a:r>
            <a:r>
              <a:rPr lang="zh-CN" altLang="en-US" sz="2000" dirty="0">
                <a:solidFill>
                  <a:srgbClr val="656D8D"/>
                </a:solidFill>
                <a:latin typeface="+mj-ea"/>
                <a:ea typeface="+mj-ea"/>
              </a:rPr>
              <a:t>配置端口优先级</a:t>
            </a:r>
          </a:p>
          <a:p>
            <a:pPr lvl="0">
              <a:lnSpc>
                <a:spcPct val="150000"/>
              </a:lnSpc>
            </a:pPr>
            <a:r>
              <a:rPr lang="zh-CN" altLang="en-US" sz="1800" dirty="0">
                <a:solidFill>
                  <a:srgbClr val="656D8D"/>
                </a:solidFill>
                <a:latin typeface="+mn-ea"/>
              </a:rPr>
              <a:t>      修改端口优先级只影响根端口与替换端口，而指定端口与备份端口只由端口号顺序决定，当有两个端口都连在一个共享介质上，交换机会选择一个高优先级（数值小）的端口进入</a:t>
            </a:r>
            <a:r>
              <a:rPr lang="en" altLang="zh-CN" sz="1800" dirty="0">
                <a:solidFill>
                  <a:srgbClr val="656D8D"/>
                </a:solidFill>
                <a:latin typeface="+mn-ea"/>
              </a:rPr>
              <a:t>forwarding</a:t>
            </a:r>
            <a:r>
              <a:rPr lang="zh-CN" altLang="en" sz="1800" dirty="0">
                <a:solidFill>
                  <a:srgbClr val="656D8D"/>
                </a:solidFill>
                <a:latin typeface="+mn-ea"/>
              </a:rPr>
              <a:t>（</a:t>
            </a:r>
            <a:r>
              <a:rPr lang="zh-CN" altLang="en-US" sz="1800" dirty="0">
                <a:solidFill>
                  <a:srgbClr val="656D8D"/>
                </a:solidFill>
                <a:latin typeface="+mn-ea"/>
              </a:rPr>
              <a:t>转发）状态，低优先级（数值大）的端口进入</a:t>
            </a:r>
            <a:r>
              <a:rPr lang="en" altLang="zh-CN" sz="1800" dirty="0">
                <a:solidFill>
                  <a:srgbClr val="656D8D"/>
                </a:solidFill>
                <a:latin typeface="+mn-ea"/>
              </a:rPr>
              <a:t>discarding</a:t>
            </a:r>
            <a:r>
              <a:rPr lang="zh-CN" altLang="en" sz="1800" dirty="0">
                <a:solidFill>
                  <a:srgbClr val="656D8D"/>
                </a:solidFill>
                <a:latin typeface="+mn-ea"/>
              </a:rPr>
              <a:t>（</a:t>
            </a:r>
            <a:r>
              <a:rPr lang="zh-CN" altLang="en-US" sz="1800" dirty="0">
                <a:solidFill>
                  <a:srgbClr val="656D8D"/>
                </a:solidFill>
                <a:latin typeface="+mn-ea"/>
              </a:rPr>
              <a:t>阻塞）状态。如果两个端口的优先级一样，就选端口号小的那个进入</a:t>
            </a:r>
            <a:r>
              <a:rPr lang="en" altLang="zh-CN" sz="1800" dirty="0">
                <a:solidFill>
                  <a:srgbClr val="656D8D"/>
                </a:solidFill>
                <a:latin typeface="+mn-ea"/>
              </a:rPr>
              <a:t>forwarding</a:t>
            </a:r>
            <a:r>
              <a:rPr lang="zh-CN" altLang="en" sz="1800" dirty="0">
                <a:solidFill>
                  <a:srgbClr val="656D8D"/>
                </a:solidFill>
                <a:latin typeface="+mn-ea"/>
              </a:rPr>
              <a:t>（</a:t>
            </a:r>
            <a:r>
              <a:rPr lang="zh-CN" altLang="en-US" sz="1800" dirty="0">
                <a:solidFill>
                  <a:srgbClr val="656D8D"/>
                </a:solidFill>
                <a:latin typeface="+mn-ea"/>
              </a:rPr>
              <a:t>转发）状态。设置端口优先级，具体命令为：</a:t>
            </a:r>
          </a:p>
          <a:p>
            <a:pPr lvl="0">
              <a:lnSpc>
                <a:spcPct val="150000"/>
              </a:lnSpc>
            </a:pPr>
            <a:r>
              <a:rPr lang="zh-CN" altLang="en-US" sz="1800" dirty="0">
                <a:solidFill>
                  <a:srgbClr val="656D8D"/>
                </a:solidFill>
                <a:latin typeface="+mn-ea"/>
              </a:rPr>
              <a:t>      </a:t>
            </a:r>
            <a:r>
              <a:rPr lang="en-US" altLang="zh-CN" sz="1800" dirty="0">
                <a:solidFill>
                  <a:srgbClr val="656D8D"/>
                </a:solidFill>
                <a:latin typeface="+mn-ea"/>
              </a:rPr>
              <a:t>[</a:t>
            </a:r>
            <a:r>
              <a:rPr lang="en" altLang="zh-CN" sz="1800" dirty="0">
                <a:solidFill>
                  <a:srgbClr val="656D8D"/>
                </a:solidFill>
                <a:latin typeface="+mn-ea"/>
              </a:rPr>
              <a:t>Huawei-</a:t>
            </a:r>
            <a:r>
              <a:rPr lang="zh-CN" altLang="en-US" sz="1800" dirty="0">
                <a:solidFill>
                  <a:srgbClr val="656D8D"/>
                </a:solidFill>
                <a:latin typeface="+mn-ea"/>
              </a:rPr>
              <a:t>端口</a:t>
            </a:r>
            <a:r>
              <a:rPr lang="en-US" altLang="zh-CN" sz="1800" dirty="0">
                <a:solidFill>
                  <a:srgbClr val="656D8D"/>
                </a:solidFill>
                <a:latin typeface="+mn-ea"/>
              </a:rPr>
              <a:t>]</a:t>
            </a:r>
            <a:r>
              <a:rPr lang="en" altLang="zh-CN" sz="1800" dirty="0" err="1">
                <a:solidFill>
                  <a:srgbClr val="656D8D"/>
                </a:solidFill>
                <a:latin typeface="+mn-ea"/>
              </a:rPr>
              <a:t>stp</a:t>
            </a:r>
            <a:r>
              <a:rPr lang="en" altLang="zh-CN" sz="1800" dirty="0">
                <a:solidFill>
                  <a:srgbClr val="656D8D"/>
                </a:solidFill>
                <a:latin typeface="+mn-ea"/>
              </a:rPr>
              <a:t> port-priority number</a:t>
            </a:r>
          </a:p>
          <a:p>
            <a:pPr lvl="0">
              <a:lnSpc>
                <a:spcPct val="150000"/>
              </a:lnSpc>
            </a:pPr>
            <a:r>
              <a:rPr lang="zh-CN" altLang="en-US" sz="1800" dirty="0">
                <a:solidFill>
                  <a:srgbClr val="656D8D"/>
                </a:solidFill>
                <a:latin typeface="+mn-ea"/>
              </a:rPr>
              <a:t>交换机端口优先级</a:t>
            </a:r>
            <a:r>
              <a:rPr lang="en" altLang="zh-CN" sz="1800" dirty="0">
                <a:solidFill>
                  <a:srgbClr val="656D8D"/>
                </a:solidFill>
                <a:latin typeface="+mn-ea"/>
              </a:rPr>
              <a:t>number</a:t>
            </a:r>
            <a:r>
              <a:rPr lang="zh-CN" altLang="en-US" sz="1800" dirty="0">
                <a:solidFill>
                  <a:srgbClr val="656D8D"/>
                </a:solidFill>
                <a:latin typeface="+mn-ea"/>
              </a:rPr>
              <a:t>的取值范围是</a:t>
            </a:r>
            <a:r>
              <a:rPr lang="en-US" altLang="zh-CN" sz="1800" dirty="0">
                <a:solidFill>
                  <a:srgbClr val="656D8D"/>
                </a:solidFill>
                <a:latin typeface="+mn-ea"/>
              </a:rPr>
              <a:t>0</a:t>
            </a:r>
            <a:r>
              <a:rPr lang="zh-CN" altLang="en-US" sz="1800" dirty="0">
                <a:solidFill>
                  <a:srgbClr val="656D8D"/>
                </a:solidFill>
                <a:latin typeface="+mn-ea"/>
              </a:rPr>
              <a:t>～</a:t>
            </a:r>
            <a:r>
              <a:rPr lang="en-US" altLang="zh-CN" sz="1800" dirty="0">
                <a:solidFill>
                  <a:srgbClr val="656D8D"/>
                </a:solidFill>
                <a:latin typeface="+mn-ea"/>
              </a:rPr>
              <a:t>255</a:t>
            </a:r>
            <a:r>
              <a:rPr lang="zh-CN" altLang="en-US" sz="1800" dirty="0">
                <a:solidFill>
                  <a:srgbClr val="656D8D"/>
                </a:solidFill>
                <a:latin typeface="+mn-ea"/>
              </a:rPr>
              <a:t>，都为</a:t>
            </a:r>
            <a:r>
              <a:rPr lang="en-US" altLang="zh-CN" sz="1800" dirty="0">
                <a:solidFill>
                  <a:srgbClr val="656D8D"/>
                </a:solidFill>
                <a:latin typeface="+mn-ea"/>
              </a:rPr>
              <a:t>0</a:t>
            </a:r>
            <a:r>
              <a:rPr lang="zh-CN" altLang="en-US" sz="1800" dirty="0">
                <a:solidFill>
                  <a:srgbClr val="656D8D"/>
                </a:solidFill>
                <a:latin typeface="+mn-ea"/>
              </a:rPr>
              <a:t>或</a:t>
            </a:r>
            <a:r>
              <a:rPr lang="en-US" altLang="zh-CN" sz="1800" dirty="0">
                <a:solidFill>
                  <a:srgbClr val="656D8D"/>
                </a:solidFill>
                <a:latin typeface="+mn-ea"/>
              </a:rPr>
              <a:t>16</a:t>
            </a:r>
            <a:r>
              <a:rPr lang="zh-CN" altLang="en-US" sz="1800" dirty="0">
                <a:solidFill>
                  <a:srgbClr val="656D8D"/>
                </a:solidFill>
                <a:latin typeface="+mn-ea"/>
              </a:rPr>
              <a:t>的倍数；默认值为</a:t>
            </a:r>
            <a:r>
              <a:rPr lang="en-US" altLang="zh-CN" sz="1800" dirty="0">
                <a:solidFill>
                  <a:srgbClr val="656D8D"/>
                </a:solidFill>
                <a:latin typeface="+mn-ea"/>
              </a:rPr>
              <a:t>128</a:t>
            </a:r>
            <a:r>
              <a:rPr lang="zh-CN" altLang="en-US" sz="1800" dirty="0">
                <a:solidFill>
                  <a:srgbClr val="656D8D"/>
                </a:solidFill>
                <a:latin typeface="+mn-ea"/>
              </a:rPr>
              <a:t>。</a:t>
            </a:r>
          </a:p>
          <a:p>
            <a:pPr lvl="0">
              <a:lnSpc>
                <a:spcPct val="150000"/>
              </a:lnSpc>
            </a:pPr>
            <a:r>
              <a:rPr lang="zh-CN" altLang="en-US" sz="1800" dirty="0">
                <a:solidFill>
                  <a:srgbClr val="656D8D"/>
                </a:solidFill>
                <a:latin typeface="+mn-ea"/>
              </a:rPr>
              <a:t>      例如：将交换机</a:t>
            </a:r>
            <a:r>
              <a:rPr lang="en" altLang="zh-CN" sz="1800" dirty="0">
                <a:solidFill>
                  <a:srgbClr val="656D8D"/>
                </a:solidFill>
                <a:latin typeface="+mn-ea"/>
              </a:rPr>
              <a:t>S2</a:t>
            </a:r>
            <a:r>
              <a:rPr lang="zh-CN" altLang="en-US" sz="1800" dirty="0">
                <a:solidFill>
                  <a:srgbClr val="656D8D"/>
                </a:solidFill>
                <a:latin typeface="+mn-ea"/>
              </a:rPr>
              <a:t>的端口</a:t>
            </a:r>
            <a:r>
              <a:rPr lang="en" altLang="zh-CN" sz="1800" dirty="0">
                <a:solidFill>
                  <a:srgbClr val="656D8D"/>
                </a:solidFill>
                <a:latin typeface="+mn-ea"/>
              </a:rPr>
              <a:t>E0/0/1</a:t>
            </a:r>
            <a:r>
              <a:rPr lang="zh-CN" altLang="en-US" sz="1800" dirty="0">
                <a:solidFill>
                  <a:srgbClr val="656D8D"/>
                </a:solidFill>
                <a:latin typeface="+mn-ea"/>
              </a:rPr>
              <a:t>的优先级设为</a:t>
            </a:r>
            <a:r>
              <a:rPr lang="en-US" altLang="zh-CN" sz="1800" dirty="0">
                <a:solidFill>
                  <a:srgbClr val="656D8D"/>
                </a:solidFill>
                <a:latin typeface="+mn-ea"/>
              </a:rPr>
              <a:t>32</a:t>
            </a:r>
            <a:r>
              <a:rPr lang="zh-CN" altLang="en-US" sz="1800" dirty="0">
                <a:solidFill>
                  <a:srgbClr val="656D8D"/>
                </a:solidFill>
                <a:latin typeface="+mn-ea"/>
              </a:rPr>
              <a:t>，配置命令为：</a:t>
            </a:r>
          </a:p>
          <a:p>
            <a:pPr lvl="0">
              <a:lnSpc>
                <a:spcPct val="150000"/>
              </a:lnSpc>
            </a:pPr>
            <a:r>
              <a:rPr lang="zh-CN" altLang="en-US" sz="1800" dirty="0">
                <a:solidFill>
                  <a:srgbClr val="656D8D"/>
                </a:solidFill>
                <a:latin typeface="+mn-ea"/>
              </a:rPr>
              <a:t>      </a:t>
            </a:r>
            <a:r>
              <a:rPr lang="en-US" altLang="zh-CN" sz="1800" dirty="0">
                <a:solidFill>
                  <a:srgbClr val="656D8D"/>
                </a:solidFill>
                <a:latin typeface="+mn-ea"/>
              </a:rPr>
              <a:t>[</a:t>
            </a:r>
            <a:r>
              <a:rPr lang="en" altLang="zh-CN" sz="1800" dirty="0">
                <a:solidFill>
                  <a:srgbClr val="656D8D"/>
                </a:solidFill>
                <a:latin typeface="+mn-ea"/>
              </a:rPr>
              <a:t>S2-Ethernet0/0/1]</a:t>
            </a:r>
            <a:r>
              <a:rPr lang="en" altLang="zh-CN" sz="1800" dirty="0" err="1">
                <a:solidFill>
                  <a:srgbClr val="656D8D"/>
                </a:solidFill>
                <a:latin typeface="+mn-ea"/>
              </a:rPr>
              <a:t>stp</a:t>
            </a:r>
            <a:r>
              <a:rPr lang="en" altLang="zh-CN" sz="1800" dirty="0">
                <a:solidFill>
                  <a:srgbClr val="656D8D"/>
                </a:solidFill>
                <a:latin typeface="+mn-ea"/>
              </a:rPr>
              <a:t> port-priority 32</a:t>
            </a:r>
          </a:p>
          <a:p>
            <a:pPr lvl="0">
              <a:lnSpc>
                <a:spcPct val="150000"/>
              </a:lnSpc>
            </a:pPr>
            <a:endParaRPr lang="zh-CN" altLang="zh-CN" sz="1800" dirty="0">
              <a:solidFill>
                <a:srgbClr val="656D8D"/>
              </a:solidFill>
              <a:latin typeface="+mn-ea"/>
            </a:endParaRPr>
          </a:p>
        </p:txBody>
      </p:sp>
      <p:grpSp>
        <p:nvGrpSpPr>
          <p:cNvPr id="4" name="组合 3">
            <a:extLst>
              <a:ext uri="{FF2B5EF4-FFF2-40B4-BE49-F238E27FC236}">
                <a16:creationId xmlns:a16="http://schemas.microsoft.com/office/drawing/2014/main" id="{DDB5E913-DB81-88A7-75F9-CDDE9943CD75}"/>
              </a:ext>
            </a:extLst>
          </p:cNvPr>
          <p:cNvGrpSpPr/>
          <p:nvPr/>
        </p:nvGrpSpPr>
        <p:grpSpPr>
          <a:xfrm>
            <a:off x="774700" y="5383214"/>
            <a:ext cx="10226040" cy="1123950"/>
            <a:chOff x="1325" y="8641"/>
            <a:chExt cx="16104" cy="1770"/>
          </a:xfrm>
        </p:grpSpPr>
        <p:sp>
          <p:nvSpPr>
            <p:cNvPr id="5" name="矩形 4">
              <a:extLst>
                <a:ext uri="{FF2B5EF4-FFF2-40B4-BE49-F238E27FC236}">
                  <a16:creationId xmlns:a16="http://schemas.microsoft.com/office/drawing/2014/main" id="{2975D756-7C93-C8F8-25CF-4162CF4163C6}"/>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互联网">
              <a:extLst>
                <a:ext uri="{FF2B5EF4-FFF2-40B4-BE49-F238E27FC236}">
                  <a16:creationId xmlns:a16="http://schemas.microsoft.com/office/drawing/2014/main" id="{73F49B20-3A75-EFFB-2878-0495BB9C45E1}"/>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387264286"/>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46775" y="3270785"/>
            <a:ext cx="5570756" cy="1037143"/>
          </a:xfrm>
          <a:prstGeom prst="rect">
            <a:avLst/>
          </a:prstGeom>
          <a:noFill/>
        </p:spPr>
        <p:txBody>
          <a:bodyPr wrap="none" rtlCol="0" anchor="t">
            <a:spAutoFit/>
          </a:bodyPr>
          <a:lstStyle/>
          <a:p>
            <a:pPr fontAlgn="auto">
              <a:lnSpc>
                <a:spcPct val="110000"/>
              </a:lnSpc>
            </a:pPr>
            <a:r>
              <a:rPr lang="zh-CN" altLang="en-US" sz="6000" dirty="0">
                <a:cs typeface="+mn-ea"/>
                <a:sym typeface="+mn-lt"/>
              </a:rPr>
              <a:t>感谢您的观看！</a:t>
            </a:r>
          </a:p>
        </p:txBody>
      </p:sp>
      <p:sp>
        <p:nvSpPr>
          <p:cNvPr id="5" name="文本框 4"/>
          <p:cNvSpPr txBox="1"/>
          <p:nvPr/>
        </p:nvSpPr>
        <p:spPr>
          <a:xfrm>
            <a:off x="2605231" y="304871"/>
            <a:ext cx="2493567" cy="375896"/>
          </a:xfrm>
          <a:prstGeom prst="rect">
            <a:avLst/>
          </a:prstGeom>
          <a:noFill/>
        </p:spPr>
        <p:txBody>
          <a:bodyPr wrap="none" rtlCol="0" anchor="t">
            <a:spAutoFit/>
          </a:bodyPr>
          <a:lstStyle/>
          <a:p>
            <a:pPr marL="0" marR="0" lvl="0" indent="0" algn="l" defTabSz="914583"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080DC"/>
                </a:solidFill>
                <a:effectLst/>
                <a:uLnTx/>
                <a:uFillTx/>
                <a:latin typeface="微软雅黑"/>
                <a:ea typeface="微软雅黑"/>
                <a:cs typeface="+mn-ea"/>
                <a:sym typeface="+mn-lt"/>
              </a:rPr>
              <a:t>名校名师精品系列教材</a:t>
            </a:r>
          </a:p>
        </p:txBody>
      </p:sp>
      <p:sp>
        <p:nvSpPr>
          <p:cNvPr id="7" name="文本框 6"/>
          <p:cNvSpPr txBox="1"/>
          <p:nvPr/>
        </p:nvSpPr>
        <p:spPr>
          <a:xfrm>
            <a:off x="6026134" y="4362190"/>
            <a:ext cx="5669957" cy="322020"/>
          </a:xfrm>
          <a:prstGeom prst="rect">
            <a:avLst/>
          </a:prstGeom>
          <a:noFill/>
        </p:spPr>
        <p:txBody>
          <a:bodyPr wrap="square" rtlCol="0" anchor="t">
            <a:spAutoFit/>
          </a:bodyPr>
          <a:lstStyle/>
          <a:p>
            <a:pPr marL="0" marR="0" lvl="0" indent="0" algn="ctr" defTabSz="914583"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Thanks</a:t>
            </a: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    </a:t>
            </a: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for</a:t>
            </a: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    </a:t>
            </a: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watching</a:t>
            </a: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a:t>
            </a:r>
          </a:p>
        </p:txBody>
      </p:sp>
    </p:spTree>
    <p:extLst>
      <p:ext uri="{BB962C8B-B14F-4D97-AF65-F5344CB8AC3E}">
        <p14:creationId xmlns:p14="http://schemas.microsoft.com/office/powerpoint/2010/main" val="2089969542"/>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4786728" y="604028"/>
            <a:ext cx="6927608" cy="1478911"/>
            <a:chOff x="3831" y="3919"/>
            <a:chExt cx="11776" cy="3366"/>
          </a:xfrm>
        </p:grpSpPr>
        <p:sp>
          <p:nvSpPr>
            <p:cNvPr id="15" name="文本框 14"/>
            <p:cNvSpPr txBox="1"/>
            <p:nvPr/>
          </p:nvSpPr>
          <p:spPr>
            <a:xfrm>
              <a:off x="3831" y="3919"/>
              <a:ext cx="11776" cy="3366"/>
            </a:xfrm>
            <a:prstGeom prst="rect">
              <a:avLst/>
            </a:prstGeom>
            <a:noFill/>
          </p:spPr>
          <p:txBody>
            <a:bodyPr wrap="square" rtlCol="0" anchor="t">
              <a:spAutoFit/>
            </a:bodyPr>
            <a:lstStyle/>
            <a:p>
              <a:pPr algn="dist" defTabSz="914583">
                <a:lnSpc>
                  <a:spcPct val="110000"/>
                </a:lnSpc>
              </a:pPr>
              <a:r>
                <a:rPr lang="en-US" sz="8802" dirty="0">
                  <a:solidFill>
                    <a:prstClr val="black"/>
                  </a:solidFill>
                  <a:latin typeface="微软雅黑"/>
                  <a:ea typeface="微软雅黑"/>
                  <a:cs typeface="+mn-ea"/>
                  <a:sym typeface="+mn-lt"/>
                </a:rPr>
                <a:t>CONTENTS</a:t>
              </a:r>
            </a:p>
          </p:txBody>
        </p:sp>
        <p:sp>
          <p:nvSpPr>
            <p:cNvPr id="4" name="文本框 3"/>
            <p:cNvSpPr txBox="1"/>
            <p:nvPr/>
          </p:nvSpPr>
          <p:spPr>
            <a:xfrm>
              <a:off x="3831" y="3919"/>
              <a:ext cx="11776" cy="3366"/>
            </a:xfrm>
            <a:prstGeom prst="rect">
              <a:avLst/>
            </a:prstGeom>
            <a:noFill/>
          </p:spPr>
          <p:txBody>
            <a:bodyPr wrap="square" rtlCol="0" anchor="t">
              <a:spAutoFit/>
            </a:bodyPr>
            <a:lstStyle/>
            <a:p>
              <a:pPr algn="dist" defTabSz="914583">
                <a:lnSpc>
                  <a:spcPct val="110000"/>
                </a:lnSpc>
              </a:pPr>
              <a:r>
                <a:rPr lang="en-US" sz="8802" dirty="0">
                  <a:solidFill>
                    <a:srgbClr val="4080DC"/>
                  </a:solidFill>
                  <a:latin typeface="微软雅黑"/>
                  <a:ea typeface="微软雅黑"/>
                  <a:cs typeface="+mn-ea"/>
                  <a:sym typeface="+mn-lt"/>
                </a:rPr>
                <a:t>CONTENTS</a:t>
              </a:r>
            </a:p>
          </p:txBody>
        </p:sp>
      </p:grpSp>
      <p:sp>
        <p:nvSpPr>
          <p:cNvPr id="5" name="文本框 4"/>
          <p:cNvSpPr txBox="1"/>
          <p:nvPr/>
        </p:nvSpPr>
        <p:spPr>
          <a:xfrm>
            <a:off x="6353239" y="2208112"/>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01</a:t>
            </a:r>
          </a:p>
        </p:txBody>
      </p:sp>
      <p:sp>
        <p:nvSpPr>
          <p:cNvPr id="2" name="文本框 1"/>
          <p:cNvSpPr txBox="1"/>
          <p:nvPr/>
        </p:nvSpPr>
        <p:spPr>
          <a:xfrm>
            <a:off x="7259842" y="2298863"/>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项目导入</a:t>
            </a:r>
            <a:endParaRPr lang="en-US" altLang="zh-CN" sz="2501" dirty="0">
              <a:solidFill>
                <a:prstClr val="black"/>
              </a:solidFill>
              <a:latin typeface="微软雅黑"/>
              <a:ea typeface="微软雅黑"/>
              <a:cs typeface="+mn-ea"/>
              <a:sym typeface="+mn-lt"/>
            </a:endParaRPr>
          </a:p>
        </p:txBody>
      </p:sp>
      <p:sp>
        <p:nvSpPr>
          <p:cNvPr id="3" name="文本框 2"/>
          <p:cNvSpPr txBox="1"/>
          <p:nvPr/>
        </p:nvSpPr>
        <p:spPr>
          <a:xfrm>
            <a:off x="6353239" y="3016183"/>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02</a:t>
            </a:r>
          </a:p>
        </p:txBody>
      </p:sp>
      <p:sp>
        <p:nvSpPr>
          <p:cNvPr id="6" name="文本框 5"/>
          <p:cNvSpPr txBox="1"/>
          <p:nvPr/>
        </p:nvSpPr>
        <p:spPr>
          <a:xfrm>
            <a:off x="7259841" y="3082437"/>
            <a:ext cx="4319568" cy="486143"/>
          </a:xfrm>
          <a:prstGeom prst="rect">
            <a:avLst/>
          </a:prstGeom>
          <a:noFill/>
        </p:spPr>
        <p:txBody>
          <a:bodyPr wrap="squar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职业能力目标和要求</a:t>
            </a:r>
            <a:endParaRPr lang="en-US" altLang="zh-CN" sz="2501" dirty="0">
              <a:solidFill>
                <a:prstClr val="black"/>
              </a:solidFill>
              <a:latin typeface="微软雅黑"/>
              <a:ea typeface="微软雅黑"/>
              <a:cs typeface="+mn-ea"/>
              <a:sym typeface="+mn-lt"/>
            </a:endParaRPr>
          </a:p>
        </p:txBody>
      </p:sp>
      <p:sp>
        <p:nvSpPr>
          <p:cNvPr id="9" name="文本框 8"/>
          <p:cNvSpPr txBox="1"/>
          <p:nvPr/>
        </p:nvSpPr>
        <p:spPr>
          <a:xfrm>
            <a:off x="6353239" y="3824254"/>
            <a:ext cx="710615" cy="643658"/>
          </a:xfrm>
          <a:prstGeom prst="rect">
            <a:avLst/>
          </a:prstGeom>
          <a:noFill/>
        </p:spPr>
        <p:txBody>
          <a:bodyPr wrap="squar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03</a:t>
            </a:r>
          </a:p>
        </p:txBody>
      </p:sp>
      <p:sp>
        <p:nvSpPr>
          <p:cNvPr id="10" name="文本框 9"/>
          <p:cNvSpPr txBox="1"/>
          <p:nvPr/>
        </p:nvSpPr>
        <p:spPr>
          <a:xfrm>
            <a:off x="7259842" y="3865994"/>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思政提示</a:t>
            </a:r>
            <a:endParaRPr lang="en-US" altLang="zh-CN" sz="2501" dirty="0">
              <a:solidFill>
                <a:prstClr val="black"/>
              </a:solidFill>
              <a:latin typeface="微软雅黑"/>
              <a:ea typeface="微软雅黑"/>
              <a:cs typeface="+mn-ea"/>
              <a:sym typeface="+mn-lt"/>
            </a:endParaRPr>
          </a:p>
        </p:txBody>
      </p:sp>
      <p:sp>
        <p:nvSpPr>
          <p:cNvPr id="12" name="文本框 11"/>
          <p:cNvSpPr txBox="1"/>
          <p:nvPr/>
        </p:nvSpPr>
        <p:spPr>
          <a:xfrm>
            <a:off x="6353238" y="4578268"/>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04</a:t>
            </a:r>
          </a:p>
        </p:txBody>
      </p:sp>
      <p:sp>
        <p:nvSpPr>
          <p:cNvPr id="13" name="文本框 12"/>
          <p:cNvSpPr txBox="1"/>
          <p:nvPr/>
        </p:nvSpPr>
        <p:spPr>
          <a:xfrm>
            <a:off x="7259842" y="4649559"/>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相关知识</a:t>
            </a:r>
            <a:endParaRPr lang="en-US" altLang="zh-CN" sz="2501" dirty="0">
              <a:solidFill>
                <a:prstClr val="black"/>
              </a:solidFill>
              <a:latin typeface="微软雅黑"/>
              <a:ea typeface="微软雅黑"/>
              <a:cs typeface="+mn-ea"/>
              <a:sym typeface="+mn-lt"/>
            </a:endParaRPr>
          </a:p>
        </p:txBody>
      </p:sp>
      <p:sp>
        <p:nvSpPr>
          <p:cNvPr id="17" name="文本框 16">
            <a:extLst>
              <a:ext uri="{FF2B5EF4-FFF2-40B4-BE49-F238E27FC236}">
                <a16:creationId xmlns:a16="http://schemas.microsoft.com/office/drawing/2014/main" id="{0498A899-EC6C-4E67-9DDD-A6B8CCBEFD0F}"/>
              </a:ext>
            </a:extLst>
          </p:cNvPr>
          <p:cNvSpPr txBox="1"/>
          <p:nvPr/>
        </p:nvSpPr>
        <p:spPr>
          <a:xfrm>
            <a:off x="6353238" y="5300736"/>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05</a:t>
            </a:r>
          </a:p>
        </p:txBody>
      </p:sp>
      <p:sp>
        <p:nvSpPr>
          <p:cNvPr id="22" name="文本框 21">
            <a:extLst>
              <a:ext uri="{FF2B5EF4-FFF2-40B4-BE49-F238E27FC236}">
                <a16:creationId xmlns:a16="http://schemas.microsoft.com/office/drawing/2014/main" id="{9841F036-ED2D-4D28-84C0-50BF7FB15472}"/>
              </a:ext>
            </a:extLst>
          </p:cNvPr>
          <p:cNvSpPr txBox="1"/>
          <p:nvPr/>
        </p:nvSpPr>
        <p:spPr>
          <a:xfrm>
            <a:off x="7263017" y="5379485"/>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项目小结</a:t>
            </a:r>
            <a:endParaRPr lang="en-US" altLang="zh-CN" sz="2501" dirty="0">
              <a:solidFill>
                <a:prstClr val="black"/>
              </a:solidFill>
              <a:latin typeface="微软雅黑"/>
              <a:ea typeface="微软雅黑"/>
              <a:cs typeface="+mn-ea"/>
              <a:sym typeface="+mn-lt"/>
            </a:endParaRPr>
          </a:p>
        </p:txBody>
      </p:sp>
      <p:pic>
        <p:nvPicPr>
          <p:cNvPr id="23" name="图片 22" descr="D:\APPT制作\新员工网络信息安全意识培训\素材\元素\图片\51miz-E850815-01D69F5C.png51miz-E850815-01D69F5C">
            <a:extLst>
              <a:ext uri="{FF2B5EF4-FFF2-40B4-BE49-F238E27FC236}">
                <a16:creationId xmlns:a16="http://schemas.microsoft.com/office/drawing/2014/main" id="{1ADC39CB-D2D7-4407-B1CD-70D86CBA485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46325" y="2066221"/>
            <a:ext cx="3640402" cy="3620404"/>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strVal val="#ppt_x"/>
                                          </p:val>
                                        </p:tav>
                                        <p:tav tm="100000">
                                          <p:val>
                                            <p:strVal val="#ppt_x"/>
                                          </p:val>
                                        </p:tav>
                                      </p:tavLst>
                                    </p:anim>
                                    <p:anim calcmode="lin" valueType="num">
                                      <p:cBhvr>
                                        <p:cTn id="1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itchFamily="18" charset="0"/>
                <a:sym typeface="+mn-ea"/>
              </a:rPr>
              <a:t>项目导入</a:t>
            </a:r>
            <a:endParaRPr lang="zh-CN" altLang="en-US" dirty="0"/>
          </a:p>
        </p:txBody>
      </p:sp>
      <p:sp>
        <p:nvSpPr>
          <p:cNvPr id="2" name="文本框 1"/>
          <p:cNvSpPr txBox="1"/>
          <p:nvPr/>
        </p:nvSpPr>
        <p:spPr>
          <a:xfrm>
            <a:off x="1449298" y="2016958"/>
            <a:ext cx="9175416" cy="2634183"/>
          </a:xfrm>
          <a:prstGeom prst="rect">
            <a:avLst/>
          </a:prstGeom>
          <a:noFill/>
        </p:spPr>
        <p:txBody>
          <a:bodyPr wrap="square" rtlCol="0" anchor="t">
            <a:spAutoFit/>
          </a:bodyPr>
          <a:lstStyle/>
          <a:p>
            <a:pPr marL="342900" indent="-342900">
              <a:lnSpc>
                <a:spcPct val="150000"/>
              </a:lnSpc>
              <a:buFont typeface="Arial" charset="0"/>
              <a:buChar char="•"/>
            </a:pPr>
            <a:r>
              <a:rPr lang="zh-CN" altLang="en-US" sz="1600" dirty="0">
                <a:solidFill>
                  <a:srgbClr val="4C6062"/>
                </a:solidFill>
                <a:latin typeface="微软雅黑" pitchFamily="34" charset="-122"/>
                <a:ea typeface="微软雅黑" pitchFamily="34" charset="-122"/>
              </a:rPr>
              <a:t>为确保网络连接可靠和稳定性，当一条通信信道遇到堵塞或者不畅通时，就启用别的链路，</a:t>
            </a:r>
            <a:r>
              <a:rPr lang="en-US" altLang="zh-CN" sz="1600" dirty="0">
                <a:solidFill>
                  <a:srgbClr val="4C6062"/>
                </a:solidFill>
                <a:latin typeface="微软雅黑" pitchFamily="34" charset="-122"/>
                <a:ea typeface="微软雅黑" pitchFamily="34" charset="-122"/>
              </a:rPr>
              <a:t>AAA</a:t>
            </a:r>
            <a:r>
              <a:rPr lang="zh-CN" altLang="en-US" sz="1600" dirty="0">
                <a:solidFill>
                  <a:srgbClr val="4C6062"/>
                </a:solidFill>
                <a:latin typeface="微软雅黑" pitchFamily="34" charset="-122"/>
                <a:ea typeface="微软雅黑" pitchFamily="34" charset="-122"/>
              </a:rPr>
              <a:t>公司在搭建内部网络时启用了冗余链路即准备两条以上的链路，当主链路不通时，马上启用备份链路。这样虽然可以提高网络的可靠性和稳定性，但是网络中</a:t>
            </a:r>
            <a:r>
              <a:rPr lang="en-US" altLang="zh-CN" sz="1600" dirty="0">
                <a:solidFill>
                  <a:srgbClr val="4C6062"/>
                </a:solidFill>
                <a:latin typeface="微软雅黑" pitchFamily="34" charset="-122"/>
                <a:ea typeface="微软雅黑" pitchFamily="34" charset="-122"/>
              </a:rPr>
              <a:t>S1-S2-S3</a:t>
            </a:r>
            <a:r>
              <a:rPr lang="zh-CN" altLang="en-US" sz="1600" dirty="0">
                <a:solidFill>
                  <a:srgbClr val="4C6062"/>
                </a:solidFill>
                <a:latin typeface="微软雅黑" pitchFamily="34" charset="-122"/>
                <a:ea typeface="微软雅黑" pitchFamily="34" charset="-122"/>
              </a:rPr>
              <a:t>形成路由环路。路由环路会形成广播风暴，造成交换机效率低下，大量有用数据包被丢弃，网络无法正常通信。</a:t>
            </a:r>
          </a:p>
          <a:p>
            <a:pPr marL="342900" indent="-342900">
              <a:lnSpc>
                <a:spcPct val="150000"/>
              </a:lnSpc>
              <a:buFont typeface="Arial" charset="0"/>
              <a:buChar char="•"/>
            </a:pPr>
            <a:r>
              <a:rPr lang="zh-CN" altLang="en-US" sz="1600" dirty="0">
                <a:solidFill>
                  <a:srgbClr val="4C6062"/>
                </a:solidFill>
                <a:latin typeface="微软雅黑" pitchFamily="34" charset="-122"/>
                <a:ea typeface="微软雅黑" pitchFamily="34" charset="-122"/>
              </a:rPr>
              <a:t>如何利用环路保障网络的可靠性和稳定性又能避免由于环路的存在所造成的安全隐患？我们可以在交换设备上启用生成树协议，以防止二层环路。</a:t>
            </a:r>
          </a:p>
          <a:p>
            <a:pPr marL="342900" indent="-342900">
              <a:lnSpc>
                <a:spcPct val="150000"/>
              </a:lnSpc>
              <a:buFont typeface="Arial" charset="0"/>
              <a:buChar char="•"/>
            </a:pPr>
            <a:endParaRPr lang="en-US" altLang="zh-CN" sz="1600" dirty="0">
              <a:solidFill>
                <a:srgbClr val="4C6062"/>
              </a:solidFill>
              <a:latin typeface="微软雅黑" pitchFamily="34" charset="-122"/>
              <a:ea typeface="微软雅黑"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993775" y="5746248"/>
            <a:ext cx="9551753" cy="926432"/>
            <a:chOff x="1325" y="8641"/>
            <a:chExt cx="16104" cy="1770"/>
          </a:xfrm>
        </p:grpSpPr>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二、职业能力目标和要求</a:t>
            </a:r>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7" name="文本框 6">
            <a:extLst>
              <a:ext uri="{FF2B5EF4-FFF2-40B4-BE49-F238E27FC236}">
                <a16:creationId xmlns:a16="http://schemas.microsoft.com/office/drawing/2014/main" id="{C23D022C-1668-C5A8-886F-410E626302E7}"/>
              </a:ext>
            </a:extLst>
          </p:cNvPr>
          <p:cNvSpPr txBox="1"/>
          <p:nvPr/>
        </p:nvSpPr>
        <p:spPr>
          <a:xfrm>
            <a:off x="1436039" y="1774387"/>
            <a:ext cx="7391400" cy="1846083"/>
          </a:xfrm>
          <a:prstGeom prst="rect">
            <a:avLst/>
          </a:prstGeom>
          <a:noFill/>
        </p:spPr>
        <p:txBody>
          <a:bodyPr wrap="square" rtlCol="0">
            <a:spAutoFit/>
          </a:bodyPr>
          <a:lstStyle/>
          <a:p>
            <a:pPr>
              <a:lnSpc>
                <a:spcPct val="200000"/>
              </a:lnSpc>
            </a:pP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1.</a:t>
            </a:r>
            <a:r>
              <a:rPr lang="zh-CN" altLang="en-US"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掌握生成树协议的类型及工作原理</a:t>
            </a:r>
          </a:p>
          <a:p>
            <a:pPr>
              <a:lnSpc>
                <a:spcPct val="200000"/>
              </a:lnSpc>
            </a:pP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2.</a:t>
            </a:r>
            <a:r>
              <a:rPr lang="zh-CN" altLang="en-US"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能够根据业务需求选择相应的生成树协议</a:t>
            </a:r>
          </a:p>
          <a:p>
            <a:pPr lvl="0">
              <a:lnSpc>
                <a:spcPct val="200000"/>
              </a:lnSpc>
            </a:pP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3.</a:t>
            </a:r>
            <a:r>
              <a:rPr lang="zh-CN" altLang="en-US"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能够根据需要配置</a:t>
            </a:r>
            <a:r>
              <a:rPr lang="e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STP</a:t>
            </a:r>
            <a:r>
              <a:rPr lang="zh-CN" altLang="e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a:t>
            </a:r>
            <a:r>
              <a:rPr lang="e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RSTP</a:t>
            </a: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三、思政提示</a:t>
            </a:r>
          </a:p>
        </p:txBody>
      </p:sp>
      <p:sp>
        <p:nvSpPr>
          <p:cNvPr id="6" name="内容占位符 5"/>
          <p:cNvSpPr>
            <a:spLocks noGrp="1"/>
          </p:cNvSpPr>
          <p:nvPr>
            <p:ph idx="13"/>
          </p:nvPr>
        </p:nvSpPr>
        <p:spPr>
          <a:xfrm>
            <a:off x="849828" y="1355246"/>
            <a:ext cx="10747058" cy="464458"/>
          </a:xfrm>
        </p:spPr>
        <p:txBody>
          <a:bodyPr>
            <a:noAutofit/>
          </a:bodyPr>
          <a:lstStyle/>
          <a:p>
            <a:r>
              <a:rPr lang="zh-CN" altLang="en-US" sz="2400" b="0" dirty="0">
                <a:solidFill>
                  <a:srgbClr val="656D8D"/>
                </a:solidFill>
                <a:latin typeface="+mj-ea"/>
                <a:ea typeface="+mj-ea"/>
              </a:rPr>
              <a:t>思政提示</a:t>
            </a:r>
          </a:p>
        </p:txBody>
      </p:sp>
      <p:sp>
        <p:nvSpPr>
          <p:cNvPr id="2" name="文本框 1"/>
          <p:cNvSpPr txBox="1"/>
          <p:nvPr/>
        </p:nvSpPr>
        <p:spPr>
          <a:xfrm>
            <a:off x="806119" y="2529985"/>
            <a:ext cx="10310495" cy="2246769"/>
          </a:xfrm>
          <a:prstGeom prst="rect">
            <a:avLst/>
          </a:prstGeom>
          <a:noFill/>
        </p:spPr>
        <p:txBody>
          <a:bodyPr wrap="square" rtlCol="0" anchor="t">
            <a:spAutoFit/>
          </a:bodyPr>
          <a:lstStyle/>
          <a:p>
            <a:pPr lvl="0"/>
            <a:r>
              <a:rPr lang="zh-CN" altLang="en-US" sz="2000" kern="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2000" kern="1600" dirty="0">
                <a:solidFill>
                  <a:srgbClr val="656D8D"/>
                </a:solidFill>
                <a:effectLst/>
                <a:latin typeface="+mn-ea"/>
                <a:cs typeface="宋体" panose="02010600030101010101" pitchFamily="2" charset="-122"/>
              </a:rPr>
              <a:t>了解生成树协议，明确职业岗位所需要的职业规范和精神，树立社会主义核心价值观。</a:t>
            </a:r>
          </a:p>
          <a:p>
            <a:pPr lvl="0"/>
            <a:endParaRPr lang="en-US" altLang="zh-CN" sz="2000" kern="1600" dirty="0">
              <a:solidFill>
                <a:srgbClr val="656D8D"/>
              </a:solidFill>
              <a:latin typeface="+mn-ea"/>
              <a:cs typeface="宋体" panose="02010600030101010101" pitchFamily="2" charset="-122"/>
            </a:endParaRPr>
          </a:p>
          <a:p>
            <a:pPr lvl="0"/>
            <a:endParaRPr lang="zh-CN" altLang="zh-CN" sz="2000" dirty="0">
              <a:effectLst/>
              <a:latin typeface="+mn-ea"/>
              <a:cs typeface="宋体" panose="02010600030101010101" pitchFamily="2" charset="-122"/>
            </a:endParaRPr>
          </a:p>
          <a:p>
            <a:r>
              <a:rPr lang="zh-CN" altLang="en-US" sz="2000" kern="1600" dirty="0">
                <a:solidFill>
                  <a:srgbClr val="000000"/>
                </a:solidFill>
                <a:effectLst/>
                <a:latin typeface="+mn-ea"/>
                <a:cs typeface="宋体" panose="02010600030101010101" pitchFamily="2" charset="-122"/>
              </a:rPr>
              <a:t>        </a:t>
            </a:r>
            <a:r>
              <a:rPr lang="zh-CN" altLang="en-US" sz="2000" kern="1600" dirty="0">
                <a:solidFill>
                  <a:srgbClr val="656D8D"/>
                </a:solidFill>
                <a:effectLst/>
                <a:latin typeface="+mn-ea"/>
                <a:cs typeface="宋体" panose="02010600030101010101" pitchFamily="2" charset="-122"/>
              </a:rPr>
              <a:t>“大学之道，在明明德，在亲民，在止于至善。”“高山仰止，景行行止；虽不能至，然心向往之”。了解计算机的主奠基人</a:t>
            </a:r>
            <a:r>
              <a:rPr lang="en-US" altLang="zh-CN" sz="2000" kern="1600" dirty="0">
                <a:solidFill>
                  <a:srgbClr val="656D8D"/>
                </a:solidFill>
                <a:effectLst/>
                <a:latin typeface="+mn-ea"/>
                <a:cs typeface="宋体" panose="02010600030101010101" pitchFamily="2" charset="-122"/>
              </a:rPr>
              <a:t>——</a:t>
            </a:r>
            <a:r>
              <a:rPr lang="zh-CN" altLang="en-US" sz="2000" kern="1600" dirty="0">
                <a:solidFill>
                  <a:srgbClr val="656D8D"/>
                </a:solidFill>
                <a:effectLst/>
                <a:latin typeface="+mn-ea"/>
                <a:cs typeface="宋体" panose="02010600030101010101" pitchFamily="2" charset="-122"/>
              </a:rPr>
              <a:t>华罗庚教授，知悉读大学的真正含义，以德化人，激发学生的科学精神和爱国情怀。</a:t>
            </a:r>
          </a:p>
          <a:p>
            <a:endParaRPr lang="en-US" altLang="zh-CN" sz="2000" dirty="0">
              <a:solidFill>
                <a:srgbClr val="656D8D"/>
              </a:solidFill>
              <a:latin typeface="+mn-ea"/>
              <a:sym typeface="+mn-ea"/>
            </a:endParaRPr>
          </a:p>
        </p:txBody>
      </p:sp>
      <p:sp>
        <p:nvSpPr>
          <p:cNvPr id="36" name="Freeform 3"/>
          <p:cNvSpPr/>
          <p:nvPr/>
        </p:nvSpPr>
        <p:spPr>
          <a:xfrm rot="10800000">
            <a:off x="1154789" y="1895904"/>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0EF5BC60-6A2D-3666-6B8B-19168ADF0386}"/>
              </a:ext>
            </a:extLst>
          </p:cNvPr>
          <p:cNvGrpSpPr/>
          <p:nvPr/>
        </p:nvGrpSpPr>
        <p:grpSpPr>
          <a:xfrm>
            <a:off x="841375" y="5487035"/>
            <a:ext cx="10226040" cy="1123950"/>
            <a:chOff x="1325" y="8641"/>
            <a:chExt cx="16104" cy="1770"/>
          </a:xfrm>
        </p:grpSpPr>
        <p:sp>
          <p:nvSpPr>
            <p:cNvPr id="5" name="矩形 4">
              <a:extLst>
                <a:ext uri="{FF2B5EF4-FFF2-40B4-BE49-F238E27FC236}">
                  <a16:creationId xmlns:a16="http://schemas.microsoft.com/office/drawing/2014/main" id="{3D79FC02-4F71-93F2-4616-B03AB5476888}"/>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A03DA5EA-537F-526C-20F1-7A3907359FDC}"/>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a:t>
            </a:r>
            <a:r>
              <a:rPr lang="zh-CN" altLang="en-US" dirty="0">
                <a:latin typeface="Microsoft YaHei UI" pitchFamily="18" charset="0"/>
                <a:sym typeface="+mn-ea"/>
              </a:rPr>
              <a:t>相关知识</a:t>
            </a:r>
            <a:endParaRPr lang="zh-CN" altLang="en-US" dirty="0"/>
          </a:p>
        </p:txBody>
      </p:sp>
      <p:sp>
        <p:nvSpPr>
          <p:cNvPr id="2" name="文本框 1"/>
          <p:cNvSpPr txBox="1"/>
          <p:nvPr/>
        </p:nvSpPr>
        <p:spPr>
          <a:xfrm>
            <a:off x="841375" y="1143000"/>
            <a:ext cx="10310495" cy="2310569"/>
          </a:xfrm>
          <a:prstGeom prst="rect">
            <a:avLst/>
          </a:prstGeom>
          <a:noFill/>
        </p:spPr>
        <p:txBody>
          <a:bodyPr wrap="square" rtlCol="0" anchor="t">
            <a:spAutoFit/>
          </a:bodyPr>
          <a:lstStyle/>
          <a:p>
            <a:pPr marL="342900" indent="-342900">
              <a:lnSpc>
                <a:spcPct val="150000"/>
              </a:lnSpc>
              <a:buFont typeface="Arial" charset="0"/>
              <a:buChar char="•"/>
            </a:pPr>
            <a:r>
              <a:rPr lang="zh-CN" altLang="en-US" sz="1800" dirty="0">
                <a:solidFill>
                  <a:srgbClr val="656D8D"/>
                </a:solidFill>
                <a:sym typeface="+mn-ea"/>
              </a:rPr>
              <a:t>交换网络中的环路问题：</a:t>
            </a:r>
            <a:endParaRPr lang="en-US" altLang="zh-CN" sz="1800" dirty="0">
              <a:solidFill>
                <a:srgbClr val="656D8D"/>
              </a:solidFill>
              <a:sym typeface="+mn-ea"/>
            </a:endParaRPr>
          </a:p>
          <a:p>
            <a:pPr>
              <a:lnSpc>
                <a:spcPct val="150000"/>
              </a:lnSpc>
            </a:pPr>
            <a:r>
              <a:rPr lang="zh-CN" altLang="en-US" sz="1600" dirty="0">
                <a:solidFill>
                  <a:srgbClr val="656D8D"/>
                </a:solidFill>
                <a:sym typeface="+mn-ea"/>
              </a:rPr>
              <a:t>      在交换网络环境中，为确保网络连接可靠和稳定性，常常需要网络提供冗余链路。而所谓“冗余链路”就是当一条通信信道遇到堵塞或者不畅通时，就启用别的链路。冗余就是准备两条以上的链路，当主链路不通时，马上启用备份链路，确保链路的畅通。冗余链路也叫备份链路、备份连接等 </a:t>
            </a:r>
            <a:endParaRPr lang="en-US" altLang="zh-CN" sz="1600" dirty="0">
              <a:solidFill>
                <a:srgbClr val="656D8D"/>
              </a:solidFill>
              <a:sym typeface="+mn-ea"/>
            </a:endParaRPr>
          </a:p>
          <a:p>
            <a:pPr>
              <a:lnSpc>
                <a:spcPct val="150000"/>
              </a:lnSpc>
            </a:pPr>
            <a:r>
              <a:rPr lang="zh-CN" altLang="en-US" sz="1600" dirty="0">
                <a:solidFill>
                  <a:srgbClr val="656D8D"/>
                </a:solidFill>
                <a:sym typeface="+mn-ea"/>
              </a:rPr>
              <a:t>      如图所示，当</a:t>
            </a:r>
            <a:r>
              <a:rPr lang="en" altLang="zh-CN" sz="1600" dirty="0">
                <a:solidFill>
                  <a:srgbClr val="656D8D"/>
                </a:solidFill>
                <a:sym typeface="+mn-ea"/>
              </a:rPr>
              <a:t>PC</a:t>
            </a:r>
            <a:r>
              <a:rPr lang="zh-CN" altLang="en-US" sz="1600" dirty="0">
                <a:solidFill>
                  <a:srgbClr val="656D8D"/>
                </a:solidFill>
                <a:sym typeface="+mn-ea"/>
              </a:rPr>
              <a:t>访问</a:t>
            </a:r>
            <a:r>
              <a:rPr lang="en" altLang="zh-CN" sz="1600" dirty="0">
                <a:solidFill>
                  <a:srgbClr val="656D8D"/>
                </a:solidFill>
                <a:sym typeface="+mn-ea"/>
              </a:rPr>
              <a:t>Server</a:t>
            </a:r>
            <a:r>
              <a:rPr lang="zh-CN" altLang="en-US" sz="1600" dirty="0">
                <a:solidFill>
                  <a:srgbClr val="656D8D"/>
                </a:solidFill>
                <a:sym typeface="+mn-ea"/>
              </a:rPr>
              <a:t>时，若</a:t>
            </a:r>
            <a:r>
              <a:rPr lang="en" altLang="zh-CN" sz="1600" dirty="0">
                <a:solidFill>
                  <a:srgbClr val="656D8D"/>
                </a:solidFill>
                <a:sym typeface="+mn-ea"/>
              </a:rPr>
              <a:t>S3→S2</a:t>
            </a:r>
            <a:r>
              <a:rPr lang="zh-CN" altLang="en-US" sz="1600" dirty="0">
                <a:solidFill>
                  <a:srgbClr val="656D8D"/>
                </a:solidFill>
                <a:sym typeface="+mn-ea"/>
              </a:rPr>
              <a:t>为主链路，</a:t>
            </a:r>
            <a:r>
              <a:rPr lang="en" altLang="zh-CN" sz="1600" dirty="0">
                <a:solidFill>
                  <a:srgbClr val="656D8D"/>
                </a:solidFill>
                <a:sym typeface="+mn-ea"/>
              </a:rPr>
              <a:t>S3→S1→S2</a:t>
            </a:r>
            <a:r>
              <a:rPr lang="zh-CN" altLang="en-US" sz="1600" dirty="0">
                <a:solidFill>
                  <a:srgbClr val="656D8D"/>
                </a:solidFill>
                <a:sym typeface="+mn-ea"/>
              </a:rPr>
              <a:t>就是一个冗余链路。当主链路（</a:t>
            </a:r>
            <a:r>
              <a:rPr lang="en" altLang="zh-CN" sz="1600" dirty="0">
                <a:solidFill>
                  <a:srgbClr val="656D8D"/>
                </a:solidFill>
                <a:sym typeface="+mn-ea"/>
              </a:rPr>
              <a:t>S3→S2</a:t>
            </a:r>
            <a:r>
              <a:rPr lang="zh-CN" altLang="en" sz="1600" dirty="0">
                <a:solidFill>
                  <a:srgbClr val="656D8D"/>
                </a:solidFill>
                <a:sym typeface="+mn-ea"/>
              </a:rPr>
              <a:t>）</a:t>
            </a:r>
            <a:r>
              <a:rPr lang="zh-CN" altLang="en-US" sz="1600" dirty="0">
                <a:solidFill>
                  <a:srgbClr val="656D8D"/>
                </a:solidFill>
                <a:sym typeface="+mn-ea"/>
              </a:rPr>
              <a:t>出故障时，冗余链路自动启用，从而提高网络的整体可靠性。</a:t>
            </a:r>
          </a:p>
        </p:txBody>
      </p:sp>
      <p:pic>
        <p:nvPicPr>
          <p:cNvPr id="15370" name="Picture 10"/>
          <p:cNvPicPr>
            <a:picLocks noGrp="1" noChangeAspect="1" noChangeArrowheads="1"/>
          </p:cNvPicPr>
          <p:nvPr>
            <p:ph sz="quarter" idx="2"/>
          </p:nvPr>
        </p:nvPicPr>
        <p:blipFill>
          <a:blip r:embed="rId2" cstate="print"/>
          <a:srcRect l="47292" b="8958"/>
          <a:stretch>
            <a:fillRect/>
          </a:stretch>
        </p:blipFill>
        <p:spPr>
          <a:xfrm>
            <a:off x="6099175" y="3429635"/>
            <a:ext cx="4423410" cy="2679065"/>
          </a:xfrm>
          <a:noFill/>
        </p:spPr>
      </p:pic>
      <p:pic>
        <p:nvPicPr>
          <p:cNvPr id="15379" name="Picture 19"/>
          <p:cNvPicPr>
            <a:picLocks noGrp="1" noChangeAspect="1" noChangeArrowheads="1"/>
          </p:cNvPicPr>
          <p:nvPr>
            <p:ph sz="quarter" idx="3"/>
          </p:nvPr>
        </p:nvPicPr>
        <p:blipFill>
          <a:blip r:embed="rId2" cstate="print"/>
          <a:srcRect r="56065" b="7814"/>
          <a:stretch>
            <a:fillRect/>
          </a:stretch>
        </p:blipFill>
        <p:spPr>
          <a:xfrm>
            <a:off x="1222375" y="3429635"/>
            <a:ext cx="4194810" cy="2734310"/>
          </a:xfrm>
          <a:noFill/>
        </p:spPr>
      </p:pic>
      <p:sp>
        <p:nvSpPr>
          <p:cNvPr id="8" name="文本框 7">
            <a:extLst>
              <a:ext uri="{FF2B5EF4-FFF2-40B4-BE49-F238E27FC236}">
                <a16:creationId xmlns:a16="http://schemas.microsoft.com/office/drawing/2014/main" id="{CCD8ED4F-1455-A344-DA38-FDC011447879}"/>
              </a:ext>
            </a:extLst>
          </p:cNvPr>
          <p:cNvSpPr txBox="1"/>
          <p:nvPr/>
        </p:nvSpPr>
        <p:spPr>
          <a:xfrm>
            <a:off x="4036678" y="5846505"/>
            <a:ext cx="3124200" cy="307777"/>
          </a:xfrm>
          <a:prstGeom prst="rect">
            <a:avLst/>
          </a:prstGeom>
          <a:noFill/>
        </p:spPr>
        <p:txBody>
          <a:bodyPr wrap="square" rtlCol="0">
            <a:spAutoFit/>
          </a:bodyPr>
          <a:lstStyle/>
          <a:p>
            <a:pPr algn="ctr"/>
            <a:r>
              <a:rPr lang="zh-CN" altLang="zh-CN" sz="1400" dirty="0">
                <a:solidFill>
                  <a:srgbClr val="656D8D"/>
                </a:solidFill>
                <a:effectLst/>
                <a:latin typeface="+mj-ea"/>
                <a:ea typeface="+mj-ea"/>
                <a:cs typeface="Times New Roman" panose="02020603050405020304" pitchFamily="18" charset="0"/>
              </a:rPr>
              <a:t>备份链路</a:t>
            </a:r>
            <a:r>
              <a:rPr lang="zh-CN" altLang="zh-CN" sz="1400" dirty="0">
                <a:solidFill>
                  <a:srgbClr val="656D8D"/>
                </a:solidFill>
                <a:effectLst/>
                <a:latin typeface="+mj-ea"/>
                <a:ea typeface="+mj-ea"/>
              </a:rPr>
              <a:t> </a:t>
            </a:r>
            <a:endParaRPr kumimoji="1" lang="zh-CN" altLang="en-US" sz="1400" dirty="0">
              <a:solidFill>
                <a:srgbClr val="656D8D"/>
              </a:solidFill>
              <a:latin typeface="+mj-ea"/>
              <a:ea typeface="+mj-ea"/>
            </a:endParaRPr>
          </a:p>
        </p:txBody>
      </p:sp>
      <p:grpSp>
        <p:nvGrpSpPr>
          <p:cNvPr id="9" name="组合 8">
            <a:extLst>
              <a:ext uri="{FF2B5EF4-FFF2-40B4-BE49-F238E27FC236}">
                <a16:creationId xmlns:a16="http://schemas.microsoft.com/office/drawing/2014/main" id="{46FC87DB-7043-D134-E2DA-973B66F9E361}"/>
              </a:ext>
            </a:extLst>
          </p:cNvPr>
          <p:cNvGrpSpPr/>
          <p:nvPr/>
        </p:nvGrpSpPr>
        <p:grpSpPr>
          <a:xfrm>
            <a:off x="841375" y="5487035"/>
            <a:ext cx="10226040" cy="1123950"/>
            <a:chOff x="1325" y="8641"/>
            <a:chExt cx="16104" cy="1770"/>
          </a:xfrm>
        </p:grpSpPr>
        <p:sp>
          <p:nvSpPr>
            <p:cNvPr id="10" name="矩形 9">
              <a:extLst>
                <a:ext uri="{FF2B5EF4-FFF2-40B4-BE49-F238E27FC236}">
                  <a16:creationId xmlns:a16="http://schemas.microsoft.com/office/drawing/2014/main" id="{F2FB6EB3-03E0-53A2-39A6-0996A113C5E7}"/>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互联网">
              <a:extLst>
                <a:ext uri="{FF2B5EF4-FFF2-40B4-BE49-F238E27FC236}">
                  <a16:creationId xmlns:a16="http://schemas.microsoft.com/office/drawing/2014/main" id="{431D4E51-D972-C5A0-8EF4-2DB3F5086F00}"/>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pic>
        <p:nvPicPr>
          <p:cNvPr id="3" name="图片 2" descr="图示&#10;&#10;描述已自动生成">
            <a:extLst>
              <a:ext uri="{FF2B5EF4-FFF2-40B4-BE49-F238E27FC236}">
                <a16:creationId xmlns:a16="http://schemas.microsoft.com/office/drawing/2014/main" id="{2A069AE4-074B-3168-73D8-3434197FBA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7142" y="3721478"/>
            <a:ext cx="2729230" cy="2087880"/>
          </a:xfrm>
          <a:prstGeom prst="rect">
            <a:avLst/>
          </a:prstGeom>
        </p:spPr>
      </p:pic>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四、相关知识</a:t>
            </a:r>
          </a:p>
        </p:txBody>
      </p:sp>
      <p:sp>
        <p:nvSpPr>
          <p:cNvPr id="2" name="文本框 1"/>
          <p:cNvSpPr txBox="1"/>
          <p:nvPr/>
        </p:nvSpPr>
        <p:spPr>
          <a:xfrm>
            <a:off x="943927" y="1232024"/>
            <a:ext cx="10310495" cy="4255011"/>
          </a:xfrm>
          <a:prstGeom prst="rect">
            <a:avLst/>
          </a:prstGeom>
          <a:noFill/>
        </p:spPr>
        <p:txBody>
          <a:bodyPr wrap="square" rtlCol="0" anchor="t">
            <a:spAutoFit/>
          </a:bodyPr>
          <a:lstStyle/>
          <a:p>
            <a:pPr marL="342900" indent="-342900">
              <a:lnSpc>
                <a:spcPct val="150000"/>
              </a:lnSpc>
              <a:buFont typeface="Arial" charset="0"/>
              <a:buChar char="•"/>
            </a:pPr>
            <a:r>
              <a:rPr lang="zh-CN" altLang="en-US" sz="1400" dirty="0">
                <a:solidFill>
                  <a:srgbClr val="656D8D"/>
                </a:solidFill>
                <a:latin typeface="+mn-ea"/>
                <a:sym typeface="+mn-ea"/>
              </a:rPr>
              <a:t>使用冗余备份能为网络带来健全性、稳定性和可靠性等好处，但也可能导致网络中的环路问题。如图</a:t>
            </a:r>
            <a:r>
              <a:rPr lang="en-US" altLang="zh-CN" sz="1400" dirty="0">
                <a:solidFill>
                  <a:srgbClr val="656D8D"/>
                </a:solidFill>
                <a:latin typeface="+mn-ea"/>
                <a:sym typeface="+mn-ea"/>
              </a:rPr>
              <a:t>3-1</a:t>
            </a:r>
            <a:r>
              <a:rPr lang="zh-CN" altLang="en-US" sz="1400" dirty="0">
                <a:solidFill>
                  <a:srgbClr val="656D8D"/>
                </a:solidFill>
                <a:latin typeface="+mn-ea"/>
                <a:sym typeface="+mn-ea"/>
              </a:rPr>
              <a:t>中</a:t>
            </a:r>
            <a:r>
              <a:rPr lang="en" altLang="zh-CN" sz="1400" dirty="0">
                <a:solidFill>
                  <a:srgbClr val="656D8D"/>
                </a:solidFill>
                <a:latin typeface="+mn-ea"/>
                <a:sym typeface="+mn-ea"/>
              </a:rPr>
              <a:t>S1-S2-S3</a:t>
            </a:r>
            <a:r>
              <a:rPr lang="zh-CN" altLang="en-US" sz="1400" dirty="0">
                <a:solidFill>
                  <a:srgbClr val="656D8D"/>
                </a:solidFill>
                <a:latin typeface="+mn-ea"/>
                <a:sym typeface="+mn-ea"/>
              </a:rPr>
              <a:t>三个交换机就构成了一个环路。环路问题是备份链路所面临的最为严重的问题，环路的存在将会导致广播风暴、多帧复制及</a:t>
            </a:r>
            <a:r>
              <a:rPr lang="en" altLang="zh-CN" sz="1400" dirty="0">
                <a:solidFill>
                  <a:srgbClr val="656D8D"/>
                </a:solidFill>
                <a:latin typeface="+mn-ea"/>
                <a:sym typeface="+mn-ea"/>
              </a:rPr>
              <a:t>MAC</a:t>
            </a:r>
            <a:r>
              <a:rPr lang="zh-CN" altLang="en-US" sz="1400" dirty="0">
                <a:solidFill>
                  <a:srgbClr val="656D8D"/>
                </a:solidFill>
                <a:latin typeface="+mn-ea"/>
                <a:sym typeface="+mn-ea"/>
              </a:rPr>
              <a:t>地址表的不稳定等问题。</a:t>
            </a:r>
          </a:p>
          <a:p>
            <a:pPr marL="342900" indent="-342900">
              <a:lnSpc>
                <a:spcPct val="150000"/>
              </a:lnSpc>
              <a:buFont typeface="Arial" charset="0"/>
              <a:buChar char="•"/>
            </a:pPr>
            <a:r>
              <a:rPr lang="zh-CN" altLang="en-US" sz="1400" dirty="0">
                <a:solidFill>
                  <a:srgbClr val="656D8D"/>
                </a:solidFill>
                <a:latin typeface="+mj-ea"/>
                <a:ea typeface="+mj-ea"/>
                <a:sym typeface="+mn-ea"/>
              </a:rPr>
              <a:t>（</a:t>
            </a:r>
            <a:r>
              <a:rPr lang="en-US" altLang="zh-CN" sz="1400" dirty="0">
                <a:solidFill>
                  <a:srgbClr val="656D8D"/>
                </a:solidFill>
                <a:latin typeface="+mj-ea"/>
                <a:ea typeface="+mj-ea"/>
                <a:sym typeface="+mn-ea"/>
              </a:rPr>
              <a:t>1</a:t>
            </a:r>
            <a:r>
              <a:rPr lang="zh-CN" altLang="en-US" sz="1400" dirty="0">
                <a:solidFill>
                  <a:srgbClr val="656D8D"/>
                </a:solidFill>
                <a:latin typeface="+mj-ea"/>
                <a:ea typeface="+mj-ea"/>
                <a:sym typeface="+mn-ea"/>
              </a:rPr>
              <a:t>）广播风暴</a:t>
            </a:r>
          </a:p>
          <a:p>
            <a:pPr>
              <a:lnSpc>
                <a:spcPct val="150000"/>
              </a:lnSpc>
            </a:pPr>
            <a:r>
              <a:rPr lang="zh-CN" altLang="en-US" sz="1400" dirty="0">
                <a:solidFill>
                  <a:srgbClr val="656D8D"/>
                </a:solidFill>
                <a:latin typeface="+mn-ea"/>
                <a:sym typeface="+mn-ea"/>
              </a:rPr>
              <a:t>      在一些较大型的网络中，当大量广播流（如</a:t>
            </a:r>
            <a:r>
              <a:rPr lang="en" altLang="zh-CN" sz="1400" dirty="0">
                <a:solidFill>
                  <a:srgbClr val="656D8D"/>
                </a:solidFill>
                <a:latin typeface="+mn-ea"/>
                <a:sym typeface="+mn-ea"/>
              </a:rPr>
              <a:t>MAC</a:t>
            </a:r>
            <a:r>
              <a:rPr lang="zh-CN" altLang="en-US" sz="1400" dirty="0">
                <a:solidFill>
                  <a:srgbClr val="656D8D"/>
                </a:solidFill>
                <a:latin typeface="+mn-ea"/>
                <a:sym typeface="+mn-ea"/>
              </a:rPr>
              <a:t>地址查询信息等）同时在网络中传播时，便会发生数据包的碰撞。网络试图缓解这些碰撞并重传更多的数据包，结果导致全网的可用带宽减少，并最终使得网络失去连接而瘫痪，这一过程被称为广播风暴。</a:t>
            </a:r>
          </a:p>
          <a:p>
            <a:pPr marL="342900" indent="-342900">
              <a:lnSpc>
                <a:spcPct val="150000"/>
              </a:lnSpc>
              <a:buFont typeface="Arial" charset="0"/>
              <a:buChar char="•"/>
            </a:pPr>
            <a:r>
              <a:rPr lang="zh-CN" altLang="en-US" sz="1400" dirty="0">
                <a:solidFill>
                  <a:srgbClr val="656D8D"/>
                </a:solidFill>
                <a:sym typeface="+mn-ea"/>
              </a:rPr>
              <a:t>（</a:t>
            </a:r>
            <a:r>
              <a:rPr lang="en-US" altLang="zh-CN" sz="1400" dirty="0">
                <a:solidFill>
                  <a:srgbClr val="656D8D"/>
                </a:solidFill>
                <a:sym typeface="+mn-ea"/>
              </a:rPr>
              <a:t>2</a:t>
            </a:r>
            <a:r>
              <a:rPr lang="zh-CN" altLang="en-US" sz="1400" dirty="0">
                <a:solidFill>
                  <a:srgbClr val="656D8D"/>
                </a:solidFill>
                <a:sym typeface="+mn-ea"/>
              </a:rPr>
              <a:t>）多帧复制</a:t>
            </a:r>
          </a:p>
          <a:p>
            <a:pPr>
              <a:lnSpc>
                <a:spcPct val="150000"/>
              </a:lnSpc>
            </a:pPr>
            <a:r>
              <a:rPr lang="zh-CN" altLang="en-US" sz="1400" dirty="0">
                <a:solidFill>
                  <a:srgbClr val="656D8D"/>
                </a:solidFill>
                <a:sym typeface="+mn-ea"/>
              </a:rPr>
              <a:t>      当网络中存在环路现象时，目的主机可能会收到某个数据帧的多个副本，此时会导致上层协议在处理这些数据帧时无从选择，产生迷惑，严重时还可能导致网络连接的中断。</a:t>
            </a:r>
          </a:p>
          <a:p>
            <a:pPr marL="342900" indent="-342900">
              <a:lnSpc>
                <a:spcPct val="150000"/>
              </a:lnSpc>
              <a:buFont typeface="Arial" charset="0"/>
              <a:buChar char="•"/>
            </a:pPr>
            <a:r>
              <a:rPr lang="zh-CN" altLang="en-US" sz="1400" dirty="0">
                <a:solidFill>
                  <a:srgbClr val="656D8D"/>
                </a:solidFill>
                <a:sym typeface="+mn-ea"/>
              </a:rPr>
              <a:t>（</a:t>
            </a:r>
            <a:r>
              <a:rPr lang="en-US" altLang="zh-CN" sz="1400" dirty="0">
                <a:solidFill>
                  <a:srgbClr val="656D8D"/>
                </a:solidFill>
                <a:sym typeface="+mn-ea"/>
              </a:rPr>
              <a:t>3</a:t>
            </a:r>
            <a:r>
              <a:rPr lang="zh-CN" altLang="en-US" sz="1400" dirty="0">
                <a:solidFill>
                  <a:srgbClr val="656D8D"/>
                </a:solidFill>
                <a:sym typeface="+mn-ea"/>
              </a:rPr>
              <a:t>）</a:t>
            </a:r>
            <a:r>
              <a:rPr lang="en" altLang="zh-CN" sz="1400" dirty="0">
                <a:solidFill>
                  <a:srgbClr val="656D8D"/>
                </a:solidFill>
                <a:sym typeface="+mn-ea"/>
              </a:rPr>
              <a:t>MAC</a:t>
            </a:r>
            <a:r>
              <a:rPr lang="zh-CN" altLang="en-US" sz="1400" dirty="0">
                <a:solidFill>
                  <a:srgbClr val="656D8D"/>
                </a:solidFill>
                <a:sym typeface="+mn-ea"/>
              </a:rPr>
              <a:t>地址表的不稳定</a:t>
            </a:r>
          </a:p>
          <a:p>
            <a:pPr>
              <a:lnSpc>
                <a:spcPct val="150000"/>
              </a:lnSpc>
            </a:pPr>
            <a:r>
              <a:rPr lang="zh-CN" altLang="en-US" sz="1400" dirty="0">
                <a:solidFill>
                  <a:srgbClr val="656D8D"/>
                </a:solidFill>
                <a:sym typeface="+mn-ea"/>
              </a:rPr>
              <a:t>     当交换机连接不同网络时，将会出现通过不同端口接收到同一个广播帧的多个副本的情况。这一过程也会同时导致</a:t>
            </a:r>
            <a:r>
              <a:rPr lang="en" altLang="zh-CN" sz="1400" dirty="0">
                <a:solidFill>
                  <a:srgbClr val="656D8D"/>
                </a:solidFill>
                <a:sym typeface="+mn-ea"/>
              </a:rPr>
              <a:t>MAC</a:t>
            </a:r>
            <a:r>
              <a:rPr lang="zh-CN" altLang="en-US" sz="1400" dirty="0">
                <a:solidFill>
                  <a:srgbClr val="656D8D"/>
                </a:solidFill>
                <a:sym typeface="+mn-ea"/>
              </a:rPr>
              <a:t>地址表的多次刷新。这种持续的更新、刷新过程会严重耗用内存资源，影响该交换机的交换能力，同时降低整个网络的运行效率。严重时，将耗尽整个网络资源，并最终造成网络瘫痪。 </a:t>
            </a:r>
          </a:p>
        </p:txBody>
      </p:sp>
      <p:grpSp>
        <p:nvGrpSpPr>
          <p:cNvPr id="7" name="组合 6">
            <a:extLst>
              <a:ext uri="{FF2B5EF4-FFF2-40B4-BE49-F238E27FC236}">
                <a16:creationId xmlns:a16="http://schemas.microsoft.com/office/drawing/2014/main" id="{0CE7D10E-D94D-D0D9-6959-4496D4CA49BD}"/>
              </a:ext>
            </a:extLst>
          </p:cNvPr>
          <p:cNvGrpSpPr/>
          <p:nvPr/>
        </p:nvGrpSpPr>
        <p:grpSpPr>
          <a:xfrm>
            <a:off x="841375" y="5487035"/>
            <a:ext cx="10226040" cy="1123950"/>
            <a:chOff x="1325" y="8641"/>
            <a:chExt cx="16104" cy="1770"/>
          </a:xfrm>
        </p:grpSpPr>
        <p:sp>
          <p:nvSpPr>
            <p:cNvPr id="8" name="矩形 7">
              <a:extLst>
                <a:ext uri="{FF2B5EF4-FFF2-40B4-BE49-F238E27FC236}">
                  <a16:creationId xmlns:a16="http://schemas.microsoft.com/office/drawing/2014/main" id="{CCBC2490-369B-98CB-CC2A-5134A6B0741B}"/>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a:extLst>
                <a:ext uri="{FF2B5EF4-FFF2-40B4-BE49-F238E27FC236}">
                  <a16:creationId xmlns:a16="http://schemas.microsoft.com/office/drawing/2014/main" id="{C5B2F561-8192-45A7-E21F-FB14D0C22C21}"/>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8995954"/>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a:t>
            </a:r>
            <a:r>
              <a:rPr lang="zh-CN" altLang="en-US" dirty="0">
                <a:latin typeface="Microsoft YaHei UI" pitchFamily="18" charset="0"/>
                <a:sym typeface="+mn-ea"/>
              </a:rPr>
              <a:t>相关知识</a:t>
            </a:r>
            <a:endParaRPr lang="zh-CN" altLang="en-US" dirty="0"/>
          </a:p>
        </p:txBody>
      </p:sp>
      <p:sp>
        <p:nvSpPr>
          <p:cNvPr id="2" name="文本框 1"/>
          <p:cNvSpPr txBox="1"/>
          <p:nvPr/>
        </p:nvSpPr>
        <p:spPr>
          <a:xfrm>
            <a:off x="774700" y="1600994"/>
            <a:ext cx="10310495" cy="3543919"/>
          </a:xfrm>
          <a:prstGeom prst="rect">
            <a:avLst/>
          </a:prstGeom>
          <a:noFill/>
        </p:spPr>
        <p:txBody>
          <a:bodyPr wrap="square" rtlCol="0" anchor="t">
            <a:spAutoFit/>
          </a:bodyPr>
          <a:lstStyle/>
          <a:p>
            <a:pPr marL="342900" indent="-342900">
              <a:lnSpc>
                <a:spcPct val="150000"/>
              </a:lnSpc>
              <a:buFont typeface="Arial" charset="0"/>
              <a:buChar char="•"/>
            </a:pPr>
            <a:r>
              <a:rPr lang="zh-CN" altLang="en-US" sz="1800" dirty="0">
                <a:solidFill>
                  <a:srgbClr val="656D8D"/>
                </a:solidFill>
                <a:sym typeface="+mn-ea"/>
              </a:rPr>
              <a:t>生成树协议的基本概念 ：</a:t>
            </a:r>
            <a:endParaRPr lang="en-US" altLang="zh-CN" sz="1800" dirty="0">
              <a:solidFill>
                <a:srgbClr val="656D8D"/>
              </a:solidFill>
              <a:sym typeface="+mn-ea"/>
            </a:endParaRPr>
          </a:p>
          <a:p>
            <a:pPr>
              <a:lnSpc>
                <a:spcPct val="150000"/>
              </a:lnSpc>
            </a:pPr>
            <a:r>
              <a:rPr lang="zh-CN" altLang="en-US" sz="1600" dirty="0">
                <a:solidFill>
                  <a:srgbClr val="656D8D"/>
                </a:solidFill>
                <a:latin typeface="+mn-ea"/>
                <a:sym typeface="+mn-ea"/>
              </a:rPr>
              <a:t>     为了解决冗余链路引起的问题，</a:t>
            </a:r>
            <a:r>
              <a:rPr lang="en" altLang="zh-CN" sz="1600" dirty="0">
                <a:solidFill>
                  <a:srgbClr val="656D8D"/>
                </a:solidFill>
                <a:latin typeface="+mn-ea"/>
                <a:sym typeface="+mn-ea"/>
              </a:rPr>
              <a:t>IEEE</a:t>
            </a:r>
            <a:r>
              <a:rPr lang="zh-CN" altLang="en-US" sz="1600" dirty="0">
                <a:solidFill>
                  <a:srgbClr val="656D8D"/>
                </a:solidFill>
                <a:latin typeface="+mn-ea"/>
                <a:sym typeface="+mn-ea"/>
              </a:rPr>
              <a:t>通过了</a:t>
            </a:r>
            <a:r>
              <a:rPr lang="en" altLang="zh-CN" sz="1600" dirty="0">
                <a:solidFill>
                  <a:srgbClr val="656D8D"/>
                </a:solidFill>
                <a:latin typeface="+mn-ea"/>
                <a:sym typeface="+mn-ea"/>
              </a:rPr>
              <a:t>IEEE802.1d</a:t>
            </a:r>
            <a:r>
              <a:rPr lang="zh-CN" altLang="en-US" sz="1600" dirty="0">
                <a:solidFill>
                  <a:srgbClr val="656D8D"/>
                </a:solidFill>
                <a:latin typeface="+mn-ea"/>
                <a:sym typeface="+mn-ea"/>
              </a:rPr>
              <a:t>协议，即生成树协议。</a:t>
            </a:r>
            <a:r>
              <a:rPr lang="en" altLang="zh-CN" sz="1600" dirty="0">
                <a:solidFill>
                  <a:srgbClr val="656D8D"/>
                </a:solidFill>
                <a:latin typeface="+mn-ea"/>
                <a:sym typeface="+mn-ea"/>
              </a:rPr>
              <a:t>IEEE802.1d</a:t>
            </a:r>
            <a:r>
              <a:rPr lang="zh-CN" altLang="en-US" sz="1600" dirty="0">
                <a:solidFill>
                  <a:srgbClr val="656D8D"/>
                </a:solidFill>
                <a:latin typeface="+mn-ea"/>
                <a:sym typeface="+mn-ea"/>
              </a:rPr>
              <a:t>协议在交换机上运行一套复杂的算法，使冗余端口置于“阻塞状态”，使得网络中的计算机在通信时，只有一条主链路生效，当主链路出现故障时，生成树协议将会重新计算出网络的最优链路，将处于“阻塞状态”的端口重新打开。生成树协议在华为模拟器中分为三个模式：</a:t>
            </a:r>
            <a:r>
              <a:rPr lang="en" altLang="zh-CN" sz="1600" dirty="0">
                <a:solidFill>
                  <a:srgbClr val="656D8D"/>
                </a:solidFill>
                <a:latin typeface="+mn-ea"/>
                <a:sym typeface="+mn-ea"/>
              </a:rPr>
              <a:t>STP</a:t>
            </a:r>
            <a:r>
              <a:rPr lang="zh-CN" altLang="en" sz="1600" dirty="0">
                <a:solidFill>
                  <a:srgbClr val="656D8D"/>
                </a:solidFill>
                <a:latin typeface="+mn-ea"/>
                <a:sym typeface="+mn-ea"/>
              </a:rPr>
              <a:t>（</a:t>
            </a:r>
            <a:r>
              <a:rPr lang="zh-CN" altLang="en-US" sz="1600" dirty="0">
                <a:solidFill>
                  <a:srgbClr val="656D8D"/>
                </a:solidFill>
                <a:latin typeface="+mn-ea"/>
                <a:sym typeface="+mn-ea"/>
              </a:rPr>
              <a:t>生成树协议）、</a:t>
            </a:r>
            <a:r>
              <a:rPr lang="en" altLang="zh-CN" sz="1600" dirty="0">
                <a:solidFill>
                  <a:srgbClr val="656D8D"/>
                </a:solidFill>
                <a:latin typeface="+mn-ea"/>
                <a:sym typeface="+mn-ea"/>
              </a:rPr>
              <a:t>RSTP</a:t>
            </a:r>
            <a:r>
              <a:rPr lang="zh-CN" altLang="en" sz="1600" dirty="0">
                <a:solidFill>
                  <a:srgbClr val="656D8D"/>
                </a:solidFill>
                <a:latin typeface="+mn-ea"/>
                <a:sym typeface="+mn-ea"/>
              </a:rPr>
              <a:t>（</a:t>
            </a:r>
            <a:r>
              <a:rPr lang="zh-CN" altLang="en-US" sz="1600" dirty="0">
                <a:solidFill>
                  <a:srgbClr val="656D8D"/>
                </a:solidFill>
                <a:latin typeface="+mn-ea"/>
                <a:sym typeface="+mn-ea"/>
              </a:rPr>
              <a:t>快速生成树协议）和</a:t>
            </a:r>
            <a:r>
              <a:rPr lang="en" altLang="zh-CN" sz="1600" dirty="0">
                <a:solidFill>
                  <a:srgbClr val="656D8D"/>
                </a:solidFill>
                <a:latin typeface="+mn-ea"/>
                <a:sym typeface="+mn-ea"/>
              </a:rPr>
              <a:t>MSTP</a:t>
            </a:r>
            <a:r>
              <a:rPr lang="zh-CN" altLang="en" sz="1600" dirty="0">
                <a:solidFill>
                  <a:srgbClr val="656D8D"/>
                </a:solidFill>
                <a:latin typeface="+mn-ea"/>
                <a:sym typeface="+mn-ea"/>
              </a:rPr>
              <a:t>（</a:t>
            </a:r>
            <a:r>
              <a:rPr lang="zh-CN" altLang="en-US" sz="1600" dirty="0">
                <a:solidFill>
                  <a:srgbClr val="656D8D"/>
                </a:solidFill>
                <a:latin typeface="+mn-ea"/>
                <a:sym typeface="+mn-ea"/>
              </a:rPr>
              <a:t>多实例生成树协议）。这里我们主要学习</a:t>
            </a:r>
            <a:r>
              <a:rPr lang="en" altLang="zh-CN" sz="1600" dirty="0">
                <a:solidFill>
                  <a:srgbClr val="656D8D"/>
                </a:solidFill>
                <a:latin typeface="+mn-ea"/>
                <a:sym typeface="+mn-ea"/>
              </a:rPr>
              <a:t>STP</a:t>
            </a:r>
            <a:r>
              <a:rPr lang="zh-CN" altLang="en-US" sz="1600" dirty="0">
                <a:solidFill>
                  <a:srgbClr val="656D8D"/>
                </a:solidFill>
                <a:latin typeface="+mn-ea"/>
                <a:sym typeface="+mn-ea"/>
              </a:rPr>
              <a:t>协议。</a:t>
            </a:r>
          </a:p>
          <a:p>
            <a:pPr>
              <a:lnSpc>
                <a:spcPct val="150000"/>
              </a:lnSpc>
            </a:pPr>
            <a:r>
              <a:rPr lang="zh-CN" altLang="en-US" sz="1600" dirty="0">
                <a:solidFill>
                  <a:srgbClr val="656D8D"/>
                </a:solidFill>
                <a:latin typeface="+mn-ea"/>
                <a:sym typeface="+mn-ea"/>
              </a:rPr>
              <a:t>      生成树协议</a:t>
            </a:r>
            <a:r>
              <a:rPr lang="en" altLang="zh-CN" sz="1600" dirty="0">
                <a:solidFill>
                  <a:srgbClr val="656D8D"/>
                </a:solidFill>
                <a:latin typeface="+mn-ea"/>
                <a:sym typeface="+mn-ea"/>
              </a:rPr>
              <a:t>STP</a:t>
            </a:r>
            <a:r>
              <a:rPr lang="zh-CN" altLang="en-US" sz="1600" dirty="0">
                <a:solidFill>
                  <a:srgbClr val="656D8D"/>
                </a:solidFill>
                <a:latin typeface="+mn-ea"/>
                <a:sym typeface="+mn-ea"/>
              </a:rPr>
              <a:t>的工作原理就是当网络中存在备份链路时，只允许主链路激活，如果主链路因故障而被断开，备用链路才会被激活。</a:t>
            </a:r>
          </a:p>
          <a:p>
            <a:pPr>
              <a:lnSpc>
                <a:spcPct val="150000"/>
              </a:lnSpc>
            </a:pPr>
            <a:endParaRPr lang="zh-CN" altLang="en-US" sz="2000" dirty="0">
              <a:solidFill>
                <a:srgbClr val="656D8D"/>
              </a:solidFill>
              <a:sym typeface="+mn-ea"/>
            </a:endParaRPr>
          </a:p>
        </p:txBody>
      </p:sp>
      <p:grpSp>
        <p:nvGrpSpPr>
          <p:cNvPr id="7" name="组合 6">
            <a:extLst>
              <a:ext uri="{FF2B5EF4-FFF2-40B4-BE49-F238E27FC236}">
                <a16:creationId xmlns:a16="http://schemas.microsoft.com/office/drawing/2014/main" id="{EDE98B60-D3F8-2003-529F-42FE166C0461}"/>
              </a:ext>
            </a:extLst>
          </p:cNvPr>
          <p:cNvGrpSpPr/>
          <p:nvPr/>
        </p:nvGrpSpPr>
        <p:grpSpPr>
          <a:xfrm>
            <a:off x="841375" y="5487035"/>
            <a:ext cx="10226040" cy="1123950"/>
            <a:chOff x="1325" y="8641"/>
            <a:chExt cx="16104" cy="1770"/>
          </a:xfrm>
        </p:grpSpPr>
        <p:sp>
          <p:nvSpPr>
            <p:cNvPr id="8" name="矩形 7">
              <a:extLst>
                <a:ext uri="{FF2B5EF4-FFF2-40B4-BE49-F238E27FC236}">
                  <a16:creationId xmlns:a16="http://schemas.microsoft.com/office/drawing/2014/main" id="{2A10C6B7-13FA-FD5F-F5AF-C354894B6C96}"/>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a:extLst>
                <a:ext uri="{FF2B5EF4-FFF2-40B4-BE49-F238E27FC236}">
                  <a16:creationId xmlns:a16="http://schemas.microsoft.com/office/drawing/2014/main" id="{F4F80A88-0ED9-20A4-C60E-989E5121BE33}"/>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57428898"/>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qdtzti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5353</TotalTime>
  <Words>3106</Words>
  <Application>Microsoft Macintosh PowerPoint</Application>
  <PresentationFormat>自定义</PresentationFormat>
  <Paragraphs>137</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23</vt:i4>
      </vt:variant>
    </vt:vector>
  </HeadingPairs>
  <TitlesOfParts>
    <vt:vector size="35" baseType="lpstr">
      <vt:lpstr>宋体</vt:lpstr>
      <vt:lpstr>Microsoft YaHei</vt:lpstr>
      <vt:lpstr>Microsoft YaHei</vt:lpstr>
      <vt:lpstr>Arial Unicode MS</vt:lpstr>
      <vt:lpstr>Microsoft YaHei UI</vt:lpstr>
      <vt:lpstr>Arial</vt:lpstr>
      <vt:lpstr>Calibri</vt:lpstr>
      <vt:lpstr>Times New Roman</vt:lpstr>
      <vt:lpstr>Verdana</vt:lpstr>
      <vt:lpstr>Wingdings</vt:lpstr>
      <vt:lpstr>Office Theme</vt:lpstr>
      <vt:lpstr>第一PPT，www.1ppt.com</vt:lpstr>
      <vt:lpstr>PowerPoint 演示文稿</vt:lpstr>
      <vt:lpstr>PowerPoint 演示文稿</vt:lpstr>
      <vt:lpstr>PowerPoint 演示文稿</vt:lpstr>
      <vt:lpstr>一、项目导入</vt:lpstr>
      <vt:lpstr>二、职业能力目标和要求</vt:lpstr>
      <vt:lpstr>三、思政提示</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五、项目小结</vt:lpstr>
      <vt:lpstr>拓展知识</vt:lpstr>
      <vt:lpstr>拓展知识</vt:lpstr>
      <vt:lpstr>拓展知识</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Student</cp:lastModifiedBy>
  <cp:revision>127</cp:revision>
  <dcterms:created xsi:type="dcterms:W3CDTF">2006-08-16T00:00:00Z</dcterms:created>
  <dcterms:modified xsi:type="dcterms:W3CDTF">2023-01-13T02:19:11Z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2052-10.1.0.5740</vt:lpwstr>
  </property>
</Properties>
</file>