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3" r:id="rId2"/>
    <p:sldId id="264" r:id="rId3"/>
    <p:sldId id="318" r:id="rId4"/>
    <p:sldId id="311" r:id="rId5"/>
    <p:sldId id="319" r:id="rId6"/>
    <p:sldId id="320" r:id="rId7"/>
    <p:sldId id="322" r:id="rId8"/>
    <p:sldId id="321" r:id="rId9"/>
    <p:sldId id="323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18"/>
            <p14:sldId id="311"/>
            <p14:sldId id="319"/>
            <p14:sldId id="320"/>
            <p14:sldId id="322"/>
            <p14:sldId id="321"/>
            <p14:sldId id="3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48"/>
      </p:cViewPr>
      <p:guideLst>
        <p:guide orient="horz" pos="2183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的配置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的配置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8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的配置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的配置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defRPr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3.png"/><Relationship Id="rId4" Type="http://schemas.openxmlformats.org/officeDocument/2006/relationships/tags" Target="../tags/tag21.xml"/><Relationship Id="rId9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的配置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--1.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957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会根据项目需求完成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ACL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基本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45550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）配置步骤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①使用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命令创建访问控制列表。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[Huawei] </a:t>
            </a:r>
            <a:r>
              <a:rPr lang="en-US" altLang="zh-CN" sz="1800" b="1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</a:t>
            </a:r>
            <a:r>
              <a:rPr lang="en-US" altLang="zh-CN" sz="1800" b="1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access-list-number 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[Huawei-</a:t>
            </a:r>
            <a:r>
              <a:rPr lang="en-US" altLang="zh-CN" sz="1800" b="1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-basic-</a:t>
            </a:r>
            <a:r>
              <a:rPr lang="en-US" altLang="zh-CN" sz="1800" b="1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access-list-number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] rule </a:t>
            </a:r>
            <a:r>
              <a:rPr lang="en-US" altLang="zh-CN" sz="1800" b="1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access-list-number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{ permit | deny }</a:t>
            </a:r>
            <a:r>
              <a:rPr lang="en-US" altLang="zh-CN" sz="1800" b="1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source [source- wildcard ] 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336550" algn="l"/>
                <a:tab pos="457200" algn="l"/>
              </a:tabLst>
            </a:pP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为访问控制列表增加一条测试语句。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336550" algn="l"/>
                <a:tab pos="457200" algn="l"/>
              </a:tabLst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基本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的参数</a:t>
            </a:r>
            <a:r>
              <a:rPr lang="en-US" altLang="zh-CN" sz="1800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access-list-number 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取值范围从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2000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到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2999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336550" algn="l"/>
                <a:tab pos="457200" algn="l"/>
              </a:tabLst>
            </a:pP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缺省反转掩码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= 0.0.0.0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336550" algn="l"/>
                <a:tab pos="457200" algn="l"/>
              </a:tabLst>
            </a:pP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默认包含拒绝所有网段。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②使用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traffic-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filte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命令把访问控制列表应用到某接口。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/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[Huawei]traffic-filter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</a:t>
            </a:r>
            <a:r>
              <a:rPr lang="en-US" altLang="zh-CN" sz="18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{ inbound | outbound } </a:t>
            </a:r>
            <a:r>
              <a:rPr lang="en-US" altLang="zh-CN" sz="1800" b="1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</a:t>
            </a:r>
            <a:r>
              <a:rPr lang="en-US" altLang="zh-CN" sz="1800" b="1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access-list-number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336550" algn="l"/>
                <a:tab pos="457200" algn="l"/>
              </a:tabLst>
            </a:pP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在特定接口上启用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336550" algn="l"/>
                <a:tab pos="457200" algn="l"/>
              </a:tabLst>
            </a:pP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设置测试为入站（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inbound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）控制还是出站（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outbound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）控制。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建议在靠近目的地址的网络接口出站（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outbound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）方向上设置标准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。</a:t>
            </a:r>
            <a:endParaRPr lang="en-US" altLang="zh-CN" sz="1800" kern="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“undo access-group access-list-number” </a:t>
            </a: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命令在特定接口禁用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。</a:t>
            </a:r>
          </a:p>
          <a:p>
            <a:endParaRPr lang="zh-CN" sz="2000" i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246" y="2060981"/>
            <a:ext cx="9143743" cy="13767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下图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所示，在路由器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上配置只允许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192.168.1.0/24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网段和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192.168.2.2/24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主机访问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192.168.3.0/24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网段的基本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95ACD4D-21DA-8DA4-7598-7AC27706D5F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28216" y="2966604"/>
            <a:ext cx="5274310" cy="361442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基本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50783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）基本配置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①交换机配置：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[S1-vlan10]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[S1-vlan20]quit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[S1]int g0/0/2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[S1-GigabitEthernet0/0/2]port link-type access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[S1-GigabitEthernet0/0/2]port default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10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[S1-GigabitEthernet0/0/2]int g0/0/3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[S1-GigabitEthernet0/0/3]port link-type access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[S1-GigabitEthernet0/0/3]port default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[S1-GigabitEthernet0/0/3]int g0/0/4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[S1-GigabitEthernet0/0/4]port link-type access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[S1-GigabitEthernet0/0/4]port default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[S1-GigabitEthernet0/0/4]int g0/0/1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[S1-GigabitEthernet0/0/1]port link-type trunk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[S1-GigabitEthernet0/0/1]port trunk allow-pass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vlan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all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212116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基本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）基本配置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②路由器配置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[R1]int g0/0/0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192.168.3.1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[R1-GigabitEthernet0/0/0]int g0/0/1.1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[R1-GigabitEthernet0/0/1.1]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192.168.1.1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[R1-GigabitEthernet0/0/1.1]int g0/0/1.2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[R1-GigabitEthernet0/0/1.2]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 192.168.2.1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[R1-GigabitEthernet0/0/1.2]dot1q termination vid 20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[R1-GigabitEthernet0/0/1.2]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arp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broadcast enable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[R1-GigabitEthernet0/0/1.2]int g0/0/1.1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[R1-GigabitEthernet0/0/1.1]dot1q termination vid 10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[R1-GigabitEthernet0/0/1.1]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arp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broadcast enable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78009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基本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）基本配置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机配置：</a:t>
            </a: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66628B5-6B97-9E85-9EDB-F396B1DD68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996" y="2707422"/>
            <a:ext cx="8643010" cy="19523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821F6CC-04D8-9F82-69BB-0C99565AFF48}"/>
              </a:ext>
            </a:extLst>
          </p:cNvPr>
          <p:cNvSpPr txBox="1"/>
          <p:nvPr/>
        </p:nvSpPr>
        <p:spPr>
          <a:xfrm>
            <a:off x="1053376" y="4949782"/>
            <a:ext cx="73798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）测试连通性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结论：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此时，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机相互都能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7238698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基本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3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访问控制列表配置</a:t>
            </a:r>
          </a:p>
          <a:p>
            <a:pPr indent="266700" algn="l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①创建访问控制列表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l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这里创建基本访问控制列表，使用编号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2000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2000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[R1-acl-basic-2000]rule 5 permit source </a:t>
            </a:r>
            <a:r>
              <a:rPr lang="en-US" altLang="zh-CN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192.168.1.0 0.0.0.255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[R1-acl-basic-2000]rule 5 permit source 192.168.2.2 0.0.0.0 //192.168.2.2  0.0.0.0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也可以写成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host 192.168.2.2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[R1-acl-basic-2000]rule 10 deny 192.168.2.0 0.0.0.255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此句功能为拒绝除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192.168.2.2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之外的该网段中的其他主机访问。该句功能包含在下句中，因此，不写也可以。</a:t>
            </a: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[R1-acl-basic-2000]rule 10 deny source any  // any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也可以用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0.0.0.0 255.255.255.255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代替。系统默认包含拒绝所有网段通过，因此，此句不写也可以</a:t>
            </a: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203428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pPr indent="133985" algn="just"/>
            <a:r>
              <a:rPr lang="zh-CN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基本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配置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②把访问控制列表应用到接口上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因最好靠近目的地址的网络接口上设置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ACL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，这里把访问控制列表应用到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G0/0/0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接口的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outbound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方向上。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[R1]int g0/0/0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[R1-GigabitEthernet0/0/0]traffic-filter outbound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acl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2000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4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）测试连通性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结论：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此时，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，但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不能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ping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。原因：访问控制列表已生效。</a:t>
            </a: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08077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665</Words>
  <Application>Microsoft Office PowerPoint</Application>
  <PresentationFormat>宽屏</PresentationFormat>
  <Paragraphs>85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思源黑体 CN Bold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322</cp:revision>
  <dcterms:created xsi:type="dcterms:W3CDTF">2016-07-21T16:56:00Z</dcterms:created>
  <dcterms:modified xsi:type="dcterms:W3CDTF">2023-01-24T13:33:24Z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