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3" r:id="rId2"/>
    <p:sldId id="264" r:id="rId3"/>
    <p:sldId id="325" r:id="rId4"/>
    <p:sldId id="318" r:id="rId5"/>
    <p:sldId id="311" r:id="rId6"/>
    <p:sldId id="319" r:id="rId7"/>
    <p:sldId id="326" r:id="rId8"/>
    <p:sldId id="327" r:id="rId9"/>
    <p:sldId id="328" r:id="rId10"/>
    <p:sldId id="329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25"/>
            <p14:sldId id="318"/>
            <p14:sldId id="311"/>
            <p14:sldId id="319"/>
            <p14:sldId id="326"/>
            <p14:sldId id="327"/>
            <p14:sldId id="328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29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6.4.2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704986"/>
            <a:ext cx="570764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此时三台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机均能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89BBE4F-205E-FD38-6A02-64F1ADA28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06" y="2917659"/>
            <a:ext cx="3481875" cy="20514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3A079D4-5ABA-0910-2383-9D89AEE86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9223" y="3089299"/>
            <a:ext cx="3481875" cy="18456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4411518-A856-59F2-EFAD-F80A993B7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3864" y="3089299"/>
            <a:ext cx="3419046" cy="173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0657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RIP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）指定使用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命令格式：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[Huawei]rip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）指定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协议版本。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命令格式：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[Huawei-rip-1]version [1/2]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例如：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[Huawei-rip-1]version 2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启用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RIPV2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）指定与路由器直接相连的网络。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路由器上任何符合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network 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命令中的网络地址的接口都将启用，可发送和接收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数据包。此网络（或子网）将被包括在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 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路由更新中。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5566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6.4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739" y="1677471"/>
            <a:ext cx="10000326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命令格式：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[Huawei-rip-1]network  network-address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network-address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是与路由器直接相连的网络号。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例如：声明与路由器直接相连的网络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172.16.16.0/24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[Huawei-rip-1]network 172.16.16.0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）删除路由器所有的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协议路由。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命令格式：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[Huawei]undo rip 1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）关闭路由自动汇聚。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命令格式：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[Huawei-rip-1]#undo summary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）打开路由自动汇聚。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[Huawei-rip-1]#summary always</a:t>
            </a:r>
          </a:p>
          <a:p>
            <a:pPr indent="262255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版本和路由汇聚信息。</a:t>
            </a:r>
          </a:p>
          <a:p>
            <a:pPr indent="262255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[Huawei]display rip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9220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6-8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所示拓扑图搭建网络，并在各路由器上配置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RIP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动态路由协议，实现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相互通信。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EBD672-A52D-AE0F-0ADB-A23F8C6ADE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8336" y="3130064"/>
            <a:ext cx="7895328" cy="31358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6.4.2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2875" y="1704986"/>
            <a:ext cx="571688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）各设备基本配置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192.168.2.1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192.168.1.1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213004-F393-7992-5906-78F434CB5F9D}"/>
              </a:ext>
            </a:extLst>
          </p:cNvPr>
          <p:cNvSpPr txBox="1"/>
          <p:nvPr/>
        </p:nvSpPr>
        <p:spPr>
          <a:xfrm>
            <a:off x="6141696" y="1827005"/>
            <a:ext cx="5716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192.168.2.2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192.168.4.1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6.4.2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2875" y="1704986"/>
            <a:ext cx="5716881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192.168.5.1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192.168.4.2 24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[R3-Serial0/0/0]quit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14161E-C007-757C-42B1-DDAFB2604700}"/>
              </a:ext>
            </a:extLst>
          </p:cNvPr>
          <p:cNvSpPr txBox="1"/>
          <p:nvPr/>
        </p:nvSpPr>
        <p:spPr>
          <a:xfrm>
            <a:off x="6510528" y="1938528"/>
            <a:ext cx="5048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）设置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相关信息。</a:t>
            </a:r>
          </a:p>
          <a:p>
            <a:pPr marR="129540"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按下表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所示设置各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endParaRPr lang="zh-CN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293636E-E61E-67D9-437A-8EAF266CF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827444"/>
              </p:ext>
            </p:extLst>
          </p:nvPr>
        </p:nvGraphicFramePr>
        <p:xfrm>
          <a:off x="5541819" y="3736311"/>
          <a:ext cx="6650182" cy="1817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534">
                  <a:extLst>
                    <a:ext uri="{9D8B030D-6E8A-4147-A177-3AD203B41FA5}">
                      <a16:colId xmlns:a16="http://schemas.microsoft.com/office/drawing/2014/main" val="2860227825"/>
                    </a:ext>
                  </a:extLst>
                </a:gridCol>
                <a:gridCol w="1871552">
                  <a:extLst>
                    <a:ext uri="{9D8B030D-6E8A-4147-A177-3AD203B41FA5}">
                      <a16:colId xmlns:a16="http://schemas.microsoft.com/office/drawing/2014/main" val="70857378"/>
                    </a:ext>
                  </a:extLst>
                </a:gridCol>
                <a:gridCol w="1776548">
                  <a:extLst>
                    <a:ext uri="{9D8B030D-6E8A-4147-A177-3AD203B41FA5}">
                      <a16:colId xmlns:a16="http://schemas.microsoft.com/office/drawing/2014/main" val="3843696851"/>
                    </a:ext>
                  </a:extLst>
                </a:gridCol>
                <a:gridCol w="1776548">
                  <a:extLst>
                    <a:ext uri="{9D8B030D-6E8A-4147-A177-3AD203B41FA5}">
                      <a16:colId xmlns:a16="http://schemas.microsoft.com/office/drawing/2014/main" val="667488425"/>
                    </a:ext>
                  </a:extLst>
                </a:gridCol>
              </a:tblGrid>
              <a:tr h="454335">
                <a:tc>
                  <a:txBody>
                    <a:bodyPr/>
                    <a:lstStyle/>
                    <a:p>
                      <a:pPr marR="129540" algn="ctr"/>
                      <a:r>
                        <a:rPr lang="zh-CN" sz="1800" kern="100" dirty="0">
                          <a:effectLst/>
                        </a:rPr>
                        <a:t>设置项目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>
                          <a:effectLst/>
                        </a:rPr>
                        <a:t>PC1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>
                          <a:effectLst/>
                        </a:rPr>
                        <a:t>PC2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>
                          <a:effectLst/>
                        </a:rPr>
                        <a:t>PC3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0109715"/>
                  </a:ext>
                </a:extLst>
              </a:tr>
              <a:tr h="454335"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 dirty="0">
                          <a:effectLst/>
                        </a:rPr>
                        <a:t>IP</a:t>
                      </a:r>
                      <a:r>
                        <a:rPr lang="zh-CN" sz="1800" kern="100" dirty="0">
                          <a:effectLst/>
                        </a:rPr>
                        <a:t>地址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>
                          <a:effectLst/>
                        </a:rPr>
                        <a:t>192.168.1.2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>
                          <a:effectLst/>
                        </a:rPr>
                        <a:t>192.168.3.2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>
                          <a:effectLst/>
                        </a:rPr>
                        <a:t>192.168.5.2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1413271"/>
                  </a:ext>
                </a:extLst>
              </a:tr>
              <a:tr h="454335">
                <a:tc>
                  <a:txBody>
                    <a:bodyPr/>
                    <a:lstStyle/>
                    <a:p>
                      <a:pPr marR="129540" algn="ctr"/>
                      <a:r>
                        <a:rPr lang="zh-CN" sz="1800" kern="100">
                          <a:effectLst/>
                        </a:rPr>
                        <a:t>子网掩码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 dirty="0">
                          <a:effectLst/>
                        </a:rPr>
                        <a:t>255.255.255.0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 dirty="0">
                          <a:effectLst/>
                        </a:rPr>
                        <a:t>255.255.255.0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ctr"/>
                      <a:r>
                        <a:rPr lang="en-US" sz="1800" kern="100">
                          <a:effectLst/>
                        </a:rPr>
                        <a:t>255.255.255.0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059888"/>
                  </a:ext>
                </a:extLst>
              </a:tr>
              <a:tr h="454335">
                <a:tc>
                  <a:txBody>
                    <a:bodyPr/>
                    <a:lstStyle/>
                    <a:p>
                      <a:pPr marR="129540" algn="ctr"/>
                      <a:r>
                        <a:rPr lang="zh-CN" sz="1800" kern="100">
                          <a:effectLst/>
                        </a:rPr>
                        <a:t>默认网关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 dirty="0">
                          <a:effectLst/>
                        </a:rPr>
                        <a:t>192.168.1.1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 dirty="0">
                          <a:effectLst/>
                        </a:rPr>
                        <a:t>192.168.3.1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29540" algn="just"/>
                      <a:r>
                        <a:rPr lang="en-US" sz="1800" kern="100" dirty="0">
                          <a:effectLst/>
                        </a:rPr>
                        <a:t>192.168.5.1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2236190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F112F4B9-6547-69E3-C1EF-CD459BE27B81}"/>
              </a:ext>
            </a:extLst>
          </p:cNvPr>
          <p:cNvSpPr txBox="1"/>
          <p:nvPr/>
        </p:nvSpPr>
        <p:spPr>
          <a:xfrm>
            <a:off x="5681473" y="3232843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29540" indent="266700" algn="ctr"/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6-2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机的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相关信息</a:t>
            </a:r>
          </a:p>
        </p:txBody>
      </p:sp>
    </p:spTree>
    <p:extLst>
      <p:ext uri="{BB962C8B-B14F-4D97-AF65-F5344CB8AC3E}">
        <p14:creationId xmlns:p14="http://schemas.microsoft.com/office/powerpoint/2010/main" val="850106076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6.4.2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704986"/>
            <a:ext cx="5707643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l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RIP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[R1]rip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[R1-rip-1]network 192.168.1.0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[R1-rip-1]network 192.168.2.0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02260" algn="l"/>
                <a:tab pos="492760" algn="l"/>
                <a:tab pos="532765" algn="l"/>
              </a:tabLst>
            </a:pP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[R2]rip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[R2-rip-1]network 192.168.2.0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[R2-rip-1]network 192.168.3.0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[R2-rip-1]network 192.168.4.0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的配置。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[R3]rip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[R3-rip-1]network 192.168.4.0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[R3-rip-1]network 192.168.5.0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224416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6.4.2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RIP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协议配置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5739" y="1704986"/>
            <a:ext cx="5707643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l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路由表。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路由表。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&lt;R2&gt;dis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路由表。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D7D669-4C88-B563-F5A8-8BC3A106C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847" y="4193145"/>
            <a:ext cx="4039354" cy="20171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6F485F2-106E-600B-1878-7F995830E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385" y="1750685"/>
            <a:ext cx="3492239" cy="206771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8DE0CBD-4288-7C2B-1479-7ED8CBC1B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850" y="3925453"/>
            <a:ext cx="3644931" cy="221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68042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638</Words>
  <Application>Microsoft Office PowerPoint</Application>
  <PresentationFormat>宽屏</PresentationFormat>
  <Paragraphs>116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323</cp:revision>
  <dcterms:created xsi:type="dcterms:W3CDTF">2016-07-21T16:56:00Z</dcterms:created>
  <dcterms:modified xsi:type="dcterms:W3CDTF">2023-01-18T13:54:26Z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