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03" r:id="rId2"/>
    <p:sldId id="353" r:id="rId3"/>
    <p:sldId id="341" r:id="rId4"/>
    <p:sldId id="354" r:id="rId5"/>
    <p:sldId id="377" r:id="rId6"/>
    <p:sldId id="378" r:id="rId7"/>
    <p:sldId id="379" r:id="rId8"/>
    <p:sldId id="380" r:id="rId9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88A402EC-95B9-472E-AF06-347D7F7DA0AB}">
          <p14:sldIdLst>
            <p14:sldId id="303"/>
            <p14:sldId id="353"/>
            <p14:sldId id="341"/>
            <p14:sldId id="354"/>
            <p14:sldId id="377"/>
            <p14:sldId id="378"/>
            <p14:sldId id="379"/>
            <p14:sldId id="38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73A5"/>
    <a:srgbClr val="0F87C3"/>
    <a:srgbClr val="F5B867"/>
    <a:srgbClr val="EB5850"/>
    <a:srgbClr val="0B345D"/>
    <a:srgbClr val="00706B"/>
    <a:srgbClr val="006D68"/>
    <a:srgbClr val="919191"/>
    <a:srgbClr val="8A8A8A"/>
    <a:srgbClr val="0060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83" d="100"/>
          <a:sy n="83" d="100"/>
        </p:scale>
        <p:origin x="614" y="48"/>
      </p:cViewPr>
      <p:guideLst>
        <p:guide orient="horz" pos="2160"/>
        <p:guide pos="385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570998-D477-452B-BC78-CAEB581948E8}" type="datetimeFigureOut">
              <a:rPr lang="zh-CN" altLang="en-US" smtClean="0"/>
              <a:t>2023/1/24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8BAAC1-57AC-45EB-B047-EC7DFA12A11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7993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066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4813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2909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31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6"/>
            <p:cNvSpPr/>
            <p:nvPr>
              <p:custDataLst>
                <p:tags r:id="rId4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4" name="Freeform 20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21"/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36" name="直接连接符 35"/>
          <p:cNvCxnSpPr/>
          <p:nvPr userDrawn="1">
            <p:custDataLst>
              <p:tags r:id="rId1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1512570" y="302260"/>
            <a:ext cx="1030351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设计与准备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+7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实施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+7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验收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两级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698"/>
            <a:ext cx="10972800" cy="4571153"/>
          </a:xfrm>
          <a:prstGeom prst="rect">
            <a:avLst/>
          </a:prstGeom>
        </p:spPr>
        <p:txBody>
          <a:bodyPr/>
          <a:lstStyle>
            <a:lvl1pPr marL="457200" indent="-457200">
              <a:lnSpc>
                <a:spcPct val="120000"/>
              </a:lnSpc>
              <a:buSzPct val="80000"/>
              <a:buFont typeface="Wingdings" panose="05000000000000000000" pitchFamily="2" charset="2"/>
              <a:buChar char="l"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8475526"/>
            <a:ext cx="2844800" cy="486856"/>
          </a:xfrm>
        </p:spPr>
        <p:txBody>
          <a:bodyPr/>
          <a:lstStyle/>
          <a:p>
            <a:fld id="{1D8BD707-D9CF-40AE-B4C6-C98DA3205C09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8475526"/>
            <a:ext cx="3860800" cy="486856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8475526"/>
            <a:ext cx="2844800" cy="486856"/>
          </a:xfrm>
        </p:spPr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840937" y="983955"/>
            <a:ext cx="10741463" cy="46437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SzPct val="80000"/>
              <a:buFont typeface="Wingdings" panose="05000000000000000000" pitchFamily="2" charset="2"/>
              <a:buNone/>
              <a:defRPr b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9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6"/>
            <p:cNvSpPr/>
            <p:nvPr>
              <p:custDataLst>
                <p:tags r:id="rId4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12" name="Freeform 20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" name="Freeform 21"/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14" name="直接连接符 13"/>
          <p:cNvCxnSpPr/>
          <p:nvPr userDrawn="1">
            <p:custDataLst>
              <p:tags r:id="rId1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 userDrawn="1">
            <p:custDataLst>
              <p:tags r:id="rId2"/>
            </p:custDataLst>
          </p:nvPr>
        </p:nvSpPr>
        <p:spPr>
          <a:xfrm>
            <a:off x="1512570" y="302260"/>
            <a:ext cx="1030351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设计与准备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+7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实施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+7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</a:t>
            </a:r>
            <a:r>
              <a:rPr lang="en-US" sz="3200" dirty="0">
                <a:sym typeface="+mn-ea"/>
              </a:rPr>
              <a:t> 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验收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heme" Target="../theme/theme1.xml"/><Relationship Id="rId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9" b="1999"/>
          <a:stretch>
            <a:fillRect/>
          </a:stretch>
        </p:blipFill>
        <p:spPr>
          <a:xfrm>
            <a:off x="19050" y="0"/>
            <a:ext cx="12192000" cy="6858000"/>
          </a:xfrm>
          <a:prstGeom prst="rect">
            <a:avLst/>
          </a:prstGeom>
        </p:spPr>
      </p:pic>
      <p:grpSp>
        <p:nvGrpSpPr>
          <p:cNvPr id="65" name="组合 64"/>
          <p:cNvGrpSpPr/>
          <p:nvPr/>
        </p:nvGrpSpPr>
        <p:grpSpPr>
          <a:xfrm>
            <a:off x="8186691" y="1012527"/>
            <a:ext cx="1258178" cy="1258176"/>
            <a:chOff x="239350" y="1103842"/>
            <a:chExt cx="1462222" cy="1462220"/>
          </a:xfrm>
        </p:grpSpPr>
        <p:grpSp>
          <p:nvGrpSpPr>
            <p:cNvPr id="66" name="组合 6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7" name="椭圆 6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录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602598" y="1012527"/>
            <a:ext cx="1258178" cy="1258176"/>
            <a:chOff x="239350" y="1103842"/>
            <a:chExt cx="1462222" cy="1462220"/>
          </a:xfrm>
        </p:grpSpPr>
        <p:grpSp>
          <p:nvGrpSpPr>
            <p:cNvPr id="71" name="组合 7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2" name="椭圆 7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实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018504" y="1012527"/>
            <a:ext cx="1258178" cy="1258176"/>
            <a:chOff x="239350" y="1103842"/>
            <a:chExt cx="1462222" cy="1462220"/>
          </a:xfrm>
        </p:grpSpPr>
        <p:grpSp>
          <p:nvGrpSpPr>
            <p:cNvPr id="76" name="组合 7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7" name="椭圆 7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目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434410" y="1012527"/>
            <a:ext cx="1258178" cy="1258176"/>
            <a:chOff x="239350" y="1103842"/>
            <a:chExt cx="1462222" cy="1462220"/>
          </a:xfrm>
        </p:grpSpPr>
        <p:grpSp>
          <p:nvGrpSpPr>
            <p:cNvPr id="81" name="组合 8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 dirty="0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2" name="椭圆 8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项</a:t>
              </a:r>
            </a:p>
          </p:txBody>
        </p:sp>
      </p:grpSp>
      <p:sp>
        <p:nvSpPr>
          <p:cNvPr id="92" name="TextBox 164"/>
          <p:cNvSpPr txBox="1"/>
          <p:nvPr/>
        </p:nvSpPr>
        <p:spPr>
          <a:xfrm>
            <a:off x="1845218" y="2821881"/>
            <a:ext cx="9138872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《</a:t>
            </a:r>
            <a:r>
              <a:rPr lang="zh-CN" altLang="en-US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华为</a:t>
            </a:r>
            <a:r>
              <a:rPr lang="en-US" altLang="zh-CN" sz="6000" b="1" dirty="0" err="1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eNSP</a:t>
            </a:r>
            <a:r>
              <a:rPr lang="zh-CN" altLang="en-US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网络设备配置</a:t>
            </a:r>
            <a:r>
              <a:rPr lang="en-US" altLang="zh-CN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》</a:t>
            </a:r>
            <a:endParaRPr lang="zh-CN" altLang="en-US" sz="6000" b="1" dirty="0"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2383971" y="4525390"/>
            <a:ext cx="8251372" cy="0"/>
          </a:xfrm>
          <a:prstGeom prst="line">
            <a:avLst/>
          </a:prstGeom>
          <a:ln w="19050">
            <a:solidFill>
              <a:srgbClr val="EB58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圆角矩形 264"/>
          <p:cNvSpPr/>
          <p:nvPr/>
        </p:nvSpPr>
        <p:spPr>
          <a:xfrm>
            <a:off x="3173730" y="3992245"/>
            <a:ext cx="6511290" cy="1090930"/>
          </a:xfrm>
          <a:prstGeom prst="roundRect">
            <a:avLst/>
          </a:prstGeom>
          <a:gradFill>
            <a:gsLst>
              <a:gs pos="0">
                <a:srgbClr val="F5B867"/>
              </a:gs>
              <a:gs pos="100000">
                <a:srgbClr val="EB585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anchor="ctr"/>
          <a:lstStyle/>
          <a:p>
            <a:pPr algn="ctr" defTabSz="914400" fontAlgn="auto">
              <a:buClrTx/>
              <a:buSzTx/>
              <a:buFontTx/>
              <a:defRPr/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设计与准备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+7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实施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+7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</a:t>
            </a:r>
            <a:r>
              <a:rPr lang="en-US" sz="2400" dirty="0">
                <a:sym typeface="+mn-ea"/>
              </a:rPr>
              <a:t> 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验收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bldLvl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项目设计、项目准备</a:t>
            </a:r>
            <a:endParaRPr sz="2400" dirty="0">
              <a:sym typeface="+mn-ea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91631" y="1601152"/>
            <a:ext cx="10443486" cy="368036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7970" algn="just">
              <a:lnSpc>
                <a:spcPct val="156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 </a:t>
            </a:r>
            <a:r>
              <a:rPr lang="zh-CN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项目设计</a:t>
            </a:r>
          </a:p>
          <a:p>
            <a:pPr indent="314325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公司总部以及公司分部最终需与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Internet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通信，为了增强广域网接入时的安全性，在公司外网接入路由器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和公网路由器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R4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之间添加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PPP 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协议的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CHAP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验证，在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R4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R5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间添加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PPP 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协议的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CHAP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验证。</a:t>
            </a:r>
          </a:p>
          <a:p>
            <a:pPr indent="267970" algn="just">
              <a:lnSpc>
                <a:spcPct val="156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 </a:t>
            </a:r>
            <a:r>
              <a:rPr lang="zh-CN" altLang="zh-CN" sz="1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项目准备</a:t>
            </a:r>
          </a:p>
          <a:p>
            <a:pPr marL="342900" lvl="0" indent="-342900" algn="just">
              <a:buFont typeface="Wingdings" panose="05000000000000000000" pitchFamily="2" charset="2"/>
              <a:buChar char=""/>
              <a:tabLst>
                <a:tab pos="444500" algn="l"/>
              </a:tabLst>
            </a:pP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方案一：真实设备操作（以组为单位，小组成员协作，共同完成实训）</a:t>
            </a:r>
            <a:endParaRPr lang="zh-CN" altLang="zh-CN" sz="1800" kern="10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lvl="0" indent="-342900" algn="just">
              <a:buFont typeface="Wingdings" panose="05000000000000000000" pitchFamily="2" charset="2"/>
              <a:buChar char=""/>
              <a:tabLst>
                <a:tab pos="444500" algn="l"/>
                <a:tab pos="444500" algn="l"/>
                <a:tab pos="733425" algn="l"/>
              </a:tabLst>
            </a:pP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华为 交换机、配置线、台式机或笔记本电脑</a:t>
            </a:r>
            <a:endParaRPr lang="zh-CN" altLang="zh-CN" sz="1800" kern="10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lvl="0" indent="-342900" algn="just">
              <a:buFont typeface="Wingdings" panose="05000000000000000000" pitchFamily="2" charset="2"/>
              <a:buChar char=""/>
              <a:tabLst>
                <a:tab pos="444500" algn="l"/>
                <a:tab pos="444500" algn="l"/>
                <a:tab pos="733425" algn="l"/>
              </a:tabLst>
            </a:pP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子项目六的配置结果</a:t>
            </a:r>
            <a:endParaRPr lang="zh-CN" altLang="zh-CN" sz="1800" kern="10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lvl="0" indent="-342900" algn="just">
              <a:buFont typeface="Wingdings" panose="05000000000000000000" pitchFamily="2" charset="2"/>
              <a:buChar char=""/>
              <a:tabLst>
                <a:tab pos="444500" algn="l"/>
              </a:tabLst>
            </a:pP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方案二：在模拟软件中操作（以组为单位，成员相互帮助，各自独立完成实训）</a:t>
            </a:r>
            <a:endParaRPr lang="zh-CN" altLang="zh-CN" sz="1800" kern="10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lvl="0" indent="-342900" algn="just">
              <a:buFont typeface="Wingdings" panose="05000000000000000000" pitchFamily="2" charset="2"/>
              <a:buChar char=""/>
              <a:tabLst>
                <a:tab pos="444500" algn="l"/>
                <a:tab pos="444500" algn="l"/>
              </a:tabLst>
            </a:pP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装有</a:t>
            </a:r>
            <a:r>
              <a:rPr lang="en-US" altLang="zh-CN" sz="1800" kern="0" dirty="0" err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ensp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的电脑每人一台</a:t>
            </a:r>
            <a:endParaRPr lang="zh-CN" altLang="zh-CN" sz="1800" kern="10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lvl="0" indent="-342900" algn="just">
              <a:buFont typeface="Wingdings" panose="05000000000000000000" pitchFamily="2" charset="2"/>
              <a:buChar char=""/>
              <a:tabLst>
                <a:tab pos="444500" algn="l"/>
                <a:tab pos="444500" algn="l"/>
              </a:tabLst>
            </a:pPr>
            <a:r>
              <a:rPr lang="zh-CN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子项目六的配置结果</a:t>
            </a:r>
            <a:endParaRPr lang="zh-CN" altLang="zh-CN" sz="1800" kern="10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just">
              <a:tabLst>
                <a:tab pos="444500" algn="l"/>
                <a:tab pos="444500" algn="l"/>
              </a:tabLst>
            </a:pPr>
            <a:endParaRPr lang="zh-CN" altLang="zh-CN" sz="1800" kern="10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pPr algn="l">
              <a:buClrTx/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拓扑结构</a:t>
            </a: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F905A8E-12AB-D586-0387-509DC25D81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9688" y="1570850"/>
            <a:ext cx="8075725" cy="5376657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942642" y="889443"/>
            <a:ext cx="10741463" cy="464372"/>
          </a:xfrm>
        </p:spPr>
        <p:txBody>
          <a:bodyPr>
            <a:noAutofit/>
          </a:bodyPr>
          <a:lstStyle/>
          <a:p>
            <a:pPr algn="l">
              <a:lnSpc>
                <a:spcPct val="17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7.6 </a:t>
            </a:r>
            <a:r>
              <a:rPr lang="zh-CN" altLang="en-US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项目实施</a:t>
            </a:r>
            <a:endParaRPr lang="zh-CN" altLang="zh-CN" sz="2400" b="1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91631" y="1601152"/>
            <a:ext cx="10443486" cy="313932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lvl="0" indent="-342900" algn="just">
              <a:buFont typeface="+mj-lt"/>
              <a:buAutoNum type="arabicPeriod"/>
            </a:pP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为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R4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之间添加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PPP 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协议的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CHAP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验证，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路由器两端的验证密码为</a:t>
            </a:r>
            <a:r>
              <a:rPr lang="en-US" altLang="zh-CN" sz="1800" kern="1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huawei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33350" indent="133350" algn="l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）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设置本端的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PPP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认证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①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R4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在接口配置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PPP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协议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[R4]int s1/0/0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[R4-Serial1/0/0]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ppp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authentication-mode chap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[R4]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aaa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[R4-aaa]local-user R2 password cipher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huawei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Info: Add a new user.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[R4-aaa]local-user R2 service-type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ppp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just"/>
            <a:r>
              <a:rPr lang="zh-CN" altLang="en-US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   ②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配置完成后，关闭连接接口一段时间后再打开，使链路重新协商，查看链路状态，并测试连通性。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buClrTx/>
              <a:buSzTx/>
              <a:buFontTx/>
            </a:pPr>
            <a:endParaRPr lang="zh-CN" altLang="en-US" dirty="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E7EBDD0-0975-C561-8905-0996F23AEC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5187" y="4631722"/>
            <a:ext cx="4610500" cy="1935648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942642" y="889443"/>
            <a:ext cx="10741463" cy="464372"/>
          </a:xfrm>
        </p:spPr>
        <p:txBody>
          <a:bodyPr>
            <a:noAutofit/>
          </a:bodyPr>
          <a:lstStyle/>
          <a:p>
            <a:pPr algn="l">
              <a:lnSpc>
                <a:spcPct val="17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7.6 </a:t>
            </a:r>
            <a:r>
              <a:rPr lang="zh-CN" altLang="en-US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项目实施</a:t>
            </a:r>
            <a:endParaRPr lang="zh-CN" altLang="zh-CN" sz="2400" b="1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91631" y="1601152"/>
            <a:ext cx="10443486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zh-CN" altLang="en-US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③ </a:t>
            </a:r>
            <a:r>
              <a:rPr lang="fr-FR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R2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在接口下配置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CHAP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认证的用户名和密码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[R2]int s1/0/0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[R2-Serial1/0/0]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ppp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chap user R2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[R2-Serial1/0/0]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ppp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chap password cipher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huawei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just"/>
            <a:r>
              <a:rPr lang="zh-CN" altLang="en-US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④ 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配置完成后，验证</a:t>
            </a:r>
            <a:r>
              <a:rPr lang="fr-FR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与</a:t>
            </a:r>
            <a:r>
              <a:rPr lang="fr-FR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R4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可以通信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buClrTx/>
              <a:buSzTx/>
              <a:buFontTx/>
            </a:pPr>
            <a:endParaRPr lang="zh-CN" altLang="en-US" dirty="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0609876-28CF-FB8E-EA61-21A4AEEE90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5424" y="3502523"/>
            <a:ext cx="5441152" cy="2049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011181"/>
      </p:ext>
    </p:extLst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942642" y="889443"/>
            <a:ext cx="10741463" cy="464372"/>
          </a:xfrm>
        </p:spPr>
        <p:txBody>
          <a:bodyPr>
            <a:noAutofit/>
          </a:bodyPr>
          <a:lstStyle/>
          <a:p>
            <a:pPr algn="l">
              <a:lnSpc>
                <a:spcPct val="17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7.6 </a:t>
            </a:r>
            <a:r>
              <a:rPr lang="zh-CN" altLang="en-US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项目实施</a:t>
            </a:r>
            <a:endParaRPr lang="zh-CN" altLang="zh-CN" sz="2400" b="1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91631" y="1601152"/>
            <a:ext cx="10443486" cy="39703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2255" algn="just"/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2.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为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R4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R5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之间添加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PPP 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协议的</a:t>
            </a:r>
            <a:r>
              <a:rPr lang="en-US" altLang="zh-CN" sz="1800" kern="100" cap="all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CHAP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验证，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路由器两端的验证密码为</a:t>
            </a:r>
            <a:r>
              <a:rPr lang="en-US" altLang="zh-CN" sz="1800" kern="1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huawei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</a:t>
            </a:r>
            <a:r>
              <a:rPr lang="fr-FR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1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）</a:t>
            </a:r>
            <a:r>
              <a:rPr lang="fr-FR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R5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配置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[R5]int s1/0/1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[R5-Serial1/0/1]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ppp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authentication-mode chap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[R5-Serial1/0/1]q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[R5]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aaa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[R5-aaa]local-user R4 password cipher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huawei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Info: Add a new user.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[R5-aaa]local-user R4 service-type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ppp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）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R4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配置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[R4]int s1/0/1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[R4-Serial1/0/1]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ppp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chap user R4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[R4-Serial1/0/1]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ppp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chap password cipher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huawei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buClrTx/>
              <a:buSzTx/>
              <a:buFontTx/>
            </a:pPr>
            <a:endParaRPr lang="zh-CN" altLang="en-US" dirty="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97225989"/>
      </p:ext>
    </p:extLst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942642" y="889443"/>
            <a:ext cx="10741463" cy="464372"/>
          </a:xfrm>
        </p:spPr>
        <p:txBody>
          <a:bodyPr>
            <a:noAutofit/>
          </a:bodyPr>
          <a:lstStyle/>
          <a:p>
            <a:pPr algn="l">
              <a:lnSpc>
                <a:spcPct val="17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7.6 </a:t>
            </a:r>
            <a:r>
              <a:rPr lang="zh-CN" altLang="en-US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项目实施</a:t>
            </a:r>
            <a:endParaRPr lang="zh-CN" altLang="zh-CN" sz="2400" b="1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91631" y="1601152"/>
            <a:ext cx="1044348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）配置完成后，验证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R4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与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R5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之间通信正常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buClrTx/>
              <a:buSzTx/>
              <a:buFontTx/>
            </a:pPr>
            <a:endParaRPr lang="zh-CN" altLang="en-US" dirty="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B31BEAE-DAE3-6C76-365E-2C519F5BF9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8802" y="2277785"/>
            <a:ext cx="5014395" cy="2057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15365"/>
      </p:ext>
    </p:extLst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942642" y="889443"/>
            <a:ext cx="10741463" cy="464372"/>
          </a:xfrm>
        </p:spPr>
        <p:txBody>
          <a:bodyPr>
            <a:noAutofit/>
          </a:bodyPr>
          <a:lstStyle/>
          <a:p>
            <a:pPr algn="l">
              <a:lnSpc>
                <a:spcPct val="17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7.7 </a:t>
            </a:r>
            <a:r>
              <a:rPr lang="zh-CN" altLang="en-US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验收</a:t>
            </a:r>
            <a:endParaRPr lang="zh-CN" altLang="zh-CN" sz="2400" b="1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91631" y="1601152"/>
            <a:ext cx="10443486" cy="11996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06070" algn="l">
              <a:lnSpc>
                <a:spcPct val="17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PPP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配置验收</a:t>
            </a:r>
          </a:p>
          <a:p>
            <a:pPr marL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</a:t>
            </a:r>
            <a:r>
              <a:rPr lang="fr-FR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）配置完成后，验证</a:t>
            </a:r>
            <a:r>
              <a:rPr lang="fr-FR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R2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与</a:t>
            </a:r>
            <a:r>
              <a:rPr lang="fr-FR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R4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可以通信</a:t>
            </a: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。</a:t>
            </a:r>
            <a:endParaRPr lang="en-US" altLang="zh-CN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）配置完成后，验证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R4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与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R5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之间通信</a:t>
            </a:r>
            <a:r>
              <a:rPr lang="zh-CN" altLang="en-US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。</a:t>
            </a:r>
            <a:endParaRPr lang="zh-CN" altLang="en-US" dirty="0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88232015"/>
      </p:ext>
    </p:extLst>
  </p:cSld>
  <p:clrMapOvr>
    <a:masterClrMapping/>
  </p:clrMapOvr>
  <p:transition spd="slow">
    <p:push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中国国家电网总结汇报年终年中立体风模板"/>
  <p:tag name="KSO_WPP_MARK_KEY" val="1046b960-7fcb-408a-8a66-377a04d152d3"/>
  <p:tag name="COMMONDATA" val="eyJoZGlkIjoiN2JlNTA1OThmY2E5NzA3MzE2NzE0NTNiZjIzZWU0M2Q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</TotalTime>
  <Words>459</Words>
  <Application>Microsoft Office PowerPoint</Application>
  <PresentationFormat>宽屏</PresentationFormat>
  <Paragraphs>55</Paragraphs>
  <Slides>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4" baseType="lpstr">
      <vt:lpstr>思源黑体 CN Bold</vt:lpstr>
      <vt:lpstr>微软雅黑</vt:lpstr>
      <vt:lpstr>Arial</vt:lpstr>
      <vt:lpstr>Calibri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中国国家电网总结汇报年终年中立体风模板</dc:title>
  <dc:creator>.</dc:creator>
  <cp:lastModifiedBy>wang yuli</cp:lastModifiedBy>
  <cp:revision>333</cp:revision>
  <dcterms:created xsi:type="dcterms:W3CDTF">2016-07-21T16:56:00Z</dcterms:created>
  <dcterms:modified xsi:type="dcterms:W3CDTF">2023-01-24T03:13:16Z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47E00705DBBD4FC58E9C7023587EBC3E</vt:lpwstr>
  </property>
  <property fmtid="{D5CDD505-2E9C-101B-9397-08002B2CF9AE}" pid="3" name="KSOProductBuildVer">
    <vt:lpwstr>2052-11.1.0.13703</vt:lpwstr>
  </property>
</Properties>
</file>