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85" r:id="rId5"/>
    <p:sldMasterId id="2147483697" r:id="rId6"/>
  </p:sldMasterIdLst>
  <p:notesMasterIdLst>
    <p:notesMasterId r:id="rId46"/>
  </p:notesMasterIdLst>
  <p:handoutMasterIdLst>
    <p:handoutMasterId r:id="rId47"/>
  </p:handoutMasterIdLst>
  <p:sldIdLst>
    <p:sldId id="358" r:id="rId7"/>
    <p:sldId id="313" r:id="rId8"/>
    <p:sldId id="359" r:id="rId9"/>
    <p:sldId id="280" r:id="rId10"/>
    <p:sldId id="543" r:id="rId11"/>
    <p:sldId id="281" r:id="rId12"/>
    <p:sldId id="282" r:id="rId13"/>
    <p:sldId id="621" r:id="rId14"/>
    <p:sldId id="620" r:id="rId15"/>
    <p:sldId id="691" r:id="rId16"/>
    <p:sldId id="623" r:id="rId17"/>
    <p:sldId id="692" r:id="rId18"/>
    <p:sldId id="693" r:id="rId19"/>
    <p:sldId id="694" r:id="rId20"/>
    <p:sldId id="695" r:id="rId21"/>
    <p:sldId id="696" r:id="rId22"/>
    <p:sldId id="697" r:id="rId23"/>
    <p:sldId id="698" r:id="rId24"/>
    <p:sldId id="699" r:id="rId25"/>
    <p:sldId id="700" r:id="rId26"/>
    <p:sldId id="701" r:id="rId27"/>
    <p:sldId id="702" r:id="rId28"/>
    <p:sldId id="703" r:id="rId29"/>
    <p:sldId id="704" r:id="rId30"/>
    <p:sldId id="705" r:id="rId31"/>
    <p:sldId id="671" r:id="rId32"/>
    <p:sldId id="707" r:id="rId33"/>
    <p:sldId id="708" r:id="rId34"/>
    <p:sldId id="709" r:id="rId35"/>
    <p:sldId id="710" r:id="rId36"/>
    <p:sldId id="711" r:id="rId37"/>
    <p:sldId id="712" r:id="rId38"/>
    <p:sldId id="713" r:id="rId39"/>
    <p:sldId id="714" r:id="rId40"/>
    <p:sldId id="680" r:id="rId41"/>
    <p:sldId id="715" r:id="rId42"/>
    <p:sldId id="681" r:id="rId43"/>
    <p:sldId id="687" r:id="rId44"/>
    <p:sldId id="360" r:id="rId45"/>
  </p:sldIdLst>
  <p:sldSz cx="12198350" cy="6859270"/>
  <p:notesSz cx="6858000" cy="9144000"/>
  <p:custDataLst>
    <p:tags r:id="rId51"/>
  </p:custDataLst>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24" userDrawn="1">
          <p15:clr>
            <a:srgbClr val="A4A3A4"/>
          </p15:clr>
        </p15:guide>
        <p15:guide id="2" orient="horz" pos="2837" userDrawn="1">
          <p15:clr>
            <a:srgbClr val="A4A3A4"/>
          </p15:clr>
        </p15:guide>
        <p15:guide id="3" pos="866" userDrawn="1">
          <p15:clr>
            <a:srgbClr val="A4A3A4"/>
          </p15:clr>
        </p15:guide>
        <p15:guide id="4" pos="38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96CF"/>
    <a:srgbClr val="127EC3"/>
    <a:srgbClr val="4080DC"/>
    <a:srgbClr val="1F2D2D"/>
    <a:srgbClr val="2B3E40"/>
    <a:srgbClr val="FFFFFF"/>
    <a:srgbClr val="656D8D"/>
    <a:srgbClr val="3E5CCC"/>
    <a:srgbClr val="92D050"/>
    <a:srgbClr val="3A41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76" autoAdjust="0"/>
    <p:restoredTop sz="94660"/>
  </p:normalViewPr>
  <p:slideViewPr>
    <p:cSldViewPr showGuides="1">
      <p:cViewPr>
        <p:scale>
          <a:sx n="100" d="100"/>
          <a:sy n="100" d="100"/>
        </p:scale>
        <p:origin x="972" y="402"/>
      </p:cViewPr>
      <p:guideLst>
        <p:guide orient="horz" pos="2424"/>
        <p:guide orient="horz" pos="2837"/>
        <p:guide pos="866"/>
        <p:guide pos="3836"/>
      </p:guideLst>
    </p:cSldViewPr>
  </p:slideViewPr>
  <p:notesTextViewPr>
    <p:cViewPr>
      <p:scale>
        <a:sx n="100" d="100"/>
        <a:sy n="100" d="100"/>
      </p:scale>
      <p:origin x="0" y="0"/>
    </p:cViewPr>
  </p:notesTextViewPr>
  <p:sorterViewPr>
    <p:cViewPr>
      <p:scale>
        <a:sx n="100" d="100"/>
        <a:sy n="100" d="100"/>
      </p:scale>
      <p:origin x="0" y="-6204"/>
    </p:cViewPr>
  </p:sorterViewPr>
  <p:notesViewPr>
    <p:cSldViewPr>
      <p:cViewPr varScale="1">
        <p:scale>
          <a:sx n="68" d="100"/>
          <a:sy n="68" d="100"/>
        </p:scale>
        <p:origin x="-3324" y="-90"/>
      </p:cViewPr>
      <p:guideLst>
        <p:guide orient="horz" pos="3232"/>
        <p:guide pos="215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1" Type="http://schemas.openxmlformats.org/officeDocument/2006/relationships/tags" Target="tags/tag45.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notesMaster" Target="notesMasters/notesMaster1.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BD93661-FAAE-496E-813E-F21DD4628F7F}"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99DFEC-A4A7-4D1F-8462-CD00ADC27BFB}"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4879" y="1143000"/>
            <a:ext cx="5488241"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6425" y="838994"/>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794" y="1122623"/>
            <a:ext cx="9148763"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794" y="3602872"/>
            <a:ext cx="9148763"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9435" indent="0" algn="ctr">
              <a:buNone/>
              <a:defRPr sz="1600"/>
            </a:lvl5pPr>
            <a:lvl6pPr marL="2286635"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83" y="1710134"/>
            <a:ext cx="10521077"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9435" indent="0">
              <a:buNone/>
              <a:defRPr sz="1600">
                <a:solidFill>
                  <a:schemeClr val="tx1">
                    <a:tint val="75000"/>
                  </a:schemeClr>
                </a:solidFill>
              </a:defRPr>
            </a:lvl5pPr>
            <a:lvl6pPr marL="2286635"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636" y="1826048"/>
            <a:ext cx="5184299" cy="435234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5415" y="1826048"/>
            <a:ext cx="5184299" cy="4352346"/>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40226" y="2505655"/>
            <a:ext cx="5160473" cy="3685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5414" y="2505655"/>
            <a:ext cx="5185888" cy="3685441"/>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CD689D-6400-4EAA-B7EF-FE9F0AB65177}" type="slidenum">
              <a:rPr lang="zh-CN" altLang="en-US" smtClean="0"/>
            </a:fld>
            <a:endParaRPr lang="zh-CN" altLang="en-US"/>
          </a:p>
        </p:txBody>
      </p:sp>
      <p:sp>
        <p:nvSpPr>
          <p:cNvPr id="11" name="TextBox 10"/>
          <p:cNvSpPr txBox="1"/>
          <p:nvPr userDrawn="1"/>
        </p:nvSpPr>
        <p:spPr>
          <a:xfrm>
            <a:off x="1734436" y="6741131"/>
            <a:ext cx="1224774" cy="118457"/>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下载</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http://www.1ppt.com/xiazai/</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5887" y="987654"/>
            <a:ext cx="6175415"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9435" indent="0">
              <a:buNone/>
              <a:defRPr sz="1000"/>
            </a:lvl5pPr>
            <a:lvl6pPr marL="2286635" indent="0">
              <a:buNone/>
              <a:defRPr sz="1000"/>
            </a:lvl6pPr>
            <a:lvl7pPr marL="2743835" indent="0">
              <a:buNone/>
              <a:defRPr sz="1000"/>
            </a:lvl7pPr>
            <a:lvl8pPr marL="3201035" indent="0">
              <a:buNone/>
              <a:defRPr sz="1000"/>
            </a:lvl8pPr>
            <a:lvl9pPr marL="365823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5887" y="987654"/>
            <a:ext cx="6175415"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9435" indent="0">
              <a:buNone/>
              <a:defRPr sz="1000"/>
            </a:lvl5pPr>
            <a:lvl6pPr marL="2286635" indent="0">
              <a:buNone/>
              <a:defRPr sz="1000"/>
            </a:lvl6pPr>
            <a:lvl7pPr marL="2743835" indent="0">
              <a:buNone/>
              <a:defRPr sz="1000"/>
            </a:lvl7pPr>
            <a:lvl8pPr marL="3201035" indent="0">
              <a:buNone/>
              <a:defRPr sz="1000"/>
            </a:lvl8pPr>
            <a:lvl9pPr marL="365823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9444" y="365209"/>
            <a:ext cx="2630269"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637" y="365209"/>
            <a:ext cx="7738328" cy="5813184"/>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C02D343-BBAA-4974-B89F-198DA37C01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CD689D-6400-4EAA-B7EF-FE9F0AB65177}" type="slidenum">
              <a:rPr lang="zh-CN" altLang="en-US" smtClean="0"/>
            </a:fld>
            <a:endParaRPr lang="zh-CN" altLang="en-US"/>
          </a:p>
        </p:txBody>
      </p:sp>
    </p:spTree>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8658" y="45770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6425" y="838994"/>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6425" y="838994"/>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876" y="2841225"/>
            <a:ext cx="10368598" cy="1960487"/>
          </a:xfrm>
          <a:prstGeom prst="rect">
            <a:avLst/>
          </a:prstGeom>
        </p:spPr>
        <p:txBody>
          <a:bodyPr/>
          <a:lstStyle/>
          <a:p>
            <a:r>
              <a:rPr lang="en-US" dirty="0"/>
              <a:t>Click to edit Master title style</a:t>
            </a:r>
            <a:endParaRPr lang="en-US" dirty="0"/>
          </a:p>
        </p:txBody>
      </p:sp>
      <p:sp>
        <p:nvSpPr>
          <p:cNvPr id="3" name="Subtitle 2"/>
          <p:cNvSpPr>
            <a:spLocks noGrp="1"/>
          </p:cNvSpPr>
          <p:nvPr>
            <p:ph type="subTitle" idx="1"/>
          </p:nvPr>
        </p:nvSpPr>
        <p:spPr>
          <a:xfrm>
            <a:off x="1829753" y="5182800"/>
            <a:ext cx="8538845" cy="2337341"/>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700" y="352424"/>
            <a:ext cx="5334000" cy="429419"/>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143795"/>
            <a:ext cx="10978515" cy="50292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700" y="362744"/>
            <a:ext cx="6581775" cy="400050"/>
          </a:xfrm>
          <a:prstGeom prst="rect">
            <a:avLst/>
          </a:prstGeom>
        </p:spPr>
        <p:txBody>
          <a:bodyPr/>
          <a:lstStyle/>
          <a:p>
            <a:r>
              <a:rPr lang="en-US" dirty="0"/>
              <a:t>Click to edit Master title style</a:t>
            </a:r>
            <a:endParaRPr lang="en-US" dirty="0"/>
          </a:p>
        </p:txBody>
      </p:sp>
      <p:sp>
        <p:nvSpPr>
          <p:cNvPr id="3" name="Content Placeholder 2"/>
          <p:cNvSpPr>
            <a:spLocks noGrp="1"/>
          </p:cNvSpPr>
          <p:nvPr>
            <p:ph idx="1"/>
          </p:nvPr>
        </p:nvSpPr>
        <p:spPr>
          <a:xfrm>
            <a:off x="609918" y="1600994"/>
            <a:ext cx="10978515" cy="4572000"/>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7" name="Content Placeholder 2"/>
          <p:cNvSpPr>
            <a:spLocks noGrp="1"/>
          </p:cNvSpPr>
          <p:nvPr>
            <p:ph idx="13"/>
          </p:nvPr>
        </p:nvSpPr>
        <p:spPr>
          <a:xfrm>
            <a:off x="841375" y="984137"/>
            <a:ext cx="10747058" cy="464458"/>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3026" y="0"/>
            <a:ext cx="12271375" cy="6859588"/>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63" tIns="60981" rIns="121963" bIns="60981" rtlCol="0" anchor="ctr"/>
          <a:lstStyle/>
          <a:p>
            <a:pPr algn="ctr"/>
            <a:endParaRPr lang="zh-CN" alt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
        <p:nvSpPr>
          <p:cNvPr id="10" name="TextBox 1"/>
          <p:cNvSpPr txBox="1"/>
          <p:nvPr userDrawn="1"/>
        </p:nvSpPr>
        <p:spPr>
          <a:xfrm>
            <a:off x="2172326" y="711365"/>
            <a:ext cx="1359346" cy="886482"/>
          </a:xfrm>
          <a:prstGeom prst="rect">
            <a:avLst/>
          </a:prstGeom>
          <a:noFill/>
        </p:spPr>
        <p:txBody>
          <a:bodyPr wrap="none" lIns="0" tIns="0" rIns="0" bIns="60981" rtlCol="0">
            <a:spAutoFit/>
          </a:bodyPr>
          <a:lstStyle/>
          <a:p>
            <a:pPr>
              <a:lnSpc>
                <a:spcPts val="6935"/>
              </a:lnSpc>
            </a:pPr>
            <a:r>
              <a:rPr lang="zh-CN" altLang="en-US" sz="5300" dirty="0">
                <a:solidFill>
                  <a:srgbClr val="4197DF"/>
                </a:solidFill>
                <a:latin typeface="Microsoft YaHei UI" panose="020B0503020204020204" pitchFamily="18" charset="-122"/>
                <a:cs typeface="Microsoft YaHei UI" panose="020B0503020204020204" pitchFamily="18" charset="-122"/>
              </a:rPr>
              <a:t>内容</a:t>
            </a:r>
            <a:endParaRPr lang="en-US" altLang="zh-CN" sz="5300" dirty="0">
              <a:solidFill>
                <a:srgbClr val="4197DF"/>
              </a:solidFill>
              <a:latin typeface="Microsoft YaHei UI" panose="020B0503020204020204" pitchFamily="18" charset="-122"/>
              <a:cs typeface="Microsoft YaHei UI" panose="020B0503020204020204" pitchFamily="18" charset="-122"/>
            </a:endParaRPr>
          </a:p>
        </p:txBody>
      </p:sp>
      <p:sp>
        <p:nvSpPr>
          <p:cNvPr id="11" name="TextBox 1"/>
          <p:cNvSpPr txBox="1"/>
          <p:nvPr userDrawn="1"/>
        </p:nvSpPr>
        <p:spPr>
          <a:xfrm>
            <a:off x="2233987" y="1642914"/>
            <a:ext cx="1274388" cy="266761"/>
          </a:xfrm>
          <a:prstGeom prst="rect">
            <a:avLst/>
          </a:prstGeom>
          <a:noFill/>
        </p:spPr>
        <p:txBody>
          <a:bodyPr wrap="none" lIns="0" tIns="0" rIns="0" bIns="60981" rtlCol="0">
            <a:spAutoFit/>
          </a:bodyPr>
          <a:lstStyle/>
          <a:p>
            <a:pPr>
              <a:lnSpc>
                <a:spcPts val="1600"/>
              </a:lnSpc>
            </a:pPr>
            <a:r>
              <a:rPr lang="en-US" altLang="zh-CN" sz="1900" dirty="0">
                <a:solidFill>
                  <a:srgbClr val="4197DF"/>
                </a:solidFill>
                <a:latin typeface="Times New Roman" panose="02020603050405020304" pitchFamily="18" charset="0"/>
                <a:cs typeface="Times New Roman" panose="02020603050405020304" pitchFamily="18" charset="0"/>
              </a:rPr>
              <a:t>CONTENTS</a:t>
            </a:r>
            <a:endParaRPr lang="en-US" altLang="zh-CN" sz="1900" dirty="0">
              <a:solidFill>
                <a:srgbClr val="4197DF"/>
              </a:solidFill>
              <a:latin typeface="Times New Roman" panose="02020603050405020304" pitchFamily="18" charset="0"/>
              <a:cs typeface="Times New Roman" panose="02020603050405020304" pitchFamily="18" charset="0"/>
            </a:endParaRPr>
          </a:p>
        </p:txBody>
      </p:sp>
      <p:sp>
        <p:nvSpPr>
          <p:cNvPr id="12" name="TextBox 1"/>
          <p:cNvSpPr txBox="1"/>
          <p:nvPr userDrawn="1"/>
        </p:nvSpPr>
        <p:spPr>
          <a:xfrm>
            <a:off x="3567791" y="762794"/>
            <a:ext cx="718145" cy="946434"/>
          </a:xfrm>
          <a:prstGeom prst="rect">
            <a:avLst/>
          </a:prstGeom>
          <a:noFill/>
        </p:spPr>
        <p:txBody>
          <a:bodyPr wrap="none" lIns="0" tIns="0" rIns="0" bIns="60981" rtlCol="0">
            <a:spAutoFit/>
          </a:bodyPr>
          <a:lstStyle/>
          <a:p>
            <a:pPr>
              <a:lnSpc>
                <a:spcPts val="6935"/>
              </a:lnSpc>
            </a:pPr>
            <a:r>
              <a:rPr lang="zh-CN" altLang="en-US" sz="2800" dirty="0">
                <a:solidFill>
                  <a:srgbClr val="4197DF"/>
                </a:solidFill>
                <a:latin typeface="Microsoft YaHei UI" panose="020B0503020204020204" pitchFamily="18" charset="-122"/>
                <a:cs typeface="Microsoft YaHei UI" panose="020B0503020204020204" pitchFamily="18" charset="-122"/>
              </a:rPr>
              <a:t>导航</a:t>
            </a:r>
            <a:endParaRPr lang="en-US" altLang="zh-CN" sz="2800" dirty="0">
              <a:solidFill>
                <a:srgbClr val="4197DF"/>
              </a:solidFill>
              <a:latin typeface="Microsoft YaHei UI" panose="020B0503020204020204" pitchFamily="18" charset="-122"/>
              <a:cs typeface="Microsoft YaHei UI" panose="020B0503020204020204" pitchFamily="18" charset="-122"/>
            </a:endParaRPr>
          </a:p>
        </p:txBody>
      </p:sp>
      <p:sp>
        <p:nvSpPr>
          <p:cNvPr id="13" name="矩形 12"/>
          <p:cNvSpPr/>
          <p:nvPr userDrawn="1"/>
        </p:nvSpPr>
        <p:spPr>
          <a:xfrm>
            <a:off x="1571625" y="828675"/>
            <a:ext cx="488950" cy="985838"/>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8658" y="457709"/>
            <a:ext cx="10978515" cy="1524353"/>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609917"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200828" y="2134095"/>
            <a:ext cx="5387605" cy="6036015"/>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6425" y="838994"/>
            <a:ext cx="10978515" cy="152435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609918" y="2134095"/>
            <a:ext cx="10978515" cy="603601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366269"/>
            <a:ext cx="2744629" cy="7803840"/>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918" y="366269"/>
            <a:ext cx="8030580" cy="7803840"/>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6269"/>
            <a:ext cx="10978515" cy="1524353"/>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918" y="2047291"/>
            <a:ext cx="5389723"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4" name="Content Placeholder 3"/>
          <p:cNvSpPr>
            <a:spLocks noGrp="1"/>
          </p:cNvSpPr>
          <p:nvPr>
            <p:ph sz="half" idx="2"/>
          </p:nvPr>
        </p:nvSpPr>
        <p:spPr>
          <a:xfrm>
            <a:off x="609918" y="2900505"/>
            <a:ext cx="5389723"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6593" y="2047291"/>
            <a:ext cx="5391840" cy="853214"/>
          </a:xfrm>
          <a:prstGeom prst="rect">
            <a:avLst/>
          </a:prstGeom>
        </p:spPr>
        <p:txBody>
          <a:bodyPr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en-US"/>
              <a:t>Click to edit Master text styles</a:t>
            </a:r>
            <a:endParaRPr lang="en-US"/>
          </a:p>
        </p:txBody>
      </p:sp>
      <p:sp>
        <p:nvSpPr>
          <p:cNvPr id="6" name="Content Placeholder 5"/>
          <p:cNvSpPr>
            <a:spLocks noGrp="1"/>
          </p:cNvSpPr>
          <p:nvPr>
            <p:ph sz="quarter" idx="4"/>
          </p:nvPr>
        </p:nvSpPr>
        <p:spPr>
          <a:xfrm>
            <a:off x="6196593" y="2900505"/>
            <a:ext cx="5391840" cy="526960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18" y="364151"/>
            <a:ext cx="4013173" cy="1549759"/>
          </a:xfrm>
          <a:prstGeom prst="rect">
            <a:avLst/>
          </a:prstGeo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9216" y="364152"/>
            <a:ext cx="6819216" cy="7805958"/>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918" y="1913910"/>
            <a:ext cx="4013173" cy="6256199"/>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6402282"/>
            <a:ext cx="7319010" cy="755826"/>
          </a:xfrm>
          <a:prstGeom prst="rect">
            <a:avLst/>
          </a:prstGeo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90962" y="817223"/>
            <a:ext cx="7319010" cy="5487670"/>
          </a:xfrm>
          <a:prstGeom prst="rect">
            <a:avLst/>
          </a:prstGeom>
        </p:spPr>
        <p:txBody>
          <a:bodyPr/>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en-US"/>
          </a:p>
        </p:txBody>
      </p:sp>
      <p:sp>
        <p:nvSpPr>
          <p:cNvPr id="4" name="Text Placeholder 3"/>
          <p:cNvSpPr>
            <a:spLocks noGrp="1"/>
          </p:cNvSpPr>
          <p:nvPr>
            <p:ph type="body" sz="half" idx="2"/>
          </p:nvPr>
        </p:nvSpPr>
        <p:spPr>
          <a:xfrm>
            <a:off x="2390962" y="7158108"/>
            <a:ext cx="7319010" cy="1073398"/>
          </a:xfrm>
          <a:prstGeom prst="rect">
            <a:avLst/>
          </a:prstGeom>
        </p:spPr>
        <p:txBody>
          <a:bodyPr/>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5.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4080DC"/>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3362" y="306064"/>
            <a:ext cx="485233" cy="485233"/>
          </a:xfrm>
          <a:prstGeom prst="ellipse">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solidFill>
            <a:srgbClr val="4080DC"/>
          </a:solidFill>
        </p:spPr>
        <p:txBody>
          <a:bodyPr wrap="square" lIns="0" tIns="0" rIns="0" bIns="0" rtlCol="0">
            <a:spAutoFit/>
          </a:bodyPr>
          <a:lstStyle/>
          <a:p>
            <a:pPr algn="ctr"/>
            <a:fld id="{2EEF1883-7A0E-4F66-9932-E581691AD397}" type="slidenum">
              <a:rPr lang="zh-CN" altLang="en-US" sz="1600" smtClean="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8004175" y="332656"/>
            <a:ext cx="2754072" cy="432048"/>
          </a:xfrm>
          <a:prstGeom prst="rect">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800" b="0" dirty="0">
                <a:solidFill>
                  <a:schemeClr val="bg1"/>
                </a:solidFill>
                <a:latin typeface="微软雅黑" panose="020B0503020204020204" pitchFamily="34" charset="-122"/>
                <a:ea typeface="微软雅黑" panose="020B0503020204020204" pitchFamily="34" charset="-122"/>
              </a:rPr>
              <a:t>项目1</a:t>
            </a:r>
            <a:r>
              <a:rPr lang="en-US" sz="1800" b="0" dirty="0">
                <a:solidFill>
                  <a:schemeClr val="bg1"/>
                </a:solidFill>
                <a:latin typeface="微软雅黑" panose="020B0503020204020204" pitchFamily="34" charset="-122"/>
                <a:ea typeface="微软雅黑" panose="020B0503020204020204" pitchFamily="34" charset="-122"/>
              </a:rPr>
              <a:t> </a:t>
            </a:r>
            <a:r>
              <a:rPr lang="zh-CN" sz="1800" b="0" dirty="0">
                <a:solidFill>
                  <a:schemeClr val="bg1"/>
                </a:solidFill>
                <a:latin typeface="微软雅黑" panose="020B0503020204020204" pitchFamily="34" charset="-122"/>
                <a:ea typeface="微软雅黑" panose="020B0503020204020204" pitchFamily="34" charset="-122"/>
              </a:rPr>
              <a:t>登录与管理</a:t>
            </a:r>
            <a:r>
              <a:rPr lang="zh-CN" sz="1800" b="0" dirty="0">
                <a:solidFill>
                  <a:schemeClr val="bg1"/>
                </a:solidFill>
                <a:latin typeface="微软雅黑" panose="020B0503020204020204" pitchFamily="34" charset="-122"/>
                <a:ea typeface="微软雅黑" panose="020B0503020204020204" pitchFamily="34" charset="-122"/>
              </a:rPr>
              <a:t>交换机</a:t>
            </a:r>
            <a:endParaRPr lang="zh-CN" sz="1800" b="0" dirty="0">
              <a:solidFill>
                <a:schemeClr val="bg1"/>
              </a:solidFill>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CC02D343-BBAA-4974-B89F-198DA37C01B5}" type="datetimeFigureOut">
              <a:rPr lang="zh-CN" altLang="en-US" smtClean="0"/>
            </a:fld>
            <a:endParaRPr lang="zh-CN" altLang="en-US"/>
          </a:p>
        </p:txBody>
      </p:sp>
      <p:sp>
        <p:nvSpPr>
          <p:cNvPr id="5" name="页脚占位符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8ACD689D-6400-4EAA-B7EF-FE9F0AB651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80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4080DC"/>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3362" y="306064"/>
            <a:ext cx="485233" cy="485233"/>
          </a:xfrm>
          <a:prstGeom prst="ellipse">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solidFill>
            <a:srgbClr val="4080DC"/>
          </a:solidFill>
        </p:spPr>
        <p:txBody>
          <a:bodyPr wrap="square" lIns="0" tIns="0" rIns="0" bIns="0" rtlCol="0">
            <a:spAutoFit/>
          </a:bodyPr>
          <a:lstStyle/>
          <a:p>
            <a:pPr algn="ctr"/>
            <a:fld id="{2EEF1883-7A0E-4F66-9932-E581691AD397}" type="slidenum">
              <a:rPr lang="zh-CN" altLang="en-US" sz="1600" smtClean="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8004175" y="332656"/>
            <a:ext cx="2754072" cy="432048"/>
          </a:xfrm>
          <a:prstGeom prst="rect">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800" dirty="0">
                <a:solidFill>
                  <a:schemeClr val="bg1"/>
                </a:solidFill>
                <a:latin typeface="微软雅黑" panose="020B0503020204020204" pitchFamily="34" charset="-122"/>
                <a:ea typeface="微软雅黑" panose="020B0503020204020204" pitchFamily="34" charset="-122"/>
                <a:sym typeface="+mn-ea"/>
              </a:rPr>
              <a:t>项目1  </a:t>
            </a:r>
            <a:r>
              <a:rPr lang="zh-CN" sz="1800" dirty="0">
                <a:solidFill>
                  <a:schemeClr val="bg1"/>
                </a:solidFill>
                <a:latin typeface="微软雅黑" panose="020B0503020204020204" pitchFamily="34" charset="-122"/>
                <a:ea typeface="微软雅黑" panose="020B0503020204020204" pitchFamily="34" charset="-122"/>
                <a:sym typeface="+mn-ea"/>
              </a:rPr>
              <a:t>登录与管理</a:t>
            </a:r>
            <a:r>
              <a:rPr lang="zh-CN" sz="1800" dirty="0">
                <a:solidFill>
                  <a:schemeClr val="bg1"/>
                </a:solidFill>
                <a:latin typeface="微软雅黑" panose="020B0503020204020204" pitchFamily="34" charset="-122"/>
                <a:ea typeface="微软雅黑" panose="020B0503020204020204" pitchFamily="34" charset="-122"/>
                <a:sym typeface="+mn-ea"/>
              </a:rPr>
              <a:t>交换机</a:t>
            </a:r>
            <a:endParaRPr lang="zh-CN" sz="1800" dirty="0">
              <a:solidFill>
                <a:schemeClr val="bg1"/>
              </a:solidFill>
              <a:latin typeface="微软雅黑" panose="020B0503020204020204" pitchFamily="34" charset="-122"/>
              <a:ea typeface="微软雅黑" panose="020B0503020204020204" pitchFamily="34" charset="-122"/>
              <a:sym typeface="+mn-ea"/>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4080DC"/>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3362" y="306064"/>
            <a:ext cx="485233" cy="485233"/>
          </a:xfrm>
          <a:prstGeom prst="ellipse">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solidFill>
            <a:srgbClr val="4080DC"/>
          </a:solidFill>
        </p:spPr>
        <p:txBody>
          <a:bodyPr wrap="square" lIns="0" tIns="0" rIns="0" bIns="0" rtlCol="0">
            <a:spAutoFit/>
          </a:bodyPr>
          <a:lstStyle/>
          <a:p>
            <a:pPr algn="ctr"/>
            <a:fld id="{2EEF1883-7A0E-4F66-9932-E581691AD397}" type="slidenum">
              <a:rPr lang="zh-CN" altLang="en-US" sz="1600" smtClean="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8004175" y="332656"/>
            <a:ext cx="2754072" cy="432048"/>
          </a:xfrm>
          <a:prstGeom prst="rect">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0" dirty="0">
                <a:solidFill>
                  <a:schemeClr val="bg1"/>
                </a:solidFill>
                <a:latin typeface="微软雅黑" panose="020B0503020204020204" pitchFamily="34" charset="-122"/>
                <a:ea typeface="微软雅黑" panose="020B0503020204020204" pitchFamily="34" charset="-122"/>
              </a:rPr>
              <a:t>项目</a:t>
            </a:r>
            <a:r>
              <a:rPr lang="en-US" altLang="zh-CN" sz="1800" b="0" dirty="0">
                <a:solidFill>
                  <a:schemeClr val="bg1"/>
                </a:solidFill>
                <a:latin typeface="微软雅黑" panose="020B0503020204020204" pitchFamily="34" charset="-122"/>
                <a:ea typeface="微软雅黑" panose="020B0503020204020204" pitchFamily="34" charset="-122"/>
              </a:rPr>
              <a:t>1  </a:t>
            </a:r>
            <a:r>
              <a:rPr lang="zh-CN" altLang="en-US" sz="1800" b="0" dirty="0">
                <a:solidFill>
                  <a:schemeClr val="bg1"/>
                </a:solidFill>
                <a:latin typeface="微软雅黑" panose="020B0503020204020204" pitchFamily="34" charset="-122"/>
                <a:ea typeface="微软雅黑" panose="020B0503020204020204" pitchFamily="34" charset="-122"/>
              </a:rPr>
              <a:t>登录与管理</a:t>
            </a:r>
            <a:r>
              <a:rPr lang="zh-CN" altLang="en-US" sz="1800" b="0" dirty="0">
                <a:solidFill>
                  <a:schemeClr val="bg1"/>
                </a:solidFill>
                <a:latin typeface="微软雅黑" panose="020B0503020204020204" pitchFamily="34" charset="-122"/>
                <a:ea typeface="微软雅黑" panose="020B0503020204020204" pitchFamily="34" charset="-122"/>
              </a:rPr>
              <a:t>交换机</a:t>
            </a:r>
            <a:endParaRPr lang="zh-CN" altLang="en-US" sz="1800" b="0" dirty="0">
              <a:solidFill>
                <a:schemeClr val="bg1"/>
              </a:solidFill>
              <a:latin typeface="微软雅黑" panose="020B0503020204020204" pitchFamily="34" charset="-122"/>
              <a:ea typeface="微软雅黑" panose="020B0503020204020204" pitchFamily="34" charset="-122"/>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917" y="8477096"/>
            <a:ext cx="2846282" cy="486946"/>
          </a:xfrm>
          <a:prstGeom prst="rect">
            <a:avLst/>
          </a:prstGeom>
        </p:spPr>
        <p:txBody>
          <a:bodyPr vert="horz" lIns="121963" tIns="60981" rIns="121963" bIns="60981" rtlCol="0" anchor="ctr"/>
          <a:lstStyle>
            <a:lvl1pPr algn="l">
              <a:defRPr sz="16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4167770" y="8477096"/>
            <a:ext cx="3862811" cy="486946"/>
          </a:xfrm>
          <a:prstGeom prst="rect">
            <a:avLst/>
          </a:prstGeom>
        </p:spPr>
        <p:txBody>
          <a:bodyPr vert="horz" lIns="121963" tIns="60981" rIns="121963" bIns="60981"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42151" y="8477096"/>
            <a:ext cx="2846282" cy="486946"/>
          </a:xfrm>
          <a:prstGeom prst="rect">
            <a:avLst/>
          </a:prstGeom>
        </p:spPr>
        <p:txBody>
          <a:bodyPr vert="horz" lIns="121963" tIns="60981" rIns="121963" bIns="60981" rtlCol="0" anchor="ctr"/>
          <a:lstStyle>
            <a:lvl1pPr algn="r">
              <a:defRPr sz="1600">
                <a:solidFill>
                  <a:schemeClr val="tx1">
                    <a:tint val="75000"/>
                  </a:schemeClr>
                </a:solidFill>
              </a:defRPr>
            </a:lvl1pPr>
          </a:lstStyle>
          <a:p>
            <a:fld id="{B6F15528-21DE-4FAA-801E-634DDDAF4B2B}" type="slidenum">
              <a:rPr lang="en-US" smtClean="0"/>
            </a:fld>
            <a:endParaRPr lang="en-US"/>
          </a:p>
        </p:txBody>
      </p:sp>
      <p:sp>
        <p:nvSpPr>
          <p:cNvPr id="21" name="Text Placeholder 2"/>
          <p:cNvSpPr>
            <a:spLocks noGrp="1"/>
          </p:cNvSpPr>
          <p:nvPr>
            <p:ph type="body" idx="1"/>
          </p:nvPr>
        </p:nvSpPr>
        <p:spPr>
          <a:xfrm>
            <a:off x="609521" y="1143794"/>
            <a:ext cx="10971372" cy="5000369"/>
          </a:xfrm>
          <a:prstGeom prst="rect">
            <a:avLst/>
          </a:prstGeom>
        </p:spPr>
        <p:txBody>
          <a:bodyPr vert="horz" lIns="121917" tIns="60958" rIns="121917" bIns="6095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24" name="矩形 23"/>
          <p:cNvSpPr/>
          <p:nvPr/>
        </p:nvSpPr>
        <p:spPr>
          <a:xfrm>
            <a:off x="0" y="332656"/>
            <a:ext cx="12198350" cy="432048"/>
          </a:xfrm>
          <a:prstGeom prst="rect">
            <a:avLst/>
          </a:prstGeom>
          <a:solidFill>
            <a:srgbClr val="4080DC"/>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zh-CN" altLang="en-US"/>
          </a:p>
        </p:txBody>
      </p:sp>
      <p:sp>
        <p:nvSpPr>
          <p:cNvPr id="25" name="矩形 24"/>
          <p:cNvSpPr/>
          <p:nvPr/>
        </p:nvSpPr>
        <p:spPr>
          <a:xfrm>
            <a:off x="0" y="764704"/>
            <a:ext cx="12198350"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83362" y="306064"/>
            <a:ext cx="485233" cy="485233"/>
          </a:xfrm>
          <a:prstGeom prst="ellipse">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1283362" y="442092"/>
            <a:ext cx="483393" cy="246221"/>
          </a:xfrm>
          <a:prstGeom prst="rect">
            <a:avLst/>
          </a:prstGeom>
          <a:solidFill>
            <a:srgbClr val="4080DC"/>
          </a:solidFill>
        </p:spPr>
        <p:txBody>
          <a:bodyPr wrap="square" lIns="0" tIns="0" rIns="0" bIns="0" rtlCol="0">
            <a:spAutoFit/>
          </a:bodyPr>
          <a:lstStyle/>
          <a:p>
            <a:pPr algn="ctr"/>
            <a:fld id="{2EEF1883-7A0E-4F66-9932-E581691AD397}" type="slidenum">
              <a:rPr lang="zh-CN" altLang="en-US" sz="1600" smtClean="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8004175" y="332656"/>
            <a:ext cx="2754072" cy="432048"/>
          </a:xfrm>
          <a:prstGeom prst="rect">
            <a:avLst/>
          </a:prstGeom>
          <a:solidFill>
            <a:srgbClr val="408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800" dirty="0">
                <a:solidFill>
                  <a:schemeClr val="bg1"/>
                </a:solidFill>
                <a:latin typeface="微软雅黑" panose="020B0503020204020204" pitchFamily="34" charset="-122"/>
                <a:ea typeface="微软雅黑" panose="020B0503020204020204" pitchFamily="34" charset="-122"/>
                <a:sym typeface="+mn-ea"/>
              </a:rPr>
              <a:t>项目1  </a:t>
            </a:r>
            <a:r>
              <a:rPr lang="zh-CN" sz="1800" dirty="0">
                <a:solidFill>
                  <a:schemeClr val="bg1"/>
                </a:solidFill>
                <a:latin typeface="微软雅黑" panose="020B0503020204020204" pitchFamily="34" charset="-122"/>
                <a:ea typeface="微软雅黑" panose="020B0503020204020204" pitchFamily="34" charset="-122"/>
                <a:sym typeface="+mn-ea"/>
              </a:rPr>
              <a:t>登录与管理</a:t>
            </a:r>
            <a:r>
              <a:rPr lang="zh-CN" sz="1800" dirty="0">
                <a:solidFill>
                  <a:schemeClr val="bg1"/>
                </a:solidFill>
                <a:latin typeface="微软雅黑" panose="020B0503020204020204" pitchFamily="34" charset="-122"/>
                <a:ea typeface="微软雅黑" panose="020B0503020204020204" pitchFamily="34" charset="-122"/>
                <a:sym typeface="+mn-ea"/>
              </a:rPr>
              <a:t>交换机</a:t>
            </a:r>
            <a:endParaRPr lang="zh-CN" sz="1800" dirty="0">
              <a:solidFill>
                <a:schemeClr val="bg1"/>
              </a:solidFill>
              <a:latin typeface="微软雅黑" panose="020B0503020204020204" pitchFamily="34" charset="-122"/>
              <a:ea typeface="微软雅黑" panose="020B0503020204020204" pitchFamily="34" charset="-122"/>
              <a:sym typeface="+mn-ea"/>
            </a:endParaRPr>
          </a:p>
        </p:txBody>
      </p:sp>
      <p:sp>
        <p:nvSpPr>
          <p:cNvPr id="20" name="Title Placeholder 1"/>
          <p:cNvSpPr>
            <a:spLocks noGrp="1"/>
          </p:cNvSpPr>
          <p:nvPr>
            <p:ph type="title"/>
          </p:nvPr>
        </p:nvSpPr>
        <p:spPr>
          <a:xfrm>
            <a:off x="772942" y="362834"/>
            <a:ext cx="5305686" cy="399960"/>
          </a:xfrm>
          <a:prstGeom prst="rect">
            <a:avLst/>
          </a:prstGeom>
        </p:spPr>
        <p:txBody>
          <a:bodyPr vert="horz" lIns="121917" tIns="60958" rIns="121917" bIns="60958" rtlCol="0" anchor="ctr">
            <a:noAutofit/>
          </a:bodyPr>
          <a:lstStyle/>
          <a:p>
            <a:r>
              <a:rPr lang="en-US" dirty="0"/>
              <a:t>Click to edit Master title style</a:t>
            </a:r>
            <a:endParaRPr lang="en-US" dirty="0"/>
          </a:p>
        </p:txBody>
      </p:sp>
      <p:sp>
        <p:nvSpPr>
          <p:cNvPr id="40" name="等腰三角形 39">
            <a:hlinkClick r:id="" action="ppaction://hlinkshowjump?jump=previousslide"/>
          </p:cNvPr>
          <p:cNvSpPr/>
          <p:nvPr/>
        </p:nvSpPr>
        <p:spPr>
          <a:xfrm rot="5400000" flipH="1">
            <a:off x="3854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1" name="等腰三角形 40">
            <a:hlinkClick r:id="" action="ppaction://hlinkshowjump?jump=previousslide"/>
          </p:cNvPr>
          <p:cNvSpPr/>
          <p:nvPr/>
        </p:nvSpPr>
        <p:spPr>
          <a:xfrm rot="5400000" flipH="1">
            <a:off x="52511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
        <p:nvSpPr>
          <p:cNvPr id="42" name="等腰三角形 41">
            <a:hlinkClick r:id="" action="ppaction://hlinkshowjump?jump=previousslide"/>
          </p:cNvPr>
          <p:cNvSpPr/>
          <p:nvPr/>
        </p:nvSpPr>
        <p:spPr>
          <a:xfrm rot="5400000" flipH="1">
            <a:off x="658467" y="517775"/>
            <a:ext cx="98663" cy="101148"/>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1219200" rtl="0" eaLnBrk="1" latinLnBrk="0" hangingPunct="1">
        <a:spcBef>
          <a:spcPct val="0"/>
        </a:spcBef>
        <a:buNone/>
        <a:defRPr sz="2200" kern="1200">
          <a:solidFill>
            <a:schemeClr val="bg1"/>
          </a:solidFill>
          <a:latin typeface="+mj-lt"/>
          <a:ea typeface="+mj-ea"/>
          <a:cs typeface="+mj-cs"/>
        </a:defRPr>
      </a:lvl1pPr>
    </p:titleStyle>
    <p:bodyStyle>
      <a:lvl1pPr marL="457200" indent="-457200" algn="l" defTabSz="1219200" rtl="0" eaLnBrk="1" latinLnBrk="0" hangingPunct="1">
        <a:spcBef>
          <a:spcPct val="20000"/>
        </a:spcBef>
        <a:buSzPct val="80000"/>
        <a:buFont typeface="Wingdings" panose="05000000000000000000" pitchFamily="2" charset="2"/>
        <a:buChar char="l"/>
        <a:defRPr sz="2000" kern="1200">
          <a:solidFill>
            <a:schemeClr val="tx1">
              <a:lumMod val="75000"/>
              <a:lumOff val="25000"/>
            </a:schemeClr>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48.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6.png"/><Relationship Id="rId3" Type="http://schemas.openxmlformats.org/officeDocument/2006/relationships/tags" Target="../tags/tag3.xml"/><Relationship Id="rId2" Type="http://schemas.openxmlformats.org/officeDocument/2006/relationships/image" Target="../media/image5.jpeg"/><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tags" Target="../tags/tag8.xml"/><Relationship Id="rId2" Type="http://schemas.openxmlformats.org/officeDocument/2006/relationships/image" Target="../media/image7.pn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8.png"/><Relationship Id="rId2" Type="http://schemas.openxmlformats.org/officeDocument/2006/relationships/tags" Target="../tags/tag10.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9.png"/><Relationship Id="rId2" Type="http://schemas.openxmlformats.org/officeDocument/2006/relationships/tags" Target="../tags/tag12.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10.png"/><Relationship Id="rId2" Type="http://schemas.openxmlformats.org/officeDocument/2006/relationships/tags" Target="../tags/tag14.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48.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11.png"/><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12.png"/><Relationship Id="rId2" Type="http://schemas.openxmlformats.org/officeDocument/2006/relationships/tags" Target="../tags/tag22.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13.png"/><Relationship Id="rId2" Type="http://schemas.openxmlformats.org/officeDocument/2006/relationships/tags" Target="../tags/tag24.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tags" Target="../tags/tag26.xml"/><Relationship Id="rId2" Type="http://schemas.openxmlformats.org/officeDocument/2006/relationships/image" Target="../media/image14.png"/><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15.png"/><Relationship Id="rId2" Type="http://schemas.openxmlformats.org/officeDocument/2006/relationships/tags" Target="../tags/tag28.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6.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16.png"/><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4.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6.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image" Target="../media/image18.png"/><Relationship Id="rId3" Type="http://schemas.openxmlformats.org/officeDocument/2006/relationships/tags" Target="../tags/tag36.xml"/><Relationship Id="rId2" Type="http://schemas.openxmlformats.org/officeDocument/2006/relationships/image" Target="../media/image17.png"/><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48.xml"/><Relationship Id="rId6" Type="http://schemas.openxmlformats.org/officeDocument/2006/relationships/image" Target="../media/image20.png"/><Relationship Id="rId5" Type="http://schemas.openxmlformats.org/officeDocument/2006/relationships/tags" Target="../tags/tag42.xml"/><Relationship Id="rId4" Type="http://schemas.openxmlformats.org/officeDocument/2006/relationships/image" Target="../media/image19.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tags" Target="../tags/tag44.xml"/><Relationship Id="rId2" Type="http://schemas.openxmlformats.org/officeDocument/2006/relationships/image" Target="../media/image21.png"/><Relationship Id="rId1" Type="http://schemas.openxmlformats.org/officeDocument/2006/relationships/tags" Target="../tags/tag4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26133" y="1833670"/>
            <a:ext cx="5669280" cy="2527935"/>
          </a:xfrm>
          <a:prstGeom prst="rect">
            <a:avLst/>
          </a:prstGeom>
          <a:noFill/>
        </p:spPr>
        <p:txBody>
          <a:bodyPr wrap="none" rtlCol="0" anchor="t">
            <a:spAutoFit/>
          </a:bodyPr>
          <a:lstStyle/>
          <a:p>
            <a:pPr defTabSz="914400">
              <a:lnSpc>
                <a:spcPct val="110000"/>
              </a:lnSpc>
            </a:pPr>
            <a:r>
              <a:rPr lang="zh-CN" altLang="en-US" sz="7200" dirty="0">
                <a:solidFill>
                  <a:prstClr val="black"/>
                </a:solidFill>
                <a:latin typeface="微软雅黑" panose="020B0503020204020204" pitchFamily="34" charset="-122"/>
                <a:ea typeface="微软雅黑" panose="020B0503020204020204" pitchFamily="34" charset="-122"/>
                <a:cs typeface="+mn-ea"/>
                <a:sym typeface="+mn-lt"/>
              </a:rPr>
              <a:t>华为</a:t>
            </a:r>
            <a:r>
              <a:rPr lang="en-US" altLang="zh-CN" sz="7200" dirty="0">
                <a:solidFill>
                  <a:prstClr val="black"/>
                </a:solidFill>
                <a:latin typeface="微软雅黑" panose="020B0503020204020204" pitchFamily="34" charset="-122"/>
                <a:ea typeface="微软雅黑" panose="020B0503020204020204" pitchFamily="34" charset="-122"/>
                <a:cs typeface="+mn-ea"/>
                <a:sym typeface="+mn-lt"/>
              </a:rPr>
              <a:t>eNSP</a:t>
            </a:r>
            <a:endParaRPr lang="en-US" altLang="zh-CN" sz="7200" dirty="0">
              <a:solidFill>
                <a:prstClr val="black"/>
              </a:solidFill>
              <a:latin typeface="微软雅黑" panose="020B0503020204020204" pitchFamily="34" charset="-122"/>
              <a:ea typeface="微软雅黑" panose="020B0503020204020204" pitchFamily="34" charset="-122"/>
              <a:cs typeface="+mn-ea"/>
              <a:sym typeface="+mn-lt"/>
            </a:endParaRPr>
          </a:p>
          <a:p>
            <a:pPr defTabSz="914400">
              <a:lnSpc>
                <a:spcPct val="110000"/>
              </a:lnSpc>
            </a:pPr>
            <a:r>
              <a:rPr lang="zh-CN" altLang="en-US" sz="7200" dirty="0">
                <a:solidFill>
                  <a:prstClr val="black"/>
                </a:solidFill>
                <a:latin typeface="微软雅黑" panose="020B0503020204020204" pitchFamily="34" charset="-122"/>
                <a:ea typeface="微软雅黑" panose="020B0503020204020204" pitchFamily="34" charset="-122"/>
                <a:cs typeface="+mn-ea"/>
                <a:sym typeface="+mn-lt"/>
              </a:rPr>
              <a:t>网络设备配置</a:t>
            </a:r>
            <a:endParaRPr lang="zh-CN" altLang="en-US" sz="7200" dirty="0">
              <a:solidFill>
                <a:prstClr val="black"/>
              </a:solidFill>
              <a:latin typeface="微软雅黑" panose="020B0503020204020204" pitchFamily="34" charset="-122"/>
              <a:ea typeface="微软雅黑" panose="020B0503020204020204" pitchFamily="34" charset="-122"/>
              <a:cs typeface="+mn-ea"/>
              <a:sym typeface="+mn-lt"/>
            </a:endParaRPr>
          </a:p>
        </p:txBody>
      </p:sp>
      <p:pic>
        <p:nvPicPr>
          <p:cNvPr id="6" name="图片 5" descr="51miz-E841183-64778546"/>
          <p:cNvPicPr>
            <a:picLocks noChangeAspect="1"/>
          </p:cNvPicPr>
          <p:nvPr/>
        </p:nvPicPr>
        <p:blipFill>
          <a:blip r:embed="rId2" cstate="screen"/>
          <a:stretch>
            <a:fillRect/>
          </a:stretch>
        </p:blipFill>
        <p:spPr>
          <a:xfrm>
            <a:off x="10290175" y="1753235"/>
            <a:ext cx="1297940" cy="1297940"/>
          </a:xfrm>
          <a:prstGeom prst="rect">
            <a:avLst/>
          </a:prstGeom>
        </p:spPr>
      </p:pic>
      <p:sp>
        <p:nvSpPr>
          <p:cNvPr id="4" name="文本框 3"/>
          <p:cNvSpPr txBox="1"/>
          <p:nvPr/>
        </p:nvSpPr>
        <p:spPr>
          <a:xfrm>
            <a:off x="6241627" y="4767198"/>
            <a:ext cx="2339102" cy="470257"/>
          </a:xfrm>
          <a:prstGeom prst="rect">
            <a:avLst/>
          </a:prstGeom>
          <a:noFill/>
        </p:spPr>
        <p:txBody>
          <a:bodyPr wrap="none" rtlCol="0" anchor="t">
            <a:spAutoFit/>
          </a:bodyPr>
          <a:p>
            <a:pPr defTabSz="914400">
              <a:lnSpc>
                <a:spcPct val="110000"/>
              </a:lnSpc>
            </a:pPr>
            <a:r>
              <a:rPr lang="zh-CN" altLang="en-US">
                <a:solidFill>
                  <a:srgbClr val="4080DC"/>
                </a:solidFill>
                <a:cs typeface="+mn-ea"/>
                <a:sym typeface="+mn-lt"/>
              </a:rPr>
              <a:t>清华大学出版社</a:t>
            </a:r>
            <a:endParaRPr lang="zh-CN" altLang="en-US">
              <a:solidFill>
                <a:srgbClr val="4080DC"/>
              </a:solidFill>
              <a:cs typeface="+mn-ea"/>
              <a:sym typeface="+mn-lt"/>
            </a:endParaRPr>
          </a:p>
        </p:txBody>
      </p:sp>
      <p:sp>
        <p:nvSpPr>
          <p:cNvPr id="8" name="文本框 7"/>
          <p:cNvSpPr txBox="1"/>
          <p:nvPr/>
        </p:nvSpPr>
        <p:spPr>
          <a:xfrm>
            <a:off x="8611182" y="5884002"/>
            <a:ext cx="1004570" cy="700405"/>
          </a:xfrm>
          <a:prstGeom prst="rect">
            <a:avLst/>
          </a:prstGeom>
          <a:noFill/>
        </p:spPr>
        <p:txBody>
          <a:bodyPr wrap="none" rtlCol="0" anchor="t">
            <a:spAutoFit/>
          </a:bodyPr>
          <a:p>
            <a:pPr defTabSz="914400">
              <a:lnSpc>
                <a:spcPct val="110000"/>
              </a:lnSpc>
            </a:pPr>
            <a:r>
              <a:rPr lang="zh-CN" altLang="en-US" sz="1800">
                <a:solidFill>
                  <a:prstClr val="white"/>
                </a:solidFill>
                <a:cs typeface="+mn-ea"/>
                <a:sym typeface="+mn-lt"/>
              </a:rPr>
              <a:t>主编     </a:t>
            </a:r>
            <a:endParaRPr lang="en-US" altLang="zh-CN" sz="1800">
              <a:solidFill>
                <a:prstClr val="white"/>
              </a:solidFill>
              <a:cs typeface="+mn-ea"/>
              <a:sym typeface="+mn-lt"/>
            </a:endParaRPr>
          </a:p>
          <a:p>
            <a:pPr defTabSz="914400">
              <a:lnSpc>
                <a:spcPct val="110000"/>
              </a:lnSpc>
            </a:pPr>
            <a:r>
              <a:rPr lang="zh-CN" altLang="en-US" sz="1800">
                <a:solidFill>
                  <a:prstClr val="white"/>
                </a:solidFill>
                <a:cs typeface="+mn-ea"/>
                <a:sym typeface="+mn-lt"/>
              </a:rPr>
              <a:t>副主编  </a:t>
            </a:r>
            <a:endParaRPr lang="zh-CN" altLang="en-US" sz="1800" dirty="0">
              <a:solidFill>
                <a:prstClr val="whit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0"/>
                                  </p:stCondLst>
                                  <p:childTnLst>
                                    <p:set>
                                      <p:cBhvr>
                                        <p:cTn id="11" dur="500"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37"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9950450" cy="2229485"/>
          </a:xfrm>
          <a:prstGeom prst="rect">
            <a:avLst/>
          </a:prstGeom>
          <a:noFill/>
        </p:spPr>
        <p:txBody>
          <a:bodyPr wrap="square" rtlCol="0" anchor="t">
            <a:noAutofit/>
          </a:bodyPr>
          <a:lstStyle/>
          <a:p>
            <a:pPr indent="457200" fontAlgn="auto">
              <a:lnSpc>
                <a:spcPct val="100000"/>
              </a:lnSpc>
              <a:buClrTx/>
              <a:buSzTx/>
              <a:buFontTx/>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超级终端管理模式</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对于第一次安装的交换机来说，只能通过控制台Console端口进行初始配置。具体设备连接与配置情况如下：</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设备连接</a:t>
            </a:r>
            <a:endParaRPr lang="zh-CN" altLang="en-US" sz="1800" b="1"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设备连接情况如图1-1-8所示，将配置线（如图1-1-9所示）的RJ-45接头的一端连接到交换机的控制台端口，另一端（通常为DB-9或DB-25）连接计算机的串行接口COM1</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86" descr="交换机"/>
          <p:cNvPicPr>
            <a:picLocks noChangeAspect="1"/>
          </p:cNvPicPr>
          <p:nvPr>
            <p:custDataLst>
              <p:tags r:id="rId1"/>
            </p:custDataLst>
          </p:nvPr>
        </p:nvPicPr>
        <p:blipFill>
          <a:blip r:embed="rId2"/>
          <a:stretch>
            <a:fillRect/>
          </a:stretch>
        </p:blipFill>
        <p:spPr>
          <a:xfrm>
            <a:off x="2136458" y="4334510"/>
            <a:ext cx="2858135" cy="1028700"/>
          </a:xfrm>
          <a:prstGeom prst="rect">
            <a:avLst/>
          </a:prstGeom>
          <a:noFill/>
          <a:ln w="9525">
            <a:noFill/>
          </a:ln>
        </p:spPr>
      </p:pic>
      <p:grpSp>
        <p:nvGrpSpPr>
          <p:cNvPr id="1073745566" name="组合 1073745565"/>
          <p:cNvGrpSpPr>
            <a:grpSpLocks noRot="1"/>
          </p:cNvGrpSpPr>
          <p:nvPr/>
        </p:nvGrpSpPr>
        <p:grpSpPr>
          <a:xfrm>
            <a:off x="6276340" y="3658235"/>
            <a:ext cx="3731895" cy="2076450"/>
            <a:chOff x="-119" y="0"/>
            <a:chExt cx="5877" cy="3270"/>
          </a:xfrm>
        </p:grpSpPr>
        <p:pic>
          <p:nvPicPr>
            <p:cNvPr id="1073745567" name="图片 1073745566"/>
            <p:cNvPicPr>
              <a:picLocks noChangeAspect="1"/>
            </p:cNvPicPr>
            <p:nvPr>
              <p:custDataLst>
                <p:tags r:id="rId3"/>
              </p:custDataLst>
            </p:nvPr>
          </p:nvPicPr>
          <p:blipFill>
            <a:blip r:embed="rId4"/>
            <a:stretch>
              <a:fillRect/>
            </a:stretch>
          </p:blipFill>
          <p:spPr>
            <a:xfrm>
              <a:off x="922" y="0"/>
              <a:ext cx="4140" cy="3270"/>
            </a:xfrm>
            <a:prstGeom prst="rect">
              <a:avLst/>
            </a:prstGeom>
            <a:noFill/>
            <a:ln w="9525">
              <a:noFill/>
            </a:ln>
          </p:spPr>
        </p:pic>
        <p:sp>
          <p:nvSpPr>
            <p:cNvPr id="1073745568" name="圆角矩形标注 1073745567"/>
            <p:cNvSpPr/>
            <p:nvPr>
              <p:custDataLst>
                <p:tags r:id="rId5"/>
              </p:custDataLst>
            </p:nvPr>
          </p:nvSpPr>
          <p:spPr>
            <a:xfrm>
              <a:off x="4450" y="586"/>
              <a:ext cx="1308" cy="468"/>
            </a:xfrm>
            <a:prstGeom prst="wedgeRoundRectCallout">
              <a:avLst>
                <a:gd name="adj1" fmla="val -85931"/>
                <a:gd name="adj2" fmla="val 89958"/>
                <a:gd name="adj3" fmla="val 16667"/>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t>RJ-45接头</a:t>
              </a:r>
              <a:endParaRPr lang="zh-CN" altLang="en-US" sz="1000"/>
            </a:p>
            <a:p>
              <a:endParaRPr lang="zh-CN" altLang="en-US" sz="1000"/>
            </a:p>
          </p:txBody>
        </p:sp>
        <p:sp>
          <p:nvSpPr>
            <p:cNvPr id="1073745569" name="圆角矩形标注 1073745568"/>
            <p:cNvSpPr/>
            <p:nvPr>
              <p:custDataLst>
                <p:tags r:id="rId6"/>
              </p:custDataLst>
            </p:nvPr>
          </p:nvSpPr>
          <p:spPr>
            <a:xfrm>
              <a:off x="-119" y="802"/>
              <a:ext cx="1426" cy="780"/>
            </a:xfrm>
            <a:prstGeom prst="wedgeRoundRectCallout">
              <a:avLst>
                <a:gd name="adj1" fmla="val 60940"/>
                <a:gd name="adj2" fmla="val 116153"/>
                <a:gd name="adj3" fmla="val 16667"/>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t>DB-9或</a:t>
              </a:r>
              <a:endParaRPr lang="zh-CN" altLang="en-US" sz="1000"/>
            </a:p>
            <a:p>
              <a:r>
                <a:rPr lang="zh-CN" altLang="en-US" sz="1000"/>
                <a:t>DB-25接头</a:t>
              </a:r>
              <a:endParaRPr lang="zh-CN" altLang="en-US" sz="1000"/>
            </a:p>
            <a:p>
              <a:endParaRPr lang="zh-CN" altLang="en-US" sz="1000"/>
            </a:p>
          </p:txBody>
        </p:sp>
      </p:grpSp>
      <p:sp>
        <p:nvSpPr>
          <p:cNvPr id="100" name="文本框 99"/>
          <p:cNvSpPr txBox="1"/>
          <p:nvPr/>
        </p:nvSpPr>
        <p:spPr>
          <a:xfrm>
            <a:off x="2365375" y="5868035"/>
            <a:ext cx="200279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图1-8 设备连接图</a:t>
            </a:r>
            <a:endPar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7"/>
            </p:custDataLst>
          </p:nvPr>
        </p:nvSpPr>
        <p:spPr>
          <a:xfrm>
            <a:off x="7181850" y="5868035"/>
            <a:ext cx="200279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9</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配置线</a:t>
            </a:r>
            <a:endPar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9950450" cy="2493645"/>
          </a:xfrm>
          <a:prstGeom prst="rect">
            <a:avLst/>
          </a:prstGeom>
          <a:noFill/>
        </p:spPr>
        <p:txBody>
          <a:bodyPr wrap="square" rtlCol="0" anchor="t">
            <a:noAutofit/>
          </a:bodyPr>
          <a:lstStyle/>
          <a:p>
            <a:pPr indent="457200" fontAlgn="auto">
              <a:lnSpc>
                <a:spcPct val="100000"/>
              </a:lnSpc>
              <a:buClrTx/>
              <a:buSzTx/>
              <a:buFontTx/>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超级终端管理模式</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lang="zh-CN" altLang="en-US" sz="1800">
                <a:latin typeface="+mj-ea"/>
                <a:ea typeface="+mj-ea"/>
                <a:cs typeface="+mj-ea"/>
                <a:sym typeface="+mn-ea"/>
              </a:rPr>
              <a:t>（</a:t>
            </a:r>
            <a:r>
              <a:rPr lang="en-US" altLang="zh-CN" sz="1800">
                <a:latin typeface="+mj-ea"/>
                <a:ea typeface="+mj-ea"/>
                <a:cs typeface="+mj-ea"/>
                <a:sym typeface="+mn-ea"/>
              </a:rPr>
              <a:t>2</a:t>
            </a:r>
            <a:r>
              <a:rPr lang="zh-CN" altLang="en-US" sz="1800">
                <a:latin typeface="+mj-ea"/>
                <a:ea typeface="+mj-ea"/>
                <a:cs typeface="+mj-ea"/>
                <a:sym typeface="+mn-ea"/>
              </a:rPr>
              <a:t>）设备配置</a:t>
            </a:r>
            <a:endParaRPr lang="zh-CN" altLang="en-US" sz="1800" b="1" dirty="0">
              <a:latin typeface="+mj-ea"/>
              <a:ea typeface="+mj-ea"/>
              <a:cs typeface="+mj-ea"/>
            </a:endParaRPr>
          </a:p>
          <a:p>
            <a:pPr indent="457200"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正确连接好线缆之后，进行如下操作（这里使用Xshell，也可以使用其他客户端登录软件，如CRT软件）：</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①</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完成xshell软件的安装后，打开该软件，单击菜单栏中的“文件”→“新建”（如图1-10所示）。</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147482595"/>
          <p:cNvPicPr>
            <a:picLocks noChangeAspect="1"/>
          </p:cNvPicPr>
          <p:nvPr>
            <p:custDataLst>
              <p:tags r:id="rId1"/>
            </p:custDataLst>
          </p:nvPr>
        </p:nvPicPr>
        <p:blipFill>
          <a:blip r:embed="rId2"/>
          <a:stretch>
            <a:fillRect/>
          </a:stretch>
        </p:blipFill>
        <p:spPr>
          <a:xfrm>
            <a:off x="3889375" y="3200718"/>
            <a:ext cx="4316730" cy="2799715"/>
          </a:xfrm>
          <a:prstGeom prst="rect">
            <a:avLst/>
          </a:prstGeom>
          <a:noFill/>
          <a:ln w="9525">
            <a:noFill/>
          </a:ln>
        </p:spPr>
      </p:pic>
      <p:sp>
        <p:nvSpPr>
          <p:cNvPr id="100" name="文本框 99"/>
          <p:cNvSpPr txBox="1"/>
          <p:nvPr>
            <p:custDataLst>
              <p:tags r:id="rId3"/>
            </p:custDataLst>
          </p:nvPr>
        </p:nvSpPr>
        <p:spPr>
          <a:xfrm>
            <a:off x="4956175" y="6172835"/>
            <a:ext cx="200279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10</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建立连接</a:t>
            </a:r>
            <a:endPar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5536565" cy="2493645"/>
          </a:xfrm>
          <a:prstGeom prst="rect">
            <a:avLst/>
          </a:prstGeom>
          <a:noFill/>
        </p:spPr>
        <p:txBody>
          <a:bodyPr wrap="square" rtlCol="0" anchor="t">
            <a:noAutofit/>
          </a:bodyPr>
          <a:lstStyle/>
          <a:p>
            <a:pPr indent="457200" fontAlgn="auto">
              <a:lnSpc>
                <a:spcPct val="100000"/>
              </a:lnSpc>
              <a:buClrTx/>
              <a:buSzTx/>
              <a:buFontTx/>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超级终端管理模式</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lang="zh-CN" altLang="en-US" sz="1800">
                <a:latin typeface="+mj-ea"/>
                <a:ea typeface="+mj-ea"/>
                <a:cs typeface="+mj-ea"/>
                <a:sym typeface="+mn-ea"/>
              </a:rPr>
              <a:t>（</a:t>
            </a:r>
            <a:r>
              <a:rPr lang="en-US" altLang="zh-CN" sz="1800">
                <a:latin typeface="+mj-ea"/>
                <a:ea typeface="+mj-ea"/>
                <a:cs typeface="+mj-ea"/>
                <a:sym typeface="+mn-ea"/>
              </a:rPr>
              <a:t>2</a:t>
            </a:r>
            <a:r>
              <a:rPr lang="zh-CN" altLang="en-US" sz="1800">
                <a:latin typeface="+mj-ea"/>
                <a:ea typeface="+mj-ea"/>
                <a:cs typeface="+mj-ea"/>
                <a:sym typeface="+mn-ea"/>
              </a:rPr>
              <a:t>）设备配置</a:t>
            </a:r>
            <a:endParaRPr lang="zh-CN" altLang="en-US" sz="1800">
              <a:latin typeface="+mj-ea"/>
              <a:ea typeface="+mj-ea"/>
              <a:cs typeface="+mj-ea"/>
              <a:sym typeface="+mn-ea"/>
            </a:endParaRPr>
          </a:p>
          <a:p>
            <a:pPr indent="457200" fontAlgn="auto">
              <a:lnSpc>
                <a:spcPct val="100000"/>
              </a:lnSpc>
              <a:buClrTx/>
              <a:buSzTx/>
              <a:buFontTx/>
            </a:pPr>
            <a:endParaRPr lang="zh-CN" altLang="en-US" sz="1800" b="1" dirty="0">
              <a:latin typeface="+mj-ea"/>
              <a:ea typeface="+mj-ea"/>
              <a:cs typeface="+mj-ea"/>
            </a:endParaRPr>
          </a:p>
          <a:p>
            <a:pPr indent="457200"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②</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在弹出的“新建会话属性”的窗口中，输入名称为S1，协议选择SERIAL协议（如图1-11所示）</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0" name="文本框 99"/>
          <p:cNvSpPr txBox="1"/>
          <p:nvPr>
            <p:custDataLst>
              <p:tags r:id="rId1"/>
            </p:custDataLst>
          </p:nvPr>
        </p:nvSpPr>
        <p:spPr>
          <a:xfrm>
            <a:off x="8156575" y="6019800"/>
            <a:ext cx="2002790" cy="275590"/>
          </a:xfrm>
          <a:prstGeom prst="rect">
            <a:avLst/>
          </a:prstGeom>
          <a:noFill/>
          <a:ln w="9525">
            <a:noFill/>
          </a:ln>
        </p:spPr>
        <p:txBody>
          <a:bodyPr wrap="square">
            <a:spAutoFit/>
          </a:bodyPr>
          <a:p>
            <a:pPr indent="0" algn="ctr"/>
            <a:r>
              <a:rPr lang="zh-CN" sz="1200" b="0">
                <a:solidFill>
                  <a:srgbClr val="000000"/>
                </a:solidFill>
                <a:ea typeface="黑体" panose="02010609060101010101" charset="-122"/>
              </a:rPr>
              <a:t>图1-</a:t>
            </a:r>
            <a:r>
              <a:rPr lang="en-US" altLang="zh-CN" sz="1200" b="0">
                <a:solidFill>
                  <a:srgbClr val="000000"/>
                </a:solidFill>
                <a:ea typeface="黑体" panose="02010609060101010101" charset="-122"/>
              </a:rPr>
              <a:t>11</a:t>
            </a:r>
            <a:r>
              <a:rPr lang="zh-CN" sz="1200" b="0">
                <a:solidFill>
                  <a:srgbClr val="000000"/>
                </a:solidFill>
                <a:ea typeface="黑体" panose="02010609060101010101" charset="-122"/>
              </a:rPr>
              <a:t> 会话属性</a:t>
            </a:r>
            <a:r>
              <a:rPr lang="zh-CN" sz="1200" b="0">
                <a:solidFill>
                  <a:srgbClr val="000000"/>
                </a:solidFill>
                <a:ea typeface="黑体" panose="02010609060101010101" charset="-122"/>
              </a:rPr>
              <a:t>窗口</a:t>
            </a:r>
            <a:endParaRPr lang="zh-CN" sz="1200" b="0">
              <a:solidFill>
                <a:srgbClr val="000000"/>
              </a:solidFill>
              <a:ea typeface="黑体" panose="02010609060101010101" charset="-122"/>
            </a:endParaRPr>
          </a:p>
        </p:txBody>
      </p:sp>
      <p:pic>
        <p:nvPicPr>
          <p:cNvPr id="3" name="图片 -2147482594" descr="36"/>
          <p:cNvPicPr>
            <a:picLocks noChangeAspect="1"/>
          </p:cNvPicPr>
          <p:nvPr>
            <p:custDataLst>
              <p:tags r:id="rId2"/>
            </p:custDataLst>
          </p:nvPr>
        </p:nvPicPr>
        <p:blipFill>
          <a:blip r:embed="rId3"/>
          <a:stretch>
            <a:fillRect/>
          </a:stretch>
        </p:blipFill>
        <p:spPr>
          <a:xfrm>
            <a:off x="7013575" y="1635125"/>
            <a:ext cx="4109235" cy="4320000"/>
          </a:xfrm>
          <a:prstGeom prst="rect">
            <a:avLst/>
          </a:prstGeom>
          <a:noFill/>
          <a:ln w="9525">
            <a:noFill/>
          </a:ln>
        </p:spPr>
      </p:pic>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5536565" cy="2493645"/>
          </a:xfrm>
          <a:prstGeom prst="rect">
            <a:avLst/>
          </a:prstGeom>
          <a:noFill/>
        </p:spPr>
        <p:txBody>
          <a:bodyPr wrap="square" rtlCol="0" anchor="t">
            <a:noAutofit/>
          </a:bodyPr>
          <a:lstStyle/>
          <a:p>
            <a:pPr indent="457200" fontAlgn="auto">
              <a:lnSpc>
                <a:spcPct val="100000"/>
              </a:lnSpc>
              <a:buClrTx/>
              <a:buSzTx/>
              <a:buFontTx/>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超级终端管理模式</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lang="zh-CN" altLang="en-US" sz="1800">
                <a:latin typeface="+mj-ea"/>
                <a:ea typeface="+mj-ea"/>
                <a:cs typeface="+mj-ea"/>
                <a:sym typeface="+mn-ea"/>
              </a:rPr>
              <a:t>（</a:t>
            </a:r>
            <a:r>
              <a:rPr lang="en-US" altLang="zh-CN" sz="1800">
                <a:latin typeface="+mj-ea"/>
                <a:ea typeface="+mj-ea"/>
                <a:cs typeface="+mj-ea"/>
                <a:sym typeface="+mn-ea"/>
              </a:rPr>
              <a:t>2</a:t>
            </a:r>
            <a:r>
              <a:rPr lang="zh-CN" altLang="en-US" sz="1800">
                <a:latin typeface="+mj-ea"/>
                <a:ea typeface="+mj-ea"/>
                <a:cs typeface="+mj-ea"/>
                <a:sym typeface="+mn-ea"/>
              </a:rPr>
              <a:t>）设备配置</a:t>
            </a:r>
            <a:endParaRPr lang="zh-CN" altLang="en-US" sz="1800">
              <a:latin typeface="+mj-ea"/>
              <a:ea typeface="+mj-ea"/>
              <a:cs typeface="+mj-ea"/>
              <a:sym typeface="+mn-ea"/>
            </a:endParaRPr>
          </a:p>
          <a:p>
            <a:pPr indent="457200" fontAlgn="auto">
              <a:lnSpc>
                <a:spcPct val="100000"/>
              </a:lnSpc>
              <a:buClrTx/>
              <a:buSzTx/>
              <a:buFontTx/>
            </a:pPr>
            <a:endParaRPr lang="zh-CN" altLang="en-US" sz="1800" b="1" dirty="0">
              <a:latin typeface="+mj-ea"/>
              <a:ea typeface="+mj-ea"/>
              <a:cs typeface="+mj-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rPr>
              <a:t>③</a:t>
            </a:r>
            <a:r>
              <a:rPr lang="en-US" sz="1800">
                <a:latin typeface="微软雅黑" panose="020B0503020204020204" pitchFamily="34" charset="-122"/>
                <a:ea typeface="微软雅黑" panose="020B0503020204020204" pitchFamily="34" charset="-122"/>
                <a:cs typeface="微软雅黑" panose="020B0503020204020204" pitchFamily="34" charset="-122"/>
              </a:rPr>
              <a:t> </a:t>
            </a:r>
            <a:r>
              <a:rPr sz="1800">
                <a:latin typeface="微软雅黑" panose="020B0503020204020204" pitchFamily="34" charset="-122"/>
                <a:ea typeface="微软雅黑" panose="020B0503020204020204" pitchFamily="34" charset="-122"/>
                <a:cs typeface="微软雅黑" panose="020B0503020204020204" pitchFamily="34" charset="-122"/>
              </a:rPr>
              <a:t>在左边栏单击“串口”选项，选择端口COM1，波特率一般都是9600。</a:t>
            </a:r>
            <a:endParaRPr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0" name="文本框 99"/>
          <p:cNvSpPr txBox="1"/>
          <p:nvPr>
            <p:custDataLst>
              <p:tags r:id="rId1"/>
            </p:custDataLst>
          </p:nvPr>
        </p:nvSpPr>
        <p:spPr>
          <a:xfrm>
            <a:off x="8156575" y="6096635"/>
            <a:ext cx="200279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会话属性窗口</a:t>
            </a:r>
            <a:endPar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147482593"/>
          <p:cNvPicPr>
            <a:picLocks noChangeAspect="1"/>
          </p:cNvPicPr>
          <p:nvPr>
            <p:custDataLst>
              <p:tags r:id="rId2"/>
            </p:custDataLst>
          </p:nvPr>
        </p:nvPicPr>
        <p:blipFill>
          <a:blip r:embed="rId3"/>
          <a:stretch>
            <a:fillRect/>
          </a:stretch>
        </p:blipFill>
        <p:spPr>
          <a:xfrm>
            <a:off x="7099300" y="1677035"/>
            <a:ext cx="4117510" cy="4320000"/>
          </a:xfrm>
          <a:prstGeom prst="rect">
            <a:avLst/>
          </a:prstGeom>
          <a:noFill/>
          <a:ln w="9525">
            <a:noFill/>
          </a:ln>
        </p:spPr>
      </p:pic>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9215120" cy="2493645"/>
          </a:xfrm>
          <a:prstGeom prst="rect">
            <a:avLst/>
          </a:prstGeom>
          <a:noFill/>
        </p:spPr>
        <p:txBody>
          <a:bodyPr wrap="square" rtlCol="0" anchor="t">
            <a:noAutofit/>
          </a:bodyPr>
          <a:lstStyle/>
          <a:p>
            <a:pPr indent="457200" fontAlgn="auto">
              <a:lnSpc>
                <a:spcPct val="100000"/>
              </a:lnSpc>
              <a:buClrTx/>
              <a:buSzTx/>
              <a:buFontTx/>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超级终端管理模式</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lang="zh-CN" altLang="en-US" sz="1800">
                <a:latin typeface="+mj-ea"/>
                <a:ea typeface="+mj-ea"/>
                <a:cs typeface="+mj-ea"/>
                <a:sym typeface="+mn-ea"/>
              </a:rPr>
              <a:t>（</a:t>
            </a:r>
            <a:r>
              <a:rPr lang="en-US" altLang="zh-CN" sz="1800">
                <a:latin typeface="+mj-ea"/>
                <a:ea typeface="+mj-ea"/>
                <a:cs typeface="+mj-ea"/>
                <a:sym typeface="+mn-ea"/>
              </a:rPr>
              <a:t>2</a:t>
            </a:r>
            <a:r>
              <a:rPr lang="zh-CN" altLang="en-US" sz="1800">
                <a:latin typeface="+mj-ea"/>
                <a:ea typeface="+mj-ea"/>
                <a:cs typeface="+mj-ea"/>
                <a:sym typeface="+mn-ea"/>
              </a:rPr>
              <a:t>）设备配置</a:t>
            </a:r>
            <a:endParaRPr lang="zh-CN" altLang="en-US" sz="1800">
              <a:latin typeface="+mj-ea"/>
              <a:ea typeface="+mj-ea"/>
              <a:cs typeface="+mj-ea"/>
              <a:sym typeface="+mn-ea"/>
            </a:endParaRPr>
          </a:p>
          <a:p>
            <a:pPr indent="457200" fontAlgn="auto">
              <a:lnSpc>
                <a:spcPct val="100000"/>
              </a:lnSpc>
              <a:buClrTx/>
              <a:buSzTx/>
              <a:buFontTx/>
            </a:pPr>
            <a:endParaRPr lang="zh-CN" altLang="en-US" sz="1800" b="1" dirty="0">
              <a:latin typeface="+mj-ea"/>
              <a:ea typeface="+mj-ea"/>
              <a:cs typeface="+mj-ea"/>
            </a:endParaRPr>
          </a:p>
          <a:p>
            <a:pPr marL="800100" lvl="1" indent="-342900" fontAlgn="auto">
              <a:lnSpc>
                <a:spcPct val="100000"/>
              </a:lnSpc>
              <a:buClrTx/>
              <a:buSzTx/>
              <a:buFont typeface="+mj-ea"/>
              <a:buAutoNum type="circleNumDbPlain" startAt="4"/>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设置好后，单击“确定”按钮，此时就开始连接登录交换机了，对于新购或首次配置的交换机，没有设置登录密码，因此不用输入登录密码就可连接成功。</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100" name="文本框 99"/>
          <p:cNvSpPr txBox="1"/>
          <p:nvPr>
            <p:custDataLst>
              <p:tags r:id="rId1"/>
            </p:custDataLst>
          </p:nvPr>
        </p:nvSpPr>
        <p:spPr>
          <a:xfrm>
            <a:off x="4727575" y="5258435"/>
            <a:ext cx="200279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13</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连接成功</a:t>
            </a:r>
            <a:endPar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147482592"/>
          <p:cNvPicPr>
            <a:picLocks noChangeAspect="1"/>
          </p:cNvPicPr>
          <p:nvPr>
            <p:custDataLst>
              <p:tags r:id="rId2"/>
            </p:custDataLst>
          </p:nvPr>
        </p:nvPicPr>
        <p:blipFill>
          <a:blip r:embed="rId3"/>
          <a:stretch>
            <a:fillRect/>
          </a:stretch>
        </p:blipFill>
        <p:spPr>
          <a:xfrm>
            <a:off x="3911283" y="3657918"/>
            <a:ext cx="3599815" cy="1438275"/>
          </a:xfrm>
          <a:prstGeom prst="rect">
            <a:avLst/>
          </a:prstGeom>
          <a:noFill/>
          <a:ln w="9525">
            <a:noFill/>
          </a:ln>
        </p:spPr>
      </p:pic>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9215120" cy="2493645"/>
          </a:xfrm>
          <a:prstGeom prst="rect">
            <a:avLst/>
          </a:prstGeom>
          <a:noFill/>
        </p:spPr>
        <p:txBody>
          <a:bodyPr wrap="square" rtlCol="0" anchor="t">
            <a:noAutofit/>
          </a:bodyPr>
          <a:lstStyle/>
          <a:p>
            <a:pPr indent="457200" fontAlgn="auto">
              <a:lnSpc>
                <a:spcPct val="100000"/>
              </a:lnSpc>
              <a:buClrTx/>
              <a:buSzTx/>
              <a:buFontTx/>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 Telnet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管理模式</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在首次通过控制台端口完成对交换机的配置，并设置交换机的管理IP地址（该管理模式配置要求交换机必须配置IP地址，并且计算机和交换机的以太网接口的IP地址必须在同一网段）和登录密码后，就可以通过Telnet会话来连接登录交换机，从而实现地交换机的远程配置了。这种管理模式的设备连接和配置情况如下</a:t>
            </a:r>
            <a:r>
              <a:rPr lang="zh-CN" sz="18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lang="zh-CN" altLang="en-US" sz="1800">
              <a:latin typeface="+mj-ea"/>
              <a:ea typeface="+mj-ea"/>
              <a:cs typeface="+mj-ea"/>
              <a:sym typeface="+mn-ea"/>
            </a:endParaRPr>
          </a:p>
          <a:p>
            <a:pPr indent="457200" fontAlgn="auto">
              <a:lnSpc>
                <a:spcPct val="100000"/>
              </a:lnSpc>
              <a:buClrTx/>
              <a:buSzTx/>
              <a:buFontTx/>
            </a:pPr>
            <a:r>
              <a:rPr lang="zh-CN" altLang="en-US" sz="1800">
                <a:latin typeface="+mj-ea"/>
                <a:ea typeface="+mj-ea"/>
                <a:cs typeface="+mj-ea"/>
                <a:sym typeface="+mn-ea"/>
              </a:rPr>
              <a:t>（</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1）设备连接</a:t>
            </a: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按照图1-14所示，连接网络。</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1073745550" name="组合 1073745549"/>
          <p:cNvGrpSpPr>
            <a:grpSpLocks noRot="1"/>
          </p:cNvGrpSpPr>
          <p:nvPr/>
        </p:nvGrpSpPr>
        <p:grpSpPr>
          <a:xfrm>
            <a:off x="3414394" y="4303395"/>
            <a:ext cx="3561716" cy="1562100"/>
            <a:chOff x="-223" y="0"/>
            <a:chExt cx="5462" cy="2460"/>
          </a:xfrm>
        </p:grpSpPr>
        <p:pic>
          <p:nvPicPr>
            <p:cNvPr id="1073745551" name="图片 1073745550"/>
            <p:cNvPicPr>
              <a:picLocks noChangeAspect="1"/>
            </p:cNvPicPr>
            <p:nvPr>
              <p:custDataLst>
                <p:tags r:id="rId1"/>
              </p:custDataLst>
            </p:nvPr>
          </p:nvPicPr>
          <p:blipFill>
            <a:blip r:embed="rId2"/>
            <a:srcRect l="5508" t="12070" r="8856" b="17242"/>
            <a:stretch>
              <a:fillRect/>
            </a:stretch>
          </p:blipFill>
          <p:spPr>
            <a:xfrm>
              <a:off x="589" y="0"/>
              <a:ext cx="4650" cy="2460"/>
            </a:xfrm>
            <a:prstGeom prst="rect">
              <a:avLst/>
            </a:prstGeom>
            <a:noFill/>
            <a:ln w="9525">
              <a:noFill/>
            </a:ln>
          </p:spPr>
        </p:pic>
        <p:grpSp>
          <p:nvGrpSpPr>
            <p:cNvPr id="1073745552" name="组合 1073745551"/>
            <p:cNvGrpSpPr/>
            <p:nvPr/>
          </p:nvGrpSpPr>
          <p:grpSpPr>
            <a:xfrm>
              <a:off x="-223" y="1138"/>
              <a:ext cx="5035" cy="1011"/>
              <a:chOff x="-223" y="0"/>
              <a:chExt cx="5035" cy="1011"/>
            </a:xfrm>
          </p:grpSpPr>
          <p:sp>
            <p:nvSpPr>
              <p:cNvPr id="1073745553" name="文本框 1073745552"/>
              <p:cNvSpPr txBox="1"/>
              <p:nvPr>
                <p:custDataLst>
                  <p:tags r:id="rId3"/>
                </p:custDataLst>
              </p:nvPr>
            </p:nvSpPr>
            <p:spPr>
              <a:xfrm>
                <a:off x="2950" y="126"/>
                <a:ext cx="1862" cy="413"/>
              </a:xfrm>
              <a:prstGeom prst="rect">
                <a:avLst/>
              </a:prstGeom>
              <a:noFill/>
              <a:ln w="9525">
                <a:noFill/>
              </a:ln>
            </p:spPr>
            <p:txBody>
              <a:bodyPr wrap="square"/>
              <a:p>
                <a:r>
                  <a:rPr lang="zh-CN" altLang="en-US" sz="1000"/>
                  <a:t>直通网线</a:t>
                </a:r>
                <a:endParaRPr lang="zh-CN" altLang="en-US" sz="1000"/>
              </a:p>
              <a:p>
                <a:endParaRPr lang="zh-CN" altLang="en-US" sz="1000"/>
              </a:p>
            </p:txBody>
          </p:sp>
          <p:sp>
            <p:nvSpPr>
              <p:cNvPr id="1073745554" name="文本框 1073745553"/>
              <p:cNvSpPr txBox="1"/>
              <p:nvPr>
                <p:custDataLst>
                  <p:tags r:id="rId4"/>
                </p:custDataLst>
              </p:nvPr>
            </p:nvSpPr>
            <p:spPr>
              <a:xfrm>
                <a:off x="1116" y="0"/>
                <a:ext cx="1321" cy="413"/>
              </a:xfrm>
              <a:prstGeom prst="rect">
                <a:avLst/>
              </a:prstGeom>
              <a:noFill/>
              <a:ln w="9525">
                <a:noFill/>
              </a:ln>
            </p:spPr>
            <p:txBody>
              <a:bodyPr wrap="square"/>
              <a:p>
                <a:r>
                  <a:rPr lang="zh-CN" altLang="en-US" sz="1000"/>
                  <a:t>Console线</a:t>
                </a:r>
                <a:endParaRPr lang="zh-CN" altLang="en-US"/>
              </a:p>
              <a:p>
                <a:endParaRPr lang="zh-CN" altLang="en-US"/>
              </a:p>
              <a:p>
                <a:endParaRPr lang="zh-CN" altLang="en-US"/>
              </a:p>
            </p:txBody>
          </p:sp>
          <p:sp>
            <p:nvSpPr>
              <p:cNvPr id="1073745555" name="文本框 1073745554"/>
              <p:cNvSpPr txBox="1"/>
              <p:nvPr>
                <p:custDataLst>
                  <p:tags r:id="rId5"/>
                </p:custDataLst>
              </p:nvPr>
            </p:nvSpPr>
            <p:spPr>
              <a:xfrm>
                <a:off x="-223" y="432"/>
                <a:ext cx="1527" cy="414"/>
              </a:xfrm>
              <a:prstGeom prst="rect">
                <a:avLst/>
              </a:prstGeom>
              <a:noFill/>
              <a:ln w="9525">
                <a:noFill/>
              </a:ln>
            </p:spPr>
            <p:txBody>
              <a:bodyPr wrap="square"/>
              <a:p>
                <a:r>
                  <a:rPr lang="zh-CN" altLang="en-US" sz="1000"/>
                  <a:t>PC机的串口 </a:t>
                </a:r>
                <a:endParaRPr lang="zh-CN" altLang="en-US" sz="1000"/>
              </a:p>
              <a:p>
                <a:endParaRPr lang="zh-CN" altLang="en-US" sz="1000"/>
              </a:p>
            </p:txBody>
          </p:sp>
          <p:sp>
            <p:nvSpPr>
              <p:cNvPr id="1073745556" name="文本框 1073745555"/>
              <p:cNvSpPr txBox="1"/>
              <p:nvPr>
                <p:custDataLst>
                  <p:tags r:id="rId6"/>
                </p:custDataLst>
              </p:nvPr>
            </p:nvSpPr>
            <p:spPr>
              <a:xfrm>
                <a:off x="1216" y="597"/>
                <a:ext cx="1498" cy="414"/>
              </a:xfrm>
              <a:prstGeom prst="rect">
                <a:avLst/>
              </a:prstGeom>
              <a:noFill/>
              <a:ln w="9525">
                <a:noFill/>
              </a:ln>
            </p:spPr>
            <p:txBody>
              <a:bodyPr wrap="square"/>
              <a:p>
                <a:r>
                  <a:rPr lang="zh-CN" altLang="en-US" sz="1000"/>
                  <a:t>PC机的网口 </a:t>
                </a:r>
                <a:endParaRPr lang="zh-CN" altLang="en-US" sz="1000"/>
              </a:p>
              <a:p>
                <a:endParaRPr lang="zh-CN" altLang="en-US" sz="1000"/>
              </a:p>
            </p:txBody>
          </p:sp>
        </p:grpSp>
      </p:grpSp>
      <p:sp>
        <p:nvSpPr>
          <p:cNvPr id="5" name="文本框 4"/>
          <p:cNvSpPr txBox="1"/>
          <p:nvPr>
            <p:custDataLst>
              <p:tags r:id="rId7"/>
            </p:custDataLst>
          </p:nvPr>
        </p:nvSpPr>
        <p:spPr>
          <a:xfrm>
            <a:off x="4410075" y="6020435"/>
            <a:ext cx="200279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14</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设备连接</a:t>
            </a:r>
            <a:endPar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5852795" cy="2493645"/>
          </a:xfrm>
          <a:prstGeom prst="rect">
            <a:avLst/>
          </a:prstGeom>
          <a:noFill/>
        </p:spPr>
        <p:txBody>
          <a:bodyPr wrap="square" rtlCol="0" anchor="t">
            <a:noAutofit/>
          </a:bodyPr>
          <a:lstStyle/>
          <a:p>
            <a:pPr indent="457200" fontAlgn="auto">
              <a:lnSpc>
                <a:spcPct val="100000"/>
              </a:lnSpc>
              <a:buClrTx/>
              <a:buSzTx/>
              <a:buFontTx/>
            </a:pPr>
            <a:r>
              <a:rPr lang="zh-CN" altLang="en-US" sz="1800">
                <a:latin typeface="+mj-ea"/>
                <a:ea typeface="+mj-ea"/>
                <a:cs typeface="+mj-ea"/>
                <a:sym typeface="+mn-ea"/>
              </a:rPr>
              <a:t>（</a:t>
            </a:r>
            <a:r>
              <a:rPr lang="en-US" altLang="zh-CN" sz="1800">
                <a:latin typeface="+mj-ea"/>
                <a:ea typeface="+mj-ea"/>
                <a:cs typeface="+mj-ea"/>
                <a:sym typeface="+mn-ea"/>
              </a:rPr>
              <a:t>2</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）设备</a:t>
            </a:r>
            <a:r>
              <a:rPr lang="zh-CN" sz="1800">
                <a:latin typeface="微软雅黑" panose="020B0503020204020204" pitchFamily="34" charset="-122"/>
                <a:ea typeface="微软雅黑" panose="020B0503020204020204" pitchFamily="34" charset="-122"/>
                <a:cs typeface="微软雅黑" panose="020B0503020204020204" pitchFamily="34" charset="-122"/>
                <a:sym typeface="+mn-ea"/>
              </a:rPr>
              <a:t>配置</a:t>
            </a:r>
            <a:endParaRPr 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①</a:t>
            </a:r>
            <a:r>
              <a:rPr lang="en-US"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设置交换机的管理IP地址（假设为192.168.56.254）和远程登录密码（假设为s1）。(具体配置命令见本任务中的“任务完成”)</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②</a:t>
            </a:r>
            <a:r>
              <a:rPr lang="en-US"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设置主机的IP 地址（假设为192.168.56.8），如图1-15所示。</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文本框 4"/>
          <p:cNvSpPr txBox="1"/>
          <p:nvPr>
            <p:custDataLst>
              <p:tags r:id="rId1"/>
            </p:custDataLst>
          </p:nvPr>
        </p:nvSpPr>
        <p:spPr>
          <a:xfrm>
            <a:off x="8156575" y="6280785"/>
            <a:ext cx="200279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15</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设置主机</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IP</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地址</a:t>
            </a:r>
            <a:endPar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147482591"/>
          <p:cNvPicPr>
            <a:picLocks noChangeAspect="1"/>
          </p:cNvPicPr>
          <p:nvPr>
            <p:custDataLst>
              <p:tags r:id="rId2"/>
            </p:custDataLst>
          </p:nvPr>
        </p:nvPicPr>
        <p:blipFill>
          <a:blip r:embed="rId3"/>
          <a:stretch>
            <a:fillRect/>
          </a:stretch>
        </p:blipFill>
        <p:spPr>
          <a:xfrm>
            <a:off x="7318375" y="1615440"/>
            <a:ext cx="3600450" cy="4498340"/>
          </a:xfrm>
          <a:prstGeom prst="rect">
            <a:avLst/>
          </a:prstGeom>
          <a:noFill/>
          <a:ln w="9525">
            <a:noFill/>
          </a:ln>
        </p:spPr>
      </p:pic>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600835"/>
            <a:ext cx="9329420" cy="1927225"/>
          </a:xfrm>
          <a:prstGeom prst="rect">
            <a:avLst/>
          </a:prstGeom>
          <a:noFill/>
        </p:spPr>
        <p:txBody>
          <a:bodyPr wrap="square" rtlCol="0" anchor="t">
            <a:noAutofit/>
          </a:bodyPr>
          <a:lstStyle/>
          <a:p>
            <a:pPr indent="457200" fontAlgn="auto">
              <a:lnSpc>
                <a:spcPct val="100000"/>
              </a:lnSpc>
              <a:buClrTx/>
              <a:buSzTx/>
              <a:buFontTx/>
            </a:pPr>
            <a:r>
              <a:rPr lang="zh-CN" altLang="en-US" sz="1800">
                <a:latin typeface="+mj-ea"/>
                <a:ea typeface="+mj-ea"/>
                <a:cs typeface="+mj-ea"/>
                <a:sym typeface="+mn-ea"/>
              </a:rPr>
              <a:t>（</a:t>
            </a:r>
            <a:r>
              <a:rPr lang="en-US" altLang="zh-CN" sz="1800">
                <a:latin typeface="+mj-ea"/>
                <a:ea typeface="+mj-ea"/>
                <a:cs typeface="+mj-ea"/>
                <a:sym typeface="+mn-ea"/>
              </a:rPr>
              <a:t>2</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）设备</a:t>
            </a:r>
            <a:r>
              <a:rPr lang="zh-CN" sz="1800">
                <a:latin typeface="微软雅黑" panose="020B0503020204020204" pitchFamily="34" charset="-122"/>
                <a:ea typeface="微软雅黑" panose="020B0503020204020204" pitchFamily="34" charset="-122"/>
                <a:cs typeface="微软雅黑" panose="020B0503020204020204" pitchFamily="34" charset="-122"/>
                <a:sym typeface="+mn-ea"/>
              </a:rPr>
              <a:t>配置</a:t>
            </a:r>
            <a:endParaRPr 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③远程登录。</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选择“开始”→“运行”→cmd（进入Windows的MS-DOS方式），在命令窗口中输入telnet 192.168.56.254，再输入telnet登录密码，校验成功后，即可登入交换机，出现交换机的命令行提示符“&lt;Huawei&gt;”（如图1-16所示）。</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文本框 4"/>
          <p:cNvSpPr txBox="1"/>
          <p:nvPr>
            <p:custDataLst>
              <p:tags r:id="rId1"/>
            </p:custDataLst>
          </p:nvPr>
        </p:nvSpPr>
        <p:spPr>
          <a:xfrm>
            <a:off x="4445635" y="6325235"/>
            <a:ext cx="291084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16</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DOS</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命令下执行</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telnet</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命令</a:t>
            </a:r>
            <a:endPar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147482590"/>
          <p:cNvPicPr>
            <a:picLocks noChangeAspect="1"/>
          </p:cNvPicPr>
          <p:nvPr>
            <p:custDataLst>
              <p:tags r:id="rId2"/>
            </p:custDataLst>
          </p:nvPr>
        </p:nvPicPr>
        <p:blipFill>
          <a:blip r:embed="rId3"/>
          <a:stretch>
            <a:fillRect/>
          </a:stretch>
        </p:blipFill>
        <p:spPr>
          <a:xfrm>
            <a:off x="3843020" y="3429635"/>
            <a:ext cx="4323080" cy="2777490"/>
          </a:xfrm>
          <a:prstGeom prst="rect">
            <a:avLst/>
          </a:prstGeom>
          <a:noFill/>
          <a:ln w="9525">
            <a:noFill/>
          </a:ln>
        </p:spPr>
      </p:pic>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1104265" y="1600835"/>
            <a:ext cx="9329420" cy="5062220"/>
          </a:xfrm>
          <a:prstGeom prst="rect">
            <a:avLst/>
          </a:prstGeom>
          <a:noFill/>
        </p:spPr>
        <p:txBody>
          <a:bodyPr wrap="square" rtlCol="0" anchor="t">
            <a:noAutofit/>
          </a:bodyPr>
          <a:lstStyle/>
          <a:p>
            <a:pPr indent="457200" fontAlgn="auto">
              <a:lnSpc>
                <a:spcPct val="100000"/>
              </a:lnSpc>
              <a:buClrTx/>
              <a:buSzTx/>
              <a:buFontTx/>
            </a:pPr>
            <a:r>
              <a:rPr sz="1800" b="1">
                <a:latin typeface="微软雅黑" panose="020B0503020204020204" pitchFamily="34" charset="-122"/>
                <a:ea typeface="微软雅黑" panose="020B0503020204020204" pitchFamily="34" charset="-122"/>
                <a:cs typeface="微软雅黑" panose="020B0503020204020204" pitchFamily="34" charset="-122"/>
                <a:sym typeface="+mn-ea"/>
              </a:rPr>
              <a:t>1．交换机的配置</a:t>
            </a:r>
            <a:endParaRPr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华为大多数查询累的命令在任意一个视图下都能完成，用户视图下可以，系统视图下也可以，大多数查询命令布区分视图。</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（1）用户模式</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在用户视图下，用户可以了解设备的基础信息，查询设备状态。</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&lt;Huawei&gt; //用户视图：查看运行状态或其他参数</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提示：初次登录交换机时，会显示&lt;Huawei&gt;提示符，表明已经进入交换机用户视图。</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（2）系统视图</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在用户图下，使用system-view命令可以进入系统视图，可以使用绝大部分的基础功能配置命令，若进入其他视图，必须先进入到系统视图。</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system-view</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//进入系统视图的命令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  //系统视图的命令状态行提示符</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//退出当前模式，返回上一级模式的命令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&lt;Huawei&gt;  //用户视图的命令状态行提示符</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提示：离开系统视图，返回用户视图，可执行quit或return命令，也可以使用快捷键Ctrl+Z。</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1104265" y="1600835"/>
            <a:ext cx="10046970" cy="5062220"/>
          </a:xfrm>
          <a:prstGeom prst="rect">
            <a:avLst/>
          </a:prstGeom>
          <a:noFill/>
        </p:spPr>
        <p:txBody>
          <a:bodyPr wrap="square" rtlCol="0" anchor="t">
            <a:noAutofit/>
          </a:bodyPr>
          <a:lstStyle/>
          <a:p>
            <a:pPr indent="457200" fontAlgn="auto">
              <a:lnSpc>
                <a:spcPct val="100000"/>
              </a:lnSpc>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．交换机的</a:t>
            </a:r>
            <a:r>
              <a:rPr lang="zh-CN" sz="1800" b="1">
                <a:latin typeface="微软雅黑" panose="020B0503020204020204" pitchFamily="34" charset="-122"/>
                <a:ea typeface="微软雅黑" panose="020B0503020204020204" pitchFamily="34" charset="-122"/>
                <a:cs typeface="微软雅黑" panose="020B0503020204020204" pitchFamily="34" charset="-122"/>
                <a:sym typeface="+mn-ea"/>
              </a:rPr>
              <a:t>基本配置命令</a:t>
            </a:r>
            <a:endParaRPr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交换机的基本配置命令有很多，常用的有以下几个：</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（1）设置主机名</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设置交换机名称，也就是设置出现在交换机CLI提示符中的名字。一般以地理位置或行政划分来为交换机命名。当我们需要Telnet登录到若干台交换机以维护一个大型网络时，通过交换机名称提示符提示自己当前配置交换机的位置是很有必要的。</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sysname hostname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//配置交换机的主机名命令（该命令在全局配置模式下执行，其中hostname代表主机名，在使用时将用真实主机名称代替。默认情况下，交换机的主机名默认为Huawei）</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例如，若要将交换机的主机名设置为sw1，则配置命令为：</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sysname S1</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//配置交换机的主机名为S1</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[sw1]  //此时交换机的主机名已重命名为S1</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26133" y="2591594"/>
            <a:ext cx="5615970" cy="2122805"/>
          </a:xfrm>
          <a:prstGeom prst="rect">
            <a:avLst/>
          </a:prstGeom>
          <a:noFill/>
        </p:spPr>
        <p:txBody>
          <a:bodyPr wrap="square" rtlCol="0" anchor="t">
            <a:spAutoFit/>
          </a:bodyPr>
          <a:lstStyle/>
          <a:p>
            <a:pPr defTabSz="914400">
              <a:lnSpc>
                <a:spcPct val="110000"/>
              </a:lnSpc>
            </a:pPr>
            <a:r>
              <a:rPr lang="zh-CN" altLang="en-US" sz="6000" dirty="0">
                <a:solidFill>
                  <a:prstClr val="black"/>
                </a:solidFill>
                <a:cs typeface="+mn-ea"/>
                <a:sym typeface="+mn-lt"/>
              </a:rPr>
              <a:t>登录与管理交换机</a:t>
            </a:r>
            <a:endParaRPr lang="zh-CN" altLang="en-US" sz="6000" dirty="0">
              <a:solidFill>
                <a:prstClr val="black"/>
              </a:solidFill>
              <a:cs typeface="+mn-ea"/>
              <a:sym typeface="+mn-lt"/>
            </a:endParaRPr>
          </a:p>
        </p:txBody>
      </p:sp>
      <p:sp>
        <p:nvSpPr>
          <p:cNvPr id="4" name="文本框 3"/>
          <p:cNvSpPr txBox="1"/>
          <p:nvPr/>
        </p:nvSpPr>
        <p:spPr>
          <a:xfrm>
            <a:off x="6026134" y="1554841"/>
            <a:ext cx="3162935" cy="903605"/>
          </a:xfrm>
          <a:prstGeom prst="rect">
            <a:avLst/>
          </a:prstGeom>
          <a:noFill/>
        </p:spPr>
        <p:txBody>
          <a:bodyPr wrap="none" rtlCol="0" anchor="t">
            <a:spAutoFit/>
          </a:bodyPr>
          <a:lstStyle/>
          <a:p>
            <a:pPr algn="l" defTabSz="914400">
              <a:lnSpc>
                <a:spcPct val="110000"/>
              </a:lnSpc>
            </a:pPr>
            <a:r>
              <a:rPr lang="en-US" altLang="zh-CN" sz="4500" dirty="0">
                <a:solidFill>
                  <a:srgbClr val="4080DC"/>
                </a:solidFill>
                <a:latin typeface="微软雅黑" panose="020B0503020204020204" pitchFamily="34" charset="-122"/>
                <a:ea typeface="微软雅黑" panose="020B0503020204020204" pitchFamily="34" charset="-122"/>
                <a:cs typeface="+mn-ea"/>
                <a:sym typeface="+mn-lt"/>
              </a:rPr>
              <a:t>—— </a:t>
            </a:r>
            <a:r>
              <a:rPr lang="zh-CN" altLang="en-US" sz="4800" dirty="0">
                <a:solidFill>
                  <a:prstClr val="black"/>
                </a:solidFill>
                <a:cs typeface="+mn-ea"/>
                <a:sym typeface="+mn-lt"/>
              </a:rPr>
              <a:t>项目1</a:t>
            </a:r>
            <a:endParaRPr lang="en-US" altLang="zh-CN" sz="4800" dirty="0">
              <a:solidFill>
                <a:prstClr val="black"/>
              </a:solidFill>
              <a:cs typeface="+mn-ea"/>
              <a:sym typeface="+mn-lt"/>
            </a:endParaRPr>
          </a:p>
        </p:txBody>
      </p:sp>
      <p:sp>
        <p:nvSpPr>
          <p:cNvPr id="10" name="文本框 9"/>
          <p:cNvSpPr txBox="1"/>
          <p:nvPr/>
        </p:nvSpPr>
        <p:spPr>
          <a:xfrm>
            <a:off x="2605231" y="304871"/>
            <a:ext cx="2493567" cy="375896"/>
          </a:xfrm>
          <a:prstGeom prst="rect">
            <a:avLst/>
          </a:prstGeom>
          <a:noFill/>
        </p:spPr>
        <p:txBody>
          <a:bodyPr wrap="none" rtlCol="0" anchor="t">
            <a:spAutoFit/>
          </a:bodyPr>
          <a:lstStyle/>
          <a:p>
            <a:pPr defTabSz="914400">
              <a:lnSpc>
                <a:spcPct val="110000"/>
              </a:lnSpc>
            </a:pPr>
            <a:r>
              <a:rPr lang="zh-CN" altLang="en-US" sz="1800" dirty="0">
                <a:solidFill>
                  <a:srgbClr val="4080DC"/>
                </a:solidFill>
                <a:latin typeface="微软雅黑" panose="020B0503020204020204" pitchFamily="34" charset="-122"/>
                <a:ea typeface="微软雅黑" panose="020B0503020204020204" pitchFamily="34" charset="-122"/>
                <a:cs typeface="+mn-ea"/>
                <a:sym typeface="+mn-lt"/>
              </a:rPr>
              <a:t>名校名师精品系列教材</a:t>
            </a:r>
            <a:endParaRPr lang="zh-CN" altLang="en-US" sz="1800" dirty="0">
              <a:solidFill>
                <a:srgbClr val="4080DC"/>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1104265" y="1600835"/>
            <a:ext cx="10046970" cy="5062220"/>
          </a:xfrm>
          <a:prstGeom prst="rect">
            <a:avLst/>
          </a:prstGeom>
          <a:noFill/>
        </p:spPr>
        <p:txBody>
          <a:bodyPr wrap="square" rtlCol="0" anchor="t">
            <a:noAutofit/>
          </a:bodyPr>
          <a:lstStyle/>
          <a:p>
            <a:pPr indent="457200" fontAlgn="auto">
              <a:lnSpc>
                <a:spcPct val="100000"/>
              </a:lnSpc>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．交换机的</a:t>
            </a:r>
            <a:r>
              <a:rPr lang="zh-CN" sz="1800" b="1">
                <a:latin typeface="微软雅黑" panose="020B0503020204020204" pitchFamily="34" charset="-122"/>
                <a:ea typeface="微软雅黑" panose="020B0503020204020204" pitchFamily="34" charset="-122"/>
                <a:cs typeface="微软雅黑" panose="020B0503020204020204" pitchFamily="34" charset="-122"/>
                <a:sym typeface="+mn-ea"/>
              </a:rPr>
              <a:t>基本配置命令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（2）配置管理IP地址</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在二层交换机中，IP地址仅用于远程登录管理交换机，对于交换机的正常运行不是必须的。若没有配置管理IP 地址，则交换机只能采用控制端口进行本地配置和管理。</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在交换式局域网中，为减小广播风暴，可以把一个局域网划分成几个逻辑子网进行管理，每一个逻辑子网叫做一个VLAN，默认情况下，交换机的所有端口均属于VLAN 1，VLAN 1是交换机自动创建和管理的，除了VLAN 1外，用户根据需要还可以创建其他VLAN（后面详细介绍）。每个VLAN只有一个活动的管理地址，因此，对二层交换机设置管理地址之前，首先应选择合适的VLAN虚拟接口，然后再利用ip address配置命令设置管理IP地址。</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interface Vlanif vlan-id</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//选择将作为管理交换机的VLAN虚接口（vlan-id代表要选择设置的 VLAN号）</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[Huawei-Vlanif1]</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ip address address netmask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//为VLAN虚接口配置IP地址（address为要设置的管理IP 地址，netmask为子网掩码）</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[Huawei-Vlanif1]</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shutdown</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//手动禁用接口( 默认自动开启)</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[Huawei-Vlanif1]</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undo shutdown</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//开启接口</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1104265" y="1600835"/>
            <a:ext cx="10046970" cy="5062220"/>
          </a:xfrm>
          <a:prstGeom prst="rect">
            <a:avLst/>
          </a:prstGeom>
          <a:noFill/>
        </p:spPr>
        <p:txBody>
          <a:bodyPr wrap="square" rtlCol="0" anchor="t">
            <a:noAutofit/>
          </a:bodyPr>
          <a:lstStyle/>
          <a:p>
            <a:pPr indent="457200" fontAlgn="auto">
              <a:lnSpc>
                <a:spcPct val="100000"/>
              </a:lnSpc>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．交换机的</a:t>
            </a:r>
            <a:r>
              <a:rPr lang="zh-CN" sz="1800" b="1">
                <a:latin typeface="微软雅黑" panose="020B0503020204020204" pitchFamily="34" charset="-122"/>
                <a:ea typeface="微软雅黑" panose="020B0503020204020204" pitchFamily="34" charset="-122"/>
                <a:cs typeface="微软雅黑" panose="020B0503020204020204" pitchFamily="34" charset="-122"/>
                <a:sym typeface="+mn-ea"/>
              </a:rPr>
              <a:t>基本配置命令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（3）设置交换机的加密使能口令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 通过Console口连接华为交换机，console默认有初始密码，第一次登陆需要修改。</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user-interface console 0</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//设置console接口密</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[Huawei-ui-console0]</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authentication-mode password</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//设置认证方式为密码认证</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例如，将交换机的加密使能口令设置为s3，,则配置命令为：</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[Huawei-ui-console0]</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set authentication password cipher s3</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（4）查看交换机信息</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可以使用display命令来查看交换机的信息。display命令动词后面所加的参数不同，所查看的信息也不同。</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display version</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//查看交换机硬件及软件的信息</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display current-configuration</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//显示当前正在运行的配置信息</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display interface type num</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//查看端口工作状态和配置参数信息</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display mac-address</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//查看MAC地址表</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（5）测试目的端的可达性</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ping IP address</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//测试目的端的可达性命令（IP address表示目的端的IP地址。）</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1104265" y="1600835"/>
            <a:ext cx="10046970" cy="5062220"/>
          </a:xfrm>
          <a:prstGeom prst="rect">
            <a:avLst/>
          </a:prstGeom>
          <a:noFill/>
        </p:spPr>
        <p:txBody>
          <a:bodyPr wrap="square" rtlCol="0" anchor="t">
            <a:noAutofit/>
          </a:bodyPr>
          <a:lstStyle/>
          <a:p>
            <a:pPr indent="457200" fontAlgn="auto">
              <a:lnSpc>
                <a:spcPct val="100000"/>
              </a:lnSpc>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．交换机的</a:t>
            </a:r>
            <a:r>
              <a:rPr lang="zh-CN" sz="1800" b="1">
                <a:latin typeface="微软雅黑" panose="020B0503020204020204" pitchFamily="34" charset="-122"/>
                <a:ea typeface="微软雅黑" panose="020B0503020204020204" pitchFamily="34" charset="-122"/>
                <a:cs typeface="微软雅黑" panose="020B0503020204020204" pitchFamily="34" charset="-122"/>
                <a:sym typeface="+mn-ea"/>
              </a:rPr>
              <a:t>基本配置命令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（6）交换机配置的保存和查看</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①保存配置文件</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save</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//需要在用户视图模式下，保存当前配置，将交换机的当前配置文件保存在NVRAM中，以便下次启动时生效。命令发出后，系统显示“Are you sure to continue?[Y/N]”， 输入y并按两次Enter键对当前配置进行保存，等出现“Save the configuration successfully.”后，表示保存完毕。</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②查看配置文件</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dir /all</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//查看flash中的文件目录</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（7）重新启动交换机</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reboot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 //重新启动交换机命令，命令发出后，系统显示“Are you sure to continue?[Y/N]”， 输入y并按Enter键进入系统重新启动过程，这个过程会显示交换机的运行状态，最后出现系统登陆初始形态，表明重启完。</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1104265" y="1600835"/>
            <a:ext cx="10046970" cy="5062220"/>
          </a:xfrm>
          <a:prstGeom prst="rect">
            <a:avLst/>
          </a:prstGeom>
          <a:noFill/>
        </p:spPr>
        <p:txBody>
          <a:bodyPr wrap="square" rtlCol="0" anchor="t">
            <a:noAutofit/>
          </a:bodyPr>
          <a:lstStyle/>
          <a:p>
            <a:pPr indent="457200" fontAlgn="auto">
              <a:lnSpc>
                <a:spcPct val="100000"/>
              </a:lnSpc>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sym typeface="+mn-ea"/>
              </a:rPr>
              <a:t>3</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1800" b="1">
                <a:latin typeface="微软雅黑" panose="020B0503020204020204" pitchFamily="34" charset="-122"/>
                <a:ea typeface="微软雅黑" panose="020B0503020204020204" pitchFamily="34" charset="-122"/>
                <a:cs typeface="微软雅黑" panose="020B0503020204020204" pitchFamily="34" charset="-122"/>
                <a:sym typeface="+mn-ea"/>
              </a:rPr>
              <a:t>使用交换机帮助命令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交换机的配置命令比较多，在配置交换机的过程中，应当学会灵活地使用帮助系统，这样可以起到事半功倍的效果。交换机的配置帮助命令有一定的规律和特点，总结如下：</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（1）支持命令简写与补全</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所有命令在不发生混淆的前提下都可以简写成前面的几个字符，只要简写后还能唯一地标识出是该命令即可，并支持键入“Tab”补全命令。如：命令system-view可以简写成sy，并且在sy后面按“Tab”，则可补全为system-view。</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（2）支持“？”求助</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在每种操作模式下直接输入“？”，可以显示该模式下的所有命令；输入命令+空格+“？”，可以显示命令参数并对其解释说明。如想对display的命令作一个具体的了解，可以使用：“display ?”；输入字符+“？”，可以显示以该字符开头的命令。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（3）命令历史缓存</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按组合键ctrl+P或者↑，可以显示上一条命令；按组合键ctrl+N或者↓，可以显示下一条命令。</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1104265" y="1600835"/>
            <a:ext cx="10046970" cy="5062220"/>
          </a:xfrm>
          <a:prstGeom prst="rect">
            <a:avLst/>
          </a:prstGeom>
          <a:noFill/>
        </p:spPr>
        <p:txBody>
          <a:bodyPr wrap="square" rtlCol="0" anchor="t">
            <a:noAutofit/>
          </a:bodyPr>
          <a:lstStyle/>
          <a:p>
            <a:pPr indent="457200" fontAlgn="auto">
              <a:lnSpc>
                <a:spcPct val="100000"/>
              </a:lnSpc>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sym typeface="+mn-ea"/>
              </a:rPr>
              <a:t>4</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1800" b="1">
                <a:latin typeface="微软雅黑" panose="020B0503020204020204" pitchFamily="34" charset="-122"/>
                <a:ea typeface="微软雅黑" panose="020B0503020204020204" pitchFamily="34" charset="-122"/>
                <a:cs typeface="微软雅黑" panose="020B0503020204020204" pitchFamily="34" charset="-122"/>
                <a:sym typeface="+mn-ea"/>
              </a:rPr>
              <a:t>华为模拟软件</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 eNSP 1.3.0</a:t>
            </a:r>
            <a:endParaRPr lang="zh-CN"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由于网络硬件设备存在数量和使用时间上的局限性，为了方便学习者练习，华为公司开发了一款非常好用的模拟软件──eNSP，模拟器中网络设备的配置方法与真实设备基本一致。本教材选用目前普遍使用的eNSP 1.3.0版本，教材中所有子项目的任务实施均以模拟软件操作为例给出解决方案的。安装完成后软件自行打开（窗口如1-17所示）。</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147482589"/>
          <p:cNvPicPr>
            <a:picLocks noChangeAspect="1"/>
          </p:cNvPicPr>
          <p:nvPr>
            <p:custDataLst>
              <p:tags r:id="rId1"/>
            </p:custDataLst>
          </p:nvPr>
        </p:nvPicPr>
        <p:blipFill>
          <a:blip r:embed="rId2"/>
          <a:stretch>
            <a:fillRect/>
          </a:stretch>
        </p:blipFill>
        <p:spPr>
          <a:xfrm>
            <a:off x="3813175" y="3353435"/>
            <a:ext cx="4320540" cy="2776220"/>
          </a:xfrm>
          <a:prstGeom prst="rect">
            <a:avLst/>
          </a:prstGeom>
          <a:noFill/>
          <a:ln w="9525">
            <a:noFill/>
          </a:ln>
        </p:spPr>
      </p:pic>
      <p:sp>
        <p:nvSpPr>
          <p:cNvPr id="5" name="文本框 4"/>
          <p:cNvSpPr txBox="1"/>
          <p:nvPr>
            <p:custDataLst>
              <p:tags r:id="rId3"/>
            </p:custDataLst>
          </p:nvPr>
        </p:nvSpPr>
        <p:spPr>
          <a:xfrm>
            <a:off x="4498975" y="6249035"/>
            <a:ext cx="291084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17</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eNSP 1.3.0 </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的界面</a:t>
            </a:r>
            <a:endPar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3</a:t>
            </a:r>
            <a:r>
              <a:rPr sz="2400" b="1" dirty="0"/>
              <a:t>  </a:t>
            </a:r>
            <a:r>
              <a:rPr lang="zh-CN" sz="2400" b="1" dirty="0"/>
              <a:t>交换机的常用配置</a:t>
            </a:r>
            <a:r>
              <a:rPr lang="zh-CN" sz="2400" b="1" dirty="0"/>
              <a:t>命令</a:t>
            </a:r>
            <a:endParaRPr lang="zh-CN" sz="2400" b="1" dirty="0"/>
          </a:p>
        </p:txBody>
      </p:sp>
      <p:sp>
        <p:nvSpPr>
          <p:cNvPr id="2" name="文本框 1"/>
          <p:cNvSpPr txBox="1"/>
          <p:nvPr/>
        </p:nvSpPr>
        <p:spPr>
          <a:xfrm>
            <a:off x="461645" y="1600835"/>
            <a:ext cx="7553960" cy="5062220"/>
          </a:xfrm>
          <a:prstGeom prst="rect">
            <a:avLst/>
          </a:prstGeom>
          <a:noFill/>
        </p:spPr>
        <p:txBody>
          <a:bodyPr wrap="square" rtlCol="0" anchor="t">
            <a:noAutofit/>
          </a:bodyPr>
          <a:lstStyle/>
          <a:p>
            <a:pPr indent="457200" fontAlgn="auto">
              <a:lnSpc>
                <a:spcPct val="100000"/>
              </a:lnSpc>
              <a:buClrTx/>
              <a:buSzTx/>
              <a:buFontTx/>
            </a:pPr>
            <a:r>
              <a:rPr lang="en-US" sz="1800" b="1">
                <a:latin typeface="微软雅黑" panose="020B0503020204020204" pitchFamily="34" charset="-122"/>
                <a:ea typeface="微软雅黑" panose="020B0503020204020204" pitchFamily="34" charset="-122"/>
                <a:cs typeface="微软雅黑" panose="020B0503020204020204" pitchFamily="34" charset="-122"/>
                <a:sym typeface="+mn-ea"/>
              </a:rPr>
              <a:t>5</a:t>
            </a:r>
            <a:r>
              <a:rPr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1800" b="1">
                <a:latin typeface="微软雅黑" panose="020B0503020204020204" pitchFamily="34" charset="-122"/>
                <a:ea typeface="微软雅黑" panose="020B0503020204020204" pitchFamily="34" charset="-122"/>
                <a:cs typeface="微软雅黑" panose="020B0503020204020204" pitchFamily="34" charset="-122"/>
                <a:sym typeface="+mn-ea"/>
              </a:rPr>
              <a:t>基本配置实例</a:t>
            </a:r>
            <a:endParaRPr lang="zh-CN"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例1 通过eNSP 1.3.0搭建网络（网络拓扑图如图1-18所示），并完成下面的要求：</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通过PC1的超级终端功能登录到交换机；</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将交换机重命名为S1；</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适当配置S1，为远程登录S1做好准备（具体要求：S1的0-4五个虚拟终端用户远程登录时需要验证，telnet远程登录，其账号admin, 验证密码为abc；ssh远程登录，其账号root，验证密码为123；交换机本地密码为456；VLAN 1的IP地址为192.168.100.1，子网掩码均为255.255.255.0）；</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配置PC1的IP地址192.168.100.10</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查看PC1 ping S1的结果；</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通过PC1本地console登录交换机S1；</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通过使用telnet及ssh远程登录到交换机S1（模拟远程登录本地）；</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查看SW1上的MAC地址表；</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fontAlgn="auto">
              <a:lnSpc>
                <a:spcPct val="100000"/>
              </a:lnSpc>
              <a:buClrTx/>
              <a:buSzTx/>
              <a:buFont typeface="Wingdings" panose="05000000000000000000" charset="0"/>
              <a:buChar char="Ø"/>
            </a:pPr>
            <a:r>
              <a:rPr sz="1800">
                <a:latin typeface="微软雅黑" panose="020B0503020204020204" pitchFamily="34" charset="-122"/>
                <a:ea typeface="微软雅黑" panose="020B0503020204020204" pitchFamily="34" charset="-122"/>
                <a:cs typeface="微软雅黑" panose="020B0503020204020204" pitchFamily="34" charset="-122"/>
                <a:sym typeface="+mn-ea"/>
              </a:rPr>
              <a:t>查看SW1的当前配置，并将其保存成启动配置。 </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文本框 4"/>
          <p:cNvSpPr txBox="1"/>
          <p:nvPr>
            <p:custDataLst>
              <p:tags r:id="rId1"/>
            </p:custDataLst>
          </p:nvPr>
        </p:nvSpPr>
        <p:spPr>
          <a:xfrm>
            <a:off x="8308975" y="4115435"/>
            <a:ext cx="291084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 </a:t>
            </a:r>
            <a:r>
              <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基本配置实例拓扑图</a:t>
            </a:r>
            <a:endParaRPr lang="zh-CN"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147482588"/>
          <p:cNvPicPr>
            <a:picLocks noChangeAspect="1"/>
          </p:cNvPicPr>
          <p:nvPr>
            <p:custDataLst>
              <p:tags r:id="rId2"/>
            </p:custDataLst>
          </p:nvPr>
        </p:nvPicPr>
        <p:blipFill>
          <a:blip r:embed="rId3"/>
          <a:stretch>
            <a:fillRect/>
          </a:stretch>
        </p:blipFill>
        <p:spPr>
          <a:xfrm>
            <a:off x="7775575" y="2896235"/>
            <a:ext cx="4318000" cy="1154430"/>
          </a:xfrm>
          <a:prstGeom prst="rect">
            <a:avLst/>
          </a:prstGeom>
          <a:noFill/>
          <a:ln w="9525">
            <a:noFill/>
          </a:ln>
        </p:spPr>
      </p:pic>
    </p:spTree>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566"/>
          <p:cNvPicPr>
            <a:picLocks noChangeAspect="1"/>
          </p:cNvPicPr>
          <p:nvPr>
            <p:custDataLst>
              <p:tags r:id="rId1"/>
            </p:custDataLst>
          </p:nvPr>
        </p:nvPicPr>
        <p:blipFill>
          <a:blip r:embed="rId2"/>
          <a:stretch>
            <a:fillRect/>
          </a:stretch>
        </p:blipFill>
        <p:spPr>
          <a:xfrm>
            <a:off x="7775575" y="4420235"/>
            <a:ext cx="2799080" cy="1945640"/>
          </a:xfrm>
          <a:prstGeom prst="rect">
            <a:avLst/>
          </a:prstGeom>
          <a:noFill/>
          <a:ln w="9525">
            <a:noFill/>
          </a:ln>
        </p:spPr>
      </p:pic>
      <p:sp>
        <p:nvSpPr>
          <p:cNvPr id="4" name="标题 3"/>
          <p:cNvSpPr>
            <a:spLocks noGrp="1"/>
          </p:cNvSpPr>
          <p:nvPr>
            <p:ph type="title"/>
          </p:nvPr>
        </p:nvSpPr>
        <p:spPr/>
        <p:txBody>
          <a:bodyPr/>
          <a:lstStyle/>
          <a:p>
            <a:r>
              <a:rPr sz="2400" dirty="0"/>
              <a:t>1.4  项目设计与准备</a:t>
            </a:r>
            <a:endParaRPr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项目设计</a:t>
            </a:r>
            <a:endParaRPr lang="zh-CN" sz="2400" b="1" dirty="0"/>
          </a:p>
        </p:txBody>
      </p:sp>
      <p:sp>
        <p:nvSpPr>
          <p:cNvPr id="3" name="文本框 2"/>
          <p:cNvSpPr txBox="1"/>
          <p:nvPr/>
        </p:nvSpPr>
        <p:spPr>
          <a:xfrm>
            <a:off x="1104265" y="1524635"/>
            <a:ext cx="10514330" cy="2683510"/>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采取通过终端连接交换机Console口的方式进行本地管理，进行初始化的配置，为了方便以后维护管理交换机，在交换机上启用远程登录的功能，同时考虑到安全问题，为远程登录设置登录密码；为了实现远程登录功能，需要为每台交换机配置一个管理IP，并将所有的管理地址设置到同一个网络段192.168.100.0/29，并划分到VLAN 1（交换机默认VLAN）中。</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1）搭建网络</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根据图1-34（在模拟软件eNSP中的拓扑图） AAA公司总部内网拓扑结构图及表1-1中的具体要求，通过添加设备搭建目标网络。</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2）网络设备基本配置</a:t>
            </a:r>
            <a:endPar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（1）各设备配置主机名称（见表1-2）</a:t>
            </a:r>
            <a:endPar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（2）S1、S2、S3要开启远程登录（SSH）功能，远程登录账号为“root”密码为“111111”。</a:t>
            </a:r>
            <a:endPar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（3）本子项目任务完成后，所有设备配置结果应当保存到启动配置中。</a:t>
            </a:r>
            <a:endPar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5" name="文本框 4"/>
          <p:cNvSpPr txBox="1"/>
          <p:nvPr>
            <p:custDataLst>
              <p:tags r:id="rId3"/>
            </p:custDataLst>
          </p:nvPr>
        </p:nvSpPr>
        <p:spPr>
          <a:xfrm>
            <a:off x="7699375" y="6325235"/>
            <a:ext cx="2910840" cy="275590"/>
          </a:xfrm>
          <a:prstGeom prst="rect">
            <a:avLst/>
          </a:prstGeom>
          <a:noFill/>
          <a:ln w="9525">
            <a:noFill/>
          </a:ln>
        </p:spPr>
        <p:txBody>
          <a:bodyPr wrap="square">
            <a:spAutoFit/>
          </a:bodyPr>
          <a:p>
            <a:pPr indent="0" algn="ct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34</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AAA公司总部内网拓扑结构图</a:t>
            </a:r>
            <a:endPar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7" name="表格 6"/>
          <p:cNvGraphicFramePr/>
          <p:nvPr>
            <p:custDataLst>
              <p:tags r:id="rId4"/>
            </p:custDataLst>
          </p:nvPr>
        </p:nvGraphicFramePr>
        <p:xfrm>
          <a:off x="1222692" y="4801235"/>
          <a:ext cx="4732338" cy="685800"/>
        </p:xfrm>
        <a:graphic>
          <a:graphicData uri="http://schemas.openxmlformats.org/drawingml/2006/table">
            <a:tbl>
              <a:tblPr/>
              <a:tblGrid>
                <a:gridCol w="1092200"/>
                <a:gridCol w="1098550"/>
                <a:gridCol w="1220788"/>
                <a:gridCol w="1320800"/>
              </a:tblGrid>
              <a:tr h="190500">
                <a:tc>
                  <a:txBody>
                    <a:bodyPr/>
                    <a:p>
                      <a:pPr indent="0" algn="ctr">
                        <a:buNone/>
                      </a:pPr>
                      <a:r>
                        <a:rPr lang="en-US" sz="1000" b="1">
                          <a:latin typeface="微软雅黑" panose="020B0503020204020204" pitchFamily="34" charset="-122"/>
                          <a:ea typeface="微软雅黑" panose="020B0503020204020204" pitchFamily="34" charset="-122"/>
                          <a:cs typeface="宋体" panose="02010600030101010101" pitchFamily="2" charset="-122"/>
                        </a:rPr>
                        <a:t>源设备名称</a:t>
                      </a:r>
                      <a:endParaRPr lang="en-US" altLang="en-US" sz="10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latin typeface="微软雅黑" panose="020B0503020204020204" pitchFamily="34" charset="-122"/>
                          <a:ea typeface="微软雅黑" panose="020B0503020204020204" pitchFamily="34" charset="-122"/>
                          <a:cs typeface="宋体" panose="02010600030101010101" pitchFamily="2" charset="-122"/>
                        </a:rPr>
                        <a:t>设备接口</a:t>
                      </a:r>
                      <a:endParaRPr lang="en-US" altLang="en-US" sz="10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latin typeface="微软雅黑" panose="020B0503020204020204" pitchFamily="34" charset="-122"/>
                          <a:ea typeface="微软雅黑" panose="020B0503020204020204" pitchFamily="34" charset="-122"/>
                          <a:cs typeface="宋体" panose="02010600030101010101" pitchFamily="2" charset="-122"/>
                        </a:rPr>
                        <a:t>目标设备名称</a:t>
                      </a:r>
                      <a:endParaRPr lang="en-US" altLang="en-US" sz="10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latin typeface="微软雅黑" panose="020B0503020204020204" pitchFamily="34" charset="-122"/>
                          <a:ea typeface="微软雅黑" panose="020B0503020204020204" pitchFamily="34" charset="-122"/>
                          <a:cs typeface="宋体" panose="02010600030101010101" pitchFamily="2" charset="-122"/>
                        </a:rPr>
                        <a:t>设备接口</a:t>
                      </a:r>
                      <a:endParaRPr lang="en-US" altLang="en-US" sz="1000" b="1">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r>
              <a:tr h="165100">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S1</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G</a:t>
                      </a:r>
                      <a:r>
                        <a:rPr lang="en-US" sz="1000" b="0">
                          <a:latin typeface="微软雅黑" panose="020B0503020204020204" pitchFamily="34" charset="-122"/>
                          <a:ea typeface="微软雅黑" panose="020B0503020204020204" pitchFamily="34" charset="-122"/>
                          <a:cs typeface="Arial" panose="020B0604020202020204" pitchFamily="34" charset="0"/>
                        </a:rPr>
                        <a:t>0/</a:t>
                      </a:r>
                      <a:r>
                        <a:rPr lang="en-US" sz="1000" b="0">
                          <a:latin typeface="微软雅黑" panose="020B0503020204020204" pitchFamily="34" charset="-122"/>
                          <a:ea typeface="微软雅黑" panose="020B0503020204020204" pitchFamily="34" charset="-122"/>
                          <a:cs typeface="宋体" panose="02010600030101010101" pitchFamily="2" charset="-122"/>
                        </a:rPr>
                        <a:t>0/1</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S3</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Arial" panose="020B0604020202020204" pitchFamily="34" charset="0"/>
                        </a:rPr>
                        <a:t>G0/</a:t>
                      </a:r>
                      <a:r>
                        <a:rPr lang="en-US" sz="1000" b="0">
                          <a:latin typeface="微软雅黑" panose="020B0503020204020204" pitchFamily="34" charset="-122"/>
                          <a:ea typeface="微软雅黑" panose="020B0503020204020204" pitchFamily="34" charset="-122"/>
                          <a:cs typeface="宋体" panose="02010600030101010101" pitchFamily="2" charset="-122"/>
                        </a:rPr>
                        <a:t>0/1</a:t>
                      </a:r>
                      <a:endParaRPr lang="en-US" altLang="en-US" sz="10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5100">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S1</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G</a:t>
                      </a:r>
                      <a:r>
                        <a:rPr lang="en-US" sz="1000" b="0">
                          <a:latin typeface="微软雅黑" panose="020B0503020204020204" pitchFamily="34" charset="-122"/>
                          <a:ea typeface="微软雅黑" panose="020B0503020204020204" pitchFamily="34" charset="-122"/>
                          <a:cs typeface="Arial" panose="020B0604020202020204" pitchFamily="34" charset="0"/>
                        </a:rPr>
                        <a:t>0/</a:t>
                      </a:r>
                      <a:r>
                        <a:rPr lang="en-US" sz="1000" b="0">
                          <a:latin typeface="微软雅黑" panose="020B0503020204020204" pitchFamily="34" charset="-122"/>
                          <a:ea typeface="微软雅黑" panose="020B0503020204020204" pitchFamily="34" charset="-122"/>
                          <a:cs typeface="宋体" panose="02010600030101010101" pitchFamily="2" charset="-122"/>
                        </a:rPr>
                        <a:t>0/</a:t>
                      </a:r>
                      <a:r>
                        <a:rPr lang="en-US" sz="1000" b="0">
                          <a:latin typeface="微软雅黑" panose="020B0503020204020204" pitchFamily="34" charset="-122"/>
                          <a:ea typeface="微软雅黑" panose="020B0503020204020204" pitchFamily="34" charset="-122"/>
                          <a:cs typeface="Arial" panose="020B0604020202020204" pitchFamily="34" charset="0"/>
                        </a:rPr>
                        <a:t>2</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S2</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G</a:t>
                      </a:r>
                      <a:r>
                        <a:rPr lang="en-US" sz="1000" b="0">
                          <a:latin typeface="微软雅黑" panose="020B0503020204020204" pitchFamily="34" charset="-122"/>
                          <a:ea typeface="微软雅黑" panose="020B0503020204020204" pitchFamily="34" charset="-122"/>
                          <a:cs typeface="Arial" panose="020B0604020202020204" pitchFamily="34" charset="0"/>
                        </a:rPr>
                        <a:t>0/</a:t>
                      </a:r>
                      <a:r>
                        <a:rPr lang="en-US" sz="1000" b="0">
                          <a:latin typeface="微软雅黑" panose="020B0503020204020204" pitchFamily="34" charset="-122"/>
                          <a:ea typeface="微软雅黑" panose="020B0503020204020204" pitchFamily="34" charset="-122"/>
                          <a:cs typeface="宋体" panose="02010600030101010101" pitchFamily="2" charset="-122"/>
                        </a:rPr>
                        <a:t>0/</a:t>
                      </a:r>
                      <a:r>
                        <a:rPr lang="en-US" sz="1000" b="0">
                          <a:latin typeface="微软雅黑" panose="020B0503020204020204" pitchFamily="34" charset="-122"/>
                          <a:ea typeface="微软雅黑" panose="020B0503020204020204" pitchFamily="34" charset="-122"/>
                          <a:cs typeface="Arial" panose="020B0604020202020204" pitchFamily="34" charset="0"/>
                        </a:rPr>
                        <a:t>2</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5100">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S2</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Arial" panose="020B0604020202020204" pitchFamily="34" charset="0"/>
                        </a:rPr>
                        <a:t>G0/0/1</a:t>
                      </a:r>
                      <a:endParaRPr lang="en-US" altLang="en-US" sz="10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宋体" panose="02010600030101010101" pitchFamily="2" charset="-122"/>
                        </a:rPr>
                        <a:t>S3</a:t>
                      </a:r>
                      <a:endParaRPr lang="en-US" altLang="en-US" sz="1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Arial" panose="020B0604020202020204" pitchFamily="34" charset="0"/>
                        </a:rPr>
                        <a:t>G0/0/2</a:t>
                      </a:r>
                      <a:endParaRPr lang="en-US" altLang="en-US" sz="10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文本框 7"/>
          <p:cNvSpPr txBox="1"/>
          <p:nvPr>
            <p:custDataLst>
              <p:tags r:id="rId5"/>
            </p:custDataLst>
          </p:nvPr>
        </p:nvSpPr>
        <p:spPr>
          <a:xfrm>
            <a:off x="2060575" y="5487035"/>
            <a:ext cx="2910840" cy="275590"/>
          </a:xfrm>
          <a:prstGeom prst="rect">
            <a:avLst/>
          </a:prstGeom>
          <a:noFill/>
          <a:ln w="9525">
            <a:noFill/>
          </a:ln>
        </p:spPr>
        <p:txBody>
          <a:bodyPr wrap="square">
            <a:spAutoFit/>
          </a:bodyPr>
          <a:p>
            <a:pPr indent="0" algn="ct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表1-1 总部内网各设备物理连接情况</a:t>
            </a:r>
            <a:endPar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9" name="表格 8"/>
          <p:cNvGraphicFramePr/>
          <p:nvPr>
            <p:custDataLst>
              <p:tags r:id="rId6"/>
            </p:custDataLst>
          </p:nvPr>
        </p:nvGraphicFramePr>
        <p:xfrm>
          <a:off x="1222058" y="5807075"/>
          <a:ext cx="4930775" cy="609600"/>
        </p:xfrm>
        <a:graphic>
          <a:graphicData uri="http://schemas.openxmlformats.org/drawingml/2006/table">
            <a:tbl>
              <a:tblPr/>
              <a:tblGrid>
                <a:gridCol w="701675"/>
                <a:gridCol w="1017588"/>
                <a:gridCol w="1360487"/>
                <a:gridCol w="528638"/>
                <a:gridCol w="1322387"/>
              </a:tblGrid>
              <a:tr h="152400">
                <a:tc>
                  <a:txBody>
                    <a:bodyPr/>
                    <a:p>
                      <a:pPr indent="0" algn="ctr">
                        <a:buNone/>
                      </a:pPr>
                      <a:r>
                        <a:rPr lang="en-US" sz="1000" b="1">
                          <a:latin typeface="宋体" panose="02010600030101010101" pitchFamily="2" charset="-122"/>
                          <a:ea typeface="宋体" panose="02010600030101010101" pitchFamily="2" charset="-122"/>
                          <a:cs typeface="宋体" panose="02010600030101010101" pitchFamily="2" charset="-122"/>
                        </a:rPr>
                        <a:t>设备名称</a:t>
                      </a:r>
                      <a:endParaRPr lang="en-US" altLang="en-US" sz="1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latin typeface="宋体" panose="02010600030101010101" pitchFamily="2" charset="-122"/>
                          <a:ea typeface="宋体" panose="02010600030101010101" pitchFamily="2" charset="-122"/>
                          <a:cs typeface="宋体" panose="02010600030101010101" pitchFamily="2" charset="-122"/>
                        </a:rPr>
                        <a:t>配置主机名</a:t>
                      </a:r>
                      <a:r>
                        <a:rPr lang="en-US" sz="900" b="1">
                          <a:latin typeface="宋体" panose="02010600030101010101" pitchFamily="2" charset="-122"/>
                          <a:ea typeface="宋体" panose="02010600030101010101" pitchFamily="2" charset="-122"/>
                          <a:cs typeface="宋体" panose="02010600030101010101" pitchFamily="2" charset="-122"/>
                        </a:rPr>
                        <a:t>（</a:t>
                      </a:r>
                      <a:r>
                        <a:rPr lang="en-US" sz="900" b="1">
                          <a:latin typeface="Arial" panose="020B0604020202020204" pitchFamily="34" charset="0"/>
                          <a:cs typeface="Arial" panose="020B0604020202020204" pitchFamily="34" charset="0"/>
                        </a:rPr>
                        <a:t>Sysname</a:t>
                      </a:r>
                      <a:r>
                        <a:rPr lang="en-US" sz="900" b="1">
                          <a:latin typeface="宋体" panose="02010600030101010101" pitchFamily="2" charset="-122"/>
                          <a:ea typeface="宋体" panose="02010600030101010101" pitchFamily="2" charset="-122"/>
                          <a:cs typeface="宋体" panose="02010600030101010101" pitchFamily="2" charset="-122"/>
                        </a:rPr>
                        <a:t>名）</a:t>
                      </a:r>
                      <a:endParaRPr lang="en-US" altLang="en-US" sz="1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latin typeface="宋体" panose="02010600030101010101" pitchFamily="2" charset="-122"/>
                          <a:ea typeface="宋体" panose="02010600030101010101" pitchFamily="2" charset="-122"/>
                          <a:cs typeface="宋体" panose="02010600030101010101" pitchFamily="2" charset="-122"/>
                        </a:rPr>
                        <a:t>管理IP</a:t>
                      </a:r>
                      <a:endParaRPr lang="en-US" altLang="en-US" sz="1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latin typeface="宋体" panose="02010600030101010101" pitchFamily="2" charset="-122"/>
                          <a:ea typeface="宋体" panose="02010600030101010101" pitchFamily="2" charset="-122"/>
                          <a:cs typeface="宋体" panose="02010600030101010101" pitchFamily="2" charset="-122"/>
                        </a:rPr>
                        <a:t>VLAN</a:t>
                      </a:r>
                      <a:endParaRPr lang="en-US" altLang="en-US" sz="1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latin typeface="宋体" panose="02010600030101010101" pitchFamily="2" charset="-122"/>
                          <a:ea typeface="宋体" panose="02010600030101010101" pitchFamily="2" charset="-122"/>
                          <a:cs typeface="宋体" panose="02010600030101010101" pitchFamily="2" charset="-122"/>
                        </a:rPr>
                        <a:t>说明</a:t>
                      </a:r>
                      <a:endParaRPr lang="en-US" altLang="en-US" sz="1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15240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S1</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S1</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192.168.100.1/29</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总部核心层交换机</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S2</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S2</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192.168.100.2/29</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总部核心层交换机</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S3</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S3</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192.168.100.3/29</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总部核心层交换机</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custDataLst>
              <p:tags r:id="rId7"/>
            </p:custDataLst>
          </p:nvPr>
        </p:nvSpPr>
        <p:spPr>
          <a:xfrm>
            <a:off x="2136775" y="6563360"/>
            <a:ext cx="2910840" cy="275590"/>
          </a:xfrm>
          <a:prstGeom prst="rect">
            <a:avLst/>
          </a:prstGeom>
          <a:noFill/>
          <a:ln w="9525">
            <a:noFill/>
          </a:ln>
        </p:spPr>
        <p:txBody>
          <a:bodyPr wrap="square">
            <a:spAutoFit/>
          </a:bodyPr>
          <a:p>
            <a:pPr algn="ctr">
              <a:buClrTx/>
              <a:buSzTx/>
              <a:buFontTx/>
            </a:pP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表1-2 各交换机的命名及说明</a:t>
            </a:r>
            <a:endPar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1-1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S3</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10514330" cy="3727450"/>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1．搭建网络（具体步骤与例1类似，此处略）</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在eNSP 中，根据图1-34 AAA公司总部内网拓扑结构图搭建网络。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2．配置交换机</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对交换机S3的配置，包括开启远程登录功能，身份认证方式为AAA认证（ssh账号为root，密码为111111）。同时为其配置管理IP地址（这里使用默认VLAN 1，并将其虚地址IP设置为“192.168.100.3/29”）和本地密码为123456(加密)。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1）为设备S3（默认名为Huawei）命名为S3，配置本地密码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system-view</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//进入系统视图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sysname S3</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//为设备S3命名为S3</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user-interface console 0</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[S3-ui-console0]</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authentication-mode password</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[S3-ui-console0]</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set authentication password cipher 123456</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[S3-ui-console0]</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1-1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S3</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10514330" cy="4115435"/>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2．配置交换机</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2）配置ssh远程登录</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stelnet server enable</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//开启ssh服务</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ssh authentication-type default password</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aaa</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password cipher 111111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//配置ssh用户名和密码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service-type ssh</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privilege level 3</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//用户级别修改为3（管理级）</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rsa local-key-pair create</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//在交换机上生成本地密钥对</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user-interface vty 0 4</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//配置0-4共5个虚拟终端用户</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[S3-ui-vty0-4]</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authentication-mode aaa</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//配置VTY，认证方式为AAA认证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[S3-ui-vty0-4]</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protocol inbound ssh</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//允许用户以SSH的方式接入</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[S3-ui-vty0-4]</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1-1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S3</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10514330" cy="4115435"/>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2．配置交换机</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3）配置交换机远程管理的IP地址</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interface Vlanif 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//进入交换机默认VLAN 1的接口视图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[S3-Vlanif1]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ip address 192.168.100.3 29</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//配置交换机远程管理的IP地址，这里使用192.168.100.3/29</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[S3-Vlanif1]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 </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//返回系统视图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5）保存配置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&lt;S3&gt;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save</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//将当前配置保存成启动配置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6）查看配置信息</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&lt;S3&gt;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display current-configuration</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//显示交换机当前运行的配置参数命令</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&lt;S3&gt;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display saved-configuration</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//查看保存配置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技巧：在每条命令生效后，管理终端总会弹出警告信息，让人不胜其烦。可用命令取消警告信息：undo info-center enable。</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4786728" y="451628"/>
            <a:ext cx="6927608" cy="1478911"/>
            <a:chOff x="3831" y="3919"/>
            <a:chExt cx="11776" cy="3366"/>
          </a:xfrm>
        </p:grpSpPr>
        <p:sp>
          <p:nvSpPr>
            <p:cNvPr id="15" name="文本框 14"/>
            <p:cNvSpPr txBox="1"/>
            <p:nvPr/>
          </p:nvSpPr>
          <p:spPr>
            <a:xfrm>
              <a:off x="3831" y="3919"/>
              <a:ext cx="11776" cy="3366"/>
            </a:xfrm>
            <a:prstGeom prst="rect">
              <a:avLst/>
            </a:prstGeom>
            <a:noFill/>
          </p:spPr>
          <p:txBody>
            <a:bodyPr wrap="square" rtlCol="0" anchor="t">
              <a:spAutoFit/>
            </a:bodyPr>
            <a:lstStyle/>
            <a:p>
              <a:pPr algn="dist" defTabSz="914400">
                <a:lnSpc>
                  <a:spcPct val="110000"/>
                </a:lnSpc>
              </a:pPr>
              <a:r>
                <a:rPr lang="en-US" sz="8800" dirty="0">
                  <a:solidFill>
                    <a:prstClr val="black"/>
                  </a:solidFill>
                  <a:latin typeface="微软雅黑" panose="020B0503020204020204" pitchFamily="34" charset="-122"/>
                  <a:ea typeface="微软雅黑" panose="020B0503020204020204" pitchFamily="34" charset="-122"/>
                  <a:cs typeface="+mn-ea"/>
                  <a:sym typeface="+mn-lt"/>
                </a:rPr>
                <a:t>CONTENTS</a:t>
              </a:r>
              <a:endParaRPr lang="en-US" sz="88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 name="文本框 3"/>
            <p:cNvSpPr txBox="1"/>
            <p:nvPr/>
          </p:nvSpPr>
          <p:spPr>
            <a:xfrm>
              <a:off x="3831" y="3919"/>
              <a:ext cx="11776" cy="3366"/>
            </a:xfrm>
            <a:prstGeom prst="rect">
              <a:avLst/>
            </a:prstGeom>
            <a:noFill/>
          </p:spPr>
          <p:txBody>
            <a:bodyPr wrap="square" rtlCol="0" anchor="t">
              <a:spAutoFit/>
            </a:bodyPr>
            <a:lstStyle/>
            <a:p>
              <a:pPr algn="dist" defTabSz="914400">
                <a:lnSpc>
                  <a:spcPct val="110000"/>
                </a:lnSpc>
              </a:pPr>
              <a:r>
                <a:rPr lang="en-US" sz="8800" dirty="0">
                  <a:solidFill>
                    <a:srgbClr val="4080DC"/>
                  </a:solidFill>
                  <a:latin typeface="微软雅黑" panose="020B0503020204020204" pitchFamily="34" charset="-122"/>
                  <a:ea typeface="微软雅黑" panose="020B0503020204020204" pitchFamily="34" charset="-122"/>
                  <a:cs typeface="+mn-ea"/>
                  <a:sym typeface="+mn-lt"/>
                </a:rPr>
                <a:t>CONTENTS</a:t>
              </a:r>
              <a:endParaRPr lang="en-US" sz="8800" dirty="0">
                <a:solidFill>
                  <a:srgbClr val="4080DC"/>
                </a:solidFill>
                <a:latin typeface="微软雅黑" panose="020B0503020204020204" pitchFamily="34" charset="-122"/>
                <a:ea typeface="微软雅黑" panose="020B0503020204020204" pitchFamily="34" charset="-122"/>
                <a:cs typeface="+mn-ea"/>
                <a:sym typeface="+mn-lt"/>
              </a:endParaRPr>
            </a:p>
          </p:txBody>
        </p:sp>
      </p:grpSp>
      <p:sp>
        <p:nvSpPr>
          <p:cNvPr id="5" name="文本框 4"/>
          <p:cNvSpPr txBox="1"/>
          <p:nvPr/>
        </p:nvSpPr>
        <p:spPr>
          <a:xfrm>
            <a:off x="6273800" y="2011045"/>
            <a:ext cx="1125855" cy="683895"/>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1.1</a:t>
            </a:r>
            <a:endParaRPr lang="en-US" altLang="zh-CN" sz="3500" dirty="0">
              <a:solidFill>
                <a:srgbClr val="4080DC"/>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7409067" y="2107066"/>
            <a:ext cx="1467068" cy="514350"/>
          </a:xfrm>
          <a:prstGeom prst="rect">
            <a:avLst/>
          </a:prstGeom>
          <a:noFill/>
        </p:spPr>
        <p:txBody>
          <a:bodyPr wrap="square" rtlCol="0" anchor="t" anchorCtr="0">
            <a:spAutoFit/>
          </a:bodyPr>
          <a:lstStyle/>
          <a:p>
            <a:pPr defTabSz="914400">
              <a:lnSpc>
                <a:spcPct val="110000"/>
              </a:lnSpc>
            </a:pPr>
            <a:r>
              <a:rPr lang="zh-CN" altLang="en-US" sz="2500" dirty="0">
                <a:solidFill>
                  <a:prstClr val="black"/>
                </a:solidFill>
                <a:cs typeface="+mn-ea"/>
                <a:sym typeface="+mn-lt"/>
              </a:rPr>
              <a:t>项目导入</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6273800" y="2639060"/>
            <a:ext cx="1109980" cy="683895"/>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1.2</a:t>
            </a:r>
            <a:endParaRPr lang="en-US" altLang="zh-CN" sz="3500" dirty="0">
              <a:solidFill>
                <a:srgbClr val="4080DC"/>
              </a:solidFill>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7409066" y="2754054"/>
            <a:ext cx="4319568" cy="514350"/>
          </a:xfrm>
          <a:prstGeom prst="rect">
            <a:avLst/>
          </a:prstGeom>
          <a:noFill/>
        </p:spPr>
        <p:txBody>
          <a:bodyPr wrap="square" rtlCol="0" anchor="t" anchorCtr="0">
            <a:spAutoFit/>
          </a:bodyPr>
          <a:lstStyle/>
          <a:p>
            <a:pPr defTabSz="914400">
              <a:lnSpc>
                <a:spcPct val="110000"/>
              </a:lnSpc>
            </a:pPr>
            <a:r>
              <a:rPr lang="zh-CN" altLang="en-US" sz="2500" dirty="0">
                <a:solidFill>
                  <a:prstClr val="black"/>
                </a:solidFill>
                <a:cs typeface="+mn-ea"/>
                <a:sym typeface="+mn-lt"/>
              </a:rPr>
              <a:t>职业能力目标和要求</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6273800" y="3287395"/>
            <a:ext cx="1294130" cy="683895"/>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1.3</a:t>
            </a:r>
            <a:endParaRPr lang="en-US" altLang="zh-CN" sz="3500" dirty="0">
              <a:solidFill>
                <a:srgbClr val="4080DC"/>
              </a:solidFill>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7409067" y="3371531"/>
            <a:ext cx="1467068" cy="514350"/>
          </a:xfrm>
          <a:prstGeom prst="rect">
            <a:avLst/>
          </a:prstGeom>
          <a:noFill/>
        </p:spPr>
        <p:txBody>
          <a:bodyPr wrap="square" rtlCol="0" anchor="t" anchorCtr="0">
            <a:spAutoFit/>
          </a:bodyPr>
          <a:lstStyle/>
          <a:p>
            <a:pPr defTabSz="914400">
              <a:lnSpc>
                <a:spcPct val="110000"/>
              </a:lnSpc>
            </a:pPr>
            <a:r>
              <a:rPr lang="zh-CN" altLang="en-US" sz="2500" dirty="0">
                <a:solidFill>
                  <a:prstClr val="black"/>
                </a:solidFill>
                <a:cs typeface="+mn-ea"/>
                <a:sym typeface="+mn-lt"/>
              </a:rPr>
              <a:t>相关知识</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 name="文本框 11"/>
          <p:cNvSpPr txBox="1"/>
          <p:nvPr/>
        </p:nvSpPr>
        <p:spPr>
          <a:xfrm>
            <a:off x="6273800" y="3915410"/>
            <a:ext cx="1448435" cy="683895"/>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1.4</a:t>
            </a:r>
            <a:endParaRPr lang="en-US" altLang="zh-CN" sz="3500" dirty="0">
              <a:solidFill>
                <a:srgbClr val="4080DC"/>
              </a:solidFill>
              <a:latin typeface="微软雅黑" panose="020B0503020204020204" pitchFamily="34" charset="-122"/>
              <a:ea typeface="微软雅黑" panose="020B0503020204020204" pitchFamily="34" charset="-122"/>
              <a:cs typeface="+mn-ea"/>
              <a:sym typeface="+mn-lt"/>
            </a:endParaRPr>
          </a:p>
        </p:txBody>
      </p:sp>
      <p:sp>
        <p:nvSpPr>
          <p:cNvPr id="13" name="文本框 12"/>
          <p:cNvSpPr txBox="1"/>
          <p:nvPr/>
        </p:nvSpPr>
        <p:spPr>
          <a:xfrm>
            <a:off x="7409067" y="3974929"/>
            <a:ext cx="2405380" cy="514350"/>
          </a:xfrm>
          <a:prstGeom prst="rect">
            <a:avLst/>
          </a:prstGeom>
          <a:noFill/>
        </p:spPr>
        <p:txBody>
          <a:bodyPr wrap="square" rtlCol="0" anchor="t" anchorCtr="0">
            <a:spAutoFit/>
          </a:bodyPr>
          <a:lstStyle/>
          <a:p>
            <a:pPr algn="l" defTabSz="914400">
              <a:lnSpc>
                <a:spcPct val="110000"/>
              </a:lnSpc>
            </a:pPr>
            <a:r>
              <a:rPr lang="zh-CN" altLang="en-US" sz="2500" dirty="0">
                <a:solidFill>
                  <a:prstClr val="black"/>
                </a:solidFill>
                <a:cs typeface="+mn-ea"/>
                <a:sym typeface="+mn-lt"/>
              </a:rPr>
              <a:t>项目设计与准备</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6273800" y="4522470"/>
            <a:ext cx="1429385" cy="683895"/>
          </a:xfrm>
          <a:prstGeom prst="rect">
            <a:avLst/>
          </a:prstGeom>
          <a:noFill/>
        </p:spPr>
        <p:txBody>
          <a:bodyPr wrap="square" rtlCol="0" anchor="t" anchorCtr="0">
            <a:spAutoFit/>
          </a:bodyPr>
          <a:lstStyle/>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1.5</a:t>
            </a:r>
            <a:endParaRPr lang="en-US" altLang="zh-CN" sz="3500" dirty="0">
              <a:solidFill>
                <a:srgbClr val="4080DC"/>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7409067" y="4592422"/>
            <a:ext cx="1452880" cy="514350"/>
          </a:xfrm>
          <a:prstGeom prst="rect">
            <a:avLst/>
          </a:prstGeom>
          <a:noFill/>
        </p:spPr>
        <p:txBody>
          <a:bodyPr wrap="square" rtlCol="0" anchor="t" anchorCtr="0">
            <a:spAutoFit/>
          </a:bodyPr>
          <a:lstStyle/>
          <a:p>
            <a:pPr algn="l" defTabSz="914400">
              <a:lnSpc>
                <a:spcPct val="110000"/>
              </a:lnSpc>
            </a:pPr>
            <a:r>
              <a:rPr lang="zh-CN" altLang="en-US" sz="2500" dirty="0">
                <a:solidFill>
                  <a:prstClr val="black"/>
                </a:solidFill>
                <a:cs typeface="+mn-ea"/>
                <a:sym typeface="+mn-lt"/>
              </a:rPr>
              <a:t>项目实施</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pic>
        <p:nvPicPr>
          <p:cNvPr id="23" name="图片 22" descr="D:\APPT制作\新员工网络信息安全意识培训\素材\元素\图片\51miz-E850815-01D69F5C.png51miz-E850815-01D69F5C"/>
          <p:cNvPicPr>
            <a:picLocks noChangeAspect="1"/>
          </p:cNvPicPr>
          <p:nvPr/>
        </p:nvPicPr>
        <p:blipFill>
          <a:blip r:embed="rId2" cstate="screen"/>
          <a:srcRect/>
          <a:stretch>
            <a:fillRect/>
          </a:stretch>
        </p:blipFill>
        <p:spPr>
          <a:xfrm>
            <a:off x="1146325" y="2066221"/>
            <a:ext cx="3640402" cy="3620404"/>
          </a:xfrm>
          <a:prstGeom prst="rect">
            <a:avLst/>
          </a:prstGeom>
        </p:spPr>
      </p:pic>
      <p:sp>
        <p:nvSpPr>
          <p:cNvPr id="7" name="文本框 6"/>
          <p:cNvSpPr txBox="1"/>
          <p:nvPr/>
        </p:nvSpPr>
        <p:spPr>
          <a:xfrm>
            <a:off x="6248400" y="5182870"/>
            <a:ext cx="1276350" cy="683895"/>
          </a:xfrm>
          <a:prstGeom prst="rect">
            <a:avLst/>
          </a:prstGeom>
          <a:noFill/>
        </p:spPr>
        <p:txBody>
          <a:bodyPr wrap="square" rtlCol="0" anchor="t" anchorCtr="0">
            <a:spAutoFit/>
          </a:bodyPr>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1.6</a:t>
            </a:r>
            <a:endParaRPr lang="en-US" altLang="zh-CN" sz="3500" dirty="0">
              <a:solidFill>
                <a:srgbClr val="4080DC"/>
              </a:solidFill>
              <a:latin typeface="微软雅黑" panose="020B0503020204020204" pitchFamily="34" charset="-122"/>
              <a:ea typeface="微软雅黑" panose="020B0503020204020204" pitchFamily="34" charset="-122"/>
              <a:cs typeface="+mn-ea"/>
              <a:sym typeface="+mn-lt"/>
            </a:endParaRPr>
          </a:p>
        </p:txBody>
      </p:sp>
      <p:sp>
        <p:nvSpPr>
          <p:cNvPr id="8" name="文本框 7"/>
          <p:cNvSpPr txBox="1"/>
          <p:nvPr/>
        </p:nvSpPr>
        <p:spPr>
          <a:xfrm>
            <a:off x="7383667" y="5252822"/>
            <a:ext cx="1452880" cy="514350"/>
          </a:xfrm>
          <a:prstGeom prst="rect">
            <a:avLst/>
          </a:prstGeom>
          <a:noFill/>
        </p:spPr>
        <p:txBody>
          <a:bodyPr wrap="square" rtlCol="0" anchor="t" anchorCtr="0">
            <a:spAutoFit/>
          </a:bodyPr>
          <a:p>
            <a:pPr algn="l" defTabSz="914400">
              <a:lnSpc>
                <a:spcPct val="110000"/>
              </a:lnSpc>
            </a:pPr>
            <a:r>
              <a:rPr lang="zh-CN" altLang="en-US" sz="2500" dirty="0">
                <a:solidFill>
                  <a:prstClr val="black"/>
                </a:solidFill>
                <a:cs typeface="+mn-ea"/>
                <a:sym typeface="+mn-lt"/>
              </a:rPr>
              <a:t>项目验收</a:t>
            </a:r>
            <a:endParaRPr lang="en-US" altLang="zh-CN" sz="2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 name="文本框 10"/>
          <p:cNvSpPr txBox="1"/>
          <p:nvPr/>
        </p:nvSpPr>
        <p:spPr>
          <a:xfrm>
            <a:off x="6248400" y="5860415"/>
            <a:ext cx="1200150" cy="683895"/>
          </a:xfrm>
          <a:prstGeom prst="rect">
            <a:avLst/>
          </a:prstGeom>
          <a:noFill/>
        </p:spPr>
        <p:txBody>
          <a:bodyPr wrap="square" rtlCol="0" anchor="t" anchorCtr="0">
            <a:spAutoFit/>
          </a:bodyPr>
          <a:p>
            <a:pPr defTabSz="914400">
              <a:lnSpc>
                <a:spcPct val="110000"/>
              </a:lnSpc>
            </a:pPr>
            <a:r>
              <a:rPr lang="en-US" altLang="zh-CN" sz="3500" dirty="0">
                <a:solidFill>
                  <a:srgbClr val="4080DC"/>
                </a:solidFill>
                <a:latin typeface="微软雅黑" panose="020B0503020204020204" pitchFamily="34" charset="-122"/>
                <a:ea typeface="微软雅黑" panose="020B0503020204020204" pitchFamily="34" charset="-122"/>
                <a:cs typeface="+mn-ea"/>
                <a:sym typeface="+mn-lt"/>
              </a:rPr>
              <a:t>1.7</a:t>
            </a:r>
            <a:endParaRPr lang="en-US" altLang="zh-CN" sz="3500" dirty="0">
              <a:solidFill>
                <a:srgbClr val="4080DC"/>
              </a:solidFill>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7383667" y="5930367"/>
            <a:ext cx="1452880" cy="514350"/>
          </a:xfrm>
          <a:prstGeom prst="rect">
            <a:avLst/>
          </a:prstGeom>
          <a:noFill/>
        </p:spPr>
        <p:txBody>
          <a:bodyPr wrap="square" rtlCol="0" anchor="t" anchorCtr="0">
            <a:spAutoFit/>
          </a:bodyPr>
          <a:p>
            <a:pPr algn="l" defTabSz="914400">
              <a:lnSpc>
                <a:spcPct val="110000"/>
              </a:lnSpc>
            </a:pPr>
            <a:r>
              <a:rPr lang="zh-CN" altLang="en-US" sz="2500" dirty="0">
                <a:solidFill>
                  <a:prstClr val="black"/>
                </a:solidFill>
                <a:cs typeface="+mn-ea"/>
                <a:sym typeface="+mn-lt"/>
              </a:rPr>
              <a:t>项目小结</a:t>
            </a:r>
            <a:endParaRPr lang="zh-CN" altLang="en-US" sz="2500" dirty="0">
              <a:solidFill>
                <a:prstClr val="black"/>
              </a:solidFill>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500"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strVal val="#ppt_x"/>
                                          </p:val>
                                        </p:tav>
                                        <p:tav tm="100000">
                                          <p:val>
                                            <p:strVal val="#ppt_x"/>
                                          </p:val>
                                        </p:tav>
                                      </p:tavLst>
                                    </p:anim>
                                    <p:anim calcmode="lin" valueType="num">
                                      <p:cBhvr>
                                        <p:cTn id="16"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S2</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10514330" cy="4115435"/>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S1、S2的配置和S3的配置相似，这里仅仅给出相应的配置命令，其他的步骤省略。</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．S1相关配置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（1）为设备S1（默认名为Huawei）命名为S1，配置本地密码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system-view</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//进入系统视图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sysname S1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//为设备S1命名为S1</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user-interface console 0</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[S1-ui-console0]</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authentication-mode password</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[S1-ui-console0]</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set authentication password cipher 123456</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[S1-ui-console0]</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S2</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10514330" cy="4115435"/>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．S1相关配置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（2）配置ssh远程登录</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stelnet server enable</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//开启ssh服务</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ssh authentication-type default password</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aaa</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password cipher 111111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//配置ssh用户名和密码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service-type ssh</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privilege level 3</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//用户级别修改为3（管理级）</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[S1-aaa]</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rsa local-key-pair create</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//在交换机上生成本地密钥对</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user-interface vty 0 4</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//配置0-4共5个虚拟终端用户</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[S1-ui-vty0-4]</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authentication-mode aaa</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//配置VTY，认证方式为AAA认证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[S1-ui-vty0-4]</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protocol inbound ssh</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//允许用户以SSH的方式接入</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[S1-ui-vty0-4]</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S2</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9295130" cy="4115435"/>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．S1相关配置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（3）配置交换机远程管理的IP地址</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interface Vlanif 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//进入交换机默认VLAN 1的接口视图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[S1-Vlanif1]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ip address 192.168.100.1 29</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[S1-Vlanif1]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//返回系统视图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&lt;S1&gt;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save</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（4）查看VLAN虚接口状态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&lt;S1&gt;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display interface Vlanif 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//查看S1的VLAN虚接口状态（此时“Vlanif1 current state : UP”表示表示vlan 1虚接口和协议处于开启状态）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（5）测试连通性（S1 ping S3）</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&lt;S1&gt;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ping 192.168.100.3 </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//测试S1与S3的连通性</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S2</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9295130" cy="5316855"/>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相关配置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（1）为设备S2（默认名为Huawei）命名为S2，配置本地密码</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&lt;Huawei&gt;</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system-view</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//进入系统视图</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[Huawei]</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sysname S2</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//为设备S1命名为S1</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user-interface console 0</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[S2-ui-console0]</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authentication-mode password</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[S2-ui-console0]</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set authentication password cipher 123456</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[S2-ui-console0]</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（2）配置ssh远程登录</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stelnet server enable </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//开启ssh服务</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ssh authentication-type default password</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aaa</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[S2-aaa]</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password cipher 111111</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//配置ssh用户名和密码</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[S2-aaa]</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service-type ssh</a:t>
            </a:r>
            <a:endPar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[S2-aaa]</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local-user root privilege level 3 </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//用户级别修改为3（管理级）</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[S2-aaa]</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rsa local-key-pair create</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//在交换机上生成本地密钥对</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user-interface vty 0 4</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//配置0-4共5个虚拟终端用户</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[S2-ui-vty0-4]</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authentication-mode aaa</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//配置VTY，认证方式为AAA认证</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[S2-ui-vty0-4]</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protocol inbound ssh</a:t>
            </a: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 //允许用户以SSH的方式接入</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[S2-ui-vty0-4]</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a:t>
            </a:r>
            <a:r>
              <a:rPr lang="en-US" sz="2400" dirty="0"/>
              <a:t>5</a:t>
            </a:r>
            <a:r>
              <a:rPr sz="2400" dirty="0"/>
              <a:t>  </a:t>
            </a:r>
            <a:r>
              <a:rPr lang="zh-CN" sz="2400" dirty="0"/>
              <a:t>项目</a:t>
            </a:r>
            <a:r>
              <a:rPr lang="zh-CN" sz="2400" dirty="0"/>
              <a:t>实施</a:t>
            </a:r>
            <a:endParaRPr lang="zh-CN" sz="2400" dirty="0"/>
          </a:p>
        </p:txBody>
      </p:sp>
      <p:sp>
        <p:nvSpPr>
          <p:cNvPr id="6" name="内容占位符 5"/>
          <p:cNvSpPr>
            <a:spLocks noGrp="1"/>
          </p:cNvSpPr>
          <p:nvPr>
            <p:ph idx="13"/>
          </p:nvPr>
        </p:nvSpPr>
        <p:spPr/>
        <p:txBody>
          <a:bodyPr>
            <a:noAutofit/>
          </a:bodyPr>
          <a:lstStyle/>
          <a:p>
            <a:pPr indent="457200"/>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登录与管理交换机</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S2</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104265" y="1524635"/>
            <a:ext cx="9295130" cy="5316855"/>
          </a:xfrm>
          <a:prstGeom prst="rect">
            <a:avLst/>
          </a:prstGeom>
          <a:noFill/>
        </p:spPr>
        <p:txBody>
          <a:bodyPr wrap="square" rtlCol="0" anchor="t">
            <a:noAutofit/>
          </a:bodyPr>
          <a:lstStyle/>
          <a:p>
            <a:pPr indent="457200" algn="just" fontAlgn="auto">
              <a:lnSpc>
                <a:spcPct val="100000"/>
              </a:lnSpc>
              <a:buClrTx/>
              <a:buSzTx/>
              <a:buFont typeface="Wingdings" panose="05000000000000000000" charset="0"/>
              <a:buNone/>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相关配置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（3）配置交换机远程管理的IP地址</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interface Vlanif 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//进入交换机默认VLAN 1的接口视图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[S2-Vlanif1]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ip address 192.168.100.2 29</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[S2-Vlanif1]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//返回系统视图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quit</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&lt;S2&gt;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save</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（4）查看VLAN虚接口状态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&lt;S2&gt;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display interface Vlanif 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//查看S1的VLAN虚接口状态（此时“Vlanif1 current state : UP”表示表示vlan 1虚接口和协议处于开启状态）</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（5）测试连通性（S2 ping S3）</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&lt;S2&gt;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ping 192.168.100.3</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//测试S2与S3的连通性</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1.6  项目验收</a:t>
            </a:r>
            <a:endParaRPr sz="2400" dirty="0"/>
          </a:p>
        </p:txBody>
      </p:sp>
      <p:sp>
        <p:nvSpPr>
          <p:cNvPr id="6" name="内容占位符 5"/>
          <p:cNvSpPr>
            <a:spLocks noGrp="1"/>
          </p:cNvSpPr>
          <p:nvPr>
            <p:ph idx="13"/>
          </p:nvPr>
        </p:nvSpPr>
        <p:spPr/>
        <p:txBody>
          <a:bodyPr>
            <a:noAutofit/>
          </a:bodyPr>
          <a:lstStyle/>
          <a:p>
            <a:pPr indent="0" algn="just" fontAlgn="auto">
              <a:lnSpc>
                <a:spcPct val="100000"/>
              </a:lnSpc>
              <a:buClrTx/>
              <a:buSzTx/>
              <a:buFont typeface="Wingdings" panose="05000000000000000000" charset="0"/>
              <a:buNone/>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测试连通性</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104265" y="1524635"/>
            <a:ext cx="10359390" cy="554355"/>
          </a:xfrm>
          <a:prstGeom prst="rect">
            <a:avLst/>
          </a:prstGeom>
          <a:noFill/>
        </p:spPr>
        <p:txBody>
          <a:bodyPr wrap="square" rtlCol="0" anchor="t">
            <a:noAutofit/>
          </a:bodyPr>
          <a:lstStyle/>
          <a:p>
            <a:pPr indent="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从S3上分别ping S1、S2，发现网络均可达，其测试情况如图1-36～图1-47所示。</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147482564" descr="02"/>
          <p:cNvPicPr>
            <a:picLocks noChangeAspect="1"/>
          </p:cNvPicPr>
          <p:nvPr>
            <p:custDataLst>
              <p:tags r:id="rId1"/>
            </p:custDataLst>
          </p:nvPr>
        </p:nvPicPr>
        <p:blipFill>
          <a:blip r:embed="rId2"/>
          <a:stretch>
            <a:fillRect/>
          </a:stretch>
        </p:blipFill>
        <p:spPr>
          <a:xfrm>
            <a:off x="1103948" y="2332038"/>
            <a:ext cx="4318635" cy="1965325"/>
          </a:xfrm>
          <a:prstGeom prst="rect">
            <a:avLst/>
          </a:prstGeom>
          <a:noFill/>
          <a:ln w="9525">
            <a:noFill/>
          </a:ln>
        </p:spPr>
      </p:pic>
      <p:pic>
        <p:nvPicPr>
          <p:cNvPr id="5" name="图片 -2147482361" descr="03"/>
          <p:cNvPicPr>
            <a:picLocks noChangeAspect="1"/>
          </p:cNvPicPr>
          <p:nvPr>
            <p:custDataLst>
              <p:tags r:id="rId3"/>
            </p:custDataLst>
          </p:nvPr>
        </p:nvPicPr>
        <p:blipFill>
          <a:blip r:embed="rId4"/>
          <a:stretch>
            <a:fillRect/>
          </a:stretch>
        </p:blipFill>
        <p:spPr>
          <a:xfrm>
            <a:off x="6327458" y="2332038"/>
            <a:ext cx="4318635" cy="1965325"/>
          </a:xfrm>
          <a:prstGeom prst="rect">
            <a:avLst/>
          </a:prstGeom>
          <a:noFill/>
          <a:ln w="9525">
            <a:noFill/>
          </a:ln>
        </p:spPr>
      </p:pic>
      <p:sp>
        <p:nvSpPr>
          <p:cNvPr id="7" name="文本框 6"/>
          <p:cNvSpPr txBox="1"/>
          <p:nvPr>
            <p:custDataLst>
              <p:tags r:id="rId5"/>
            </p:custDataLst>
          </p:nvPr>
        </p:nvSpPr>
        <p:spPr>
          <a:xfrm>
            <a:off x="1755775" y="4496435"/>
            <a:ext cx="2910840" cy="275590"/>
          </a:xfrm>
          <a:prstGeom prst="rect">
            <a:avLst/>
          </a:prstGeom>
          <a:noFill/>
          <a:ln w="9525">
            <a:noFill/>
          </a:ln>
        </p:spPr>
        <p:txBody>
          <a:bodyPr wrap="square">
            <a:spAutoFit/>
          </a:bodyPr>
          <a:p>
            <a:pPr indent="0" algn="ct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图1-36 S3与S1连通性测试</a:t>
            </a:r>
            <a:endPar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6"/>
            </p:custDataLst>
          </p:nvPr>
        </p:nvSpPr>
        <p:spPr>
          <a:xfrm>
            <a:off x="6937375" y="4504690"/>
            <a:ext cx="2910840" cy="275590"/>
          </a:xfrm>
          <a:prstGeom prst="rect">
            <a:avLst/>
          </a:prstGeom>
          <a:noFill/>
          <a:ln w="9525">
            <a:noFill/>
          </a:ln>
        </p:spPr>
        <p:txBody>
          <a:bodyPr wrap="square">
            <a:spAutoFit/>
          </a:bodyPr>
          <a:p>
            <a:pPr indent="0" algn="ct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图1-37 S3与S2连通性测试</a:t>
            </a:r>
            <a:endPar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1.6  项目验收</a:t>
            </a:r>
            <a:endParaRPr sz="2400" dirty="0"/>
          </a:p>
        </p:txBody>
      </p:sp>
      <p:sp>
        <p:nvSpPr>
          <p:cNvPr id="6" name="内容占位符 5"/>
          <p:cNvSpPr>
            <a:spLocks noGrp="1"/>
          </p:cNvSpPr>
          <p:nvPr>
            <p:ph idx="13"/>
          </p:nvPr>
        </p:nvSpPr>
        <p:spPr/>
        <p:txBody>
          <a:bodyPr>
            <a:noAutofit/>
          </a:bodyPr>
          <a:lstStyle/>
          <a:p>
            <a:pPr indent="0" algn="just" fontAlgn="auto">
              <a:lnSpc>
                <a:spcPct val="100000"/>
              </a:lnSpc>
              <a:buClrTx/>
              <a:buSzTx/>
              <a:buFont typeface="Wingdings" panose="05000000000000000000" charset="0"/>
              <a:buNone/>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测试远程登录管理功能</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104265" y="1524635"/>
            <a:ext cx="10359390" cy="554355"/>
          </a:xfrm>
          <a:prstGeom prst="rect">
            <a:avLst/>
          </a:prstGeom>
          <a:noFill/>
        </p:spPr>
        <p:txBody>
          <a:bodyPr wrap="square" rtlCol="0" anchor="t">
            <a:noAutofit/>
          </a:bodyPr>
          <a:lstStyle/>
          <a:p>
            <a:pPr indent="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通过S3 远程登录S1、S2，发现均可进行通过正确的密码远程登录，并可以通过本地密码口令进入系统视图模式，其测试情况如图1-38～图1-39所示。</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ssh client first-time enable </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//第一次使用ssh登录需开启以下命令</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[S3]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stelnet 192.168.100.1</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//输入两次Y回车以及账号root密码111111</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7" name="文本框 6"/>
          <p:cNvSpPr txBox="1"/>
          <p:nvPr>
            <p:custDataLst>
              <p:tags r:id="rId1"/>
            </p:custDataLst>
          </p:nvPr>
        </p:nvSpPr>
        <p:spPr>
          <a:xfrm>
            <a:off x="1755775" y="5868035"/>
            <a:ext cx="2910840" cy="275590"/>
          </a:xfrm>
          <a:prstGeom prst="rect">
            <a:avLst/>
          </a:prstGeom>
          <a:noFill/>
          <a:ln w="9525">
            <a:noFill/>
          </a:ln>
        </p:spPr>
        <p:txBody>
          <a:bodyPr wrap="square">
            <a:spAutoFit/>
          </a:bodyPr>
          <a:p>
            <a:pPr indent="0" algn="ct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图1-38 S3远程登录S1</a:t>
            </a:r>
            <a:endPar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2"/>
            </p:custDataLst>
          </p:nvPr>
        </p:nvSpPr>
        <p:spPr>
          <a:xfrm>
            <a:off x="6937375" y="5876290"/>
            <a:ext cx="2910840" cy="275590"/>
          </a:xfrm>
          <a:prstGeom prst="rect">
            <a:avLst/>
          </a:prstGeom>
          <a:noFill/>
          <a:ln w="9525">
            <a:noFill/>
          </a:ln>
        </p:spPr>
        <p:txBody>
          <a:bodyPr wrap="square">
            <a:spAutoFit/>
          </a:bodyPr>
          <a:p>
            <a:pPr indent="0" algn="ct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图1-39 S3远程登录 S2     </a:t>
            </a:r>
            <a:endPar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147482562" descr="04"/>
          <p:cNvPicPr>
            <a:picLocks noChangeAspect="1"/>
          </p:cNvPicPr>
          <p:nvPr>
            <p:custDataLst>
              <p:tags r:id="rId3"/>
            </p:custDataLst>
          </p:nvPr>
        </p:nvPicPr>
        <p:blipFill>
          <a:blip r:embed="rId4"/>
          <a:stretch>
            <a:fillRect/>
          </a:stretch>
        </p:blipFill>
        <p:spPr>
          <a:xfrm>
            <a:off x="1374458" y="3505518"/>
            <a:ext cx="4318635" cy="2172335"/>
          </a:xfrm>
          <a:prstGeom prst="rect">
            <a:avLst/>
          </a:prstGeom>
          <a:noFill/>
          <a:ln w="9525">
            <a:noFill/>
          </a:ln>
        </p:spPr>
      </p:pic>
      <p:pic>
        <p:nvPicPr>
          <p:cNvPr id="5" name="图片 -2147482561" descr="05"/>
          <p:cNvPicPr>
            <a:picLocks noChangeAspect="1"/>
          </p:cNvPicPr>
          <p:nvPr>
            <p:custDataLst>
              <p:tags r:id="rId5"/>
            </p:custDataLst>
          </p:nvPr>
        </p:nvPicPr>
        <p:blipFill>
          <a:blip r:embed="rId6"/>
          <a:stretch>
            <a:fillRect/>
          </a:stretch>
        </p:blipFill>
        <p:spPr>
          <a:xfrm>
            <a:off x="6327458" y="3657918"/>
            <a:ext cx="4318635" cy="1965325"/>
          </a:xfrm>
          <a:prstGeom prst="rect">
            <a:avLst/>
          </a:prstGeom>
          <a:noFill/>
          <a:ln w="9525">
            <a:noFill/>
          </a:ln>
        </p:spPr>
      </p:pic>
    </p:spTree>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1.7  项目小结</a:t>
            </a:r>
            <a:endParaRPr sz="2400" dirty="0"/>
          </a:p>
        </p:txBody>
      </p:sp>
      <p:sp>
        <p:nvSpPr>
          <p:cNvPr id="6" name="内容占位符 5"/>
          <p:cNvSpPr>
            <a:spLocks noGrp="1"/>
          </p:cNvSpPr>
          <p:nvPr>
            <p:ph idx="13"/>
          </p:nvPr>
        </p:nvSpPr>
        <p:spPr/>
        <p:txBody>
          <a:bodyPr>
            <a:noAutofit/>
          </a:bodyPr>
          <a:lstStyle/>
          <a:p>
            <a:pPr indent="0" algn="just" fontAlgn="auto">
              <a:lnSpc>
                <a:spcPct val="100000"/>
              </a:lnSpc>
              <a:buClrTx/>
              <a:buSzTx/>
              <a:buFont typeface="Wingdings" panose="05000000000000000000" charset="0"/>
              <a:buNone/>
            </a:pPr>
            <a:r>
              <a:rPr sz="2400" b="1" dirty="0">
                <a:sym typeface="+mn-ea"/>
              </a:rPr>
              <a:t>项目小结</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104265" y="1524635"/>
            <a:ext cx="10359390" cy="3764915"/>
          </a:xfrm>
          <a:prstGeom prst="rect">
            <a:avLst/>
          </a:prstGeom>
          <a:noFill/>
        </p:spPr>
        <p:txBody>
          <a:bodyPr wrap="square" rtlCol="0" anchor="t">
            <a:noAutofit/>
          </a:bodyPr>
          <a:lstStyle/>
          <a:p>
            <a:pPr indent="457200" algn="just" fontAlgn="auto">
              <a:lnSpc>
                <a:spcPct val="2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本项目主要介绍了交换机的基本知识和基本操作技能。交换机是交换式以太网的核心设备，它通过矩阵交换通道的方式传输数据。通过本项目的学习重点理解交换机的工作原理，熟记交换机的工作特点，熟练掌握交换机的一些常用配置和远程登录相关配置命令。</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200000"/>
              </a:lnSpc>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操作中应特别注意各命令输入的状态，否则很容易出错；VLAN虚接口配置IP后，必须开启接口才可能实现远程登录。</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sz="2400" dirty="0"/>
              <a:t>项目实训</a:t>
            </a:r>
            <a:r>
              <a:rPr lang="en-US" sz="2400" dirty="0"/>
              <a:t>1</a:t>
            </a:r>
            <a:endParaRPr lang="en-US" sz="2400" dirty="0"/>
          </a:p>
        </p:txBody>
      </p:sp>
      <p:sp>
        <p:nvSpPr>
          <p:cNvPr id="6" name="内容占位符 5"/>
          <p:cNvSpPr>
            <a:spLocks noGrp="1"/>
          </p:cNvSpPr>
          <p:nvPr>
            <p:ph idx="13"/>
          </p:nvPr>
        </p:nvSpPr>
        <p:spPr/>
        <p:txBody>
          <a:bodyPr>
            <a:noAutofit/>
          </a:bodyPr>
          <a:lstStyle/>
          <a:p>
            <a:pPr indent="0" algn="just" fontAlgn="auto">
              <a:lnSpc>
                <a:spcPct val="100000"/>
              </a:lnSpc>
              <a:buClrTx/>
              <a:buSzTx/>
              <a:buFont typeface="Wingdings" panose="05000000000000000000" charset="0"/>
              <a:buNone/>
            </a:pPr>
            <a:r>
              <a:rPr sz="2400" dirty="0">
                <a:sym typeface="+mn-ea"/>
              </a:rPr>
              <a:t>实训拓扑图</a:t>
            </a:r>
            <a:r>
              <a:rPr lang="zh-CN" sz="2400" dirty="0">
                <a:sym typeface="+mn-ea"/>
              </a:rPr>
              <a:t>如图</a:t>
            </a:r>
            <a:r>
              <a:rPr lang="en-US" altLang="zh-CN" sz="2400" dirty="0">
                <a:sym typeface="+mn-ea"/>
              </a:rPr>
              <a:t>1-40</a:t>
            </a:r>
            <a:r>
              <a:rPr lang="zh-CN" altLang="en-US" sz="2400" dirty="0">
                <a:sym typeface="+mn-ea"/>
              </a:rPr>
              <a:t>所示</a:t>
            </a:r>
            <a:endParaRPr lang="zh-CN" altLang="en-US" sz="2400" dirty="0">
              <a:sym typeface="+mn-ea"/>
            </a:endParaRPr>
          </a:p>
        </p:txBody>
      </p:sp>
      <p:sp>
        <p:nvSpPr>
          <p:cNvPr id="2" name="文本框 1"/>
          <p:cNvSpPr txBox="1"/>
          <p:nvPr/>
        </p:nvSpPr>
        <p:spPr>
          <a:xfrm>
            <a:off x="502285" y="1829435"/>
            <a:ext cx="7741285" cy="4649470"/>
          </a:xfrm>
          <a:prstGeom prst="rect">
            <a:avLst/>
          </a:prstGeom>
          <a:noFill/>
        </p:spPr>
        <p:txBody>
          <a:bodyPr wrap="square" rtlCol="0" anchor="t">
            <a:noAutofit/>
          </a:bodyPr>
          <a:lstStyle/>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根据上面的实训拓扑结构图搭建网络，完成下面的各项实训任务。</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 按下面地址对PC0设置。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IP地址：192.168.56.201</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子网掩码：255.255.255.0</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2.配置交换机主机名(switchA) 、设置本地密码为S1、ssh远程登录账号为root，密码为S2。</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3.配置交换机管理IP地址（192.168.56.101）、子网掩码（255.255.255.0）。</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4.查看VLAN 1虚接口的状态信息；并测试与PC0的连通性。</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5.配置云Cloud1与物理机连通。</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6.通过ssh方式从物理机登录到交换机SwitchA并且保存配置文件。</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7.配置交换机端口GE 0/0/2，端口速度（100Mbit/s）、端口双工方式（半双工）。</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8.查看交换机版本信息。</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9.查看当前生效的配置信息。</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just" fontAlgn="auto">
              <a:lnSpc>
                <a:spcPct val="100000"/>
              </a:lnSpc>
              <a:spcBef>
                <a:spcPts val="0"/>
              </a:spcBef>
              <a:spcAft>
                <a:spcPts val="0"/>
              </a:spcAft>
              <a:buClrTx/>
              <a:buSzTx/>
              <a:buFont typeface="Wingdings" panose="05000000000000000000" charset="0"/>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10.查看交换机的MAC地址表的内容。</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pic>
        <p:nvPicPr>
          <p:cNvPr id="3" name="图片 -2147482559"/>
          <p:cNvPicPr>
            <a:picLocks noChangeAspect="1"/>
          </p:cNvPicPr>
          <p:nvPr>
            <p:custDataLst>
              <p:tags r:id="rId1"/>
            </p:custDataLst>
          </p:nvPr>
        </p:nvPicPr>
        <p:blipFill>
          <a:blip r:embed="rId2"/>
          <a:stretch>
            <a:fillRect/>
          </a:stretch>
        </p:blipFill>
        <p:spPr>
          <a:xfrm>
            <a:off x="8308658" y="1752918"/>
            <a:ext cx="3352165" cy="2894965"/>
          </a:xfrm>
          <a:prstGeom prst="rect">
            <a:avLst/>
          </a:prstGeom>
          <a:noFill/>
          <a:ln w="9525">
            <a:noFill/>
          </a:ln>
        </p:spPr>
      </p:pic>
      <p:sp>
        <p:nvSpPr>
          <p:cNvPr id="7" name="文本框 6"/>
          <p:cNvSpPr txBox="1"/>
          <p:nvPr>
            <p:custDataLst>
              <p:tags r:id="rId3"/>
            </p:custDataLst>
          </p:nvPr>
        </p:nvSpPr>
        <p:spPr>
          <a:xfrm>
            <a:off x="8529320" y="4801235"/>
            <a:ext cx="2910840" cy="275590"/>
          </a:xfrm>
          <a:prstGeom prst="rect">
            <a:avLst/>
          </a:prstGeom>
          <a:noFill/>
          <a:ln w="9525">
            <a:noFill/>
          </a:ln>
        </p:spPr>
        <p:txBody>
          <a:bodyPr wrap="square">
            <a:spAutoFit/>
          </a:bodyPr>
          <a:p>
            <a:pPr indent="0" algn="ct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图1-</a:t>
            </a: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40</a:t>
            </a:r>
            <a:r>
              <a:rPr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实训拓扑</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a:t>
            </a:r>
            <a:endPar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946775" y="3270785"/>
            <a:ext cx="5724644" cy="1226170"/>
          </a:xfrm>
          <a:prstGeom prst="rect">
            <a:avLst/>
          </a:prstGeom>
          <a:noFill/>
        </p:spPr>
        <p:txBody>
          <a:bodyPr wrap="none" rtlCol="0" anchor="t">
            <a:spAutoFit/>
          </a:bodyPr>
          <a:lstStyle/>
          <a:p>
            <a:pPr fontAlgn="auto">
              <a:lnSpc>
                <a:spcPct val="110000"/>
              </a:lnSpc>
            </a:pPr>
            <a:r>
              <a:rPr lang="zh-CN" altLang="en-US" sz="7200" dirty="0">
                <a:cs typeface="+mn-ea"/>
                <a:sym typeface="+mn-lt"/>
              </a:rPr>
              <a:t>感谢您的观看</a:t>
            </a:r>
            <a:endParaRPr lang="zh-CN" altLang="en-US" sz="7200" dirty="0">
              <a:cs typeface="+mn-ea"/>
              <a:sym typeface="+mn-lt"/>
            </a:endParaRPr>
          </a:p>
        </p:txBody>
      </p:sp>
      <p:sp>
        <p:nvSpPr>
          <p:cNvPr id="5" name="文本框 4"/>
          <p:cNvSpPr txBox="1"/>
          <p:nvPr/>
        </p:nvSpPr>
        <p:spPr>
          <a:xfrm>
            <a:off x="2605231" y="304871"/>
            <a:ext cx="2493567" cy="375896"/>
          </a:xfrm>
          <a:prstGeom prst="rect">
            <a:avLst/>
          </a:prstGeom>
          <a:noFill/>
        </p:spPr>
        <p:txBody>
          <a:bodyPr wrap="none" rtlCol="0" anchor="t">
            <a:sp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4080DC"/>
                </a:solidFill>
                <a:effectLst/>
                <a:uLnTx/>
                <a:uFillTx/>
                <a:latin typeface="微软雅黑" panose="020B0503020204020204" pitchFamily="34" charset="-122"/>
                <a:ea typeface="微软雅黑" panose="020B0503020204020204" pitchFamily="34" charset="-122"/>
                <a:cs typeface="+mn-ea"/>
                <a:sym typeface="+mn-lt"/>
              </a:rPr>
              <a:t>名校名师精品系列教材</a:t>
            </a:r>
            <a:endParaRPr kumimoji="0" lang="zh-CN" altLang="en-US" sz="1800" b="0" i="0" u="none" strike="noStrike" kern="1200" cap="none" spc="0" normalizeH="0" baseline="0" noProof="0" dirty="0">
              <a:ln>
                <a:noFill/>
              </a:ln>
              <a:solidFill>
                <a:srgbClr val="4080DC"/>
              </a:solidFill>
              <a:effectLst/>
              <a:uLnTx/>
              <a:uFillTx/>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1.1  </a:t>
            </a:r>
            <a:r>
              <a:rPr lang="zh-CN" altLang="en-US" sz="2400" dirty="0"/>
              <a:t>项目导入</a:t>
            </a:r>
            <a:endParaRPr lang="zh-CN" altLang="en-US" sz="2400" dirty="0"/>
          </a:p>
        </p:txBody>
      </p:sp>
      <p:sp>
        <p:nvSpPr>
          <p:cNvPr id="6" name="内容占位符 5"/>
          <p:cNvSpPr>
            <a:spLocks noGrp="1"/>
          </p:cNvSpPr>
          <p:nvPr>
            <p:ph idx="13"/>
          </p:nvPr>
        </p:nvSpPr>
        <p:spPr>
          <a:xfrm>
            <a:off x="917575" y="984137"/>
            <a:ext cx="10747058" cy="464458"/>
          </a:xfrm>
        </p:spPr>
        <p:txBody>
          <a:bodyPr>
            <a:noAutofit/>
          </a:bodyPr>
          <a:lstStyle/>
          <a:p>
            <a:r>
              <a:rPr lang="zh-CN" altLang="en-US" sz="2400" dirty="0"/>
              <a:t>项目导入</a:t>
            </a:r>
            <a:endParaRPr lang="zh-CN" altLang="en-US" sz="2400" dirty="0"/>
          </a:p>
        </p:txBody>
      </p:sp>
      <p:sp>
        <p:nvSpPr>
          <p:cNvPr id="2" name="文本框 1"/>
          <p:cNvSpPr txBox="1"/>
          <p:nvPr/>
        </p:nvSpPr>
        <p:spPr>
          <a:xfrm>
            <a:off x="1198521" y="2276158"/>
            <a:ext cx="9801309" cy="2306955"/>
          </a:xfrm>
          <a:prstGeom prst="rect">
            <a:avLst/>
          </a:prstGeom>
          <a:noFill/>
        </p:spPr>
        <p:txBody>
          <a:bodyPr wrap="square" rtlCol="0" anchor="t">
            <a:spAutoFit/>
          </a:bodyPr>
          <a:lstStyle/>
          <a:p>
            <a:pPr indent="0">
              <a:buFont typeface="Wingdings" panose="05000000000000000000" pitchFamily="2" charset="2"/>
              <a:buNone/>
            </a:pPr>
            <a:r>
              <a:rPr lang="zh-CN" sz="2400" dirty="0">
                <a:solidFill>
                  <a:schemeClr val="tx1"/>
                </a:solidFill>
              </a:rPr>
              <a:t>搭建AAA公司的网络，需要三台交换机、五台路由器（其中一台本书中表示Internet），这些网络设备仅仅接通电源连接好网络线路是无法满足企业要求的，需要根据业务要求进行相关参数的配置，参数配置的第一步就是登录到交换机，本子项目的任务就是选择合适的管理方式，登录并管理交换机。</a:t>
            </a:r>
            <a:endParaRPr lang="zh-CN" sz="2000" dirty="0">
              <a:solidFill>
                <a:schemeClr val="tx1"/>
              </a:solidFill>
            </a:endParaRPr>
          </a:p>
          <a:p>
            <a:pPr indent="0">
              <a:buFont typeface="Wingdings" panose="05000000000000000000" pitchFamily="2" charset="2"/>
              <a:buNone/>
            </a:pPr>
            <a:endParaRPr lang="zh-CN" sz="2000" dirty="0">
              <a:solidFill>
                <a:schemeClr val="tx1"/>
              </a:solidFill>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42" name="矩形 41"/>
          <p:cNvSpPr/>
          <p:nvPr/>
        </p:nvSpPr>
        <p:spPr>
          <a:xfrm flipV="1">
            <a:off x="1068070" y="6696710"/>
            <a:ext cx="9096375" cy="37465"/>
          </a:xfrm>
          <a:prstGeom prst="rect">
            <a:avLst/>
          </a:prstGeom>
          <a:solidFill>
            <a:srgbClr val="3A4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1.2  </a:t>
            </a:r>
            <a:r>
              <a:rPr lang="zh-CN" altLang="en-US" sz="2400" dirty="0"/>
              <a:t>职业能力目标和要求</a:t>
            </a:r>
            <a:endParaRPr lang="zh-CN" altLang="en-US" sz="2400" dirty="0"/>
          </a:p>
        </p:txBody>
      </p:sp>
      <p:sp>
        <p:nvSpPr>
          <p:cNvPr id="6" name="内容占位符 5"/>
          <p:cNvSpPr>
            <a:spLocks noGrp="1"/>
          </p:cNvSpPr>
          <p:nvPr>
            <p:ph idx="13"/>
          </p:nvPr>
        </p:nvSpPr>
        <p:spPr>
          <a:xfrm>
            <a:off x="1069975" y="984137"/>
            <a:ext cx="10747058" cy="464458"/>
          </a:xfrm>
        </p:spPr>
        <p:txBody>
          <a:bodyPr>
            <a:noAutofit/>
          </a:bodyPr>
          <a:lstStyle/>
          <a:p>
            <a:r>
              <a:rPr lang="zh-CN" altLang="en-US" sz="2400" b="1" dirty="0"/>
              <a:t>一、</a:t>
            </a:r>
            <a:r>
              <a:rPr lang="zh-CN" altLang="en-US" sz="2400" b="1" dirty="0">
                <a:sym typeface="+mn-ea"/>
              </a:rPr>
              <a:t>职业</a:t>
            </a:r>
            <a:r>
              <a:rPr lang="zh-CN" altLang="en-US" sz="2400" b="1" dirty="0">
                <a:sym typeface="+mn-ea"/>
              </a:rPr>
              <a:t>能力目标</a:t>
            </a:r>
            <a:endParaRPr lang="zh-CN" altLang="en-US" sz="2400" dirty="0"/>
          </a:p>
        </p:txBody>
      </p:sp>
      <p:sp>
        <p:nvSpPr>
          <p:cNvPr id="2" name="文本框 1"/>
          <p:cNvSpPr txBox="1"/>
          <p:nvPr/>
        </p:nvSpPr>
        <p:spPr>
          <a:xfrm>
            <a:off x="939327" y="1600994"/>
            <a:ext cx="9908938" cy="2802255"/>
          </a:xfrm>
          <a:prstGeom prst="rect">
            <a:avLst/>
          </a:prstGeom>
          <a:noFill/>
        </p:spPr>
        <p:txBody>
          <a:bodyPr wrap="square" rtlCol="0" anchor="t">
            <a:spAutoFit/>
          </a:bodyPr>
          <a:lstStyle/>
          <a:p>
            <a:pPr lvl="1" indent="0" algn="l" defTabSz="914400">
              <a:lnSpc>
                <a:spcPct val="140000"/>
              </a:lnSpc>
              <a:spcBef>
                <a:spcPts val="0"/>
              </a:spcBef>
              <a:spcAft>
                <a:spcPts val="0"/>
              </a:spcAft>
              <a:buClrTx/>
              <a:buSzTx/>
              <a:buFont typeface="Wingdings" panose="05000000000000000000" charset="0"/>
              <a:buNone/>
              <a:defRPr/>
            </a:pPr>
            <a:r>
              <a:rPr lang="zh-CN" altLang="en-US" sz="1800" b="1" dirty="0">
                <a:sym typeface="+mn-ea"/>
              </a:rPr>
              <a:t>1、</a:t>
            </a:r>
            <a:r>
              <a:rPr lang="zh-CN" altLang="en-US" sz="1800" b="1" dirty="0">
                <a:sym typeface="+mn-ea"/>
              </a:rPr>
              <a:t>知识目标</a:t>
            </a:r>
            <a:endParaRPr lang="zh-CN" altLang="en-US" sz="1800" noProof="0" dirty="0">
              <a:latin typeface="+mn-ea"/>
              <a:cs typeface="Arial" panose="020B0604020202020204" pitchFamily="34" charset="0"/>
              <a:sym typeface="+mn-ea"/>
            </a:endParaRPr>
          </a:p>
          <a:p>
            <a:pPr marL="1409700" lvl="2" indent="-342900" algn="l" defTabSz="914400">
              <a:lnSpc>
                <a:spcPct val="140000"/>
              </a:lnSpc>
              <a:spcBef>
                <a:spcPts val="0"/>
              </a:spcBef>
              <a:spcAft>
                <a:spcPts val="0"/>
              </a:spcAft>
              <a:buClrTx/>
              <a:buSzTx/>
              <a:buFont typeface="Wingdings" panose="05000000000000000000" charset="0"/>
              <a:buChar char="l"/>
              <a:defRPr/>
            </a:pPr>
            <a:r>
              <a:rPr lang="zh-CN" altLang="en-US" sz="1800" noProof="0" dirty="0">
                <a:latin typeface="+mn-ea"/>
                <a:cs typeface="Arial" panose="020B0604020202020204" pitchFamily="34" charset="0"/>
                <a:sym typeface="+mn-ea"/>
              </a:rPr>
              <a:t>了解交换机的原理与分类</a:t>
            </a:r>
            <a:endParaRPr lang="zh-CN" altLang="en-US" sz="1800" noProof="0" dirty="0">
              <a:latin typeface="+mn-ea"/>
              <a:cs typeface="Arial" panose="020B0604020202020204" pitchFamily="34" charset="0"/>
            </a:endParaRPr>
          </a:p>
          <a:p>
            <a:pPr marL="1409700" lvl="2" indent="-342900" algn="l" defTabSz="914400">
              <a:lnSpc>
                <a:spcPct val="140000"/>
              </a:lnSpc>
              <a:spcBef>
                <a:spcPts val="0"/>
              </a:spcBef>
              <a:spcAft>
                <a:spcPts val="0"/>
              </a:spcAft>
              <a:buClrTx/>
              <a:buSzTx/>
              <a:buFont typeface="Wingdings" panose="05000000000000000000" charset="0"/>
              <a:buChar char="l"/>
              <a:defRPr/>
            </a:pPr>
            <a:r>
              <a:rPr lang="zh-CN" altLang="en-US" sz="1800" noProof="0" dirty="0">
                <a:latin typeface="+mn-ea"/>
                <a:cs typeface="Arial" panose="020B0604020202020204" pitchFamily="34" charset="0"/>
                <a:sym typeface="+mn-ea"/>
              </a:rPr>
              <a:t>掌握交换机的几种管理模式</a:t>
            </a:r>
            <a:endParaRPr lang="zh-CN" altLang="en-US" sz="1800" noProof="0" dirty="0">
              <a:latin typeface="+mn-ea"/>
              <a:cs typeface="Arial" panose="020B0604020202020204" pitchFamily="34" charset="0"/>
            </a:endParaRPr>
          </a:p>
          <a:p>
            <a:pPr marL="1409700" lvl="2" indent="-342900" algn="l" defTabSz="914400">
              <a:lnSpc>
                <a:spcPct val="140000"/>
              </a:lnSpc>
              <a:spcBef>
                <a:spcPts val="0"/>
              </a:spcBef>
              <a:spcAft>
                <a:spcPts val="0"/>
              </a:spcAft>
              <a:buClrTx/>
              <a:buSzTx/>
              <a:buFont typeface="Wingdings" panose="05000000000000000000" charset="0"/>
              <a:buChar char="l"/>
              <a:defRPr/>
            </a:pPr>
            <a:r>
              <a:rPr lang="zh-CN" altLang="en-US" sz="1800" noProof="0" dirty="0">
                <a:latin typeface="+mn-ea"/>
                <a:cs typeface="Arial" panose="020B0604020202020204" pitchFamily="34" charset="0"/>
                <a:sym typeface="+mn-ea"/>
              </a:rPr>
              <a:t>掌握交换机的常用配置命令 </a:t>
            </a:r>
            <a:endParaRPr lang="zh-CN" altLang="en-US" sz="1800" noProof="0" dirty="0">
              <a:latin typeface="+mn-ea"/>
              <a:cs typeface="Arial" panose="020B0604020202020204" pitchFamily="34" charset="0"/>
              <a:sym typeface="+mn-ea"/>
            </a:endParaRPr>
          </a:p>
          <a:p>
            <a:pPr marL="609600" lvl="1" indent="0" algn="l" defTabSz="914400">
              <a:lnSpc>
                <a:spcPct val="140000"/>
              </a:lnSpc>
              <a:spcBef>
                <a:spcPts val="0"/>
              </a:spcBef>
              <a:spcAft>
                <a:spcPts val="0"/>
              </a:spcAft>
              <a:buClrTx/>
              <a:buSzTx/>
              <a:buFont typeface="Wingdings" panose="05000000000000000000" charset="0"/>
              <a:buNone/>
              <a:defRPr/>
            </a:pPr>
            <a:r>
              <a:rPr lang="en-US" altLang="zh-CN" sz="1800" b="1" noProof="0" dirty="0">
                <a:latin typeface="+mn-ea"/>
                <a:cs typeface="Arial" panose="020B0604020202020204" pitchFamily="34" charset="0"/>
                <a:sym typeface="+mn-ea"/>
              </a:rPr>
              <a:t>2</a:t>
            </a:r>
            <a:r>
              <a:rPr lang="zh-CN" altLang="en-US" sz="1800" b="1" noProof="0" dirty="0">
                <a:latin typeface="+mn-ea"/>
                <a:cs typeface="Arial" panose="020B0604020202020204" pitchFamily="34" charset="0"/>
                <a:sym typeface="+mn-ea"/>
              </a:rPr>
              <a:t>、</a:t>
            </a:r>
            <a:r>
              <a:rPr lang="zh-CN" altLang="en-US" sz="1800" b="1" dirty="0">
                <a:sym typeface="+mn-ea"/>
              </a:rPr>
              <a:t>技能目标</a:t>
            </a:r>
            <a:endParaRPr lang="zh-CN" altLang="en-US" sz="1800" b="1" noProof="0" dirty="0">
              <a:latin typeface="+mn-ea"/>
              <a:cs typeface="Arial" panose="020B0604020202020204" pitchFamily="34" charset="0"/>
              <a:sym typeface="+mn-ea"/>
            </a:endParaRPr>
          </a:p>
          <a:p>
            <a:pPr marL="1409700" lvl="2" indent="-342900" algn="l" defTabSz="914400">
              <a:lnSpc>
                <a:spcPct val="140000"/>
              </a:lnSpc>
              <a:spcBef>
                <a:spcPts val="0"/>
              </a:spcBef>
              <a:spcAft>
                <a:spcPts val="0"/>
              </a:spcAft>
              <a:buClrTx/>
              <a:buSzTx/>
              <a:buFont typeface="Wingdings" panose="05000000000000000000" charset="0"/>
              <a:buChar char="l"/>
              <a:defRPr/>
            </a:pPr>
            <a:r>
              <a:rPr lang="zh-CN" altLang="en-US" sz="1800" noProof="0" dirty="0">
                <a:latin typeface="+mn-ea"/>
                <a:cs typeface="Arial" panose="020B0604020202020204" pitchFamily="34" charset="0"/>
                <a:sym typeface="+mn-ea"/>
              </a:rPr>
              <a:t>会根据项目要求登录与管理交换机</a:t>
            </a:r>
            <a:endParaRPr lang="zh-CN" altLang="en-US" sz="1800" noProof="0" dirty="0">
              <a:latin typeface="+mn-ea"/>
              <a:cs typeface="Arial" panose="020B0604020202020204" pitchFamily="34" charset="0"/>
              <a:sym typeface="+mn-ea"/>
            </a:endParaRPr>
          </a:p>
          <a:p>
            <a:pPr marL="1409700" lvl="2" indent="-342900" algn="l" defTabSz="914400">
              <a:lnSpc>
                <a:spcPct val="140000"/>
              </a:lnSpc>
              <a:spcBef>
                <a:spcPts val="0"/>
              </a:spcBef>
              <a:spcAft>
                <a:spcPts val="0"/>
              </a:spcAft>
              <a:buClrTx/>
              <a:buSzTx/>
              <a:buFont typeface="Wingdings" panose="05000000000000000000" charset="0"/>
              <a:buChar char="l"/>
              <a:defRPr/>
            </a:pPr>
            <a:r>
              <a:rPr lang="zh-CN" altLang="en-US" sz="1800" noProof="0" dirty="0">
                <a:latin typeface="+mn-ea"/>
                <a:cs typeface="Arial" panose="020B0604020202020204" pitchFamily="34" charset="0"/>
                <a:sym typeface="+mn-ea"/>
              </a:rPr>
              <a:t>掌握华为模拟软件──eNSP 1.3.0的使用方法</a:t>
            </a:r>
            <a:endParaRPr lang="zh-CN" altLang="en-US" sz="1800" noProof="0" dirty="0">
              <a:latin typeface="+mn-ea"/>
              <a:cs typeface="Arial" panose="020B0604020202020204" pitchFamily="34" charset="0"/>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1.2  </a:t>
            </a:r>
            <a:r>
              <a:rPr lang="zh-CN" altLang="en-US" sz="2400" dirty="0"/>
              <a:t>职业能力目标和要求</a:t>
            </a:r>
            <a:endParaRPr lang="zh-CN" altLang="en-US" sz="2400" dirty="0"/>
          </a:p>
        </p:txBody>
      </p:sp>
      <p:sp>
        <p:nvSpPr>
          <p:cNvPr id="6" name="内容占位符 5"/>
          <p:cNvSpPr>
            <a:spLocks noGrp="1"/>
          </p:cNvSpPr>
          <p:nvPr>
            <p:ph idx="13"/>
          </p:nvPr>
        </p:nvSpPr>
        <p:spPr>
          <a:xfrm>
            <a:off x="1069975" y="984137"/>
            <a:ext cx="10747058" cy="464458"/>
          </a:xfrm>
        </p:spPr>
        <p:txBody>
          <a:bodyPr>
            <a:noAutofit/>
          </a:bodyPr>
          <a:lstStyle/>
          <a:p>
            <a:r>
              <a:rPr lang="zh-CN" altLang="en-US" sz="2400" b="1" dirty="0"/>
              <a:t>二、</a:t>
            </a:r>
            <a:r>
              <a:rPr lang="zh-CN" altLang="en-US" sz="2400" b="1" dirty="0">
                <a:sym typeface="+mn-ea"/>
              </a:rPr>
              <a:t>重点、难点</a:t>
            </a:r>
            <a:endParaRPr lang="zh-CN" altLang="en-US" sz="2400" dirty="0"/>
          </a:p>
        </p:txBody>
      </p:sp>
      <p:sp>
        <p:nvSpPr>
          <p:cNvPr id="2" name="文本框 1"/>
          <p:cNvSpPr txBox="1"/>
          <p:nvPr/>
        </p:nvSpPr>
        <p:spPr>
          <a:xfrm>
            <a:off x="939327" y="1753394"/>
            <a:ext cx="9908938" cy="2399665"/>
          </a:xfrm>
          <a:prstGeom prst="rect">
            <a:avLst/>
          </a:prstGeom>
          <a:noFill/>
        </p:spPr>
        <p:txBody>
          <a:bodyPr wrap="square" rtlCol="0" anchor="t">
            <a:spAutoFit/>
          </a:bodyPr>
          <a:lstStyle/>
          <a:p>
            <a:pPr marR="0" defTabSz="914400">
              <a:lnSpc>
                <a:spcPct val="150000"/>
              </a:lnSpc>
              <a:buClrTx/>
              <a:buSzTx/>
              <a:buFontTx/>
              <a:buNone/>
              <a:defRPr/>
            </a:pPr>
            <a:r>
              <a:rPr lang="zh-CN" altLang="en-US" sz="2000" b="1" noProof="0" dirty="0">
                <a:latin typeface="+mn-ea"/>
                <a:sym typeface="+mn-ea"/>
              </a:rPr>
              <a:t>教学重点</a:t>
            </a:r>
            <a:r>
              <a:rPr lang="zh-CN" altLang="en-US" sz="2000" noProof="0" dirty="0">
                <a:latin typeface="+mn-ea"/>
                <a:sym typeface="+mn-ea"/>
              </a:rPr>
              <a:t> ：</a:t>
            </a:r>
            <a:endParaRPr kumimoji="0" lang="en-US" altLang="zh-CN" sz="2000" kern="1200" cap="none" spc="0" normalizeH="0" baseline="0" noProof="0" dirty="0">
              <a:latin typeface="+mn-ea"/>
              <a:ea typeface="+mn-ea"/>
              <a:cs typeface="+mn-cs"/>
            </a:endParaRPr>
          </a:p>
          <a:p>
            <a:pPr marR="0" lvl="1" defTabSz="914400">
              <a:lnSpc>
                <a:spcPct val="150000"/>
              </a:lnSpc>
              <a:buClrTx/>
              <a:buSzTx/>
              <a:buFontTx/>
              <a:buNone/>
              <a:defRPr/>
            </a:pPr>
            <a:r>
              <a:rPr lang="zh-CN" altLang="en-US" sz="2000" noProof="0" dirty="0">
                <a:latin typeface="+mn-ea"/>
                <a:cs typeface="Arial" panose="020B0604020202020204" pitchFamily="34" charset="0"/>
                <a:sym typeface="+mn-ea"/>
              </a:rPr>
              <a:t>1、交换机的几种管理模式</a:t>
            </a:r>
            <a:endParaRPr lang="zh-CN" altLang="en-US" sz="2000" noProof="0" dirty="0">
              <a:latin typeface="+mn-ea"/>
              <a:cs typeface="Arial" panose="020B0604020202020204" pitchFamily="34" charset="0"/>
            </a:endParaRPr>
          </a:p>
          <a:p>
            <a:pPr marR="0" lvl="1" defTabSz="914400">
              <a:lnSpc>
                <a:spcPct val="150000"/>
              </a:lnSpc>
              <a:buClrTx/>
              <a:buSzTx/>
              <a:buFontTx/>
              <a:buNone/>
              <a:defRPr/>
            </a:pPr>
            <a:r>
              <a:rPr lang="zh-CN" altLang="en-US" sz="2000" noProof="0" dirty="0">
                <a:latin typeface="+mn-ea"/>
                <a:cs typeface="Arial" panose="020B0604020202020204" pitchFamily="34" charset="0"/>
                <a:sym typeface="+mn-ea"/>
              </a:rPr>
              <a:t>2、交换机的常用配置命令</a:t>
            </a:r>
            <a:endParaRPr kumimoji="0" lang="zh-CN" altLang="en-US" sz="2000" kern="1200" cap="none" spc="0" normalizeH="0" baseline="0" noProof="0" dirty="0">
              <a:latin typeface="+mn-ea"/>
              <a:ea typeface="+mn-ea"/>
              <a:cs typeface="Arial" panose="020B0604020202020204" pitchFamily="34" charset="0"/>
            </a:endParaRPr>
          </a:p>
          <a:p>
            <a:pPr marR="0" defTabSz="914400">
              <a:lnSpc>
                <a:spcPct val="150000"/>
              </a:lnSpc>
              <a:buClrTx/>
              <a:buSzTx/>
              <a:buFontTx/>
              <a:buNone/>
              <a:defRPr/>
            </a:pPr>
            <a:r>
              <a:rPr lang="zh-CN" altLang="en-US" sz="2000" b="1" noProof="0" dirty="0">
                <a:latin typeface="+mn-ea"/>
                <a:sym typeface="+mn-ea"/>
              </a:rPr>
              <a:t>教学难点</a:t>
            </a:r>
            <a:r>
              <a:rPr lang="zh-CN" altLang="en-US" sz="2000" noProof="0" dirty="0">
                <a:latin typeface="+mn-ea"/>
                <a:sym typeface="+mn-ea"/>
              </a:rPr>
              <a:t> ：</a:t>
            </a:r>
            <a:endParaRPr kumimoji="0" lang="zh-CN" altLang="en-US" sz="2000" kern="1200" cap="none" spc="0" normalizeH="0" baseline="0" noProof="0" dirty="0">
              <a:latin typeface="+mn-ea"/>
              <a:ea typeface="+mn-ea"/>
              <a:cs typeface="+mn-cs"/>
            </a:endParaRPr>
          </a:p>
          <a:p>
            <a:pPr marR="0" lvl="1" algn="l" defTabSz="914400">
              <a:lnSpc>
                <a:spcPct val="150000"/>
              </a:lnSpc>
              <a:buClrTx/>
              <a:buSzTx/>
              <a:buFontTx/>
              <a:buNone/>
              <a:defRPr/>
            </a:pPr>
            <a:r>
              <a:rPr lang="zh-CN" altLang="en-US" sz="2000" noProof="0" dirty="0">
                <a:latin typeface="+mn-ea"/>
                <a:cs typeface="Arial" panose="020B0604020202020204" pitchFamily="34" charset="0"/>
                <a:sym typeface="+mn-ea"/>
              </a:rPr>
              <a:t>交换机的常用配置命令</a:t>
            </a:r>
            <a:endParaRPr lang="zh-CN" altLang="en-US" sz="2000" noProof="0" dirty="0">
              <a:latin typeface="+mn-ea"/>
              <a:cs typeface="Arial" panose="020B0604020202020204" pitchFamily="34" charset="0"/>
              <a:sym typeface="+mn-ea"/>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1.3.1  认识</a:t>
            </a:r>
            <a:r>
              <a:rPr lang="zh-CN" sz="2400" b="1" dirty="0"/>
              <a:t>交换机</a:t>
            </a:r>
            <a:endParaRPr lang="zh-CN" sz="2400" b="1" dirty="0"/>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86020" name="文本框 86019"/>
          <p:cNvSpPr txBox="1"/>
          <p:nvPr>
            <p:custDataLst>
              <p:tags r:id="rId1"/>
            </p:custDataLst>
          </p:nvPr>
        </p:nvSpPr>
        <p:spPr>
          <a:xfrm>
            <a:off x="1146175" y="1753235"/>
            <a:ext cx="9873615" cy="3846195"/>
          </a:xfrm>
          <a:prstGeom prst="rect">
            <a:avLst/>
          </a:prstGeom>
          <a:noFill/>
          <a:ln w="9525">
            <a:noFill/>
          </a:ln>
        </p:spPr>
        <p:txBody>
          <a:bodyPr wrap="square">
            <a:spAutoFit/>
          </a:bodyPr>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1．以太网的发展</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indent="457200"/>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1）共享式以太网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457200"/>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2）交换式以太网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（1）交换机的内部结构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（2）交换机的工作原理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2．交换机分类</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1）从广义角度分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2）按传输介质和传输速度分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3）按规模应用分   4）按网络构成方式分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5）按架构特点分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6）按所属网络层次分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7）按可否管理分   8）按可否堆叠分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b="1" dirty="0">
              <a:latin typeface="宋体" panose="02010600030101010101" pitchFamily="2" charset="-122"/>
              <a:ea typeface="宋体" panose="02010600030101010101" pitchFamily="2" charset="-122"/>
            </a:endParaRPr>
          </a:p>
        </p:txBody>
      </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1.3.1  认识</a:t>
            </a:r>
            <a:r>
              <a:rPr lang="zh-CN" sz="2400" b="1" dirty="0"/>
              <a:t>交换机</a:t>
            </a:r>
            <a:endParaRPr lang="zh-CN" sz="2400" b="1" dirty="0"/>
          </a:p>
        </p:txBody>
      </p:sp>
      <p:sp>
        <p:nvSpPr>
          <p:cNvPr id="2" name="文本框 1"/>
          <p:cNvSpPr txBox="1"/>
          <p:nvPr/>
        </p:nvSpPr>
        <p:spPr>
          <a:xfrm>
            <a:off x="1104265" y="2161858"/>
            <a:ext cx="9950450" cy="2535555"/>
          </a:xfrm>
          <a:prstGeom prst="rect">
            <a:avLst/>
          </a:prstGeom>
          <a:noFill/>
        </p:spPr>
        <p:txBody>
          <a:bodyPr wrap="square" rtlCol="0" anchor="t">
            <a:noAutofit/>
          </a:bodyPr>
          <a:lstStyle/>
          <a:p>
            <a:pPr indent="457200" fontAlgn="auto">
              <a:lnSpc>
                <a:spcPct val="100000"/>
              </a:lnSpc>
              <a:buClrTx/>
              <a:buSzTx/>
              <a:buFontTx/>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交换机内存体系结构</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00000"/>
              </a:lnSpc>
              <a:buClrTx/>
              <a:buSzTx/>
              <a:buFontTx/>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交换机相当于一台特殊的计算机，同样有CPU、存储介质和操作系统，只不过这些都与PC有些差别而已。交换机也由硬件和软件两部分组成，软件部分主要是IOS操作系统，硬件主要包含CPU、端口和存储介质。交换机的端口主要有以太网端口(Ethernet Port)、快速以太网端口(Fast Ethernet Port)、千兆以太网端口(Gigabit Ethernet Port)和控制台端口(Console Port)。存储介质主要有ROM（只读存储设备）、FLASH（闪存）、NVRAM（非易失性存储器）和DRAM（动态随机存储器）。</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2400" dirty="0"/>
              <a:t>1.3  </a:t>
            </a:r>
            <a:r>
              <a:rPr lang="zh-CN" altLang="en-US" sz="2400" dirty="0"/>
              <a:t>相关知识</a:t>
            </a:r>
            <a:endParaRPr lang="zh-CN" altLang="en-US" sz="2400" dirty="0"/>
          </a:p>
        </p:txBody>
      </p:sp>
      <p:sp>
        <p:nvSpPr>
          <p:cNvPr id="6" name="内容占位符 5"/>
          <p:cNvSpPr>
            <a:spLocks noGrp="1"/>
          </p:cNvSpPr>
          <p:nvPr>
            <p:ph idx="13"/>
          </p:nvPr>
        </p:nvSpPr>
        <p:spPr/>
        <p:txBody>
          <a:bodyPr>
            <a:noAutofit/>
          </a:bodyPr>
          <a:lstStyle/>
          <a:p>
            <a:r>
              <a:rPr sz="2400" b="1" dirty="0"/>
              <a:t>1.3.</a:t>
            </a:r>
            <a:r>
              <a:rPr lang="en-US" sz="2400" b="1" dirty="0"/>
              <a:t>2</a:t>
            </a:r>
            <a:r>
              <a:rPr sz="2400" b="1" dirty="0"/>
              <a:t>  </a:t>
            </a:r>
            <a:r>
              <a:rPr lang="zh-CN" sz="2400" b="1" dirty="0"/>
              <a:t>交换机的几种管理</a:t>
            </a:r>
            <a:r>
              <a:rPr lang="zh-CN" sz="2400" b="1" dirty="0"/>
              <a:t>模式</a:t>
            </a:r>
            <a:endParaRPr lang="zh-CN" sz="2400" b="1" dirty="0"/>
          </a:p>
        </p:txBody>
      </p:sp>
      <p:sp>
        <p:nvSpPr>
          <p:cNvPr id="2" name="文本框 1"/>
          <p:cNvSpPr txBox="1"/>
          <p:nvPr/>
        </p:nvSpPr>
        <p:spPr>
          <a:xfrm>
            <a:off x="1104265" y="1736408"/>
            <a:ext cx="9950450" cy="3386455"/>
          </a:xfrm>
          <a:prstGeom prst="rect">
            <a:avLst/>
          </a:prstGeom>
          <a:noFill/>
        </p:spPr>
        <p:txBody>
          <a:bodyPr wrap="square" rtlCol="0" anchor="t">
            <a:noAutofit/>
          </a:bodyPr>
          <a:lstStyle/>
          <a:p>
            <a:pPr indent="457200" algn="just" fontAlgn="auto">
              <a:lnSpc>
                <a:spcPct val="100000"/>
              </a:lnSpc>
              <a:buClrTx/>
              <a:buSzTx/>
              <a:buFontTx/>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交换机一般情况下都可以支持多种方式进行管理，用户可以选择最合适的方式管理交换机，以下是交换机支持的5种管理模式：</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1）利用终端通过Console口进行本地管理。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2）通过Telnet或SSH方式进行本地或远程方式管理。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3）启用Web配置方式，通过浏览器进行图形化界面的管理。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4）预先编辑好配置文件，通过TFTP方式进行网络管理。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5）利用异步口连接Modem进行远程管理。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下面介绍两种常用的管理模式：</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457200" algn="just" fontAlgn="auto">
              <a:lnSpc>
                <a:spcPct val="100000"/>
              </a:lnSpc>
              <a:buClrTx/>
              <a:buSzTx/>
              <a:buFontTx/>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Freeform 3"/>
          <p:cNvSpPr/>
          <p:nvPr/>
        </p:nvSpPr>
        <p:spPr>
          <a:xfrm rot="10800000">
            <a:off x="1146336" y="1524795"/>
            <a:ext cx="9888772" cy="45721"/>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Tree>
  </p:cSld>
  <p:clrMapOvr>
    <a:masterClrMapping/>
  </p:clrMapOvr>
  <p:transition spd="slow">
    <p:push/>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UNIT_TABLE_BEAUTIFY" val="smartTable{01884bd8-a15c-4483-864d-e28fcd813972}"/>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UNIT_TABLE_BEAUTIFY" val="smartTable{fa50cd0f-8ad4-4936-b2e7-f15987a12683}"/>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COMMONDATA" val="eyJoZGlkIjoiOWRjOGZlODQ5NWM2MjA1MzkzNDQxM2E5ZDYxN2EwNWUifQ=="/>
  <p:tag name="KSO_WPP_MARK_KEY" val="0e64b7aa-0806-4e62-a0ce-1272cdd7c2e6"/>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qdtzti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11100</Words>
  <Application>WPS 演示</Application>
  <PresentationFormat>自定义</PresentationFormat>
  <Paragraphs>649</Paragraphs>
  <Slides>39</Slides>
  <Notes>0</Notes>
  <HiddenSlides>0</HiddenSlides>
  <MMClips>0</MMClips>
  <ScaleCrop>false</ScaleCrop>
  <HeadingPairs>
    <vt:vector size="6" baseType="variant">
      <vt:variant>
        <vt:lpstr>已用的字体</vt:lpstr>
      </vt:variant>
      <vt:variant>
        <vt:i4>11</vt:i4>
      </vt:variant>
      <vt:variant>
        <vt:lpstr>主题</vt:lpstr>
      </vt:variant>
      <vt:variant>
        <vt:i4>5</vt:i4>
      </vt:variant>
      <vt:variant>
        <vt:lpstr>幻灯片标题</vt:lpstr>
      </vt:variant>
      <vt:variant>
        <vt:i4>39</vt:i4>
      </vt:variant>
    </vt:vector>
  </HeadingPairs>
  <TitlesOfParts>
    <vt:vector size="55" baseType="lpstr">
      <vt:lpstr>Arial</vt:lpstr>
      <vt:lpstr>宋体</vt:lpstr>
      <vt:lpstr>Wingdings</vt:lpstr>
      <vt:lpstr>微软雅黑</vt:lpstr>
      <vt:lpstr>Arial Unicode MS</vt:lpstr>
      <vt:lpstr>Microsoft YaHei UI</vt:lpstr>
      <vt:lpstr>Times New Roman</vt:lpstr>
      <vt:lpstr>Wingdings</vt:lpstr>
      <vt:lpstr>Calibri</vt:lpstr>
      <vt:lpstr>Arial Unicode MS</vt:lpstr>
      <vt:lpstr>黑体</vt:lpstr>
      <vt:lpstr>Office Theme</vt:lpstr>
      <vt:lpstr>第一PPT，www.1ppt.com</vt:lpstr>
      <vt:lpstr>2_Office Theme</vt:lpstr>
      <vt:lpstr>1_Office Theme</vt:lpstr>
      <vt:lpstr>3_Office Theme</vt:lpstr>
      <vt:lpstr>PowerPoint 演示文稿</vt:lpstr>
      <vt:lpstr>PowerPoint 演示文稿</vt:lpstr>
      <vt:lpstr>PowerPoint 演示文稿</vt:lpstr>
      <vt:lpstr>1.1  项目导入</vt:lpstr>
      <vt:lpstr>1.2  职业能力目标和要求</vt:lpstr>
      <vt:lpstr>1.2  职业能力目标和要求</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1.3  相关知识</vt:lpstr>
      <vt:lpstr>1.4  项目设计与准备</vt:lpstr>
      <vt:lpstr>1.5  项目实施</vt:lpstr>
      <vt:lpstr>1.5  项目实施</vt:lpstr>
      <vt:lpstr>1.5  项目实施</vt:lpstr>
      <vt:lpstr>1.5  项目实施</vt:lpstr>
      <vt:lpstr>1.5  项目实施</vt:lpstr>
      <vt:lpstr>1.5  项目实施</vt:lpstr>
      <vt:lpstr>1.5  项目实施</vt:lpstr>
      <vt:lpstr>1.5  项目实施</vt:lpstr>
      <vt:lpstr>1.6  项目验收</vt:lpstr>
      <vt:lpstr>1.6  项目验收</vt:lpstr>
      <vt:lpstr>1.7  项目小结</vt:lpstr>
      <vt:lpstr>项目实训1</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ds</cp:lastModifiedBy>
  <cp:revision>241</cp:revision>
  <dcterms:created xsi:type="dcterms:W3CDTF">2006-08-16T00:00:00Z</dcterms:created>
  <dcterms:modified xsi:type="dcterms:W3CDTF">2023-01-14T13:55:46Z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720871E30EDC4751AA8EA0D3533BE450</vt:lpwstr>
  </property>
</Properties>
</file>