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3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03" r:id="rId2"/>
    <p:sldId id="264" r:id="rId3"/>
    <p:sldId id="322" r:id="rId4"/>
    <p:sldId id="311" r:id="rId5"/>
    <p:sldId id="323" r:id="rId6"/>
    <p:sldId id="324" r:id="rId7"/>
    <p:sldId id="325" r:id="rId8"/>
    <p:sldId id="326" r:id="rId9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88A402EC-95B9-472E-AF06-347D7F7DA0AB}">
          <p14:sldIdLst>
            <p14:sldId id="303"/>
            <p14:sldId id="264"/>
            <p14:sldId id="322"/>
            <p14:sldId id="311"/>
            <p14:sldId id="323"/>
            <p14:sldId id="324"/>
            <p14:sldId id="325"/>
            <p14:sldId id="32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73A5"/>
    <a:srgbClr val="0F87C3"/>
    <a:srgbClr val="F5B867"/>
    <a:srgbClr val="EB5850"/>
    <a:srgbClr val="0B345D"/>
    <a:srgbClr val="00706B"/>
    <a:srgbClr val="006D68"/>
    <a:srgbClr val="919191"/>
    <a:srgbClr val="8A8A8A"/>
    <a:srgbClr val="0060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688" autoAdjust="0"/>
    <p:restoredTop sz="94660"/>
  </p:normalViewPr>
  <p:slideViewPr>
    <p:cSldViewPr snapToGrid="0" showGuides="1">
      <p:cViewPr varScale="1">
        <p:scale>
          <a:sx n="148" d="100"/>
          <a:sy n="148" d="100"/>
        </p:scale>
        <p:origin x="736" y="200"/>
      </p:cViewPr>
      <p:guideLst>
        <p:guide orient="horz" pos="2184"/>
        <p:guide pos="383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570998-D477-452B-BC78-CAEB581948E8}" type="datetimeFigureOut">
              <a:rPr lang="zh-CN" altLang="en-US" smtClean="0"/>
              <a:t>2023/1/30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8BAAC1-57AC-45EB-B047-EC7DFA12A1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7462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31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4" name="Freeform 20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1"/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36" name="直接连接符 35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1512570" y="302260"/>
            <a:ext cx="1030351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项目实施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defRPr/>
            </a:pP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两级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698"/>
            <a:ext cx="10972800" cy="4571153"/>
          </a:xfrm>
          <a:prstGeom prst="rect">
            <a:avLst/>
          </a:prstGeom>
        </p:spPr>
        <p:txBody>
          <a:bodyPr/>
          <a:lstStyle>
            <a:lvl1pPr marL="457200" indent="-457200">
              <a:lnSpc>
                <a:spcPct val="120000"/>
              </a:lnSpc>
              <a:buSzPct val="80000"/>
              <a:buFont typeface="Wingdings" panose="05000000000000000000" pitchFamily="2" charset="2"/>
              <a:buChar char="l"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8475526"/>
            <a:ext cx="2844800" cy="486856"/>
          </a:xfrm>
        </p:spPr>
        <p:txBody>
          <a:bodyPr/>
          <a:lstStyle/>
          <a:p>
            <a:fld id="{1D8BD707-D9CF-40AE-B4C6-C98DA3205C09}" type="datetimeFigureOut">
              <a:rPr lang="en-US" smtClean="0"/>
              <a:t>1/30/23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8475526"/>
            <a:ext cx="3860800" cy="486856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8475526"/>
            <a:ext cx="2844800" cy="486856"/>
          </a:xfrm>
        </p:spPr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840937" y="983955"/>
            <a:ext cx="10741463" cy="46437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SzPct val="80000"/>
              <a:buFont typeface="Wingdings" panose="05000000000000000000" pitchFamily="2" charset="2"/>
              <a:buNone/>
              <a:defRPr b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9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2" name="Freeform 20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Freeform 21"/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14" name="直接连接符 13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 userDrawn="1">
            <p:custDataLst>
              <p:tags r:id="rId2"/>
            </p:custDataLst>
          </p:nvPr>
        </p:nvSpPr>
        <p:spPr>
          <a:xfrm>
            <a:off x="1512570" y="302260"/>
            <a:ext cx="1030351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zh-CN" altLang="en-US" sz="2400" b="1" baseline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项目实施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defRPr/>
            </a:pP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heme" Target="../theme/theme1.xml"/><Relationship Id="rId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ags" Target="../tags/tag20.xml"/><Relationship Id="rId7" Type="http://schemas.openxmlformats.org/officeDocument/2006/relationships/notesSlide" Target="../notesSlides/notesSlide3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ags" Target="../tags/tag25.xml"/><Relationship Id="rId7" Type="http://schemas.openxmlformats.org/officeDocument/2006/relationships/notesSlide" Target="../notesSlides/notesSlide4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9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9" b="1999"/>
          <a:stretch>
            <a:fillRect/>
          </a:stretch>
        </p:blipFill>
        <p:spPr>
          <a:xfrm>
            <a:off x="0" y="-238539"/>
            <a:ext cx="12192000" cy="6858000"/>
          </a:xfrm>
          <a:prstGeom prst="rect">
            <a:avLst/>
          </a:prstGeom>
        </p:spPr>
      </p:pic>
      <p:grpSp>
        <p:nvGrpSpPr>
          <p:cNvPr id="65" name="组合 64"/>
          <p:cNvGrpSpPr/>
          <p:nvPr/>
        </p:nvGrpSpPr>
        <p:grpSpPr>
          <a:xfrm>
            <a:off x="8186691" y="1012527"/>
            <a:ext cx="1258178" cy="1258176"/>
            <a:chOff x="239350" y="1103842"/>
            <a:chExt cx="1462222" cy="1462220"/>
          </a:xfrm>
        </p:grpSpPr>
        <p:grpSp>
          <p:nvGrpSpPr>
            <p:cNvPr id="66" name="组合 6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7" name="椭圆 6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录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602598" y="1012527"/>
            <a:ext cx="1258178" cy="1258176"/>
            <a:chOff x="239350" y="1103842"/>
            <a:chExt cx="1462222" cy="1462220"/>
          </a:xfrm>
        </p:grpSpPr>
        <p:grpSp>
          <p:nvGrpSpPr>
            <p:cNvPr id="71" name="组合 7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2" name="椭圆 7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实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018504" y="1012527"/>
            <a:ext cx="1258178" cy="1258176"/>
            <a:chOff x="239350" y="1103842"/>
            <a:chExt cx="1462222" cy="1462220"/>
          </a:xfrm>
        </p:grpSpPr>
        <p:grpSp>
          <p:nvGrpSpPr>
            <p:cNvPr id="76" name="组合 7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7" name="椭圆 7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目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434410" y="1012527"/>
            <a:ext cx="1258178" cy="1258176"/>
            <a:chOff x="239350" y="1103842"/>
            <a:chExt cx="1462222" cy="1462220"/>
          </a:xfrm>
        </p:grpSpPr>
        <p:grpSp>
          <p:nvGrpSpPr>
            <p:cNvPr id="81" name="组合 8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 dirty="0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2" name="椭圆 8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项</a:t>
              </a:r>
            </a:p>
          </p:txBody>
        </p:sp>
      </p:grpSp>
      <p:sp>
        <p:nvSpPr>
          <p:cNvPr id="92" name="TextBox 164"/>
          <p:cNvSpPr txBox="1"/>
          <p:nvPr/>
        </p:nvSpPr>
        <p:spPr>
          <a:xfrm>
            <a:off x="1845218" y="2821881"/>
            <a:ext cx="91388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《</a:t>
            </a:r>
            <a:r>
              <a:rPr lang="zh-CN" altLang="en-US" sz="4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网络设备配置项目教程（微课版）（第</a:t>
            </a:r>
            <a:r>
              <a:rPr lang="en-US" altLang="zh-CN" sz="4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3</a:t>
            </a:r>
            <a:r>
              <a:rPr lang="zh-CN" altLang="en-US" sz="4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版）</a:t>
            </a:r>
            <a:r>
              <a:rPr lang="en-US" altLang="zh-CN" sz="4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》</a:t>
            </a:r>
            <a:endParaRPr lang="zh-CN" altLang="en-US" sz="4000" b="1" dirty="0"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2383971" y="4525390"/>
            <a:ext cx="8251372" cy="0"/>
          </a:xfrm>
          <a:prstGeom prst="line">
            <a:avLst/>
          </a:prstGeom>
          <a:ln w="19050">
            <a:solidFill>
              <a:srgbClr val="EB58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圆角矩形 264"/>
          <p:cNvSpPr/>
          <p:nvPr/>
        </p:nvSpPr>
        <p:spPr>
          <a:xfrm>
            <a:off x="2906118" y="4696498"/>
            <a:ext cx="6511290" cy="1090930"/>
          </a:xfrm>
          <a:prstGeom prst="roundRect">
            <a:avLst/>
          </a:prstGeom>
          <a:gradFill>
            <a:gsLst>
              <a:gs pos="0">
                <a:srgbClr val="F5B867"/>
              </a:gs>
              <a:gs pos="100000">
                <a:srgbClr val="EB585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anchor="ctr"/>
          <a:lstStyle/>
          <a:p>
            <a:pPr indent="0" algn="ctr" defTabSz="914400" fontAlgn="auto">
              <a:defRPr/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3.5—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项目实施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179170" y="3895965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63" name="组合 62"/>
          <p:cNvGrpSpPr/>
          <p:nvPr/>
        </p:nvGrpSpPr>
        <p:grpSpPr>
          <a:xfrm>
            <a:off x="1433958" y="1203274"/>
            <a:ext cx="4281626" cy="1021884"/>
            <a:chOff x="654510" y="348388"/>
            <a:chExt cx="4281626" cy="1021884"/>
          </a:xfrm>
        </p:grpSpPr>
        <p:grpSp>
          <p:nvGrpSpPr>
            <p:cNvPr id="64" name="组合 63"/>
            <p:cNvGrpSpPr/>
            <p:nvPr/>
          </p:nvGrpSpPr>
          <p:grpSpPr>
            <a:xfrm>
              <a:off x="654510" y="348388"/>
              <a:ext cx="1021890" cy="1021884"/>
              <a:chOff x="239350" y="1103842"/>
              <a:chExt cx="1462222" cy="1462220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239350" y="1103842"/>
                <a:ext cx="1462222" cy="1462220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68" name="同心圆 44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>
                    <a:solidFill>
                      <a:prstClr val="black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 dirty="0">
                    <a:solidFill>
                      <a:prstClr val="white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7" name="椭圆 66"/>
              <p:cNvSpPr/>
              <p:nvPr/>
            </p:nvSpPr>
            <p:spPr>
              <a:xfrm>
                <a:off x="465007" y="1321129"/>
                <a:ext cx="1010571" cy="1010572"/>
              </a:xfrm>
              <a:prstGeom prst="ellipse">
                <a:avLst/>
              </a:prstGeom>
              <a:gradFill>
                <a:gsLst>
                  <a:gs pos="0">
                    <a:srgbClr val="0F87C3"/>
                  </a:gs>
                  <a:gs pos="100000">
                    <a:srgbClr val="0B345D"/>
                  </a:gs>
                </a:gsLst>
                <a:lin ang="2700000" scaled="1"/>
              </a:gra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rPr>
                  <a:t>一</a:t>
                </a:r>
              </a:p>
            </p:txBody>
          </p:sp>
        </p:grpSp>
        <p:sp>
          <p:nvSpPr>
            <p:cNvPr id="65" name="TextBox 77"/>
            <p:cNvSpPr txBox="1"/>
            <p:nvPr/>
          </p:nvSpPr>
          <p:spPr>
            <a:xfrm>
              <a:off x="1888055" y="566943"/>
              <a:ext cx="304808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Arial" panose="020B0604020202020204" pitchFamily="34" charset="0"/>
                </a:rPr>
                <a:t>项目设计与准备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B2538EA-0E18-DB14-1204-2A46B037F420}"/>
              </a:ext>
            </a:extLst>
          </p:cNvPr>
          <p:cNvSpPr txBox="1"/>
          <p:nvPr/>
        </p:nvSpPr>
        <p:spPr>
          <a:xfrm>
            <a:off x="920536" y="2417962"/>
            <a:ext cx="9823909" cy="11073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56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600" b="1" kern="100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1. </a:t>
            </a:r>
            <a:r>
              <a:rPr lang="zh-CN" altLang="zh-CN" sz="1600" b="1" kern="100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项目设计</a:t>
            </a:r>
          </a:p>
          <a:p>
            <a:pPr indent="266700" algn="just"/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在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S1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S2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S3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上启用生成树协议，使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台交换机根据生成树算法自动阻塞环路，当线路出现故障时能自动将接口状态从阻塞（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Bloking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）调整为转发（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Forward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ing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）状态。</a:t>
            </a:r>
            <a:r>
              <a:rPr lang="zh-CN" altLang="en-US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结构图如图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所示。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" name="图片 3" descr="图示&#10;&#10;描述已自动生成">
            <a:extLst>
              <a:ext uri="{FF2B5EF4-FFF2-40B4-BE49-F238E27FC236}">
                <a16:creationId xmlns:a16="http://schemas.microsoft.com/office/drawing/2014/main" id="{FB55615F-4BB9-FD46-7C98-463C3020FF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2364" y="3727036"/>
            <a:ext cx="3009538" cy="230264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383DBE83-FCAE-E6BC-FC20-868B9C625A33}"/>
              </a:ext>
            </a:extLst>
          </p:cNvPr>
          <p:cNvSpPr txBox="1"/>
          <p:nvPr/>
        </p:nvSpPr>
        <p:spPr>
          <a:xfrm>
            <a:off x="4588583" y="6044800"/>
            <a:ext cx="12848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400" dirty="0"/>
              <a:t>图</a:t>
            </a:r>
            <a:r>
              <a:rPr kumimoji="1" lang="en-US" altLang="zh-CN" sz="1400" dirty="0"/>
              <a:t>1</a:t>
            </a:r>
            <a:r>
              <a:rPr kumimoji="1" lang="zh-CN" altLang="en-US" sz="1400" dirty="0"/>
              <a:t>    实训图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6CE6C73-855E-BF2F-ACC1-348C20BB8F80}"/>
              </a:ext>
            </a:extLst>
          </p:cNvPr>
          <p:cNvSpPr txBox="1"/>
          <p:nvPr/>
        </p:nvSpPr>
        <p:spPr>
          <a:xfrm>
            <a:off x="1442868" y="1660536"/>
            <a:ext cx="8788677" cy="35823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56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kern="100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2. </a:t>
            </a:r>
            <a:r>
              <a:rPr lang="zh-CN" altLang="zh-CN" b="1" kern="100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项目准备</a:t>
            </a:r>
            <a:endParaRPr lang="en-US" altLang="zh-CN" b="1" kern="100" dirty="0">
              <a:effectLst/>
              <a:latin typeface="Microsoft YaHei" panose="020B0503020204020204" pitchFamily="34" charset="-122"/>
              <a:ea typeface="Microsoft YaHei" panose="020B0503020204020204" pitchFamily="34" charset="-122"/>
              <a:cs typeface="Times New Roman" panose="02020603050405020304" pitchFamily="18" charset="0"/>
            </a:endParaRPr>
          </a:p>
          <a:p>
            <a:pPr indent="267970" algn="just">
              <a:lnSpc>
                <a:spcPct val="156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b="1" kern="100" dirty="0">
              <a:effectLst/>
              <a:latin typeface="Microsoft YaHei" panose="020B0503020204020204" pitchFamily="34" charset="-122"/>
              <a:ea typeface="Microsoft YaHei" panose="020B0503020204020204" pitchFamily="34" charset="-122"/>
              <a:cs typeface="Times New Roman" panose="02020603050405020304" pitchFamily="18" charset="0"/>
            </a:endParaRPr>
          </a:p>
          <a:p>
            <a:pPr marL="342900" lvl="0" indent="-342900" algn="just">
              <a:buFont typeface="Wingdings" pitchFamily="2" charset="2"/>
              <a:buChar char=""/>
              <a:tabLst>
                <a:tab pos="444500" algn="l"/>
              </a:tabLst>
            </a:pPr>
            <a:r>
              <a:rPr lang="zh-CN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方案一：真实设备操作（以组为单位，小组成员协作，共同完成实训）。</a:t>
            </a:r>
            <a:endParaRPr lang="zh-CN" altLang="zh-CN" sz="1800" kern="1000" dirty="0">
              <a:effectLst/>
              <a:latin typeface="Times New Roman" panose="02020603050405020304" pitchFamily="18" charset="0"/>
              <a:ea typeface="方正书宋简体"/>
            </a:endParaRPr>
          </a:p>
          <a:p>
            <a:pPr marL="342900" lvl="0" indent="-342900" algn="just">
              <a:buFont typeface="Wingdings" pitchFamily="2" charset="2"/>
              <a:buChar char=""/>
              <a:tabLst>
                <a:tab pos="444500" algn="l"/>
                <a:tab pos="444500" algn="l"/>
                <a:tab pos="733425" algn="l"/>
              </a:tabLst>
            </a:pPr>
            <a:r>
              <a:rPr lang="en-US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Huawei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交换机、配置线、台式机或笔记本电脑</a:t>
            </a:r>
            <a:endParaRPr lang="zh-CN" altLang="zh-CN" sz="1800" kern="1000" dirty="0">
              <a:effectLst/>
              <a:latin typeface="Times New Roman" panose="02020603050405020304" pitchFamily="18" charset="0"/>
              <a:ea typeface="方正书宋简体"/>
            </a:endParaRPr>
          </a:p>
          <a:p>
            <a:pPr marL="342900" lvl="0" indent="-342900" algn="just">
              <a:buFont typeface="Wingdings" pitchFamily="2" charset="2"/>
              <a:buChar char=""/>
              <a:tabLst>
                <a:tab pos="444500" algn="l"/>
                <a:tab pos="444500" algn="l"/>
                <a:tab pos="733425" algn="l"/>
              </a:tabLst>
            </a:pPr>
            <a:r>
              <a:rPr lang="zh-CN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子项目二的配置结果</a:t>
            </a:r>
            <a:endParaRPr lang="en-US" altLang="zh-CN" sz="1800" kern="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 algn="just">
              <a:buFont typeface="Wingdings" pitchFamily="2" charset="2"/>
              <a:buChar char=""/>
              <a:tabLst>
                <a:tab pos="444500" algn="l"/>
                <a:tab pos="444500" algn="l"/>
                <a:tab pos="733425" algn="l"/>
              </a:tabLst>
            </a:pPr>
            <a:endParaRPr lang="zh-CN" altLang="zh-CN" sz="1800" kern="1000" dirty="0">
              <a:effectLst/>
              <a:latin typeface="Times New Roman" panose="02020603050405020304" pitchFamily="18" charset="0"/>
              <a:ea typeface="方正书宋简体"/>
            </a:endParaRPr>
          </a:p>
          <a:p>
            <a:pPr marL="342900" lvl="0" indent="-342900" algn="just">
              <a:buFont typeface="Wingdings" pitchFamily="2" charset="2"/>
              <a:buChar char=""/>
              <a:tabLst>
                <a:tab pos="444500" algn="l"/>
              </a:tabLst>
            </a:pPr>
            <a:r>
              <a:rPr lang="zh-CN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方案二：在模拟软件中操作（以组为单位，成员相互帮助，各自独立完成实训）。</a:t>
            </a:r>
            <a:endParaRPr lang="zh-CN" altLang="zh-CN" sz="1800" kern="1000" dirty="0">
              <a:effectLst/>
              <a:latin typeface="Times New Roman" panose="02020603050405020304" pitchFamily="18" charset="0"/>
              <a:ea typeface="方正书宋简体"/>
            </a:endParaRPr>
          </a:p>
          <a:p>
            <a:pPr marL="342900" lvl="0" indent="-342900" algn="just">
              <a:buFont typeface="Wingdings" pitchFamily="2" charset="2"/>
              <a:buChar char=""/>
              <a:tabLst>
                <a:tab pos="444500" algn="l"/>
                <a:tab pos="444500" algn="l"/>
              </a:tabLst>
            </a:pPr>
            <a:r>
              <a:rPr lang="zh-CN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装有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Huawei </a:t>
            </a:r>
            <a:r>
              <a:rPr lang="en-US" altLang="zh-CN" sz="1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Ensp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的电脑每人一台</a:t>
            </a:r>
            <a:endParaRPr lang="zh-CN" altLang="zh-CN" sz="1800" kern="1000" dirty="0">
              <a:effectLst/>
              <a:latin typeface="Times New Roman" panose="02020603050405020304" pitchFamily="18" charset="0"/>
              <a:ea typeface="方正书宋简体"/>
            </a:endParaRPr>
          </a:p>
          <a:p>
            <a:pPr marL="342900" lvl="0" indent="-342900" algn="just">
              <a:buFont typeface="Wingdings" pitchFamily="2" charset="2"/>
              <a:buChar char=""/>
              <a:tabLst>
                <a:tab pos="444500" algn="l"/>
                <a:tab pos="444500" algn="l"/>
              </a:tabLst>
            </a:pPr>
            <a:r>
              <a:rPr lang="zh-CN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子项目二的配置结果</a:t>
            </a:r>
            <a:endParaRPr lang="zh-CN" altLang="zh-CN" sz="1800" kern="1000" dirty="0">
              <a:effectLst/>
              <a:latin typeface="Times New Roman" panose="02020603050405020304" pitchFamily="18" charset="0"/>
              <a:ea typeface="方正书宋简体"/>
            </a:endParaRPr>
          </a:p>
          <a:p>
            <a:pPr indent="267970" algn="just">
              <a:lnSpc>
                <a:spcPct val="156000"/>
              </a:lnSpc>
              <a:spcBef>
                <a:spcPts val="600"/>
              </a:spcBef>
              <a:spcAft>
                <a:spcPts val="600"/>
              </a:spcAft>
            </a:pPr>
            <a:endParaRPr lang="zh-CN" altLang="zh-CN" b="1" kern="100" dirty="0">
              <a:effectLst/>
              <a:latin typeface="Microsoft YaHei" panose="020B0503020204020204" pitchFamily="34" charset="-122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0021246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6645" y="3895965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63" name="组合 62"/>
          <p:cNvGrpSpPr/>
          <p:nvPr/>
        </p:nvGrpSpPr>
        <p:grpSpPr>
          <a:xfrm>
            <a:off x="1433958" y="1203274"/>
            <a:ext cx="4281626" cy="1021884"/>
            <a:chOff x="654510" y="348388"/>
            <a:chExt cx="4281626" cy="1021884"/>
          </a:xfrm>
        </p:grpSpPr>
        <p:grpSp>
          <p:nvGrpSpPr>
            <p:cNvPr id="64" name="组合 63"/>
            <p:cNvGrpSpPr/>
            <p:nvPr/>
          </p:nvGrpSpPr>
          <p:grpSpPr>
            <a:xfrm>
              <a:off x="654510" y="348388"/>
              <a:ext cx="1021890" cy="1021884"/>
              <a:chOff x="239350" y="1103842"/>
              <a:chExt cx="1462222" cy="1462220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239350" y="1103842"/>
                <a:ext cx="1462222" cy="1462220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68" name="同心圆 44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>
                    <a:solidFill>
                      <a:prstClr val="black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 dirty="0">
                    <a:solidFill>
                      <a:prstClr val="white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7" name="椭圆 66"/>
              <p:cNvSpPr/>
              <p:nvPr/>
            </p:nvSpPr>
            <p:spPr>
              <a:xfrm>
                <a:off x="465007" y="1321129"/>
                <a:ext cx="1010571" cy="1010572"/>
              </a:xfrm>
              <a:prstGeom prst="ellipse">
                <a:avLst/>
              </a:prstGeom>
              <a:gradFill>
                <a:gsLst>
                  <a:gs pos="0">
                    <a:srgbClr val="0F87C3"/>
                  </a:gs>
                  <a:gs pos="100000">
                    <a:srgbClr val="0B345D"/>
                  </a:gs>
                </a:gsLst>
                <a:lin ang="2700000" scaled="1"/>
              </a:gra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rPr>
                  <a:t>二</a:t>
                </a:r>
              </a:p>
            </p:txBody>
          </p:sp>
        </p:grpSp>
        <p:sp>
          <p:nvSpPr>
            <p:cNvPr id="65" name="TextBox 77"/>
            <p:cNvSpPr txBox="1"/>
            <p:nvPr/>
          </p:nvSpPr>
          <p:spPr>
            <a:xfrm>
              <a:off x="1888055" y="566943"/>
              <a:ext cx="304808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Arial" panose="020B0604020202020204" pitchFamily="34" charset="0"/>
                </a:rPr>
                <a:t>项目实施</a:t>
              </a:r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31" name="Freeform 6"/>
            <p:cNvSpPr/>
            <p:nvPr>
              <p:custDataLst>
                <p:tags r:id="rId2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4" name="Freeform 20"/>
              <p:cNvSpPr>
                <a:spLocks noEditPoint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1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36" name="直接连接符 35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E9FB8876-56BC-AB16-4B45-D71EB1B31988}"/>
              </a:ext>
            </a:extLst>
          </p:cNvPr>
          <p:cNvSpPr txBox="1"/>
          <p:nvPr/>
        </p:nvSpPr>
        <p:spPr>
          <a:xfrm>
            <a:off x="1049737" y="2563919"/>
            <a:ext cx="100925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zh-CN" altLang="zh-CN" sz="1800" b="1" kern="100" dirty="0">
                <a:effectLst/>
                <a:latin typeface="Times New Roman" panose="02020603050405020304" pitchFamily="18" charset="0"/>
                <a:ea typeface="华文仿宋" panose="02010600040101010101" pitchFamily="2" charset="-122"/>
                <a:cs typeface="宋体" panose="02010600030101010101" pitchFamily="2" charset="-122"/>
              </a:rPr>
              <a:t>说明：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华文仿宋" panose="02010600040101010101" pitchFamily="2" charset="-122"/>
                <a:cs typeface="宋体" panose="02010600030101010101" pitchFamily="2" charset="-122"/>
              </a:rPr>
              <a:t>本子项目若是在模拟软件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华文仿宋" panose="02010600040101010101" pitchFamily="2" charset="-122"/>
                <a:ea typeface="宋体" panose="02010600030101010101" pitchFamily="2" charset="-122"/>
              </a:rPr>
              <a:t>Huawei 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华文仿宋" panose="02010600040101010101" pitchFamily="2" charset="-122"/>
                <a:ea typeface="宋体" panose="02010600030101010101" pitchFamily="2" charset="-122"/>
              </a:rPr>
              <a:t>Ensp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华文仿宋" panose="02010600040101010101" pitchFamily="2" charset="-122"/>
              </a:rPr>
              <a:t>上实施，由于该模拟软件生成树协议默认情况下交换机上已自动启用了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华文仿宋" panose="02010600040101010101" pitchFamily="2" charset="-122"/>
              </a:rPr>
              <a:t>mstp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华文仿宋" panose="02010600040101010101" pitchFamily="2" charset="-122"/>
              </a:rPr>
              <a:t>协议，因此在模拟器中操作时，不用再专门启用。本子项目现要求启用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华文仿宋" panose="02010600040101010101" pitchFamily="2" charset="-122"/>
              </a:rPr>
              <a:t>rstp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华文仿宋" panose="02010600040101010101" pitchFamily="2" charset="-122"/>
              </a:rPr>
              <a:t>协议，这是针对真实设备提出的。在真实设备上具体操作如下：</a:t>
            </a:r>
            <a:endParaRPr lang="en-US" altLang="zh-CN" sz="1800" kern="1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华文仿宋" panose="02010600040101010101" pitchFamily="2" charset="-122"/>
            </a:endParaRPr>
          </a:p>
          <a:p>
            <a:pPr indent="266700" algn="just"/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 algn="just">
              <a:buFont typeface="+mj-lt"/>
              <a:buAutoNum type="arabicPeriod"/>
            </a:pPr>
            <a:r>
              <a:rPr lang="en-US" altLang="zh-CN" sz="18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S3</a:t>
            </a:r>
            <a:r>
              <a:rPr lang="zh-CN" altLang="zh-CN" sz="18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上的配置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00025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&lt;S3&gt;</a:t>
            </a:r>
            <a:r>
              <a:rPr lang="en-US" altLang="zh-CN" sz="1800" b="1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system-view   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         //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进入系统视图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00025" algn="just"/>
            <a:r>
              <a:rPr lang="en-US" altLang="zh-CN" sz="1800" kern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[S3]</a:t>
            </a:r>
            <a:r>
              <a:rPr lang="en-US" altLang="zh-CN" sz="1800" b="1" kern="0" dirty="0" err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stp</a:t>
            </a:r>
            <a:r>
              <a:rPr lang="en-US" altLang="zh-CN" sz="1800" b="1" kern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mode </a:t>
            </a:r>
            <a:r>
              <a:rPr lang="en-US" altLang="zh-CN" sz="1800" b="1" kern="0" dirty="0" err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rstp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//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将交换机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S3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的生成树式由默认的</a:t>
            </a:r>
            <a:r>
              <a:rPr lang="en-US" altLang="zh-CN" sz="1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mstp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改成</a:t>
            </a:r>
            <a:r>
              <a:rPr lang="en-US" altLang="zh-CN" sz="1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rstp</a:t>
            </a:r>
            <a:endParaRPr lang="en-US" altLang="zh-CN" sz="1800" kern="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00025" algn="just"/>
            <a:endParaRPr lang="en-US" altLang="zh-CN" kern="1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/>
            <a:r>
              <a:rPr lang="en-US" altLang="zh-CN" sz="18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18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18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S1</a:t>
            </a:r>
            <a:r>
              <a:rPr lang="zh-CN" altLang="zh-CN" sz="18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与</a:t>
            </a:r>
            <a:r>
              <a:rPr lang="en-US" altLang="zh-CN" sz="1800" b="1" kern="100" dirty="0">
                <a:effectLst/>
                <a:latin typeface="+mn-ea"/>
              </a:rPr>
              <a:t>S2</a:t>
            </a:r>
            <a:r>
              <a:rPr lang="zh-CN" altLang="zh-CN" sz="18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上的配置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1800" dirty="0"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S1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dirty="0">
                <a:latin typeface="+mn-ea"/>
                <a:cs typeface="Times New Roman" panose="02020603050405020304" pitchFamily="18" charset="0"/>
              </a:rPr>
              <a:t>S2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上的操作与</a:t>
            </a:r>
            <a:r>
              <a:rPr lang="en-US" altLang="zh-CN" sz="1800" dirty="0">
                <a:effectLst/>
                <a:latin typeface="+mn-ea"/>
                <a:cs typeface="Times New Roman" panose="02020603050405020304" pitchFamily="18" charset="0"/>
              </a:rPr>
              <a:t>S3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相同，此处略。</a:t>
            </a:r>
            <a:r>
              <a:rPr lang="zh-CN" altLang="zh-CN" dirty="0">
                <a:effectLst/>
              </a:rPr>
              <a:t> 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6645" y="3895965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63" name="组合 62"/>
          <p:cNvGrpSpPr/>
          <p:nvPr/>
        </p:nvGrpSpPr>
        <p:grpSpPr>
          <a:xfrm>
            <a:off x="1433958" y="1203274"/>
            <a:ext cx="4281626" cy="1021884"/>
            <a:chOff x="654510" y="348388"/>
            <a:chExt cx="4281626" cy="1021884"/>
          </a:xfrm>
        </p:grpSpPr>
        <p:grpSp>
          <p:nvGrpSpPr>
            <p:cNvPr id="64" name="组合 63"/>
            <p:cNvGrpSpPr/>
            <p:nvPr/>
          </p:nvGrpSpPr>
          <p:grpSpPr>
            <a:xfrm>
              <a:off x="654510" y="348388"/>
              <a:ext cx="1021890" cy="1021884"/>
              <a:chOff x="239350" y="1103842"/>
              <a:chExt cx="1462222" cy="1462220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239350" y="1103842"/>
                <a:ext cx="1462222" cy="1462220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68" name="同心圆 44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>
                    <a:solidFill>
                      <a:prstClr val="black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 dirty="0">
                    <a:solidFill>
                      <a:prstClr val="white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7" name="椭圆 66"/>
              <p:cNvSpPr/>
              <p:nvPr/>
            </p:nvSpPr>
            <p:spPr>
              <a:xfrm>
                <a:off x="465007" y="1321129"/>
                <a:ext cx="1010571" cy="1010572"/>
              </a:xfrm>
              <a:prstGeom prst="ellipse">
                <a:avLst/>
              </a:prstGeom>
              <a:gradFill>
                <a:gsLst>
                  <a:gs pos="0">
                    <a:srgbClr val="0F87C3"/>
                  </a:gs>
                  <a:gs pos="100000">
                    <a:srgbClr val="0B345D"/>
                  </a:gs>
                </a:gsLst>
                <a:lin ang="2700000" scaled="1"/>
              </a:gra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rPr>
                  <a:t>三</a:t>
                </a:r>
              </a:p>
            </p:txBody>
          </p:sp>
        </p:grpSp>
        <p:sp>
          <p:nvSpPr>
            <p:cNvPr id="65" name="TextBox 77"/>
            <p:cNvSpPr txBox="1"/>
            <p:nvPr/>
          </p:nvSpPr>
          <p:spPr>
            <a:xfrm>
              <a:off x="1888055" y="566943"/>
              <a:ext cx="304808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Arial" panose="020B0604020202020204" pitchFamily="34" charset="0"/>
                </a:rPr>
                <a:t>项目验收</a:t>
              </a:r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31" name="Freeform 6"/>
            <p:cNvSpPr/>
            <p:nvPr>
              <p:custDataLst>
                <p:tags r:id="rId2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4" name="Freeform 20"/>
              <p:cNvSpPr>
                <a:spLocks noEditPoint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1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36" name="直接连接符 35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BB534288-AD91-93E2-1975-040CFA9725A6}"/>
              </a:ext>
            </a:extLst>
          </p:cNvPr>
          <p:cNvSpPr txBox="1"/>
          <p:nvPr/>
        </p:nvSpPr>
        <p:spPr>
          <a:xfrm>
            <a:off x="1314142" y="2432724"/>
            <a:ext cx="270672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b="1" dirty="0">
                <a:effectLst/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一、</a:t>
            </a:r>
            <a:r>
              <a:rPr lang="zh-CN" altLang="zh-CN" sz="1800" b="1" dirty="0">
                <a:effectLst/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查看生成树状态</a:t>
            </a:r>
            <a:r>
              <a:rPr lang="zh-CN" altLang="zh-CN" b="1" dirty="0">
                <a:effectLst/>
                <a:latin typeface="SimHei" panose="02010609060101010101" pitchFamily="49" charset="-122"/>
                <a:ea typeface="SimHei" panose="02010609060101010101" pitchFamily="49" charset="-122"/>
              </a:rPr>
              <a:t> </a:t>
            </a:r>
            <a:endParaRPr lang="zh-CN" altLang="en-US" b="1" dirty="0"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0A39B27-F336-EDDF-A107-3AD581B12D50}"/>
              </a:ext>
            </a:extLst>
          </p:cNvPr>
          <p:cNvSpPr txBox="1"/>
          <p:nvPr/>
        </p:nvSpPr>
        <p:spPr>
          <a:xfrm>
            <a:off x="1142106" y="2872879"/>
            <a:ext cx="60988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33375" algn="just"/>
            <a:r>
              <a:rPr lang="zh-CN" altLang="zh-CN" sz="1800" kern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华文仿宋" panose="02010600040101010101" pitchFamily="2" charset="-122"/>
              </a:rPr>
              <a:t>下面以</a:t>
            </a:r>
            <a:r>
              <a:rPr lang="en-US" altLang="zh-CN" sz="1800" kern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华文仿宋" panose="02010600040101010101" pitchFamily="2" charset="-122"/>
              </a:rPr>
              <a:t>S3</a:t>
            </a:r>
            <a:r>
              <a:rPr lang="zh-CN" altLang="zh-CN" sz="1800" kern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华文仿宋" panose="02010600040101010101" pitchFamily="2" charset="-122"/>
              </a:rPr>
              <a:t>为例进行说明。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334645" algn="just"/>
            <a:r>
              <a:rPr lang="en-US" altLang="zh-CN" sz="1800" b="1" kern="16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zh-CN" sz="1800" b="1" kern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．采用</a:t>
            </a:r>
            <a:r>
              <a:rPr lang="en-US" altLang="zh-CN" sz="1800" b="1" kern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mstp</a:t>
            </a:r>
            <a:r>
              <a:rPr lang="zh-CN" altLang="zh-CN" sz="1800" b="1" kern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协议</a:t>
            </a:r>
            <a:r>
              <a:rPr lang="zh-CN" altLang="en-US" b="1" kern="1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，如图</a:t>
            </a:r>
            <a:r>
              <a:rPr lang="en-US" altLang="zh-CN" b="1" kern="1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b="1" kern="1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所示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7" name="图片 6" descr="文本&#10;&#10;描述已自动生成">
            <a:extLst>
              <a:ext uri="{FF2B5EF4-FFF2-40B4-BE49-F238E27FC236}">
                <a16:creationId xmlns:a16="http://schemas.microsoft.com/office/drawing/2014/main" id="{EA401A43-3266-0C14-EBC5-84A03BFFA81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8995" y="3660856"/>
            <a:ext cx="3377565" cy="160020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9070A087-4470-57A6-6C75-D8A79C261E7E}"/>
              </a:ext>
            </a:extLst>
          </p:cNvPr>
          <p:cNvSpPr txBox="1"/>
          <p:nvPr/>
        </p:nvSpPr>
        <p:spPr>
          <a:xfrm>
            <a:off x="3421205" y="5342276"/>
            <a:ext cx="36656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effectLst/>
                <a:latin typeface="+mn-ea"/>
                <a:cs typeface="Times New Roman" panose="02020603050405020304" pitchFamily="18" charset="0"/>
              </a:rPr>
              <a:t>图</a:t>
            </a:r>
            <a:r>
              <a:rPr lang="en-US" altLang="zh-CN" sz="1400" dirty="0">
                <a:effectLst/>
                <a:latin typeface="+mn-ea"/>
                <a:cs typeface="Times New Roman" panose="02020603050405020304" pitchFamily="18" charset="0"/>
              </a:rPr>
              <a:t>1</a:t>
            </a:r>
            <a:r>
              <a:rPr lang="zh-CN" altLang="en-US" sz="1400" dirty="0">
                <a:effectLst/>
                <a:latin typeface="+mn-ea"/>
                <a:cs typeface="Times New Roman" panose="02020603050405020304" pitchFamily="18" charset="0"/>
              </a:rPr>
              <a:t>  </a:t>
            </a:r>
            <a:r>
              <a:rPr lang="zh-CN" altLang="zh-CN" sz="1400" dirty="0">
                <a:effectLst/>
                <a:latin typeface="+mn-ea"/>
                <a:cs typeface="Times New Roman" panose="02020603050405020304" pitchFamily="18" charset="0"/>
              </a:rPr>
              <a:t>查看</a:t>
            </a:r>
            <a:r>
              <a:rPr lang="en-US" altLang="zh-CN" sz="1400" dirty="0">
                <a:effectLst/>
                <a:latin typeface="+mn-ea"/>
              </a:rPr>
              <a:t>S3</a:t>
            </a:r>
            <a:r>
              <a:rPr lang="zh-CN" altLang="zh-CN" sz="1400" dirty="0">
                <a:effectLst/>
                <a:latin typeface="+mn-ea"/>
                <a:cs typeface="Times New Roman" panose="02020603050405020304" pitchFamily="18" charset="0"/>
              </a:rPr>
              <a:t>启用</a:t>
            </a:r>
            <a:r>
              <a:rPr lang="en-US" altLang="zh-CN" sz="1400" dirty="0" err="1">
                <a:effectLst/>
                <a:latin typeface="+mn-ea"/>
              </a:rPr>
              <a:t>mstp</a:t>
            </a:r>
            <a:r>
              <a:rPr lang="zh-CN" altLang="zh-CN" sz="1400" dirty="0">
                <a:effectLst/>
                <a:latin typeface="+mn-ea"/>
                <a:cs typeface="Times New Roman" panose="02020603050405020304" pitchFamily="18" charset="0"/>
              </a:rPr>
              <a:t>的生成树状态</a:t>
            </a:r>
            <a:r>
              <a:rPr lang="zh-CN" altLang="zh-CN" sz="1400" dirty="0">
                <a:effectLst/>
                <a:latin typeface="+mn-ea"/>
              </a:rPr>
              <a:t> </a:t>
            </a:r>
            <a:endParaRPr lang="zh-CN" altLang="en-US" sz="14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013933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1E3C81BB-E99D-F7A4-026E-B6F0E4FC0DD2}"/>
              </a:ext>
            </a:extLst>
          </p:cNvPr>
          <p:cNvSpPr txBox="1"/>
          <p:nvPr/>
        </p:nvSpPr>
        <p:spPr>
          <a:xfrm>
            <a:off x="1427672" y="1570810"/>
            <a:ext cx="60988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1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．更改为</a:t>
            </a:r>
            <a:r>
              <a:rPr lang="en-US" altLang="zh-CN" sz="1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rstp</a:t>
            </a:r>
            <a:r>
              <a:rPr lang="zh-CN" altLang="zh-CN" sz="1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协议后</a:t>
            </a:r>
            <a:r>
              <a:rPr lang="zh-CN" altLang="en-US" sz="1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，如图</a:t>
            </a:r>
            <a:r>
              <a:rPr lang="en-US" altLang="zh-CN" sz="1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1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所示</a:t>
            </a:r>
            <a:r>
              <a:rPr lang="zh-CN" altLang="zh-CN" dirty="0">
                <a:effectLst/>
              </a:rPr>
              <a:t> </a:t>
            </a:r>
            <a:endParaRPr lang="zh-CN" altLang="en-US" dirty="0"/>
          </a:p>
        </p:txBody>
      </p:sp>
      <p:pic>
        <p:nvPicPr>
          <p:cNvPr id="6" name="图片 5" descr="文本&#10;&#10;描述已自动生成">
            <a:extLst>
              <a:ext uri="{FF2B5EF4-FFF2-40B4-BE49-F238E27FC236}">
                <a16:creationId xmlns:a16="http://schemas.microsoft.com/office/drawing/2014/main" id="{CEB2B2D9-B4DF-9B40-F7A5-E179215A0E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5743" y="2549100"/>
            <a:ext cx="3945750" cy="1897824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30BA295C-C0EB-6050-6CA4-1B44E1FA1772}"/>
              </a:ext>
            </a:extLst>
          </p:cNvPr>
          <p:cNvSpPr txBox="1"/>
          <p:nvPr/>
        </p:nvSpPr>
        <p:spPr>
          <a:xfrm>
            <a:off x="2802689" y="4550933"/>
            <a:ext cx="369845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effectLst/>
                <a:latin typeface="+mn-ea"/>
                <a:cs typeface="Times New Roman" panose="02020603050405020304" pitchFamily="18" charset="0"/>
              </a:rPr>
              <a:t>图</a:t>
            </a:r>
            <a:r>
              <a:rPr lang="en-US" altLang="zh-CN" sz="1400" dirty="0">
                <a:effectLst/>
                <a:latin typeface="+mn-ea"/>
                <a:cs typeface="Times New Roman" panose="02020603050405020304" pitchFamily="18" charset="0"/>
              </a:rPr>
              <a:t>2</a:t>
            </a:r>
            <a:r>
              <a:rPr lang="zh-CN" altLang="en-US" sz="1400" dirty="0">
                <a:effectLst/>
                <a:latin typeface="+mn-ea"/>
                <a:cs typeface="Times New Roman" panose="02020603050405020304" pitchFamily="18" charset="0"/>
              </a:rPr>
              <a:t>  </a:t>
            </a:r>
            <a:r>
              <a:rPr lang="zh-CN" altLang="zh-CN" sz="1400" dirty="0">
                <a:effectLst/>
                <a:latin typeface="+mn-ea"/>
                <a:cs typeface="Times New Roman" panose="02020603050405020304" pitchFamily="18" charset="0"/>
              </a:rPr>
              <a:t>查看</a:t>
            </a:r>
            <a:r>
              <a:rPr lang="en-US" altLang="zh-CN" sz="1400" dirty="0">
                <a:effectLst/>
                <a:latin typeface="+mn-ea"/>
              </a:rPr>
              <a:t>S3</a:t>
            </a:r>
            <a:r>
              <a:rPr lang="zh-CN" altLang="zh-CN" sz="1400" dirty="0">
                <a:effectLst/>
                <a:latin typeface="+mn-ea"/>
                <a:cs typeface="Times New Roman" panose="02020603050405020304" pitchFamily="18" charset="0"/>
              </a:rPr>
              <a:t>启用</a:t>
            </a:r>
            <a:r>
              <a:rPr lang="en-US" altLang="zh-CN" sz="1400" dirty="0" err="1">
                <a:effectLst/>
                <a:latin typeface="+mn-ea"/>
              </a:rPr>
              <a:t>rstp</a:t>
            </a:r>
            <a:r>
              <a:rPr lang="zh-CN" altLang="zh-CN" sz="1400" dirty="0">
                <a:effectLst/>
                <a:latin typeface="+mn-ea"/>
                <a:cs typeface="Times New Roman" panose="02020603050405020304" pitchFamily="18" charset="0"/>
              </a:rPr>
              <a:t>的生成树状态</a:t>
            </a:r>
            <a:r>
              <a:rPr lang="zh-CN" altLang="zh-CN" sz="1400" dirty="0">
                <a:effectLst/>
                <a:latin typeface="+mn-ea"/>
              </a:rPr>
              <a:t> </a:t>
            </a:r>
            <a:endParaRPr lang="zh-CN" altLang="en-US" sz="14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05990546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CF706A9-8DBD-58D2-56A2-EBCE2F337FD4}"/>
              </a:ext>
            </a:extLst>
          </p:cNvPr>
          <p:cNvSpPr txBox="1"/>
          <p:nvPr/>
        </p:nvSpPr>
        <p:spPr>
          <a:xfrm>
            <a:off x="1012217" y="1328543"/>
            <a:ext cx="33958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zh-CN" altLang="en-US" sz="1800" b="1" dirty="0">
                <a:effectLst/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、查看</a:t>
            </a:r>
            <a:r>
              <a:rPr lang="en" altLang="zh-CN" sz="1800" b="1" dirty="0">
                <a:effectLst/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Blocking</a:t>
            </a:r>
            <a:r>
              <a:rPr lang="zh-CN" altLang="en-US" sz="1800" b="1" dirty="0">
                <a:effectLst/>
                <a:latin typeface="SimHei" panose="02010609060101010101" pitchFamily="49" charset="-122"/>
                <a:ea typeface="SimHei" panose="02010609060101010101" pitchFamily="49" charset="-122"/>
                <a:cs typeface="Times New Roman" panose="02020603050405020304" pitchFamily="18" charset="0"/>
              </a:rPr>
              <a:t>端口变化 </a:t>
            </a:r>
            <a:endParaRPr lang="zh-CN" altLang="en-US" b="1" dirty="0"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51E3549-0547-B722-2B0B-6F65B0AFEF61}"/>
              </a:ext>
            </a:extLst>
          </p:cNvPr>
          <p:cNvSpPr txBox="1"/>
          <p:nvPr/>
        </p:nvSpPr>
        <p:spPr>
          <a:xfrm>
            <a:off x="918713" y="1757737"/>
            <a:ext cx="667253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33375" algn="just"/>
            <a:r>
              <a:rPr lang="zh-CN" altLang="zh-CN" sz="1800" kern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华文仿宋" panose="02010600040101010101" pitchFamily="2" charset="-122"/>
              </a:rPr>
              <a:t>当链路出现故障时，查看</a:t>
            </a:r>
            <a:r>
              <a:rPr lang="en-US" altLang="zh-CN" sz="1800" kern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华文仿宋" panose="02010600040101010101" pitchFamily="2" charset="-122"/>
              </a:rPr>
              <a:t>Blocking</a:t>
            </a:r>
            <a:r>
              <a:rPr lang="zh-CN" altLang="zh-CN" sz="1800" kern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华文仿宋" panose="02010600040101010101" pitchFamily="2" charset="-122"/>
              </a:rPr>
              <a:t>端口变化情况。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400050" algn="just"/>
            <a:r>
              <a:rPr lang="en-US" altLang="zh-CN" sz="1800" kern="16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zh-CN" sz="1800" kern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）当前</a:t>
            </a:r>
            <a:r>
              <a:rPr lang="en-US" altLang="zh-CN" sz="1800" kern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S3</a:t>
            </a:r>
            <a:r>
              <a:rPr lang="zh-CN" altLang="zh-CN" sz="1800" kern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生成树接口状态</a:t>
            </a:r>
            <a:r>
              <a:rPr lang="zh-CN" altLang="en-US" kern="1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，如图</a:t>
            </a:r>
            <a:r>
              <a:rPr lang="en-US" altLang="zh-CN" kern="1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kern="1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所示</a:t>
            </a:r>
            <a:r>
              <a:rPr lang="zh-CN" altLang="zh-CN" sz="1800" kern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5E40A7A-0512-1F95-612F-5AFE013B1E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5344" y="2776971"/>
            <a:ext cx="6211032" cy="949073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AA09631F-BD59-D0F3-682C-372DBD11C0C3}"/>
              </a:ext>
            </a:extLst>
          </p:cNvPr>
          <p:cNvSpPr txBox="1"/>
          <p:nvPr/>
        </p:nvSpPr>
        <p:spPr>
          <a:xfrm>
            <a:off x="3109073" y="3791170"/>
            <a:ext cx="348357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kern="100" dirty="0">
                <a:solidFill>
                  <a:srgbClr val="000000"/>
                </a:solidFill>
                <a:effectLst/>
                <a:latin typeface="+mn-ea"/>
                <a:cs typeface="Times New Roman" panose="02020603050405020304" pitchFamily="18" charset="0"/>
              </a:rPr>
              <a:t>图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+mn-ea"/>
                <a:cs typeface="Times New Roman" panose="02020603050405020304" pitchFamily="18" charset="0"/>
              </a:rPr>
              <a:t>3</a:t>
            </a:r>
            <a:r>
              <a:rPr lang="zh-CN" altLang="en-US" sz="1400" kern="100" dirty="0">
                <a:solidFill>
                  <a:srgbClr val="000000"/>
                </a:solidFill>
                <a:effectLst/>
                <a:latin typeface="+mn-ea"/>
                <a:cs typeface="Times New Roman" panose="02020603050405020304" pitchFamily="18" charset="0"/>
              </a:rPr>
              <a:t>  </a:t>
            </a:r>
            <a:r>
              <a:rPr lang="zh-CN" altLang="zh-CN" sz="1400" kern="100" dirty="0">
                <a:solidFill>
                  <a:srgbClr val="000000"/>
                </a:solidFill>
                <a:effectLst/>
                <a:latin typeface="+mn-ea"/>
                <a:cs typeface="Times New Roman" panose="02020603050405020304" pitchFamily="18" charset="0"/>
              </a:rPr>
              <a:t>查看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+mn-ea"/>
                <a:cs typeface="Times New Roman" panose="02020603050405020304" pitchFamily="18" charset="0"/>
              </a:rPr>
              <a:t>S3</a:t>
            </a:r>
            <a:r>
              <a:rPr lang="zh-CN" altLang="zh-CN" sz="1400" kern="100" dirty="0">
                <a:solidFill>
                  <a:srgbClr val="000000"/>
                </a:solidFill>
                <a:effectLst/>
                <a:latin typeface="+mn-ea"/>
                <a:cs typeface="Times New Roman" panose="02020603050405020304" pitchFamily="18" charset="0"/>
              </a:rPr>
              <a:t>生成树接口状态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CABC953-B251-709E-E171-BB4A7DAB4FBB}"/>
              </a:ext>
            </a:extLst>
          </p:cNvPr>
          <p:cNvSpPr txBox="1"/>
          <p:nvPr/>
        </p:nvSpPr>
        <p:spPr>
          <a:xfrm>
            <a:off x="1194759" y="4641336"/>
            <a:ext cx="752654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1800" kern="1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由图可知，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S3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E0/0/1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是根</a:t>
            </a:r>
            <a:r>
              <a:rPr lang="zh-CN" altLang="en-US" sz="1800" kern="1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端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口，如果将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S3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的根端口断掉了，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S3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会选择把其他到达根交换机的端口设置成根端口。</a:t>
            </a:r>
            <a:endParaRPr lang="zh-CN" altLang="zh-CN" sz="1800" kern="1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8143591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1F9E1738-4D7A-5B9C-BAF0-DD491ED94E9B}"/>
              </a:ext>
            </a:extLst>
          </p:cNvPr>
          <p:cNvSpPr txBox="1"/>
          <p:nvPr/>
        </p:nvSpPr>
        <p:spPr>
          <a:xfrm>
            <a:off x="797944" y="1457712"/>
            <a:ext cx="609887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00050" algn="just"/>
            <a:r>
              <a:rPr lang="en-US" altLang="zh-CN" sz="1800" kern="16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zh-CN" sz="1800" kern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）关闭</a:t>
            </a:r>
            <a:r>
              <a:rPr lang="en-US" altLang="zh-CN" sz="1800" kern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E0/0/1</a:t>
            </a:r>
            <a:r>
              <a:rPr lang="zh-CN" altLang="zh-CN" sz="1800" kern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接口后，</a:t>
            </a:r>
            <a:r>
              <a:rPr lang="en-US" altLang="zh-CN" sz="1800" kern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S3</a:t>
            </a:r>
            <a:r>
              <a:rPr lang="zh-CN" altLang="zh-CN" sz="1800" kern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的生成树状态</a:t>
            </a:r>
            <a:r>
              <a:rPr lang="zh-CN" altLang="en-US" sz="1800" kern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如图</a:t>
            </a:r>
            <a:r>
              <a:rPr lang="en-US" altLang="zh-CN" sz="1800" kern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1800" kern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所示</a:t>
            </a:r>
            <a:r>
              <a:rPr lang="zh-CN" altLang="zh-CN" sz="1800" kern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en-US" altLang="zh-CN" sz="1800" kern="16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400050" algn="just"/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400050" algn="just"/>
            <a:r>
              <a:rPr lang="zh-CN" altLang="en-US" sz="1800" kern="16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命令：</a:t>
            </a:r>
            <a:r>
              <a:rPr lang="en-US" altLang="zh-CN" sz="1800" kern="16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[S3]</a:t>
            </a:r>
            <a:r>
              <a:rPr lang="en-US" altLang="zh-CN" sz="1800" b="1" kern="16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interface Ethernet0/0/1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400050" algn="just"/>
            <a:r>
              <a:rPr lang="zh-CN" altLang="en-US" sz="1800" kern="16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en-US" altLang="zh-CN" sz="1800" kern="16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[S3-Ethernet0/0/1]</a:t>
            </a:r>
            <a:r>
              <a:rPr lang="en-US" altLang="zh-CN" sz="1800" b="1" kern="16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shutdown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0B7A027-C1BC-2DC3-B34C-B68E426B63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0419" y="2893696"/>
            <a:ext cx="5074920" cy="61341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247F2E61-AB9D-0C50-8431-048AD1DCF54C}"/>
              </a:ext>
            </a:extLst>
          </p:cNvPr>
          <p:cNvSpPr txBox="1"/>
          <p:nvPr/>
        </p:nvSpPr>
        <p:spPr>
          <a:xfrm>
            <a:off x="2833778" y="3665123"/>
            <a:ext cx="339449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effectLst/>
                <a:latin typeface="+mn-ea"/>
                <a:cs typeface="Times New Roman" panose="02020603050405020304" pitchFamily="18" charset="0"/>
              </a:rPr>
              <a:t>图</a:t>
            </a:r>
            <a:r>
              <a:rPr lang="en-US" altLang="zh-CN" sz="1400" dirty="0">
                <a:effectLst/>
                <a:latin typeface="+mn-ea"/>
                <a:cs typeface="Times New Roman" panose="02020603050405020304" pitchFamily="18" charset="0"/>
              </a:rPr>
              <a:t>4</a:t>
            </a:r>
            <a:r>
              <a:rPr lang="zh-CN" altLang="en-US" sz="1400" dirty="0">
                <a:effectLst/>
                <a:latin typeface="+mn-ea"/>
                <a:cs typeface="Times New Roman" panose="02020603050405020304" pitchFamily="18" charset="0"/>
              </a:rPr>
              <a:t>  </a:t>
            </a:r>
            <a:r>
              <a:rPr lang="zh-CN" altLang="zh-CN" sz="1400" dirty="0">
                <a:effectLst/>
                <a:latin typeface="+mn-ea"/>
                <a:cs typeface="Times New Roman" panose="02020603050405020304" pitchFamily="18" charset="0"/>
              </a:rPr>
              <a:t>关闭</a:t>
            </a:r>
            <a:r>
              <a:rPr lang="en-US" altLang="zh-CN" sz="1400" dirty="0">
                <a:effectLst/>
                <a:latin typeface="+mn-ea"/>
              </a:rPr>
              <a:t>E0/0/1</a:t>
            </a:r>
            <a:r>
              <a:rPr lang="zh-CN" altLang="zh-CN" sz="1400" dirty="0">
                <a:effectLst/>
                <a:latin typeface="+mn-ea"/>
                <a:cs typeface="Times New Roman" panose="02020603050405020304" pitchFamily="18" charset="0"/>
              </a:rPr>
              <a:t>接口后，</a:t>
            </a:r>
            <a:r>
              <a:rPr lang="en-US" altLang="zh-CN" sz="1400" dirty="0">
                <a:effectLst/>
                <a:latin typeface="+mn-ea"/>
              </a:rPr>
              <a:t>S3</a:t>
            </a:r>
            <a:r>
              <a:rPr lang="zh-CN" altLang="zh-CN" sz="1400" dirty="0">
                <a:effectLst/>
                <a:latin typeface="+mn-ea"/>
                <a:cs typeface="Times New Roman" panose="02020603050405020304" pitchFamily="18" charset="0"/>
              </a:rPr>
              <a:t>生成树状态</a:t>
            </a:r>
            <a:r>
              <a:rPr lang="zh-CN" altLang="zh-CN" sz="1400" dirty="0">
                <a:effectLst/>
                <a:latin typeface="+mn-ea"/>
              </a:rPr>
              <a:t> </a:t>
            </a:r>
            <a:endParaRPr lang="zh-CN" altLang="en-US" sz="1400" dirty="0">
              <a:latin typeface="+mn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A53866E-1047-77FE-071B-BFCB93934E3B}"/>
              </a:ext>
            </a:extLst>
          </p:cNvPr>
          <p:cNvSpPr txBox="1"/>
          <p:nvPr/>
        </p:nvSpPr>
        <p:spPr>
          <a:xfrm>
            <a:off x="1107056" y="4370429"/>
            <a:ext cx="825116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1800" kern="1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由图可知，当把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S3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E0/0/1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端口关闭后，由于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RSTP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收敛速度比较快，端口</a:t>
            </a:r>
            <a:r>
              <a:rPr lang="en-US" altLang="zh-CN" sz="1800" kern="1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E0/0/2</a:t>
            </a:r>
            <a:r>
              <a:rPr lang="zh-CN" altLang="zh-CN" sz="1800" kern="1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会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快速协商为新的根端口，协商期间端口是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Discarding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状态，协商结束后端口为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Forwarding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状态，这个过程所需要的时间非常短，这就是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RSTP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收敛快的一个表现。</a:t>
            </a:r>
            <a:endParaRPr lang="zh-CN" altLang="zh-CN" sz="1800" kern="1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9273887"/>
      </p:ext>
    </p:extLst>
  </p:cSld>
  <p:clrMapOvr>
    <a:masterClrMapping/>
  </p:clrMapOvr>
  <p:transition spd="slow">
    <p:wip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中国国家电网总结汇报年终年中立体风模板"/>
  <p:tag name="KSO_WPP_MARK_KEY" val="1046b960-7fcb-408a-8a66-377a04d152d3"/>
  <p:tag name="COMMONDATA" val="eyJoZGlkIjoiN2JlNTA1OThmY2E5NzA3MzE2NzE0NTNiZjIzZWU0M2Q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2898</TotalTime>
  <Words>547</Words>
  <Application>Microsoft Macintosh PowerPoint</Application>
  <PresentationFormat>宽屏</PresentationFormat>
  <Paragraphs>53</Paragraphs>
  <Slides>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黑体</vt:lpstr>
      <vt:lpstr>黑体</vt:lpstr>
      <vt:lpstr>华文仿宋</vt:lpstr>
      <vt:lpstr>思源黑体 CN Bold</vt:lpstr>
      <vt:lpstr>宋体</vt:lpstr>
      <vt:lpstr>Microsoft YaHei</vt:lpstr>
      <vt:lpstr>Microsoft YaHei</vt:lpstr>
      <vt:lpstr>Arial</vt:lpstr>
      <vt:lpstr>Calibri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中国国家电网总结汇报年终年中立体风模板</dc:title>
  <dc:creator>.</dc:creator>
  <cp:lastModifiedBy>Student</cp:lastModifiedBy>
  <cp:revision>305</cp:revision>
  <dcterms:created xsi:type="dcterms:W3CDTF">2016-07-21T16:56:00Z</dcterms:created>
  <dcterms:modified xsi:type="dcterms:W3CDTF">2023-01-30T12:35:44Z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7288301A15874ABBA88E133EB447E6A9</vt:lpwstr>
  </property>
  <property fmtid="{D5CDD505-2E9C-101B-9397-08002B2CF9AE}" pid="3" name="KSOProductBuildVer">
    <vt:lpwstr>2052-11.1.0.13703</vt:lpwstr>
  </property>
</Properties>
</file>