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3" r:id="rId2"/>
    <p:sldId id="264" r:id="rId3"/>
    <p:sldId id="311" r:id="rId4"/>
    <p:sldId id="318" r:id="rId5"/>
    <p:sldId id="313" r:id="rId6"/>
    <p:sldId id="321" r:id="rId7"/>
    <p:sldId id="314" r:id="rId8"/>
    <p:sldId id="315" r:id="rId9"/>
    <p:sldId id="316" r:id="rId10"/>
    <p:sldId id="322" r:id="rId11"/>
    <p:sldId id="317" r:id="rId12"/>
    <p:sldId id="319" r:id="rId13"/>
    <p:sldId id="320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18"/>
            <p14:sldId id="313"/>
            <p14:sldId id="321"/>
            <p14:sldId id="314"/>
            <p14:sldId id="315"/>
            <p14:sldId id="316"/>
            <p14:sldId id="322"/>
            <p14:sldId id="317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616" y="176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跨交换机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跨交换机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网络设备配置项目教程（微课版）（第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版）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4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2906118" y="4696498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--1．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跨交换机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 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端口的状态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[S1]display interface Ethernet 0/0/22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4355946" y="5873112"/>
            <a:ext cx="251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8</a:t>
            </a:r>
            <a:r>
              <a:rPr kumimoji="1" lang="zh-CN" altLang="en-US" dirty="0"/>
              <a:t>   </a:t>
            </a:r>
            <a:r>
              <a:rPr kumimoji="1" lang="en-US" altLang="zh-CN" dirty="0"/>
              <a:t>22</a:t>
            </a:r>
            <a:r>
              <a:rPr kumimoji="1" lang="zh-CN" altLang="en-US" dirty="0"/>
              <a:t>端口的状态</a:t>
            </a:r>
          </a:p>
        </p:txBody>
      </p:sp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0F9854D7-0667-9955-9E5B-4189941C4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704" y="3347069"/>
            <a:ext cx="4438650" cy="239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49967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154" y="1854974"/>
            <a:ext cx="10305128" cy="46166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上的配置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将端口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中，并将与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相连的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端口定义为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trunk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模式。</a:t>
            </a: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&lt;Huawei&gt;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system-view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[Huawei]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sysname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S2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[S2]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[S2-vlan10]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Ethernet0/0/1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access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default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[S2-Ethernet0/0/1]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Ethernet0/0/22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[S2-Ethernet0/0/22]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trunk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marL="2705100" indent="-24003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[S2-Ethernet0/0/22]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trunk allow-pass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[S2-Ethernet0/0/22]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undo port trunk allow-pass </a:t>
            </a:r>
            <a:r>
              <a:rPr lang="en-US" altLang="zh-CN" sz="180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[S2-Ethernet0/0/22]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016EBFB9-0ACE-C50C-0667-F58E86A626AA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）测试连通性</a:t>
            </a:r>
          </a:p>
          <a:p>
            <a:pPr indent="304800"/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display </a:t>
            </a:r>
            <a:r>
              <a:rPr lang="en-US" altLang="zh-CN" sz="1800" b="1" kern="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//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查看加入端口后交换机中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的配置情况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，结果如图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r>
              <a:rPr lang="zh-CN" altLang="zh-CN" sz="2000" dirty="0">
                <a:effectLst/>
              </a:rPr>
              <a:t>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3953411" y="6000545"/>
            <a:ext cx="33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7</a:t>
            </a:r>
            <a:r>
              <a:rPr kumimoji="1" lang="zh-CN" altLang="en-US" dirty="0"/>
              <a:t>  加入端口后</a:t>
            </a:r>
            <a:r>
              <a:rPr kumimoji="1" lang="en-US" altLang="zh-CN" dirty="0"/>
              <a:t>VLAN</a:t>
            </a:r>
            <a:r>
              <a:rPr kumimoji="1" lang="zh-CN" altLang="en-US" dirty="0"/>
              <a:t>配置情况</a:t>
            </a:r>
          </a:p>
        </p:txBody>
      </p:sp>
      <p:pic>
        <p:nvPicPr>
          <p:cNvPr id="4" name="图片 3" descr="图形用户界面, 文本&#10;&#10;描述已自动生成">
            <a:extLst>
              <a:ext uri="{FF2B5EF4-FFF2-40B4-BE49-F238E27FC236}">
                <a16:creationId xmlns:a16="http://schemas.microsoft.com/office/drawing/2014/main" id="{E9BDCB61-856B-5B0A-02DC-62BDCCD93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957" y="3019244"/>
            <a:ext cx="4180877" cy="285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79931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）测试连通性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kumimoji="1"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 </a:t>
            </a:r>
            <a:r>
              <a:rPr kumimoji="1" lang="en-US" altLang="zh-CN" dirty="0"/>
              <a:t>ping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、</a:t>
            </a:r>
            <a:r>
              <a:rPr kumimoji="1" lang="en-US" altLang="zh-CN" dirty="0"/>
              <a:t>PC2</a:t>
            </a:r>
            <a:r>
              <a:rPr kumimoji="1" lang="zh-CN" altLang="en-US" dirty="0"/>
              <a:t>的结果如下图</a:t>
            </a:r>
            <a:r>
              <a:rPr kumimoji="1" lang="en-US" altLang="zh-CN" dirty="0"/>
              <a:t>8</a:t>
            </a:r>
            <a:r>
              <a:rPr kumimoji="1" lang="zh-CN" altLang="en-US" dirty="0"/>
              <a:t>、图</a:t>
            </a:r>
            <a:r>
              <a:rPr kumimoji="1" lang="en-US" altLang="zh-CN" dirty="0"/>
              <a:t>9</a:t>
            </a:r>
            <a:r>
              <a:rPr kumimoji="1" lang="zh-CN" altLang="en-US" dirty="0"/>
              <a:t>所示：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F6BEEC-445C-1536-EAAB-55C84F950CC1}"/>
              </a:ext>
            </a:extLst>
          </p:cNvPr>
          <p:cNvSpPr txBox="1"/>
          <p:nvPr/>
        </p:nvSpPr>
        <p:spPr>
          <a:xfrm>
            <a:off x="1826781" y="4511569"/>
            <a:ext cx="282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8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与</a:t>
            </a:r>
            <a:r>
              <a:rPr kumimoji="1" lang="en-US" altLang="zh-CN" dirty="0"/>
              <a:t>PC1</a:t>
            </a:r>
            <a:r>
              <a:rPr kumimoji="1" lang="zh-CN" altLang="en-US" dirty="0"/>
              <a:t>连通性测试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F7942D-842B-F6D6-467F-F91AB4243897}"/>
              </a:ext>
            </a:extLst>
          </p:cNvPr>
          <p:cNvSpPr txBox="1"/>
          <p:nvPr/>
        </p:nvSpPr>
        <p:spPr>
          <a:xfrm>
            <a:off x="951926" y="5014105"/>
            <a:ext cx="435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PC3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PC1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。原因：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PC1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与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PC3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分处在两台用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trunk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口相连的交换机上，且两台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PC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机都处于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VLAN 10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中，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IP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地址又在同一网段上，所以可以相互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en-US" sz="1800" kern="0" dirty="0">
                <a:effectLst/>
                <a:latin typeface="+mn-ea"/>
                <a:cs typeface="宋体" panose="02010600030101010101" pitchFamily="2" charset="-122"/>
              </a:rPr>
              <a:t>通。 </a:t>
            </a:r>
            <a:endParaRPr kumimoji="1" lang="zh-CN" altLang="en-US" dirty="0"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DF2DE3-6375-70D4-35C3-A36260ED928E}"/>
              </a:ext>
            </a:extLst>
          </p:cNvPr>
          <p:cNvSpPr txBox="1"/>
          <p:nvPr/>
        </p:nvSpPr>
        <p:spPr>
          <a:xfrm>
            <a:off x="6901226" y="4496379"/>
            <a:ext cx="282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9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与</a:t>
            </a:r>
            <a:r>
              <a:rPr kumimoji="1" lang="en-US" altLang="zh-CN" dirty="0"/>
              <a:t>PC2</a:t>
            </a:r>
            <a:r>
              <a:rPr kumimoji="1" lang="zh-CN" altLang="en-US" dirty="0"/>
              <a:t>连通性测试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F4B104-6981-A84D-BAD5-E004F29398CD}"/>
              </a:ext>
            </a:extLst>
          </p:cNvPr>
          <p:cNvSpPr txBox="1"/>
          <p:nvPr/>
        </p:nvSpPr>
        <p:spPr>
          <a:xfrm>
            <a:off x="6096000" y="5029519"/>
            <a:ext cx="396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PC3 </a:t>
            </a:r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PC2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。原因：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PC3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不在同一个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中，所以不能相互通信。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>
              <a:latin typeface="+mn-ea"/>
            </a:endParaRPr>
          </a:p>
        </p:txBody>
      </p:sp>
      <p:pic>
        <p:nvPicPr>
          <p:cNvPr id="15" name="图片 14" descr="屏幕上有字&#10;&#10;中度可信度描述已自动生成">
            <a:extLst>
              <a:ext uri="{FF2B5EF4-FFF2-40B4-BE49-F238E27FC236}">
                <a16:creationId xmlns:a16="http://schemas.microsoft.com/office/drawing/2014/main" id="{F720BB48-C2C9-EDF9-6B83-5C606E09B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40" y="2446670"/>
            <a:ext cx="4206972" cy="1931695"/>
          </a:xfrm>
          <a:prstGeom prst="rect">
            <a:avLst/>
          </a:prstGeom>
        </p:spPr>
      </p:pic>
      <p:pic>
        <p:nvPicPr>
          <p:cNvPr id="17" name="图片 16" descr="文本&#10;&#10;描述已自动生成">
            <a:extLst>
              <a:ext uri="{FF2B5EF4-FFF2-40B4-BE49-F238E27FC236}">
                <a16:creationId xmlns:a16="http://schemas.microsoft.com/office/drawing/2014/main" id="{91434FD6-CC29-5ECF-58F9-8211ABF4A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28723"/>
            <a:ext cx="4367311" cy="193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42666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8636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8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会根据项目需求学会</a:t>
            </a:r>
            <a:r>
              <a:rPr lang="zh-CN" altLang="en-US" sz="20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配置</a:t>
            </a:r>
            <a:r>
              <a:rPr lang="en-US" altLang="zh-CN" sz="20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VLAN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altLang="en-US" sz="2000" b="1" noProof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跨交换机的</a:t>
            </a:r>
            <a:r>
              <a:rPr lang="en-US" altLang="zh-CN" sz="2000" b="1" noProof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trunk</a:t>
            </a:r>
            <a:r>
              <a:rPr lang="zh-CN" altLang="en-US" sz="2000" b="1" noProof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通道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、端口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分配以及信息查看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645" y="3895965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1546" y="2044375"/>
            <a:ext cx="9143743" cy="17511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</a:rPr>
              <a:t>       </a:t>
            </a:r>
            <a:r>
              <a:rPr 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现有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Huawei S3700-26C-HI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交换机，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PC1(192.168.1.1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PC2(192.168.1.2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连接到同一台交换机机上，但是处在不同的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PC3(192.168.1.3</a:t>
            </a:r>
            <a:r>
              <a:rPr lang="zh-CN" altLang="e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连接到另一台的交换机上。要求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能与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互相通信，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不能与</a:t>
            </a:r>
            <a:r>
              <a:rPr lang="en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互相通信，并加以显示和验证，同时说明其中的道理。拓扑连接如图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 。 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196E04F-E04C-D7D1-4A01-A9E55DD47DF8}"/>
              </a:ext>
            </a:extLst>
          </p:cNvPr>
          <p:cNvSpPr txBox="1"/>
          <p:nvPr/>
        </p:nvSpPr>
        <p:spPr>
          <a:xfrm>
            <a:off x="4568872" y="6061854"/>
            <a:ext cx="183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1</a:t>
            </a:r>
            <a:r>
              <a:rPr kumimoji="1" lang="zh-CN" altLang="en-US" dirty="0"/>
              <a:t>  连接拓扑图</a:t>
            </a:r>
          </a:p>
        </p:txBody>
      </p:sp>
      <p:pic>
        <p:nvPicPr>
          <p:cNvPr id="3" name="图片 2" descr="图片包含 日程表&#10;&#10;描述已自动生成">
            <a:extLst>
              <a:ext uri="{FF2B5EF4-FFF2-40B4-BE49-F238E27FC236}">
                <a16:creationId xmlns:a16="http://schemas.microsoft.com/office/drawing/2014/main" id="{05005E51-6EDD-EB45-4571-2DD67C5AB6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553" y="3895965"/>
            <a:ext cx="4301490" cy="20497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2.4.2</a:t>
            </a:r>
            <a:r>
              <a:rPr sz="2400" dirty="0"/>
              <a:t> </a:t>
            </a:r>
            <a:r>
              <a:rPr lang="zh-CN" altLang="en-US" sz="2400" dirty="0"/>
              <a:t>  </a:t>
            </a:r>
            <a:r>
              <a:rPr lang="en-US" altLang="zh-CN" sz="2400" dirty="0" err="1"/>
              <a:t>VLAN</a:t>
            </a:r>
            <a:r>
              <a:rPr sz="2400" dirty="0" err="1"/>
              <a:t>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408229" y="1794631"/>
            <a:ext cx="10907470" cy="48320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基本配置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按照拓扑图连接计算机和交换机，并为各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机配置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</a:p>
          <a:p>
            <a:pPr lvl="0"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①配置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地址和子网掩码 </a:t>
            </a:r>
          </a:p>
          <a:p>
            <a:pPr lvl="0"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192.168.1.1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lvl="0"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192.168.1.2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lvl="0"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192.168.1.3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②测试计算机的连通性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PC3 ping PC1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PC&gt;ping 192.168.1.1 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把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重命名为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并将端口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 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 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②查看配置信息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查看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配置情况，显示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端口的状态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上的配置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在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中，并将与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相连的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端口定义为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trunk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 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）测试连通性 </a:t>
            </a:r>
            <a:endParaRPr lang="en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0937" y="1677471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配置、连通性测试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4B44EBD9-0FD4-89C9-BA90-A03CA75A2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29" y="2876919"/>
            <a:ext cx="3836263" cy="26149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97EF90-4879-2963-CBD1-903134CBB1E6}"/>
              </a:ext>
            </a:extLst>
          </p:cNvPr>
          <p:cNvSpPr txBox="1"/>
          <p:nvPr/>
        </p:nvSpPr>
        <p:spPr>
          <a:xfrm>
            <a:off x="2427764" y="5497739"/>
            <a:ext cx="1470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2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配置</a:t>
            </a: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FBA0B2B-139F-9416-FA10-FEBA266E8F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9" name="图片 8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87A3BC39-AB8C-8F09-C09F-CF8D99B3A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66" y="2876919"/>
            <a:ext cx="3703968" cy="261496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0534B26-A90A-215D-85C7-EC3363E52BE0}"/>
              </a:ext>
            </a:extLst>
          </p:cNvPr>
          <p:cNvSpPr txBox="1"/>
          <p:nvPr/>
        </p:nvSpPr>
        <p:spPr>
          <a:xfrm>
            <a:off x="7752843" y="5497739"/>
            <a:ext cx="1470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3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配置</a:t>
            </a: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97EF90-4879-2963-CBD1-903134CBB1E6}"/>
              </a:ext>
            </a:extLst>
          </p:cNvPr>
          <p:cNvSpPr txBox="1"/>
          <p:nvPr/>
        </p:nvSpPr>
        <p:spPr>
          <a:xfrm>
            <a:off x="4290070" y="4828339"/>
            <a:ext cx="1470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4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配置</a:t>
            </a: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FBA0B2B-139F-9416-FA10-FEBA266E8F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6" name="图片 5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B93B0963-7BB0-9733-FDF0-28BE4CD29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66" y="1951210"/>
            <a:ext cx="3940589" cy="268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5341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72DD5A23-CB24-FF68-C42B-4CC912D2EB7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48F109-65F6-CB82-A71E-E1A8FADBE89F}"/>
              </a:ext>
            </a:extLst>
          </p:cNvPr>
          <p:cNvSpPr txBox="1"/>
          <p:nvPr/>
        </p:nvSpPr>
        <p:spPr>
          <a:xfrm>
            <a:off x="1826781" y="4511569"/>
            <a:ext cx="282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5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与</a:t>
            </a:r>
            <a:r>
              <a:rPr kumimoji="1" lang="en-US" altLang="zh-CN" dirty="0"/>
              <a:t>PC1</a:t>
            </a:r>
            <a:r>
              <a:rPr kumimoji="1" lang="zh-CN" altLang="en-US" dirty="0"/>
              <a:t>连通性测试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AB4518-8ED4-A8FE-FC57-7904FD9425CB}"/>
              </a:ext>
            </a:extLst>
          </p:cNvPr>
          <p:cNvSpPr txBox="1"/>
          <p:nvPr/>
        </p:nvSpPr>
        <p:spPr>
          <a:xfrm>
            <a:off x="1145739" y="5332849"/>
            <a:ext cx="396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PC3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PC1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。原因：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PC3 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与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PC1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目前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IP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同在一网段，二者又在同一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VALN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VLAN 1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）中</a:t>
            </a:r>
            <a:r>
              <a:rPr lang="zh-CN" altLang="zh-CN" dirty="0">
                <a:effectLst/>
                <a:latin typeface="+mn-ea"/>
              </a:rPr>
              <a:t> </a:t>
            </a:r>
            <a:r>
              <a:rPr lang="zh-CN" altLang="en-US" dirty="0">
                <a:effectLst/>
                <a:latin typeface="+mn-ea"/>
              </a:rPr>
              <a:t>。</a:t>
            </a:r>
            <a:endParaRPr kumimoji="1" lang="zh-CN" altLang="en-US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D1ACC1-D5A4-65D2-31B2-47EBFAEE9D3A}"/>
              </a:ext>
            </a:extLst>
          </p:cNvPr>
          <p:cNvSpPr txBox="1"/>
          <p:nvPr/>
        </p:nvSpPr>
        <p:spPr>
          <a:xfrm>
            <a:off x="735495" y="1792432"/>
            <a:ext cx="6271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PC3</a:t>
            </a:r>
            <a:r>
              <a:rPr kumimoji="1" lang="zh-CN" altLang="en-US" dirty="0"/>
              <a:t> </a:t>
            </a:r>
            <a:r>
              <a:rPr kumimoji="1" lang="en-US" altLang="zh-CN" dirty="0"/>
              <a:t>ping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、</a:t>
            </a:r>
            <a:r>
              <a:rPr kumimoji="1" lang="en-US" altLang="zh-CN" dirty="0"/>
              <a:t>PC2</a:t>
            </a:r>
            <a:r>
              <a:rPr kumimoji="1" lang="zh-CN" altLang="en-US" dirty="0"/>
              <a:t>的结果如下图</a:t>
            </a:r>
            <a:r>
              <a:rPr kumimoji="1" lang="en-US" altLang="zh-CN" dirty="0"/>
              <a:t>5</a:t>
            </a:r>
            <a:r>
              <a:rPr kumimoji="1" lang="zh-CN" altLang="en-US" dirty="0"/>
              <a:t>、图</a:t>
            </a:r>
            <a:r>
              <a:rPr kumimoji="1" lang="en-US" altLang="zh-CN" dirty="0"/>
              <a:t>6</a:t>
            </a:r>
            <a:r>
              <a:rPr kumimoji="1" lang="zh-CN" altLang="en-US" dirty="0"/>
              <a:t>所示：</a:t>
            </a:r>
          </a:p>
        </p:txBody>
      </p:sp>
      <p:pic>
        <p:nvPicPr>
          <p:cNvPr id="3" name="图片 2" descr="电脑的屏幕&#10;&#10;描述已自动生成">
            <a:extLst>
              <a:ext uri="{FF2B5EF4-FFF2-40B4-BE49-F238E27FC236}">
                <a16:creationId xmlns:a16="http://schemas.microsoft.com/office/drawing/2014/main" id="{66DB57A4-1175-5BDA-7B35-89A305CF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90" y="2461069"/>
            <a:ext cx="4447872" cy="1935861"/>
          </a:xfrm>
          <a:prstGeom prst="rect">
            <a:avLst/>
          </a:prstGeom>
        </p:spPr>
      </p:pic>
      <p:pic>
        <p:nvPicPr>
          <p:cNvPr id="6" name="图片 5" descr="电脑的屏幕&#10;&#10;描述已自动生成">
            <a:extLst>
              <a:ext uri="{FF2B5EF4-FFF2-40B4-BE49-F238E27FC236}">
                <a16:creationId xmlns:a16="http://schemas.microsoft.com/office/drawing/2014/main" id="{C1DB3FDD-522C-DA34-3332-4D4728840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550" y="2461069"/>
            <a:ext cx="4483048" cy="193586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C56C300-3C50-8C11-8D35-F4FC76D5ED24}"/>
              </a:ext>
            </a:extLst>
          </p:cNvPr>
          <p:cNvSpPr txBox="1"/>
          <p:nvPr/>
        </p:nvSpPr>
        <p:spPr>
          <a:xfrm>
            <a:off x="6901226" y="4496379"/>
            <a:ext cx="282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6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PC3</a:t>
            </a:r>
            <a:r>
              <a:rPr kumimoji="1" lang="zh-CN" altLang="en-US" dirty="0"/>
              <a:t>与</a:t>
            </a:r>
            <a:r>
              <a:rPr kumimoji="1" lang="en-US" altLang="zh-CN" dirty="0"/>
              <a:t>PC2</a:t>
            </a:r>
            <a:r>
              <a:rPr kumimoji="1" lang="zh-CN" altLang="en-US" dirty="0"/>
              <a:t>连通性测试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B49BBE-158F-436A-7152-5EC8699974D0}"/>
              </a:ext>
            </a:extLst>
          </p:cNvPr>
          <p:cNvSpPr txBox="1"/>
          <p:nvPr/>
        </p:nvSpPr>
        <p:spPr>
          <a:xfrm>
            <a:off x="5999348" y="5332849"/>
            <a:ext cx="3962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PC3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PC2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。原因：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PC3 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与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 PC2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目前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IP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同在一网段，二者又在同一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VALN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+mn-ea"/>
                <a:cs typeface="宋体" panose="02010600030101010101" pitchFamily="2" charset="-122"/>
              </a:rPr>
              <a:t>VLAN 1</a:t>
            </a:r>
            <a:r>
              <a:rPr lang="zh-CN" altLang="zh-CN" sz="1800" kern="0" dirty="0">
                <a:effectLst/>
                <a:latin typeface="+mn-ea"/>
                <a:cs typeface="宋体" panose="02010600030101010101" pitchFamily="2" charset="-122"/>
              </a:rPr>
              <a:t>）中</a:t>
            </a:r>
            <a:r>
              <a:rPr lang="zh-CN" altLang="zh-CN" dirty="0">
                <a:effectLst/>
                <a:latin typeface="+mn-ea"/>
              </a:rPr>
              <a:t> </a:t>
            </a:r>
            <a:r>
              <a:rPr lang="zh-CN" altLang="en-US" dirty="0">
                <a:effectLst/>
                <a:latin typeface="+mn-ea"/>
              </a:rPr>
              <a:t>。</a:t>
            </a:r>
            <a:endParaRPr kumimoji="1" lang="zh-CN" altLang="en-US" dirty="0">
              <a:latin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3948" y="1647170"/>
            <a:ext cx="10305415" cy="47273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上的配置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重命名为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并将端口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中，端口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VLAN20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&lt;Huawei&gt;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system-view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&lt;Huawei&gt;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sysname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S1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[S1-vlan10]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[S1-vlan20]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Ethernet0/0/1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access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default 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Ethernet0/0/2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access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default 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&lt;S1&gt;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system-view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Ethernet0/0/22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link-type trunk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//</a:t>
            </a:r>
            <a:r>
              <a:rPr lang="zh-CN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将与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S2</a:t>
            </a:r>
            <a:r>
              <a:rPr lang="zh-CN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相连的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E0/0/22</a:t>
            </a:r>
            <a:r>
              <a:rPr lang="zh-CN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端口定义为</a:t>
            </a:r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trunk</a:t>
            </a:r>
            <a:r>
              <a:rPr lang="zh-CN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模式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 trunk allow-pass 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10 20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undo port trunk allow-pass </a:t>
            </a:r>
            <a:r>
              <a:rPr lang="en-US" altLang="zh-CN" sz="1150" b="1" dirty="0" err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1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[S1-Ethernet0/0/22]</a:t>
            </a:r>
            <a:r>
              <a:rPr lang="en-US" altLang="zh-CN" sz="115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quit</a:t>
            </a:r>
            <a:endParaRPr lang="zh-CN" altLang="zh-CN" sz="11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D4BAA8F9-E48F-2C6B-6EE6-3397D88D5A06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CC59F3-E06A-B9BC-7A06-BDD546AAFA2A}"/>
              </a:ext>
            </a:extLst>
          </p:cNvPr>
          <p:cNvSpPr txBox="1"/>
          <p:nvPr/>
        </p:nvSpPr>
        <p:spPr>
          <a:xfrm>
            <a:off x="7653130" y="4927961"/>
            <a:ext cx="38149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提示：</a:t>
            </a:r>
          </a:p>
          <a:p>
            <a:r>
              <a:rPr kumimoji="1" lang="zh-CN" altLang="en-US" sz="1400" dirty="0"/>
              <a:t>        若加入端口</a:t>
            </a:r>
            <a:r>
              <a:rPr kumimoji="1" lang="en" altLang="zh-CN" sz="1400" dirty="0"/>
              <a:t>E0/0/2</a:t>
            </a:r>
            <a:r>
              <a:rPr kumimoji="1" lang="zh-CN" altLang="en-US" sz="1400" dirty="0"/>
              <a:t>之前忘记创建</a:t>
            </a:r>
            <a:r>
              <a:rPr kumimoji="1" lang="en" altLang="zh-CN" sz="1400" dirty="0"/>
              <a:t>VLAN 20</a:t>
            </a:r>
            <a:r>
              <a:rPr kumimoji="1" lang="zh-CN" altLang="en" sz="1400" dirty="0"/>
              <a:t>，</a:t>
            </a:r>
            <a:r>
              <a:rPr kumimoji="1" lang="zh-CN" altLang="en-US" sz="1400" dirty="0"/>
              <a:t>此时系统会提示</a:t>
            </a:r>
            <a:r>
              <a:rPr kumimoji="1" lang="en" altLang="zh-CN" sz="1400" dirty="0"/>
              <a:t>VLAN 20</a:t>
            </a:r>
            <a:r>
              <a:rPr kumimoji="1" lang="zh-CN" altLang="en-US" sz="1400" dirty="0"/>
              <a:t>不存在。提示信息如下：</a:t>
            </a:r>
            <a:r>
              <a:rPr kumimoji="1" lang="en" altLang="zh-CN" sz="1400" dirty="0"/>
              <a:t>Error: The VLAN does not exist.</a:t>
            </a:r>
            <a:r>
              <a:rPr kumimoji="1" lang="zh-CN" altLang="en-US" sz="1400" dirty="0"/>
              <a:t>需要自己创建</a:t>
            </a:r>
            <a:r>
              <a:rPr kumimoji="1" lang="en" altLang="zh-CN" sz="1400" dirty="0"/>
              <a:t>VLAN 20</a:t>
            </a:r>
            <a:r>
              <a:rPr kumimoji="1" lang="zh-CN" altLang="en-US" sz="1400" dirty="0"/>
              <a:t>再将端口连接到</a:t>
            </a:r>
            <a:r>
              <a:rPr kumimoji="1" lang="en" altLang="zh-CN" sz="1400" dirty="0"/>
              <a:t>VLAN 20</a:t>
            </a:r>
            <a:r>
              <a:rPr kumimoji="1" lang="zh-CN" altLang="en-US" sz="1400" dirty="0"/>
              <a:t>上。</a:t>
            </a:r>
          </a:p>
          <a:p>
            <a:endParaRPr kumimoji="1" lang="zh-CN" altLang="en-US" dirty="0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②查看当前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配置信息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S1]display 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显示交换机当前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的配置情况，结果如图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4179238" y="6062870"/>
            <a:ext cx="251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7</a:t>
            </a:r>
            <a:r>
              <a:rPr kumimoji="1" lang="zh-CN" altLang="en-US" dirty="0"/>
              <a:t>  </a:t>
            </a:r>
            <a:r>
              <a:rPr kumimoji="1" lang="en-US" altLang="zh-CN" dirty="0"/>
              <a:t>S1</a:t>
            </a:r>
            <a:r>
              <a:rPr kumimoji="1" lang="zh-CN" altLang="en-US" dirty="0"/>
              <a:t>的</a:t>
            </a:r>
            <a:r>
              <a:rPr kumimoji="1" lang="en-US" altLang="zh-CN" dirty="0"/>
              <a:t>VLAN</a:t>
            </a:r>
            <a:r>
              <a:rPr kumimoji="1" lang="zh-CN" altLang="en-US" dirty="0"/>
              <a:t>配置情况</a:t>
            </a:r>
          </a:p>
        </p:txBody>
      </p:sp>
      <p:pic>
        <p:nvPicPr>
          <p:cNvPr id="4" name="图片 3" descr="文本&#10;&#10;描述已自动生成">
            <a:extLst>
              <a:ext uri="{FF2B5EF4-FFF2-40B4-BE49-F238E27FC236}">
                <a16:creationId xmlns:a16="http://schemas.microsoft.com/office/drawing/2014/main" id="{DB506265-5C18-11DB-4059-5CE680E9A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316" y="2871822"/>
            <a:ext cx="3770407" cy="306802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1056</Words>
  <Application>Microsoft Macintosh PowerPoint</Application>
  <PresentationFormat>宽屏</PresentationFormat>
  <Paragraphs>113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Student</cp:lastModifiedBy>
  <cp:revision>293</cp:revision>
  <dcterms:created xsi:type="dcterms:W3CDTF">2016-07-21T16:56:00Z</dcterms:created>
  <dcterms:modified xsi:type="dcterms:W3CDTF">2023-01-28T09:39:31Z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