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03" r:id="rId3"/>
    <p:sldId id="264" r:id="rId5"/>
    <p:sldId id="311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无标题节" id="{88A402EC-95B9-472E-AF06-347D7F7DA0AB}">
          <p14:sldIdLst>
            <p14:sldId id="303"/>
            <p14:sldId id="264"/>
            <p14:sldId id="311"/>
            <p14:sldId id="329"/>
            <p14:sldId id="330"/>
            <p14:sldId id="331"/>
            <p14:sldId id="332"/>
            <p14:sldId id="333"/>
            <p14:sldId id="334"/>
            <p14:sldId id="335"/>
            <p14:sldId id="336"/>
            <p14:sldId id="337"/>
            <p14:sldId id="338"/>
            <p14:sldId id="339"/>
            <p14:sldId id="34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7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73A5"/>
    <a:srgbClr val="0F87C3"/>
    <a:srgbClr val="F5B867"/>
    <a:srgbClr val="EB5850"/>
    <a:srgbClr val="0B345D"/>
    <a:srgbClr val="00706B"/>
    <a:srgbClr val="006D68"/>
    <a:srgbClr val="919191"/>
    <a:srgbClr val="8A8A8A"/>
    <a:srgbClr val="0060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63" d="100"/>
          <a:sy n="63" d="100"/>
        </p:scale>
        <p:origin x="67" y="216"/>
      </p:cViewPr>
      <p:guideLst>
        <p:guide orient="horz" pos="2160"/>
        <p:guide pos="387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gs" Target="tags/tag25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570998-D477-452B-BC78-CAEB581948E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8BAAC1-57AC-45EB-B047-EC7DFA12A11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31" name="Freeform 6"/>
            <p:cNvSpPr/>
            <p:nvPr>
              <p:custDataLst>
                <p:tags r:id="rId2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34" name="Freeform 20"/>
              <p:cNvSpPr>
                <a:spLocks noEditPoints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21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36" name="直接连接符 35"/>
          <p:cNvCxnSpPr/>
          <p:nvPr userDrawn="1">
            <p:custDataLst>
              <p:tags r:id="rId6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 userDrawn="1">
            <p:custDataLst>
              <p:tags r:id="rId7"/>
            </p:custDataLst>
          </p:nvPr>
        </p:nvSpPr>
        <p:spPr>
          <a:xfrm>
            <a:off x="1512570" y="302260"/>
            <a:ext cx="10303510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11.3.7  AC+FIT AP的网络组建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两级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698"/>
            <a:ext cx="10972800" cy="4571153"/>
          </a:xfrm>
          <a:prstGeom prst="rect">
            <a:avLst/>
          </a:prstGeom>
        </p:spPr>
        <p:txBody>
          <a:bodyPr/>
          <a:lstStyle>
            <a:lvl1pPr marL="457200" indent="-457200">
              <a:lnSpc>
                <a:spcPct val="120000"/>
              </a:lnSpc>
              <a:buSzPct val="80000"/>
              <a:buFont typeface="Wingdings" panose="05000000000000000000" pitchFamily="2" charset="2"/>
              <a:buChar char="l"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8475526"/>
            <a:ext cx="2844800" cy="486856"/>
          </a:xfrm>
        </p:spPr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8475526"/>
            <a:ext cx="3860800" cy="486856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8475526"/>
            <a:ext cx="2844800" cy="486856"/>
          </a:xfrm>
        </p:spPr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840937" y="983955"/>
            <a:ext cx="10741463" cy="46437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SzPct val="80000"/>
              <a:buFont typeface="Wingdings" panose="05000000000000000000" pitchFamily="2" charset="2"/>
              <a:buNone/>
              <a:defRPr b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9" name="Freeform 6"/>
            <p:cNvSpPr/>
            <p:nvPr>
              <p:custDataLst>
                <p:tags r:id="rId2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12" name="Freeform 20"/>
              <p:cNvSpPr>
                <a:spLocks noEditPoints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" name="Freeform 21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14" name="直接连接符 13"/>
          <p:cNvCxnSpPr/>
          <p:nvPr userDrawn="1">
            <p:custDataLst>
              <p:tags r:id="rId6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 userDrawn="1">
            <p:custDataLst>
              <p:tags r:id="rId7"/>
            </p:custDataLst>
          </p:nvPr>
        </p:nvSpPr>
        <p:spPr>
          <a:xfrm>
            <a:off x="1512570" y="302260"/>
            <a:ext cx="10303510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11.3.7  AC+FIT AP的网络组建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image" Target="../media/image1.jpeg"/><Relationship Id="rId3" Type="http://schemas.openxmlformats.org/officeDocument/2006/relationships/tags" Target="../tags/tag1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wipe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tags" Target="../tags/tag17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4.png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0" Type="http://schemas.openxmlformats.org/officeDocument/2006/relationships/notesSlide" Target="../notesSlides/notesSlide3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9" b="1999"/>
          <a:stretch>
            <a:fillRect/>
          </a:stretch>
        </p:blipFill>
        <p:spPr>
          <a:xfrm>
            <a:off x="19050" y="0"/>
            <a:ext cx="12192000" cy="6858000"/>
          </a:xfrm>
          <a:prstGeom prst="rect">
            <a:avLst/>
          </a:prstGeom>
        </p:spPr>
      </p:pic>
      <p:grpSp>
        <p:nvGrpSpPr>
          <p:cNvPr id="65" name="组合 64"/>
          <p:cNvGrpSpPr/>
          <p:nvPr/>
        </p:nvGrpSpPr>
        <p:grpSpPr>
          <a:xfrm>
            <a:off x="8186691" y="1012527"/>
            <a:ext cx="1258178" cy="1258176"/>
            <a:chOff x="239350" y="1103842"/>
            <a:chExt cx="1462222" cy="1462220"/>
          </a:xfrm>
        </p:grpSpPr>
        <p:grpSp>
          <p:nvGrpSpPr>
            <p:cNvPr id="66" name="组合 65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8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7" name="椭圆 66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录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602598" y="1012527"/>
            <a:ext cx="1258178" cy="1258176"/>
            <a:chOff x="239350" y="1103842"/>
            <a:chExt cx="1462222" cy="1462220"/>
          </a:xfrm>
        </p:grpSpPr>
        <p:grpSp>
          <p:nvGrpSpPr>
            <p:cNvPr id="71" name="组合 70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3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2" name="椭圆 71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实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018504" y="1012527"/>
            <a:ext cx="1258178" cy="1258176"/>
            <a:chOff x="239350" y="1103842"/>
            <a:chExt cx="1462222" cy="1462220"/>
          </a:xfrm>
        </p:grpSpPr>
        <p:grpSp>
          <p:nvGrpSpPr>
            <p:cNvPr id="76" name="组合 75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8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7" name="椭圆 76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目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434410" y="1012527"/>
            <a:ext cx="1258178" cy="1258176"/>
            <a:chOff x="239350" y="1103842"/>
            <a:chExt cx="1462222" cy="1462220"/>
          </a:xfrm>
        </p:grpSpPr>
        <p:grpSp>
          <p:nvGrpSpPr>
            <p:cNvPr id="81" name="组合 80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3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 dirty="0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2" name="椭圆 81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项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92" name="TextBox 164"/>
          <p:cNvSpPr txBox="1"/>
          <p:nvPr/>
        </p:nvSpPr>
        <p:spPr>
          <a:xfrm>
            <a:off x="1845218" y="2821881"/>
            <a:ext cx="9138872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《</a:t>
            </a:r>
            <a:r>
              <a:rPr lang="zh-CN" altLang="en-US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华为</a:t>
            </a:r>
            <a:r>
              <a:rPr lang="en-US" altLang="zh-CN" sz="6000" b="1" dirty="0" err="1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eNSP</a:t>
            </a:r>
            <a:r>
              <a:rPr lang="zh-CN" altLang="en-US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网络设备配置</a:t>
            </a:r>
            <a:r>
              <a:rPr lang="en-US" altLang="zh-CN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》</a:t>
            </a:r>
            <a:endParaRPr lang="zh-CN" altLang="en-US" sz="6000" b="1" dirty="0"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2383971" y="4525390"/>
            <a:ext cx="8251372" cy="0"/>
          </a:xfrm>
          <a:prstGeom prst="line">
            <a:avLst/>
          </a:prstGeom>
          <a:ln w="19050">
            <a:solidFill>
              <a:srgbClr val="EB58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圆角矩形 264"/>
          <p:cNvSpPr/>
          <p:nvPr/>
        </p:nvSpPr>
        <p:spPr>
          <a:xfrm>
            <a:off x="3173730" y="3992245"/>
            <a:ext cx="6511290" cy="1090930"/>
          </a:xfrm>
          <a:prstGeom prst="roundRect">
            <a:avLst/>
          </a:prstGeom>
          <a:gradFill>
            <a:gsLst>
              <a:gs pos="0">
                <a:srgbClr val="F5B867"/>
              </a:gs>
              <a:gs pos="100000">
                <a:srgbClr val="EB585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anchor="ctr"/>
          <a:lstStyle/>
          <a:p>
            <a:pPr algn="ctr" defTabSz="914400" fontAlgn="auto">
              <a:buClrTx/>
              <a:buSzTx/>
              <a:buFontTx/>
              <a:defRPr/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11.3.7  AC+FIT AP的网络组建</a:t>
            </a:r>
            <a:endParaRPr 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0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  <p:bldP spid="94" grpId="0" bldLvl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  <p:bldP spid="94" grpId="0" bldLvl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sz="2400" b="1" dirty="0"/>
              <a:t>11.3.7  AC+FIT AP的网络组建</a:t>
            </a:r>
            <a:endParaRPr sz="24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1103690" y="1601152"/>
            <a:ext cx="10039836" cy="4984694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例2：AC+FIT AP的组网配置步骤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 在AC上离线导入AP，并将AP加入AP组“ap-group1”中。假设AP的MAC地址为60de-4476-e360，并且根据AP的部署位置为AP配置名称，便于从名称上就能够了解AP的部署位置。例如MAC地址为00e0-fc4a-7c00的AP部署在1号区域，命名此AP为area_1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 ap auth-mode命令缺省情况下为MAC认证，如果之前没有修改其缺省配置，可以不用执行ap auth-mode mac-auth命令。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 本例中使用的AP为AP2050DN，具有射频0和射频1两个射频。AP2050DN的射频0为2.4GHz射频，射频1为5GHz射频。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[AC] wlan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[AC-wlan-view] ap auth-mode mac-auth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[AC-wlan-view] ap-id 0 ap-mac 60de-4476-e360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[AC-wlan-ap-0] ap-name area_1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[AC-wlan-ap-0] ap-group ap-group1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Warning: This operation may cause AP reset. If the country code changes, it will clear channel, power and antenna gain configuration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 of the radio, Whether to continue? [Y/N]:y 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[AC-wlan-ap-0] quit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sz="2400" b="1" dirty="0"/>
              <a:t>11.3.7  AC+FIT AP的网络组建</a:t>
            </a:r>
            <a:endParaRPr sz="24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1103690" y="1601152"/>
            <a:ext cx="10039836" cy="4984694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例2：AC+FIT AP的组网配置步骤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 将AP上电后，当执行命令display ap all查看到AP的“State”字段为“nor”时，表示AP正常上线。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[AC-wlan-view] display ap all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Info: This operation may take a few seconds. Please wait for a moment.done.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Total AP information: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nor  : normal          [1]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---------------------------------------------------------------------------------------------------------------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ID  MAC         Name   Group     IP         Type    State  STA   Uptime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---------------------------------------------------------------------------------------------------------------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  00e0-fc4a-7c00  area_1  ap-group1  192.168.100.227  AP2050DN  nor  0  10S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---------------------------------------------------------------------------------------------------------------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Total: 1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sz="2400" b="1" dirty="0"/>
              <a:t>11.3.7  AC+FIT AP的网络组建</a:t>
            </a:r>
            <a:endParaRPr sz="24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1103690" y="1601152"/>
            <a:ext cx="10039836" cy="5313453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例2：AC+FIT AP的组网配置步骤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（5）配置WLAN业务参数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 创建名为“wlan-ssid”的SSID模板，并配置SSID名称为“wlan-net”。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[AC-wlan-view] ssid-profile name wlan-ssid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[AC-wlan-ssid-prof-wlan-ssid] ssid wlan-net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[AC-wlan-ssid-prof-wlan-ssid] quit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#举例中以配置WPA2+PSK+AES的安全策略为例，密码为“123456789”，实际配置中请根据实际情况，配置符合实际要求的安全策略。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[AC-wlan-view] security-profile name wlan-security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[AC-wlan-sec-prof-wlan-security] security wpa2 psk pass-phrase 123456789 aes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[AC-wlan-sec-prof-wlan-security] quit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 创建名为“wlan-vap”的VAP模板，配置业务数据转发模式、业务VLAN，并且引用安全模板和SSID模板。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[AC-wlan-view] vap-profile name wlan-vap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[AC-wlan-vap-prof-wlan-vap] forward-mode tunnel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[AC-wlan-vap-prof-wlan-vap] service-vlan vlan-id 101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[AC-wlan-vap-prof-wlan-vap] security-profile wlan-security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[AC-wlan-vap-prof-wlan-vap] ssid-profile wlan-ssid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[AC-wlan-vap-prof-wlan-vap] quit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sz="2400" b="1" dirty="0"/>
              <a:t>11.3.7  AC+FIT AP的网络组建</a:t>
            </a:r>
            <a:endParaRPr sz="24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1103690" y="1601152"/>
            <a:ext cx="10039836" cy="5313453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例2：AC+FIT AP的组网配置步骤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 配置AP组引用VAP模板，AP上射频0（2.4GHz频段）和射频1(5GHz频段)都使用VAP模板“wlan-vap”的配置。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[AC-wlan-view] ap-group name ap-group1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[AC-wlan-ap-group-ap-group1] vap-profile wlan-vap wlan 1 radio all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[AC-wlan-ap-group-ap-group1] quit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（6）AC验证配置结果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#配置完成后，通过执行命令display vap ssid wlan-net查看如下信息，当“Status”项显示为“ON”时，表示AP对应的射频上的VAP已创建成功。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[AC-wlan-view] display vap ssid wlan-net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WID : WLAN ID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--------------------------------------------------------------------------------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AP ID AP name RfID WID     BSSID    Status  Auth type  STA   SSID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--------------------------------------------------------------------------------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     area_1  0  1   00E0-FC4A-7C00   ON  WPA2-PSK   0    wlan-net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     area_1  1  1   00E0-FC4A-7C00   ON  WPA2-PSK   0    wlan-net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-------------------------------------------------------------------------------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Total: 2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sz="2400" b="1" dirty="0"/>
              <a:t>11.3.7  AC+FIT AP的网络组建</a:t>
            </a:r>
            <a:endParaRPr sz="24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1103690" y="1601152"/>
            <a:ext cx="10039836" cy="1601271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例2：AC+FIT AP的组网配置步骤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（7）STA1验证配置结果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双击“STA1”无线终端，在弹出的对话框中双击“信道1（2.4GHz频段）”选项，在弹出的对方框中输入WIFI密码“123456789”，单击“连接”按钮，状态显示“已连接”表示连接成功，如图。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9502" y="2787984"/>
            <a:ext cx="5950026" cy="406188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sh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sz="2400" b="1" dirty="0"/>
              <a:t>11.3.7  AC+FIT AP的网络组建</a:t>
            </a:r>
            <a:endParaRPr sz="24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1103690" y="1601152"/>
            <a:ext cx="10039836" cy="1601271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例2：AC+FIT AP的组网配置步骤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（8）配置效果图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配置效果如图11-18所示，STA1成功连接的信道1/2.4G/600Mbps，Cellphone1成功连接的信道149（149/5G），表示配置成功。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8701" y="2801947"/>
            <a:ext cx="6417143" cy="39451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  <p:grpSp>
        <p:nvGrpSpPr>
          <p:cNvPr id="63" name="组合 62"/>
          <p:cNvGrpSpPr/>
          <p:nvPr/>
        </p:nvGrpSpPr>
        <p:grpSpPr>
          <a:xfrm>
            <a:off x="1138683" y="1203274"/>
            <a:ext cx="4281626" cy="1021884"/>
            <a:chOff x="654510" y="348388"/>
            <a:chExt cx="4281626" cy="1021884"/>
          </a:xfrm>
        </p:grpSpPr>
        <p:grpSp>
          <p:nvGrpSpPr>
            <p:cNvPr id="64" name="组合 63"/>
            <p:cNvGrpSpPr/>
            <p:nvPr/>
          </p:nvGrpSpPr>
          <p:grpSpPr>
            <a:xfrm>
              <a:off x="654510" y="348388"/>
              <a:ext cx="1021890" cy="1021884"/>
              <a:chOff x="239350" y="1103842"/>
              <a:chExt cx="1462222" cy="1462220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239350" y="1103842"/>
                <a:ext cx="1462222" cy="1462220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68" name="同心圆 44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>
                    <a:solidFill>
                      <a:prstClr val="black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椭圆 68"/>
                <p:cNvSpPr/>
                <p:nvPr/>
              </p:nvSpPr>
              <p:spPr>
                <a:xfrm>
                  <a:off x="392112" y="760412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 dirty="0">
                    <a:solidFill>
                      <a:prstClr val="white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7" name="椭圆 66"/>
              <p:cNvSpPr/>
              <p:nvPr/>
            </p:nvSpPr>
            <p:spPr>
              <a:xfrm>
                <a:off x="465007" y="1321129"/>
                <a:ext cx="1010571" cy="1010572"/>
              </a:xfrm>
              <a:prstGeom prst="ellipse">
                <a:avLst/>
              </a:prstGeom>
              <a:gradFill>
                <a:gsLst>
                  <a:gs pos="0">
                    <a:srgbClr val="0F87C3"/>
                  </a:gs>
                  <a:gs pos="100000">
                    <a:srgbClr val="0B345D"/>
                  </a:gs>
                </a:gsLst>
                <a:lin ang="2700000" scaled="1"/>
              </a:gra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rPr>
                  <a:t>一</a:t>
                </a:r>
                <a:endParaRPr lang="zh-CN" altLang="en-US" sz="28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5" name="TextBox 77"/>
            <p:cNvSpPr txBox="1"/>
            <p:nvPr/>
          </p:nvSpPr>
          <p:spPr>
            <a:xfrm>
              <a:off x="1888055" y="566943"/>
              <a:ext cx="3048081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1. 组网需求</a:t>
              </a:r>
              <a:endParaRPr lang="zh-CN" altLang="en-US" sz="3200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2138045" y="2005330"/>
            <a:ext cx="5306060" cy="19380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AC直接与AP连接。现某学院为了保证各分院工作人员可以随时随地的访问学校网络，需要通过部署WLAN基本业务实现移动办公，如图11-15所示。</a:t>
            </a:r>
            <a:endParaRPr kumimoji="1" lang="zh-CN" altLang="en-US" sz="2000" b="1" noProof="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578725" y="889635"/>
            <a:ext cx="3694430" cy="59709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  <p:grpSp>
        <p:nvGrpSpPr>
          <p:cNvPr id="63" name="组合 62"/>
          <p:cNvGrpSpPr/>
          <p:nvPr/>
        </p:nvGrpSpPr>
        <p:grpSpPr>
          <a:xfrm>
            <a:off x="1433958" y="1203274"/>
            <a:ext cx="4281626" cy="1021884"/>
            <a:chOff x="654510" y="348388"/>
            <a:chExt cx="4281626" cy="1021884"/>
          </a:xfrm>
        </p:grpSpPr>
        <p:grpSp>
          <p:nvGrpSpPr>
            <p:cNvPr id="64" name="组合 63"/>
            <p:cNvGrpSpPr/>
            <p:nvPr/>
          </p:nvGrpSpPr>
          <p:grpSpPr>
            <a:xfrm>
              <a:off x="654510" y="348388"/>
              <a:ext cx="1021890" cy="1021884"/>
              <a:chOff x="239350" y="1103842"/>
              <a:chExt cx="1462222" cy="1462220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239350" y="1103842"/>
                <a:ext cx="1462222" cy="1462220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68" name="同心圆 44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>
                    <a:solidFill>
                      <a:prstClr val="black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椭圆 68"/>
                <p:cNvSpPr/>
                <p:nvPr/>
              </p:nvSpPr>
              <p:spPr>
                <a:xfrm>
                  <a:off x="392112" y="760412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 dirty="0">
                    <a:solidFill>
                      <a:prstClr val="white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7" name="椭圆 66"/>
              <p:cNvSpPr/>
              <p:nvPr/>
            </p:nvSpPr>
            <p:spPr>
              <a:xfrm>
                <a:off x="465007" y="1321129"/>
                <a:ext cx="1010571" cy="1010572"/>
              </a:xfrm>
              <a:prstGeom prst="ellipse">
                <a:avLst/>
              </a:prstGeom>
              <a:gradFill>
                <a:gsLst>
                  <a:gs pos="0">
                    <a:srgbClr val="0F87C3"/>
                  </a:gs>
                  <a:gs pos="100000">
                    <a:srgbClr val="0B345D"/>
                  </a:gs>
                </a:gsLst>
                <a:lin ang="2700000" scaled="1"/>
              </a:gra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rPr>
                  <a:t>二</a:t>
                </a:r>
                <a:endParaRPr lang="zh-CN" altLang="en-US" sz="28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5" name="TextBox 77"/>
            <p:cNvSpPr txBox="1"/>
            <p:nvPr/>
          </p:nvSpPr>
          <p:spPr>
            <a:xfrm>
              <a:off x="1888055" y="566943"/>
              <a:ext cx="3048081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Arial" panose="020B0604020202020204" pitchFamily="34" charset="0"/>
                </a:rPr>
                <a:t>配置实例</a:t>
              </a:r>
              <a:endParaRPr lang="zh-CN" altLang="en-US" sz="3200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6" name="文本框 75"/>
          <p:cNvSpPr txBox="1"/>
          <p:nvPr/>
        </p:nvSpPr>
        <p:spPr>
          <a:xfrm>
            <a:off x="2156460" y="2059940"/>
            <a:ext cx="9677400" cy="11988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例2：AC+FIT AP的组网配置（华为eNSP上完成）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如图11-16所示，完成AC+FIT AP的组网配置，FIT AP接核心交换机SW，通过有线方式接入AC，再接入Internet，通过无线方式连接终端。单位工作人员wlan-net可以随时随地的访问公司网络，需要通过部署AC+FIT AP（胖AP）组建WLAN无线局域网业务实现移动办公。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30" name="组合 29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31" name="Freeform 6"/>
            <p:cNvSpPr/>
            <p:nvPr>
              <p:custDataLst>
                <p:tags r:id="rId2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34" name="Freeform 20"/>
              <p:cNvSpPr>
                <a:spLocks noEditPoints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21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36" name="直接连接符 35"/>
          <p:cNvCxnSpPr/>
          <p:nvPr userDrawn="1">
            <p:custDataLst>
              <p:tags r:id="rId6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3464560" y="3169920"/>
            <a:ext cx="6335395" cy="37039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sz="2400" b="1" dirty="0"/>
              <a:t>11.3.7  AC+FIT AP的网络组建</a:t>
            </a:r>
            <a:endParaRPr sz="24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1103690" y="1639252"/>
            <a:ext cx="10039836" cy="1942723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例2：AC+FIT AP的组网配置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AC+FIT AP配置项和配置数据如表11-6所示。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1069101" y="2438916"/>
          <a:ext cx="10170160" cy="4206240"/>
        </p:xfrm>
        <a:graphic>
          <a:graphicData uri="http://schemas.openxmlformats.org/drawingml/2006/table">
            <a:tbl>
              <a:tblPr/>
              <a:tblGrid>
                <a:gridCol w="2237105"/>
                <a:gridCol w="7933055"/>
              </a:tblGrid>
              <a:tr h="2743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配置项</a:t>
                      </a:r>
                      <a:endParaRPr lang="en-US" altLang="en-US" sz="1800" b="1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01547" marR="101547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CFC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数据</a:t>
                      </a:r>
                      <a:endParaRPr lang="en-US" altLang="en-US" sz="1800" b="1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01547" marR="101547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CFCF"/>
                    </a:solidFill>
                  </a:tcPr>
                </a:tc>
              </a:tr>
              <a:tr h="3759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494949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DHCP服务器</a:t>
                      </a:r>
                      <a:endParaRPr lang="en-US" altLang="en-US" sz="1800" b="0">
                        <a:solidFill>
                          <a:srgbClr val="494949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01547" marR="101547" marT="50773" marB="50773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494949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AC作为DHCP服务器为STA和AP分配IP地址</a:t>
                      </a:r>
                      <a:endParaRPr lang="en-US" altLang="en-US" sz="1800" b="0">
                        <a:solidFill>
                          <a:srgbClr val="494949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01547" marR="101547" marT="50773" marB="50773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759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494949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管理VLAN</a:t>
                      </a:r>
                      <a:endParaRPr lang="en-US" altLang="en-US" sz="1800" b="0">
                        <a:solidFill>
                          <a:srgbClr val="494949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01547" marR="101547" marT="50773" marB="50773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494949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192.168.100.1/24；AP的IP地址池：192.168.100.2～192.168.100.254/24</a:t>
                      </a:r>
                      <a:endParaRPr lang="en-US" altLang="en-US" sz="1800" b="0">
                        <a:solidFill>
                          <a:srgbClr val="494949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01547" marR="101547" marT="50773" marB="50773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65024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494949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业务VLAN</a:t>
                      </a:r>
                      <a:endParaRPr lang="en-US" altLang="en-US" sz="1800" b="0">
                        <a:solidFill>
                          <a:srgbClr val="494949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01547" marR="101547" marT="50773" marB="50773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494949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192.168.101.1/24；STA的IP地址池：192.168.101.2～192.168.101.254/24</a:t>
                      </a:r>
                      <a:endParaRPr lang="en-US" altLang="en-US" sz="1800" b="0">
                        <a:solidFill>
                          <a:srgbClr val="494949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01547" marR="101547" marT="50773" marB="50773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759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494949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AC的源接口IP地址</a:t>
                      </a:r>
                      <a:endParaRPr lang="en-US" altLang="en-US" sz="1800" b="0">
                        <a:solidFill>
                          <a:srgbClr val="494949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01547" marR="101547" marT="50773" marB="50773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494949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VLANIF100：192.168.100.1/24</a:t>
                      </a:r>
                      <a:endParaRPr lang="en-US" altLang="en-US" sz="1800" b="0">
                        <a:solidFill>
                          <a:srgbClr val="494949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01547" marR="101547" marT="50773" marB="50773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759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494949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AP组</a:t>
                      </a:r>
                      <a:endParaRPr lang="en-US" altLang="en-US" sz="1800" b="0">
                        <a:solidFill>
                          <a:srgbClr val="494949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01547" marR="101547" marT="50773" marB="50773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494949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名称：ap-group1引用模板：VAP模板wlan-vap、域管理模板domain1</a:t>
                      </a:r>
                      <a:endParaRPr lang="en-US" altLang="en-US" sz="1800" b="0">
                        <a:solidFill>
                          <a:srgbClr val="494949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01547" marR="101547" marT="50773" marB="50773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759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494949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域管理模板</a:t>
                      </a:r>
                      <a:endParaRPr lang="en-US" altLang="en-US" sz="1800" b="0">
                        <a:solidFill>
                          <a:srgbClr val="494949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01547" marR="101547" marT="50773" marB="50773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494949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名称：domain1国家码：CN</a:t>
                      </a:r>
                      <a:endParaRPr lang="en-US" altLang="en-US" sz="1800" b="0">
                        <a:solidFill>
                          <a:srgbClr val="494949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01547" marR="101547" marT="50773" marB="50773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759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494949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SSID模板</a:t>
                      </a:r>
                      <a:endParaRPr lang="en-US" altLang="en-US" sz="1800" b="0">
                        <a:solidFill>
                          <a:srgbClr val="494949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01547" marR="101547" marT="50773" marB="50773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494949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名称：wlan-ssidSSID名称：wlan-net</a:t>
                      </a:r>
                      <a:endParaRPr lang="en-US" altLang="en-US" sz="1800" b="0">
                        <a:solidFill>
                          <a:srgbClr val="494949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01547" marR="101547" marT="50773" marB="50773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759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494949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安全模板</a:t>
                      </a:r>
                      <a:endParaRPr lang="en-US" altLang="en-US" sz="1800" b="0">
                        <a:solidFill>
                          <a:srgbClr val="494949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01547" marR="101547" marT="50773" marB="50773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494949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名称：wlan-security安全策略：WPA2+PSK+AES密码：123456789</a:t>
                      </a:r>
                      <a:endParaRPr lang="en-US" altLang="en-US" sz="1800" b="0">
                        <a:solidFill>
                          <a:srgbClr val="494949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01547" marR="101547" marT="50773" marB="50773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65024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494949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VAP模板</a:t>
                      </a:r>
                      <a:endParaRPr lang="en-US" altLang="en-US" sz="1800" b="0">
                        <a:solidFill>
                          <a:srgbClr val="494949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01547" marR="101547" marT="50773" marB="50773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494949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名称：wlan-vap转发模式：隧道转发业务VLAN：VLAN101引用模板：SSID模板wlan-ssid、安全模板wlan-security</a:t>
                      </a:r>
                      <a:endParaRPr lang="en-US" altLang="en-US" sz="1800" b="0">
                        <a:solidFill>
                          <a:srgbClr val="494949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01547" marR="101547" marT="50773" marB="50773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sz="2400" b="1" dirty="0"/>
              <a:t>11.3.7  AC+FIT AP的网络组建</a:t>
            </a:r>
            <a:endParaRPr sz="24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1103690" y="1601152"/>
            <a:ext cx="10039836" cy="5104646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.AC的配置步骤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（1）基本配置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①创建管理VLAN及业务VLAN。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②配置DHCP服务（dhcp enable）。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③配置DHCP选择接口（dhcp select interface）。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（2）配置管理VLAN参数，使AP上线。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①为capwap隧道绑定管理vlan（capwap source interface vlanif vlan-id）。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②创建域管理模板；配置AC的国家代码（cn）。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③创建AP管理组；引用域管理模板。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④添加AP；将AP加入到AP组中；显示AP是否上线。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（3）配置WLAN业务VLAN参数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①创建SSID模板，配置SSID，用户可以通过搜索SSID加入相应的WLAN中。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②创建安全模板，为WLAN接入配置加密，WLAN加密后，用户需要通过输入预共享密钥才能加入WLAN中。安全模板为选配项，若不进行配置，则为开放式网络。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③创建VAP模板；配置业务VLAN和转发模式；引用SSID模板；引用安全模板。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④配置AP组中引用VAP模板；绑定VAP的射频卡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sz="2400" b="1" dirty="0"/>
              <a:t>11.3.7  AC+FIT AP的网络组建</a:t>
            </a:r>
            <a:endParaRPr sz="24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1103690" y="1601152"/>
            <a:ext cx="10039836" cy="5080529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例2：AC+FIT AP的组网配置步骤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（1）配置SW和AC，使AP与AC之间能够传输CAPWAP报文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 配置SW连接AP的接口GE0/0/1加入VLAN100（管理VLAN），SW连接AC的接口GE0/0/2加入VLAN100。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&lt;HUAWEI&gt; system-view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[HUAWEI] sysname SW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[SW] vlan batch 100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[SW] interface gigabitethernet 0/0/1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[SW-GigabitEthernet0/0/1] port link-type trunk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[SW-GigabitEthernet0/0/1] port trunk pvid vlan 100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[SW-GigabitEthernet0/0/1] port trunk allow-pass vlan 100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[SW-GigabitEthernet0/0/1] quit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[SW] interface gigabitethernet 0/0/2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[SW-GigabitEthernet0/0/2] port link-type trunk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[SW-GigabitEthernet0/0/2] port trunk allow-pass vlan 100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[SW-GigabitEthernet0/0/2] quit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sz="2400" b="1" dirty="0"/>
              <a:t>11.3.7  AC+FIT AP的网络组建</a:t>
            </a:r>
            <a:endParaRPr sz="24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1103690" y="1601152"/>
            <a:ext cx="10039836" cy="5262044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例2：AC+FIT AP的组网配置步骤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 配置AC连接SW的接口GE0/0/1加入VLAN100。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&lt;HUAWEI&gt; system-view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[HUAWEI] sysname AC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[AC] vlan batch 100 101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[AC] interface gigabitethernet 0/0/1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[AC-GigabitEthernet0/0/1] port link-type trunk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[AC-GigabitEthernet0/0/1] port trunk allow-pass vlan 100 101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[AC-GigabitEthernet0/0/1]port trunk pvid vlan 100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[AC-GigabitEthernet0/0/1] quit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（2）配置AC与上层网络设备互通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 根据实际组网情况在AC上行口配置业务VLAN透传，和上行网络设备互通。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[AC] interface gigabitethernet 0/0/2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[AC-GigabitEthernet0/0/2] port link-type trunk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[AC-GigabitEthernet0/0/2] port trunk allow-pass vlan 101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[AC-GigabitEthernet0/0/2] quit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sz="2400" b="1" dirty="0"/>
              <a:t>11.3.7  AC+FIT AP的网络组建</a:t>
            </a:r>
            <a:endParaRPr sz="24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1103690" y="1601152"/>
            <a:ext cx="10039836" cy="4745423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例2：AC+FIT AP的组网配置步骤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（3）配置AC作为DHCP服务器，为STA和AP分配IP地址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 配置基于接口地址池的DHCP服务器，其中，VLANIF100接口为AP提供IP地址，VLANIF101为STA提供IP地址。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[AC] dhcp enable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[AC] interface vlanif 100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[AC-Vlanif100] ip address 192.168.100.1 24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[AC-Vlanif100] dhcp select interface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[AC-Vlanif100] quit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[AC] interface vlanif 101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[AC-Vlanif101] ip address 192.168.101.1 24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[AC-Vlanif101] dhcp select interface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[AC-Vlanif101] quit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sz="2400" b="1" dirty="0"/>
              <a:t>11.3.7  AC+FIT AP的网络组建</a:t>
            </a:r>
            <a:endParaRPr sz="24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1103690" y="1601152"/>
            <a:ext cx="10039836" cy="5253159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例2：AC+FIT AP的组网配置步骤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（4）配置管理VLAN，使AP上线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 配置AC的源接口。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[AC] capwap source interface vlanif 100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 创建AP组，用于将相同配置的AP都加入同一AP组中。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[AC] wlan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[AC-wlan-view] ap-group name ap-group1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[AC-wlan-ap-group-ap-group1] quit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 创建域管理模板，在域管理模板下配置AC的国家码并在AP组下引用域管理模板。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[AC-wlan-view] regulatory-domain-profile name domain1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[AC-wlan-regulate-domain-domain1] country-code cn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[AC-wlan-regulate-domain-domain1] quit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[AC-wlan-view] ap-group name ap-group1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[AC-wlan-ap-group-ap-group1] regulatory-domain-profile domain1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Warning: Modifying the country code will clear channel, power and antenna gain configurations of the radio and reset the AP. Continu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e?[Y/N]:y 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[AC-wlan-ap-group-ap-group1] quit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[AC-wlan-view] quit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UNIT_TABLE_BEAUTIFY" val="smartTable{16f3933c-fa2a-4ddb-84dc-a30c7e393262}"/>
</p:tagLst>
</file>

<file path=ppt/tags/tag25.xml><?xml version="1.0" encoding="utf-8"?>
<p:tagLst xmlns:p="http://schemas.openxmlformats.org/presentationml/2006/main">
  <p:tag name="ISPRING_PRESENTATION_TITLE" val="中国国家电网总结汇报年终年中立体风模板"/>
  <p:tag name="KSO_WPP_MARK_KEY" val="1046b960-7fcb-408a-8a66-377a04d152d3"/>
  <p:tag name="COMMONDATA" val="eyJoZGlkIjoiN2JlNTA1OThmY2E5NzA3MzE2NzE0NTNiZjIzZWU0M2Q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6789</Words>
  <Application>WPS 演示</Application>
  <PresentationFormat>宽屏</PresentationFormat>
  <Paragraphs>243</Paragraphs>
  <Slides>15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Arial</vt:lpstr>
      <vt:lpstr>宋体</vt:lpstr>
      <vt:lpstr>Wingdings</vt:lpstr>
      <vt:lpstr>思源黑体 CN Normal</vt:lpstr>
      <vt:lpstr>思源黑体 CN Bold</vt:lpstr>
      <vt:lpstr>黑体</vt:lpstr>
      <vt:lpstr>微软雅黑</vt:lpstr>
      <vt:lpstr>Calibri</vt:lpstr>
      <vt:lpstr>Arial Unicode MS</vt:lpstr>
      <vt:lpstr>Wingdings</vt:lpstr>
      <vt:lpstr>Calibri Light</vt:lpstr>
      <vt:lpstr>Office 主题</vt:lpstr>
      <vt:lpstr>PowerPoint 演示文稿</vt:lpstr>
      <vt:lpstr>PowerPoint 演示文稿</vt:lpstr>
      <vt:lpstr>PowerPoint 演示文稿</vt:lpstr>
      <vt:lpstr>11.3  相关知识</vt:lpstr>
      <vt:lpstr>11.3  相关知识</vt:lpstr>
      <vt:lpstr>11.3  相关知识</vt:lpstr>
      <vt:lpstr>11.3  相关知识</vt:lpstr>
      <vt:lpstr>11.3  相关知识</vt:lpstr>
      <vt:lpstr>11.3  相关知识</vt:lpstr>
      <vt:lpstr>11.3  相关知识</vt:lpstr>
      <vt:lpstr>11.3  相关知识</vt:lpstr>
      <vt:lpstr>11.3  相关知识</vt:lpstr>
      <vt:lpstr>11.3  相关知识</vt:lpstr>
      <vt:lpstr>11.3  相关知识</vt:lpstr>
      <vt:lpstr>11.3  相关知识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中国国家电网总结汇报年终年中立体风模板</dc:title>
  <dc:creator>.</dc:creator>
  <cp:lastModifiedBy>admin</cp:lastModifiedBy>
  <cp:revision>295</cp:revision>
  <dcterms:created xsi:type="dcterms:W3CDTF">2016-07-21T16:56:00Z</dcterms:created>
  <dcterms:modified xsi:type="dcterms:W3CDTF">2023-01-12T08:33:42Z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3CD603AC3ABF467AB09607AE8BA73D44</vt:lpwstr>
  </property>
  <property fmtid="{D5CDD505-2E9C-101B-9397-08002B2CF9AE}" pid="3" name="KSOProductBuildVer">
    <vt:lpwstr>2052-11.1.0.13703</vt:lpwstr>
  </property>
</Properties>
</file>