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3" r:id="rId3"/>
    <p:sldId id="264" r:id="rId5"/>
    <p:sldId id="311" r:id="rId6"/>
    <p:sldId id="324" r:id="rId7"/>
    <p:sldId id="326" r:id="rId8"/>
    <p:sldId id="327" r:id="rId9"/>
    <p:sldId id="328" r:id="rId10"/>
    <p:sldId id="329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11"/>
            <p14:sldId id="324"/>
            <p14:sldId id="326"/>
            <p14:sldId id="327"/>
            <p14:sldId id="328"/>
            <p14:sldId id="32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67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8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9444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6"/>
            </p:custDataLst>
          </p:nvPr>
        </p:nvCxnSpPr>
        <p:spPr>
          <a:xfrm>
            <a:off x="1071318" y="91500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7"/>
            </p:custDataLst>
          </p:nvPr>
        </p:nvSpPr>
        <p:spPr>
          <a:xfrm>
            <a:off x="1512570" y="33782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9.3.3 NAT配置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2．动态NAT配置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467062" y="194441"/>
            <a:ext cx="837776" cy="807122"/>
            <a:chOff x="733762" y="69981"/>
            <a:chExt cx="837776" cy="807122"/>
          </a:xfrm>
        </p:grpSpPr>
        <p:sp>
          <p:nvSpPr>
            <p:cNvPr id="19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2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24" name="直接连接符 23"/>
          <p:cNvCxnSpPr/>
          <p:nvPr userDrawn="1">
            <p:custDataLst>
              <p:tags r:id="rId6"/>
            </p:custDataLst>
          </p:nvPr>
        </p:nvCxnSpPr>
        <p:spPr>
          <a:xfrm>
            <a:off x="1071318" y="91500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 userDrawn="1">
            <p:custDataLst>
              <p:tags r:id="rId7"/>
            </p:custDataLst>
          </p:nvPr>
        </p:nvSpPr>
        <p:spPr>
          <a:xfrm>
            <a:off x="1512570" y="33782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9.3.3 NAT配置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2．动态NAT配置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image" Target="../media/image1.jpeg"/><Relationship Id="rId3" Type="http://schemas.openxmlformats.org/officeDocument/2006/relationships/tags" Target="../tags/tag1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tags" Target="../tags/tag1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indent="0" algn="ctr" defTabSz="914400" fontAlgn="auto">
              <a:defRPr/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9.3.3 NAT配置--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2．动态NAT配置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  <a:endParaRPr lang="zh-CN" altLang="en-US" sz="28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项目目的</a:t>
              </a:r>
              <a:endPara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456262" y="2599696"/>
            <a:ext cx="9144000" cy="10147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会根据项目需求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完成</a:t>
            </a: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动态</a:t>
            </a: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NAT配置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及相关</a:t>
            </a: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任务实施和验收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工作</a:t>
            </a:r>
            <a:endParaRPr lang="zh-CN" altLang="en-US" sz="2000" dirty="0"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noProof="0" dirty="0">
                <a:latin typeface="+mn-ea"/>
                <a:sym typeface="+mn-ea"/>
              </a:rPr>
              <a:t>掌握</a:t>
            </a: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动态NAT配置步骤、方法</a:t>
            </a:r>
            <a:endParaRPr kumimoji="1" lang="zh-CN" altLang="en-US" sz="2000" b="1" noProof="0" dirty="0">
              <a:latin typeface="+mn-ea"/>
              <a:ea typeface="思源黑体 CN Normal" panose="020B0400000000000000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  <a:endParaRPr lang="zh-CN" altLang="en-US" sz="28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配置实例</a:t>
              </a:r>
              <a:endPara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138045" y="2061210"/>
            <a:ext cx="9332595" cy="1476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2：如图9-12所示，R2为公网Internet路由器，左右各连接一个局域网，R1和R3为两局域网的接入路由器（两局域网中均使用192.168.1.0/24网段的私网地址）。现要求在R1上配置基本的动态NAT（地址池范围为200.1.1.3～200.1.1.10），在R3上配置基本的静态NAT，使左侧局域网中的PC能访问右侧局域网中的服务器（服务器将私网2的局部地址192.168.1.2/24映射到内部全局地址200.1.2.3/24上），IPv4规划如图9-12所示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21685" y="3743325"/>
            <a:ext cx="5549265" cy="3187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2．动态NAT配置</a:t>
            </a:r>
            <a:endParaRPr lang="zh-CN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1）配置步骤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（1）配置编号ACL编号和规则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acl acl-number（acl编号，基本acl编号2000--2999之间）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rule [rule-id] {deny | permit} [source] 源IP地址 源反掩码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（2）定义全球IP地址池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nat address-group  池编号  开始IP地址  结束IP地址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（3）在外网接口应用ACL，并建立ACL与IP地址池的映射关系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nat outbound acl编号 address-group 池编号 no-pat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2．动态NAT配置</a:t>
            </a:r>
            <a:endParaRPr 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2）配置实例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（1）私网R1路由器配置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&lt;Huawei&gt;system-view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[Huawei]sysname R1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[R1]interface GigabitEthernet 0/0/0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[R1-GigabitEthernet0/0/0]ip address 192.168.1.254 24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[R1-GigabitEthernet0/0/0]interface GigabitEthernet 0/0/1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[R1-GigabitEthernet0/0/1]ip address 200.1.1.1 28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[R1-GigabitEthernet0/0/1]quit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[R1]ip route-static 0.0.0.0 0 0.0.0.0 200.1.1.2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[R1]acl 2000    //配置编号标准ACL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[R1-acl-basic-2000]rule 5 permit source 192.168.1.0 0.0.0.255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//配置ACl规则，允许源网段192.168.1.0通过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[R1-acl-basic-2000]quit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[R1]nat address-group 2 200.1.1.3 200.1.1.10  //定义全球IP地址池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[R1]interface GigabitEthernet0/0/1   //进入路由器出口应用动态NAT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[R1-GigabitEthernet0/0/1]nat outbound 2000 address-group 2 no-pat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601311"/>
            <a:ext cx="10305128" cy="5354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2．动态NAT配置</a:t>
            </a:r>
            <a:endParaRPr 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2）配置实例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（2）私网R2路由器配置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&lt;Huawei&gt;system-view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[Huawei]sysname R2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[R2]interface GigabitEthernet0/0/1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[R2-GigabitEthernet0/0/1]ip address 200.1.1.2 28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[R2-GigabitEthernet0/0/1]interface GigabitEthernet0/0/0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[R2-GigabitEthernet0/0/0]ip address 200.1.2.1 28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l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（3）公网R3路由器配置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&lt;Huawei&gt;system-view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[Huawei]sysname R3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[R3]interface GigabitEthernet 0/0/1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[R3-GigabitEthernet0/0/1]ip address 192.168.1.254 24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[R3-GigabitEthernet0/0/1]interface GigabitEthernet 0/0/0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[R3-GigabitEthernet0/0/0]ip address 200.1.2.2 28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[R3-GigabitEthernet0/0/0]nat static global 200.1.2.3 inside 192.168.1.2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[R3-GigabitEthernet0/0/0]quit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[R3]ip route-static 0.0.0.0 0 0.0.0.0 200.1.2.1</a:t>
            </a:r>
            <a:endParaRPr lang="zh-CN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601311"/>
            <a:ext cx="10305128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2．动态NAT配置</a:t>
            </a:r>
            <a:endParaRPr 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（4）PC1、PC2和Server1的IP配置。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（略）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（5）测试验证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此时PC1与Serve1相互不能ping通，需要PC1通过动态NAT转换成公网地址后才能ping通Server1的静态NAT的内部全局地址200.1.2.3，如图9-13所示。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8530" y="3429000"/>
            <a:ext cx="5071644" cy="324379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601311"/>
            <a:ext cx="10305128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2．动态NAT配置</a:t>
            </a:r>
            <a:endParaRPr 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（6）显示NAT转换记录。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PC1去ping Server1的同时，分别在路由器R1和R2上查看NAT转换记录，在R1上源地址为192.168.1.1，目标地址是200.1.2.3，动态NAT转换后新源地址为200.1.1.6，如图9-14所示；在R3上源地址为200.1.1.5，目标地址是200.1.2.3，动态NAT转换后新目标地址为192.168.1.2，如图9-11所示。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097" y="3383938"/>
            <a:ext cx="5235388" cy="33199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481" y="3384573"/>
            <a:ext cx="5064027" cy="331932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/>
  </p:transition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2242</Words>
  <Application>WPS 演示</Application>
  <PresentationFormat>宽屏</PresentationFormat>
  <Paragraphs>94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思源黑体 CN Normal</vt:lpstr>
      <vt:lpstr>思源黑体 CN Bold</vt:lpstr>
      <vt:lpstr>黑体</vt:lpstr>
      <vt:lpstr>微软雅黑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admin</cp:lastModifiedBy>
  <cp:revision>292</cp:revision>
  <dcterms:created xsi:type="dcterms:W3CDTF">2016-07-21T16:56:00Z</dcterms:created>
  <dcterms:modified xsi:type="dcterms:W3CDTF">2023-01-12T08:07:38Z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1E71CF3C10694101A7E927C700EE919D</vt:lpwstr>
  </property>
  <property fmtid="{D5CDD505-2E9C-101B-9397-08002B2CF9AE}" pid="3" name="KSOProductBuildVer">
    <vt:lpwstr>2052-11.1.0.13703</vt:lpwstr>
  </property>
</Properties>
</file>