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3" r:id="rId2"/>
    <p:sldId id="264" r:id="rId3"/>
    <p:sldId id="311" r:id="rId4"/>
    <p:sldId id="325" r:id="rId5"/>
    <p:sldId id="330" r:id="rId6"/>
    <p:sldId id="331" r:id="rId7"/>
    <p:sldId id="332" r:id="rId8"/>
    <p:sldId id="333" r:id="rId9"/>
    <p:sldId id="334" r:id="rId10"/>
    <p:sldId id="33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11"/>
            <p14:sldId id="325"/>
            <p14:sldId id="330"/>
            <p14:sldId id="331"/>
            <p14:sldId id="332"/>
            <p14:sldId id="333"/>
            <p14:sldId id="334"/>
            <p14:sldId id="33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4" y="48"/>
      </p:cViewPr>
      <p:guideLst>
        <p:guide orient="horz" pos="2183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协议配置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--1.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单区域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6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协议配置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--1.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单区域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image" Target="../media/image3.png"/><Relationship Id="rId4" Type="http://schemas.openxmlformats.org/officeDocument/2006/relationships/tags" Target="../tags/tag21.xml"/><Relationship Id="rId9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OSPF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协议配置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--1.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单区域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r>
              <a:rPr lang="en-US" sz="2400" dirty="0"/>
              <a:t>6.4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--1.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单区域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3548E79-F4CD-2021-3A0A-AE2D5687D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488" y="1910268"/>
            <a:ext cx="5890770" cy="36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240665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9579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会根据项目需求完成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单区域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协议配置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单区域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OSPF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配置步骤、方法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246" y="2060981"/>
            <a:ext cx="914374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6-18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所示拓扑图搭建网络（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S1/0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口是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DCE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端），用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动态路由协议完成网络的配置，实现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相互通信。</a:t>
            </a: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41AE8F0-57FD-F598-FD3A-1C4723FF753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11635" y="2883239"/>
            <a:ext cx="6149680" cy="338410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r>
              <a:rPr lang="en-US" sz="2400" dirty="0"/>
              <a:t>6.4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--1.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单区域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36933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2255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的配置。</a:t>
            </a: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①基本配置。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[R1]int g0/0/0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172.16.1.1 24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[R1-GigabitEthernet0/0/0]quit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[R1]int g0/0/1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172.16.2.1 24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[R1-GigabitEthernet0/0/1]quit</a:t>
            </a:r>
          </a:p>
          <a:p>
            <a:pPr indent="262255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②OSPF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1                                        //</a:t>
            </a:r>
            <a:r>
              <a:rPr lang="zh-CN" altLang="en-US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启用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en-US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路由协议，定义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en-US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进程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en-US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号为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[R1-ospf-1]area 0                                                      //</a:t>
            </a:r>
            <a:r>
              <a:rPr lang="zh-CN" altLang="en-US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使用区域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[R1-ospf-1-area-0.0.0.0]net 172.16.1.0 0.0.0.255      //</a:t>
            </a:r>
            <a:r>
              <a:rPr lang="zh-CN" altLang="en-US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en-US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发布到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172.16.1.0/24</a:t>
            </a:r>
            <a:r>
              <a:rPr lang="zh-CN" altLang="en-US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网段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[R1-ospf-1-area-0.0.0.0]net 172.16.2.0 0.0.0.255        //</a:t>
            </a:r>
            <a:r>
              <a:rPr lang="zh-CN" altLang="en-US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en-US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发布到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172.16.2.0/24</a:t>
            </a:r>
            <a:r>
              <a:rPr lang="zh-CN" altLang="en-US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网段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665566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r>
              <a:rPr lang="en-US" sz="2400" dirty="0"/>
              <a:t>6.4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--1.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单区域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48013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的配置。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①基本配置。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[R2]int g0/0/0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[R2-GigabitEthernet0/0/0]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172.16.2.2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[R2-GigabitEthernet0/0/0]quit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[R2]int g0/0/1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[R2-GigabitEthernet0/0/1]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172.16.3.1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[R2-GigabitEthernet0/0/1]quit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[R2]int s0/0/0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[R2-Serial0/0/0]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192.168.1.1 27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[R2-Serial0/0/0]quit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配置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1      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启用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路由协议，定义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进程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号为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[R2-ospf-1]area 0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使用区域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[R2-ospf-1-area-0.0.0.0]net 172.16.2.0 0.0.0.255    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发布到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172.16.2.0/24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网段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[R2-ospf-1-area-0.0.0.0]net 172.16.3.0 0.0.0.255       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发布到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172.16.3.0/24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网段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[R2-ospf-1-area-0.0.0.0]net 192.168.1.0 0.0.0.31      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发布到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192.168.1.0/27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网段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653659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r>
              <a:rPr lang="en-US" sz="2400" dirty="0"/>
              <a:t>6.4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--1.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单区域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36933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的配置。</a:t>
            </a:r>
          </a:p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①基本配置。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[R3]int s0/0/0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[R3-Serial0/0/0]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192.168.1.2 27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[R3-Serial0/0/0]quit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[R3]int g0/0/0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[R3-GigabitEthernet0/0/0]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172.16.5.1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[R3-GigabitEthernet0/0/0]quit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1      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启用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路由协议，定义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进程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号为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[R3-ospf-1]area 0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使用区域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[R3-ospf-1-area-0.0.0.0]net 172.16.5.0 0.0.0.255   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发布到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172.16.5.0/24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网段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[R3-ospf-1-area-0.0.0.0]net 192.168.1.0 0.0.0.31  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发布到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192.168.1.0/27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网段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044868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r>
              <a:rPr lang="en-US" sz="2400" dirty="0"/>
              <a:t>6.4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--1.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单区域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）设置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 IP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相关信息。</a:t>
            </a:r>
          </a:p>
          <a:p>
            <a:pPr marR="129540"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按表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6-3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设置各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相关信息。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7B9BAC5-3502-1411-921B-A745E8CC80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185106"/>
              </p:ext>
            </p:extLst>
          </p:nvPr>
        </p:nvGraphicFramePr>
        <p:xfrm>
          <a:off x="2835564" y="3112192"/>
          <a:ext cx="6003637" cy="16168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6384">
                  <a:extLst>
                    <a:ext uri="{9D8B030D-6E8A-4147-A177-3AD203B41FA5}">
                      <a16:colId xmlns:a16="http://schemas.microsoft.com/office/drawing/2014/main" val="1388208689"/>
                    </a:ext>
                  </a:extLst>
                </a:gridCol>
                <a:gridCol w="1627579">
                  <a:extLst>
                    <a:ext uri="{9D8B030D-6E8A-4147-A177-3AD203B41FA5}">
                      <a16:colId xmlns:a16="http://schemas.microsoft.com/office/drawing/2014/main" val="2844561743"/>
                    </a:ext>
                  </a:extLst>
                </a:gridCol>
                <a:gridCol w="1653309">
                  <a:extLst>
                    <a:ext uri="{9D8B030D-6E8A-4147-A177-3AD203B41FA5}">
                      <a16:colId xmlns:a16="http://schemas.microsoft.com/office/drawing/2014/main" val="4238462081"/>
                    </a:ext>
                  </a:extLst>
                </a:gridCol>
                <a:gridCol w="1616365">
                  <a:extLst>
                    <a:ext uri="{9D8B030D-6E8A-4147-A177-3AD203B41FA5}">
                      <a16:colId xmlns:a16="http://schemas.microsoft.com/office/drawing/2014/main" val="2340571700"/>
                    </a:ext>
                  </a:extLst>
                </a:gridCol>
              </a:tblGrid>
              <a:tr h="404206">
                <a:tc>
                  <a:txBody>
                    <a:bodyPr/>
                    <a:lstStyle/>
                    <a:p>
                      <a:pPr marR="129540" algn="l"/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设置项目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l"/>
                      <a:r>
                        <a:rPr lang="en-US" sz="16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PC0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l"/>
                      <a:r>
                        <a:rPr lang="en-US" sz="16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PC1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l"/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PC2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606922"/>
                  </a:ext>
                </a:extLst>
              </a:tr>
              <a:tr h="404206">
                <a:tc>
                  <a:txBody>
                    <a:bodyPr/>
                    <a:lstStyle/>
                    <a:p>
                      <a:pPr marR="129540" algn="l"/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IP</a:t>
                      </a: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l"/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172.16.1.2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l"/>
                      <a:r>
                        <a:rPr lang="en-US" sz="16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172.16.3.2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l"/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172.16.5.2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1302292"/>
                  </a:ext>
                </a:extLst>
              </a:tr>
              <a:tr h="404206">
                <a:tc>
                  <a:txBody>
                    <a:bodyPr/>
                    <a:lstStyle/>
                    <a:p>
                      <a:pPr marR="129540" algn="l"/>
                      <a:r>
                        <a:rPr lang="zh-CN" sz="16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子网掩码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l"/>
                      <a:r>
                        <a:rPr lang="en-US" sz="16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255.255.255.0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l"/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255.255.255.0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l"/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255.255.255.0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2899009"/>
                  </a:ext>
                </a:extLst>
              </a:tr>
              <a:tr h="404206">
                <a:tc>
                  <a:txBody>
                    <a:bodyPr/>
                    <a:lstStyle/>
                    <a:p>
                      <a:pPr marR="129540" algn="l"/>
                      <a:r>
                        <a:rPr lang="zh-CN" sz="16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默认网关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l"/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172.16.1.1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l"/>
                      <a:r>
                        <a:rPr lang="en-US" sz="16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172.16.3.1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l"/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172.16.5.1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4625366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4525C5A4-A7D6-4A5D-CCAB-34996C9AA275}"/>
              </a:ext>
            </a:extLst>
          </p:cNvPr>
          <p:cNvSpPr txBox="1"/>
          <p:nvPr/>
        </p:nvSpPr>
        <p:spPr>
          <a:xfrm>
            <a:off x="4618181" y="2706254"/>
            <a:ext cx="2955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6-3 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相关信息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148566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r>
              <a:rPr lang="en-US" sz="2400" dirty="0"/>
              <a:t>6.4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--1.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单区域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）查看路由表（以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为例）。</a:t>
            </a: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&lt;R1&gt;dis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58F2DEE-3674-2FDC-46C0-233EBC4F6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1" y="2489963"/>
            <a:ext cx="6157494" cy="368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13665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6230423" cy="463943"/>
          </a:xfrm>
        </p:spPr>
        <p:txBody>
          <a:bodyPr>
            <a:noAutofit/>
          </a:bodyPr>
          <a:lstStyle/>
          <a:p>
            <a:r>
              <a:rPr lang="en-US" sz="2400" dirty="0"/>
              <a:t>6.4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--1.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单区域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OSPF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）测试连通性。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结论：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相互可以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通。原因：它们拥有了可达对方的路由。</a:t>
            </a:r>
          </a:p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477E157-D8EB-929B-1D44-561E4C5B2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109" y="2672013"/>
            <a:ext cx="5019912" cy="353336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0DD7E2C-ECFB-CF76-2037-E3AF9BAEC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5902" y="2707422"/>
            <a:ext cx="5706801" cy="343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333175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626</Words>
  <Application>Microsoft Office PowerPoint</Application>
  <PresentationFormat>宽屏</PresentationFormat>
  <Paragraphs>90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思源黑体 CN Bold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wang yuli</cp:lastModifiedBy>
  <cp:revision>336</cp:revision>
  <dcterms:created xsi:type="dcterms:W3CDTF">2016-07-21T16:56:00Z</dcterms:created>
  <dcterms:modified xsi:type="dcterms:W3CDTF">2023-01-19T03:25:36Z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7288301A15874ABBA88E133EB447E6A9</vt:lpwstr>
  </property>
  <property fmtid="{D5CDD505-2E9C-101B-9397-08002B2CF9AE}" pid="3" name="KSOProductBuildVer">
    <vt:lpwstr>2052-11.1.0.13703</vt:lpwstr>
  </property>
</Properties>
</file>