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3" r:id="rId3"/>
    <p:sldId id="264" r:id="rId5"/>
    <p:sldId id="336" r:id="rId6"/>
    <p:sldId id="337" r:id="rId7"/>
    <p:sldId id="339" r:id="rId8"/>
    <p:sldId id="340" r:id="rId9"/>
    <p:sldId id="341" r:id="rId10"/>
    <p:sldId id="342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36"/>
            <p14:sldId id="337"/>
            <p14:sldId id="339"/>
            <p14:sldId id="340"/>
            <p14:sldId id="341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67" y="216"/>
      </p:cViewPr>
      <p:guideLst>
        <p:guide orient="horz" pos="2151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8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9444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6"/>
            </p:custDataLst>
          </p:nvPr>
        </p:nvCxnSpPr>
        <p:spPr>
          <a:xfrm>
            <a:off x="1071318" y="91500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7"/>
            </p:custDataLst>
          </p:nvPr>
        </p:nvSpPr>
        <p:spPr>
          <a:xfrm>
            <a:off x="1512570" y="33782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9.3.3 NAT配置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4．动态PAT配置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467062" y="194441"/>
            <a:ext cx="837776" cy="807122"/>
            <a:chOff x="733762" y="69981"/>
            <a:chExt cx="837776" cy="807122"/>
          </a:xfrm>
        </p:grpSpPr>
        <p:sp>
          <p:nvSpPr>
            <p:cNvPr id="19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2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24" name="直接连接符 23"/>
          <p:cNvCxnSpPr/>
          <p:nvPr userDrawn="1">
            <p:custDataLst>
              <p:tags r:id="rId6"/>
            </p:custDataLst>
          </p:nvPr>
        </p:nvCxnSpPr>
        <p:spPr>
          <a:xfrm>
            <a:off x="1071318" y="91500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 userDrawn="1">
            <p:custDataLst>
              <p:tags r:id="rId7"/>
            </p:custDataLst>
          </p:nvPr>
        </p:nvSpPr>
        <p:spPr>
          <a:xfrm>
            <a:off x="1512570" y="33782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9.3.3 NAT配置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4．动态PAT配置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image" Target="../media/image1.jpeg"/><Relationship Id="rId3" Type="http://schemas.openxmlformats.org/officeDocument/2006/relationships/tags" Target="../tags/tag1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tags" Target="../tags/tag1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9.3.3 NAT配置--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4．动态PAT配置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  <a:endParaRPr lang="zh-CN" altLang="en-US" sz="28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  <a:endPara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10147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完成</a:t>
            </a: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动态</a:t>
            </a: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PAT配置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  <a:endParaRPr lang="zh-CN" altLang="en-US" sz="2000" dirty="0"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+mn-ea"/>
                <a:sym typeface="+mn-ea"/>
              </a:rPr>
              <a:t>掌握</a:t>
            </a: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动态</a:t>
            </a: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PAT配置步骤、方法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  <a:endParaRPr lang="zh-CN" altLang="en-US" sz="28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  <a:endPara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045" y="2061210"/>
            <a:ext cx="9332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457200" algn="just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例4  如图9-19所示，在R1上配置动态PAT，使私网1的192.168.1.0/24通过动态PAT转换后的内部全局地址200.1.1.1接入外部网络，在R3上配置静态PAT，使私网2服务器192.168.1.2/24通过静态PAT转换后的内部全局地址200.1.2.2接入外部网络，IP规划如图9-19所示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21711" y="3145932"/>
            <a:ext cx="6337809" cy="371218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4．动态PAT配置</a:t>
            </a:r>
            <a:endParaRPr lang="zh-CN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1）配置步骤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动态PAT配置步骤与基本的动态NAT类似，但是更简单，不需要定义全球IP地址池，也来需要建立ACL与IP地址池的对应关系，只需要两步命令：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（1）配置编号ACL编号和规则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acl acl-number（acl编号，基本acl编号2000--2999之间）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rule [rule-id] {deny | permit} [source] 源IP地址 源反掩码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（2）在外网接口应用ACL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nat outbound acl编号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524992"/>
            <a:ext cx="11348524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4．动态PAT配置</a:t>
            </a:r>
            <a:endParaRPr lang="zh-CN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2）配置实例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（1）私网R1路由器配置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&lt;Huawei&gt;system-view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[Huawei]sysname R1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[R1]interface GigabitEthernet 0/0/0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[R1-GigabitEthernet0/0/0]ip address 192.168.1.254 24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[R1-GigabitEthernet0/0/0]interface GigabitEthernet 0/0/1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[R1-GigabitEthernet0/0/1]ip address 200.1.1.1 28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[R1-GigabitEthernet0/0/1]quit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[R1]ip route-static 0.0.0.0 0 0.0.0.0 200.1.1.2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[R1]acl 2000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[R1-acl-basic-2000]rule 5 permit source 192.168.1.0 0.0.0.255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[R1-acl-basic-2000]quit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[R1]interface GigabitEthernet0/0/1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[R1-GigabitEthernet0/0/1]nat outbound 2000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524992"/>
            <a:ext cx="11348524" cy="5354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4．动态PAT配置</a:t>
            </a:r>
            <a:endParaRPr 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2）配置实例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（2）私网R2路由器配置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&lt;Huawei&gt;system-view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[Huawei]sysname R2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[R2]interface GigabitEthernet0/0/1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[R2-GigabitEthernet0/0/1]ip address 200.1.1.2 28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[R2-GigabitEthernet0/0/1]interface GigabitEthernet0/0/0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[R2-GigabitEthernet0/0/0]ip address 200.1.2.1 28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（3）公网R3路由器配置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&lt;Huawei&gt;system-view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[Huawei]sysname R3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[R3]interface GigabitEthernet 0/0/1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[R3-GigabitEthernet0/0/1]ip address 192.168.1.254 24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[R3-GigabitEthernet0/0/1]interface GigabitEthernet 0/0/0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[R3-GigabitEthernet0/0/0]ip address 200.1.2.2 28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[R3-GigabitEthernet0/0/0]nat server protocol tcp global current-interface 80 inside 192.168.1.2 80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[R3-GigabitEthernet0/0/0]quit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[R3]ip route-static 0.0.0.0 0 0.0.0.0 200.1.2.1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524992"/>
            <a:ext cx="11348524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4．动态PAT配置</a:t>
            </a:r>
            <a:endParaRPr 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2）配置实例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（4）PC1、PC2和Server1的IP配置。（略）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（5）测试验证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此时PC2与Serve1相互不能ping通，需要PC2通过动态NAT转换成公网地址后才能ping通Server1的静态NAT的内部全局地址200.1.2.2，如图9-20所示。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Client1访问Server1服务器静态PAT后的内部全局地址200.1.2.2，显示正常访问，如图9-21所示。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616" y="3554030"/>
            <a:ext cx="5175095" cy="33021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79" y="4148080"/>
            <a:ext cx="6174064" cy="237239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524992"/>
            <a:ext cx="11348524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4．动态PAT配置</a:t>
            </a:r>
            <a:endParaRPr 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2）配置实例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（6）显示PAT转换记录。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PC2去ping Server1的同时，分别在路由器R1和R3上查看NAT转换记录，在R1上ICMP源地址为192.168.1.2，目标地址是200.1.2.2，动态PAT转换后新源地址为200.1.1.1（源内部全局地址），如图9-22所示，但R3不做静态PAT转换。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Client1成功访问Server1服务器的同时，在R3上TCP源地址为200.1.1.1，目标地址是200.1.2.2，静态NAT转换后新目标地址为192.168.1.2，如图9-23所示。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7899" y="3847882"/>
            <a:ext cx="4228168" cy="279254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79" y="3823764"/>
            <a:ext cx="4197704" cy="2816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2144</Words>
  <Application>WPS 演示</Application>
  <PresentationFormat>宽屏</PresentationFormat>
  <Paragraphs>94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思源黑体 CN Normal</vt:lpstr>
      <vt:lpstr>黑体</vt:lpstr>
      <vt:lpstr>思源黑体 CN Bold</vt:lpstr>
      <vt:lpstr>微软雅黑</vt:lpstr>
      <vt:lpstr>Arial Unicode MS</vt:lpstr>
      <vt:lpstr>Calibri</vt:lpstr>
      <vt:lpstr>Wingdings</vt:lpstr>
      <vt:lpstr>Calibri Light</vt:lpstr>
      <vt:lpstr>Office 主题</vt:lpstr>
      <vt:lpstr>PowerPoint 演示文稿</vt:lpstr>
      <vt:lpstr>PowerPoint 演示文稿</vt:lpstr>
      <vt:lpstr>PowerPoint 演示文稿</vt:lpstr>
      <vt:lpstr>9.3  相关知识</vt:lpstr>
      <vt:lpstr>9.3  相关知识</vt:lpstr>
      <vt:lpstr>9.3  相关知识</vt:lpstr>
      <vt:lpstr>9.3  相关知识</vt:lpstr>
      <vt:lpstr>9.3  相关知识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admin</cp:lastModifiedBy>
  <cp:revision>294</cp:revision>
  <dcterms:created xsi:type="dcterms:W3CDTF">2016-07-21T16:56:00Z</dcterms:created>
  <dcterms:modified xsi:type="dcterms:W3CDTF">2023-01-12T07:14:42Z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233892149056406580D0F902D03871CE</vt:lpwstr>
  </property>
  <property fmtid="{D5CDD505-2E9C-101B-9397-08002B2CF9AE}" pid="3" name="KSOProductBuildVer">
    <vt:lpwstr>2052-11.1.0.13703</vt:lpwstr>
  </property>
</Properties>
</file>