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303" r:id="rId2"/>
    <p:sldId id="264" r:id="rId3"/>
    <p:sldId id="322" r:id="rId4"/>
    <p:sldId id="311" r:id="rId5"/>
    <p:sldId id="323" r:id="rId6"/>
    <p:sldId id="324" r:id="rId7"/>
    <p:sldId id="325" r:id="rId8"/>
    <p:sldId id="326" r:id="rId9"/>
    <p:sldId id="327" r:id="rId10"/>
    <p:sldId id="328" r:id="rId11"/>
    <p:sldId id="329" r:id="rId12"/>
    <p:sldId id="330" r:id="rId13"/>
    <p:sldId id="331" r:id="rId14"/>
    <p:sldId id="332" r:id="rId15"/>
    <p:sldId id="333" r:id="rId16"/>
    <p:sldId id="334" r:id="rId17"/>
    <p:sldId id="335" r:id="rId18"/>
    <p:sldId id="336" r:id="rId19"/>
    <p:sldId id="337" r:id="rId20"/>
    <p:sldId id="338" r:id="rId21"/>
    <p:sldId id="339"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88A402EC-95B9-472E-AF06-347D7F7DA0AB}">
          <p14:sldIdLst>
            <p14:sldId id="303"/>
            <p14:sldId id="264"/>
            <p14:sldId id="322"/>
            <p14:sldId id="311"/>
            <p14:sldId id="323"/>
            <p14:sldId id="324"/>
            <p14:sldId id="325"/>
            <p14:sldId id="326"/>
            <p14:sldId id="327"/>
            <p14:sldId id="328"/>
            <p14:sldId id="329"/>
            <p14:sldId id="330"/>
            <p14:sldId id="331"/>
            <p14:sldId id="332"/>
            <p14:sldId id="333"/>
            <p14:sldId id="334"/>
            <p14:sldId id="335"/>
            <p14:sldId id="336"/>
            <p14:sldId id="337"/>
            <p14:sldId id="338"/>
            <p14:sldId id="339"/>
          </p14:sldIdLst>
        </p14:section>
      </p14:sectionLst>
    </p:ext>
    <p:ext uri="{EFAFB233-063F-42B5-8137-9DF3F51BA10A}">
      <p15:sldGuideLst xmlns:p15="http://schemas.microsoft.com/office/powerpoint/2012/main">
        <p15:guide id="1" orient="horz" pos="2184" userDrawn="1">
          <p15:clr>
            <a:srgbClr val="A4A3A4"/>
          </p15:clr>
        </p15:guide>
        <p15:guide id="2" pos="3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73A5"/>
    <a:srgbClr val="0F87C3"/>
    <a:srgbClr val="F5B867"/>
    <a:srgbClr val="EB5850"/>
    <a:srgbClr val="0B345D"/>
    <a:srgbClr val="00706B"/>
    <a:srgbClr val="006D68"/>
    <a:srgbClr val="919191"/>
    <a:srgbClr val="8A8A8A"/>
    <a:srgbClr val="006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25" autoAdjust="0"/>
    <p:restoredTop sz="94660"/>
  </p:normalViewPr>
  <p:slideViewPr>
    <p:cSldViewPr snapToGrid="0" showGuides="1">
      <p:cViewPr varScale="1">
        <p:scale>
          <a:sx n="128" d="100"/>
          <a:sy n="128" d="100"/>
        </p:scale>
        <p:origin x="616" y="144"/>
      </p:cViewPr>
      <p:guideLst>
        <p:guide orient="horz" pos="2184"/>
        <p:guide pos="383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570998-D477-452B-BC78-CAEB581948E8}" type="datetimeFigureOut">
              <a:rPr lang="zh-CN" altLang="en-US" smtClean="0"/>
              <a:t>2023/1/18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8BAAC1-57AC-45EB-B047-EC7DFA12A11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BAAC1-57AC-45EB-B047-EC7DFA12A118}"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BAAC1-57AC-45EB-B047-EC7DFA12A118}"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BAAC1-57AC-45EB-B047-EC7DFA12A118}" type="slidenum">
              <a:rPr lang="zh-CN" altLang="en-US" smtClean="0"/>
              <a:t>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30" name="组合 29"/>
          <p:cNvGrpSpPr/>
          <p:nvPr userDrawn="1"/>
        </p:nvGrpSpPr>
        <p:grpSpPr>
          <a:xfrm>
            <a:off x="467062" y="158881"/>
            <a:ext cx="837776" cy="807122"/>
            <a:chOff x="733762" y="69981"/>
            <a:chExt cx="837776" cy="807122"/>
          </a:xfrm>
        </p:grpSpPr>
        <p:sp>
          <p:nvSpPr>
            <p:cNvPr id="31" name="Freeform 6"/>
            <p:cNvSpPr/>
            <p:nvPr>
              <p:custDataLst>
                <p:tags r:id="rId3"/>
              </p:custDataLst>
            </p:nvPr>
          </p:nvSpPr>
          <p:spPr bwMode="auto">
            <a:xfrm>
              <a:off x="744878" y="69981"/>
              <a:ext cx="826660" cy="783016"/>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0F87C3"/>
                </a:gs>
                <a:gs pos="100000">
                  <a:srgbClr val="0B345D"/>
                </a:gs>
              </a:gsLst>
              <a:lin ang="27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32" name="Freeform 6"/>
            <p:cNvSpPr/>
            <p:nvPr>
              <p:custDataLst>
                <p:tags r:id="rId4"/>
              </p:custDataLst>
            </p:nvPr>
          </p:nvSpPr>
          <p:spPr bwMode="auto">
            <a:xfrm>
              <a:off x="733762" y="189302"/>
              <a:ext cx="826660" cy="68780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33" name="组合 32"/>
            <p:cNvGrpSpPr/>
            <p:nvPr/>
          </p:nvGrpSpPr>
          <p:grpSpPr>
            <a:xfrm>
              <a:off x="971976" y="383308"/>
              <a:ext cx="366042" cy="278120"/>
              <a:chOff x="4268086" y="4221191"/>
              <a:chExt cx="509646" cy="387231"/>
            </a:xfrm>
            <a:solidFill>
              <a:schemeClr val="tx1">
                <a:lumMod val="65000"/>
                <a:lumOff val="35000"/>
              </a:schemeClr>
            </a:solidFill>
          </p:grpSpPr>
          <p:sp>
            <p:nvSpPr>
              <p:cNvPr id="34" name="Freeform 20"/>
              <p:cNvSpPr>
                <a:spLocks noEditPoints="1"/>
              </p:cNvSpPr>
              <p:nvPr>
                <p:custDataLst>
                  <p:tags r:id="rId5"/>
                </p:custDataLst>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35" name="Freeform 21"/>
              <p:cNvSpPr>
                <a:spLocks noEditPoints="1"/>
              </p:cNvSpPr>
              <p:nvPr>
                <p:custDataLst>
                  <p:tags r:id="rId6"/>
                </p:custDataLst>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cxnSp>
        <p:nvCxnSpPr>
          <p:cNvPr id="36" name="直接连接符 35"/>
          <p:cNvCxnSpPr/>
          <p:nvPr userDrawn="1">
            <p:custDataLst>
              <p:tags r:id="rId1"/>
            </p:custDataLst>
          </p:nvPr>
        </p:nvCxnSpPr>
        <p:spPr>
          <a:xfrm>
            <a:off x="1071318" y="879448"/>
            <a:ext cx="10744200" cy="0"/>
          </a:xfrm>
          <a:prstGeom prst="line">
            <a:avLst/>
          </a:prstGeom>
          <a:ln w="38100">
            <a:solidFill>
              <a:srgbClr val="0D73A5"/>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userDrawn="1">
            <p:custDataLst>
              <p:tags r:id="rId2"/>
            </p:custDataLst>
          </p:nvPr>
        </p:nvSpPr>
        <p:spPr>
          <a:xfrm>
            <a:off x="1512570" y="302260"/>
            <a:ext cx="10303510"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dirty="0">
                <a:ea typeface="思源黑体 CN Bold" panose="020B0800000000000000" pitchFamily="34" charset="-122"/>
              </a:rPr>
              <a:t>项目实录：</a:t>
            </a:r>
            <a:r>
              <a:rPr lang="en-US" altLang="zh-CN" sz="2400" b="1" dirty="0">
                <a:latin typeface="微软雅黑" panose="020B0503020204020204" charset="-122"/>
                <a:ea typeface="微软雅黑" panose="020B0503020204020204" charset="-122"/>
                <a:cs typeface="微软雅黑" panose="020B0503020204020204" charset="-122"/>
                <a:sym typeface="+mn-ea"/>
              </a:rPr>
              <a:t>2</a:t>
            </a:r>
            <a:r>
              <a:rPr lang="zh-CN" altLang="zh-CN" sz="2400" b="1" dirty="0">
                <a:latin typeface="微软雅黑" panose="020B0503020204020204" charset="-122"/>
                <a:ea typeface="微软雅黑" panose="020B0503020204020204" charset="-122"/>
                <a:cs typeface="微软雅黑" panose="020B0503020204020204" charset="-122"/>
                <a:sym typeface="+mn-ea"/>
              </a:rPr>
              <a:t>.</a:t>
            </a:r>
            <a:r>
              <a:rPr lang="en-US" altLang="zh-CN" sz="2400" b="1" dirty="0">
                <a:latin typeface="微软雅黑" panose="020B0503020204020204" charset="-122"/>
                <a:ea typeface="微软雅黑" panose="020B0503020204020204" charset="-122"/>
                <a:cs typeface="微软雅黑" panose="020B0503020204020204" charset="-122"/>
                <a:sym typeface="+mn-ea"/>
              </a:rPr>
              <a:t>6</a:t>
            </a:r>
            <a:r>
              <a:rPr lang="zh-CN" altLang="en-US" sz="2400" b="1" dirty="0">
                <a:latin typeface="微软雅黑" panose="020B0503020204020204" charset="-122"/>
                <a:ea typeface="微软雅黑" panose="020B0503020204020204" charset="-122"/>
                <a:cs typeface="微软雅黑" panose="020B0503020204020204" charset="-122"/>
                <a:sym typeface="+mn-ea"/>
              </a:rPr>
              <a:t>  项目实施</a:t>
            </a:r>
            <a:endParaRPr lang="zh-CN" altLang="en-US"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a:p>
            <a:pPr>
              <a:defRPr/>
            </a:pPr>
            <a:endParaRPr lang="zh-CN" altLang="en-US" sz="32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698"/>
            <a:ext cx="10972800" cy="4571153"/>
          </a:xfrm>
          <a:prstGeom prst="rect">
            <a:avLst/>
          </a:prstGeom>
        </p:spPr>
        <p:txBody>
          <a:bodyPr/>
          <a:lstStyle>
            <a:lvl1pPr marL="457200" indent="-457200">
              <a:lnSpc>
                <a:spcPct val="120000"/>
              </a:lnSpc>
              <a:buSzPct val="80000"/>
              <a:buFont typeface="Wingdings" panose="05000000000000000000"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609600" y="8475526"/>
            <a:ext cx="2844800" cy="486856"/>
          </a:xfrm>
        </p:spPr>
        <p:txBody>
          <a:bodyPr/>
          <a:lstStyle/>
          <a:p>
            <a:fld id="{1D8BD707-D9CF-40AE-B4C6-C98DA3205C09}" type="datetimeFigureOut">
              <a:rPr lang="en-US" smtClean="0"/>
              <a:t>1/18/23</a:t>
            </a:fld>
            <a:endParaRPr lang="en-US"/>
          </a:p>
        </p:txBody>
      </p:sp>
      <p:sp>
        <p:nvSpPr>
          <p:cNvPr id="5" name="Footer Placeholder 4"/>
          <p:cNvSpPr>
            <a:spLocks noGrp="1"/>
          </p:cNvSpPr>
          <p:nvPr>
            <p:ph type="ftr" sz="quarter" idx="11"/>
          </p:nvPr>
        </p:nvSpPr>
        <p:spPr>
          <a:xfrm>
            <a:off x="4165600" y="8475526"/>
            <a:ext cx="3860800" cy="486856"/>
          </a:xfrm>
        </p:spPr>
        <p:txBody>
          <a:bodyPr/>
          <a:lstStyle/>
          <a:p>
            <a:endParaRPr lang="en-US"/>
          </a:p>
        </p:txBody>
      </p:sp>
      <p:sp>
        <p:nvSpPr>
          <p:cNvPr id="6" name="Slide Number Placeholder 5"/>
          <p:cNvSpPr>
            <a:spLocks noGrp="1"/>
          </p:cNvSpPr>
          <p:nvPr>
            <p:ph type="sldNum" sz="quarter" idx="12"/>
          </p:nvPr>
        </p:nvSpPr>
        <p:spPr>
          <a:xfrm>
            <a:off x="8737600" y="8475526"/>
            <a:ext cx="2844800" cy="486856"/>
          </a:xfrm>
        </p:spPr>
        <p:txBody>
          <a:bodyPr/>
          <a:lstStyle/>
          <a:p>
            <a:fld id="{B6F15528-21DE-4FAA-801E-634DDDAF4B2B}" type="slidenum">
              <a:rPr lang="en-US" smtClean="0"/>
              <a:t>‹#›</a:t>
            </a:fld>
            <a:endParaRPr lang="en-US"/>
          </a:p>
        </p:txBody>
      </p:sp>
      <p:sp>
        <p:nvSpPr>
          <p:cNvPr id="7" name="Content Placeholder 2"/>
          <p:cNvSpPr>
            <a:spLocks noGrp="1"/>
          </p:cNvSpPr>
          <p:nvPr>
            <p:ph idx="13" hasCustomPrompt="1"/>
          </p:nvPr>
        </p:nvSpPr>
        <p:spPr>
          <a:xfrm>
            <a:off x="840937" y="983955"/>
            <a:ext cx="10741463" cy="464372"/>
          </a:xfrm>
          <a:prstGeom prst="rect">
            <a:avLst/>
          </a:prstGeom>
        </p:spPr>
        <p:txBody>
          <a:bodyPr/>
          <a:lstStyle>
            <a:lvl1pPr marL="0" indent="0">
              <a:lnSpc>
                <a:spcPct val="120000"/>
              </a:lnSpc>
              <a:buSzPct val="80000"/>
              <a:buFont typeface="Wingdings" panose="05000000000000000000" pitchFamily="2" charset="2"/>
              <a:buNone/>
              <a:defRPr b="0">
                <a:solidFill>
                  <a:schemeClr val="tx1">
                    <a:lumMod val="95000"/>
                    <a:lumOff val="5000"/>
                  </a:schemeClr>
                </a:solidFill>
              </a:defRPr>
            </a:lvl1pPr>
          </a:lstStyle>
          <a:p>
            <a:pPr lvl="0"/>
            <a:r>
              <a:rPr lang="en-US" dirty="0"/>
              <a:t>Click to edit Master text styles</a:t>
            </a:r>
          </a:p>
        </p:txBody>
      </p:sp>
      <p:grpSp>
        <p:nvGrpSpPr>
          <p:cNvPr id="2" name="组合 1"/>
          <p:cNvGrpSpPr/>
          <p:nvPr userDrawn="1"/>
        </p:nvGrpSpPr>
        <p:grpSpPr>
          <a:xfrm>
            <a:off x="467062" y="158881"/>
            <a:ext cx="837776" cy="807122"/>
            <a:chOff x="733762" y="69981"/>
            <a:chExt cx="837776" cy="807122"/>
          </a:xfrm>
        </p:grpSpPr>
        <p:sp>
          <p:nvSpPr>
            <p:cNvPr id="9" name="Freeform 6"/>
            <p:cNvSpPr/>
            <p:nvPr>
              <p:custDataLst>
                <p:tags r:id="rId3"/>
              </p:custDataLst>
            </p:nvPr>
          </p:nvSpPr>
          <p:spPr bwMode="auto">
            <a:xfrm>
              <a:off x="744878" y="69981"/>
              <a:ext cx="826660" cy="783016"/>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0F87C3"/>
                </a:gs>
                <a:gs pos="100000">
                  <a:srgbClr val="0B345D"/>
                </a:gs>
              </a:gsLst>
              <a:lin ang="27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10" name="Freeform 6"/>
            <p:cNvSpPr/>
            <p:nvPr>
              <p:custDataLst>
                <p:tags r:id="rId4"/>
              </p:custDataLst>
            </p:nvPr>
          </p:nvSpPr>
          <p:spPr bwMode="auto">
            <a:xfrm>
              <a:off x="733762" y="189302"/>
              <a:ext cx="826660" cy="68780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11" name="组合 10"/>
            <p:cNvGrpSpPr/>
            <p:nvPr/>
          </p:nvGrpSpPr>
          <p:grpSpPr>
            <a:xfrm>
              <a:off x="971976" y="383308"/>
              <a:ext cx="366042" cy="278120"/>
              <a:chOff x="4268086" y="4221191"/>
              <a:chExt cx="509646" cy="387231"/>
            </a:xfrm>
            <a:solidFill>
              <a:schemeClr val="tx1">
                <a:lumMod val="65000"/>
                <a:lumOff val="35000"/>
              </a:schemeClr>
            </a:solidFill>
          </p:grpSpPr>
          <p:sp>
            <p:nvSpPr>
              <p:cNvPr id="12" name="Freeform 20"/>
              <p:cNvSpPr>
                <a:spLocks noEditPoints="1"/>
              </p:cNvSpPr>
              <p:nvPr>
                <p:custDataLst>
                  <p:tags r:id="rId5"/>
                </p:custDataLst>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13" name="Freeform 21"/>
              <p:cNvSpPr>
                <a:spLocks noEditPoints="1"/>
              </p:cNvSpPr>
              <p:nvPr>
                <p:custDataLst>
                  <p:tags r:id="rId6"/>
                </p:custDataLst>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cxnSp>
        <p:nvCxnSpPr>
          <p:cNvPr id="14" name="直接连接符 13"/>
          <p:cNvCxnSpPr/>
          <p:nvPr userDrawn="1">
            <p:custDataLst>
              <p:tags r:id="rId1"/>
            </p:custDataLst>
          </p:nvPr>
        </p:nvCxnSpPr>
        <p:spPr>
          <a:xfrm>
            <a:off x="1071318" y="879448"/>
            <a:ext cx="10744200" cy="0"/>
          </a:xfrm>
          <a:prstGeom prst="line">
            <a:avLst/>
          </a:prstGeom>
          <a:ln w="38100">
            <a:solidFill>
              <a:srgbClr val="0D73A5"/>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userDrawn="1">
            <p:custDataLst>
              <p:tags r:id="rId2"/>
            </p:custDataLst>
          </p:nvPr>
        </p:nvSpPr>
        <p:spPr>
          <a:xfrm>
            <a:off x="1512570" y="302260"/>
            <a:ext cx="10303510"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dirty="0">
                <a:ea typeface="思源黑体 CN Bold" panose="020B0800000000000000" pitchFamily="34" charset="-122"/>
              </a:rPr>
              <a:t>项目实录：</a:t>
            </a:r>
            <a:r>
              <a:rPr lang="en-US" altLang="zh-CN" sz="2400" b="1" dirty="0">
                <a:latin typeface="微软雅黑" panose="020B0503020204020204" charset="-122"/>
                <a:ea typeface="微软雅黑" panose="020B0503020204020204" charset="-122"/>
                <a:cs typeface="微软雅黑" panose="020B0503020204020204" charset="-122"/>
                <a:sym typeface="+mn-ea"/>
              </a:rPr>
              <a:t>2</a:t>
            </a:r>
            <a:r>
              <a:rPr lang="zh-CN" altLang="zh-CN" sz="2400" b="1" dirty="0">
                <a:latin typeface="微软雅黑" panose="020B0503020204020204" charset="-122"/>
                <a:ea typeface="微软雅黑" panose="020B0503020204020204" charset="-122"/>
                <a:cs typeface="微软雅黑" panose="020B0503020204020204" charset="-122"/>
                <a:sym typeface="+mn-ea"/>
              </a:rPr>
              <a:t>.</a:t>
            </a:r>
            <a:r>
              <a:rPr lang="en-US" altLang="zh-CN" sz="2400" b="1" dirty="0">
                <a:latin typeface="微软雅黑" panose="020B0503020204020204" charset="-122"/>
                <a:ea typeface="微软雅黑" panose="020B0503020204020204" charset="-122"/>
                <a:cs typeface="微软雅黑" panose="020B0503020204020204" charset="-122"/>
                <a:sym typeface="+mn-ea"/>
              </a:rPr>
              <a:t>6</a:t>
            </a:r>
            <a:r>
              <a:rPr lang="zh-CN" altLang="en-US" sz="2400" b="1" baseline="0" dirty="0">
                <a:latin typeface="微软雅黑" panose="020B0503020204020204" charset="-122"/>
                <a:ea typeface="微软雅黑" panose="020B0503020204020204" charset="-122"/>
                <a:cs typeface="微软雅黑" panose="020B0503020204020204" charset="-122"/>
                <a:sym typeface="+mn-ea"/>
              </a:rPr>
              <a:t>  项目实施</a:t>
            </a:r>
            <a:endParaRPr lang="zh-CN" altLang="en-US"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a:p>
            <a:pPr>
              <a:defRPr/>
            </a:pPr>
            <a:endParaRPr lang="zh-CN" altLang="en-US" sz="32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heme" Target="../theme/theme1.xml"/><Relationship Id="rId7" Type="http://schemas.openxmlformats.org/officeDocument/2006/relationships/tags" Target="../tags/tag5.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组合 1"/>
          <p:cNvGrpSpPr/>
          <p:nvPr userDrawn="1"/>
        </p:nvGrpSpPr>
        <p:grpSpPr>
          <a:xfrm>
            <a:off x="0" y="3865541"/>
            <a:ext cx="11833659" cy="3080411"/>
            <a:chOff x="0" y="3865541"/>
            <a:chExt cx="11833659" cy="3080411"/>
          </a:xfrm>
        </p:grpSpPr>
        <p:pic>
          <p:nvPicPr>
            <p:cNvPr id="106" name="图片 105"/>
            <p:cNvPicPr>
              <a:picLocks noChangeAspect="1"/>
            </p:cNvPicPr>
            <p:nvPr>
              <p:custDataLst>
                <p:tags r:id="rId4"/>
              </p:custDataLst>
            </p:nvPr>
          </p:nvPicPr>
          <p:blipFill rotWithShape="1">
            <a:blip r:embed="rId8" cstate="print">
              <a:extLst>
                <a:ext uri="{28A0092B-C50C-407E-A947-70E740481C1C}">
                  <a14:useLocalDpi xmlns:a14="http://schemas.microsoft.com/office/drawing/2010/main" val="0"/>
                </a:ext>
              </a:extLst>
            </a:blip>
            <a:srcRect t="6849" r="12871" b="1999"/>
            <a:stretch>
              <a:fillRect/>
            </a:stretch>
          </p:blipFill>
          <p:spPr>
            <a:xfrm>
              <a:off x="0" y="3865541"/>
              <a:ext cx="4637314" cy="2993837"/>
            </a:xfrm>
            <a:prstGeom prst="rect">
              <a:avLst/>
            </a:prstGeom>
          </p:spPr>
        </p:pic>
        <p:pic>
          <p:nvPicPr>
            <p:cNvPr id="108" name="图片 107"/>
            <p:cNvPicPr>
              <a:picLocks noChangeAspect="1"/>
            </p:cNvPicPr>
            <p:nvPr>
              <p:custDataLst>
                <p:tags r:id="rId5"/>
              </p:custDataLst>
            </p:nvPr>
          </p:nvPicPr>
          <p:blipFill rotWithShape="1">
            <a:blip r:embed="rId8" cstate="print">
              <a:extLst>
                <a:ext uri="{28A0092B-C50C-407E-A947-70E740481C1C}">
                  <a14:useLocalDpi xmlns:a14="http://schemas.microsoft.com/office/drawing/2010/main" val="0"/>
                </a:ext>
              </a:extLst>
            </a:blip>
            <a:srcRect l="18408" t="78843" r="29029" b="-604"/>
            <a:stretch>
              <a:fillRect/>
            </a:stretch>
          </p:blipFill>
          <p:spPr>
            <a:xfrm>
              <a:off x="3728557" y="6231220"/>
              <a:ext cx="2797630" cy="714732"/>
            </a:xfrm>
            <a:prstGeom prst="rect">
              <a:avLst/>
            </a:prstGeom>
            <a:effectLst>
              <a:softEdge rad="63500"/>
            </a:effectLst>
          </p:spPr>
        </p:pic>
        <p:pic>
          <p:nvPicPr>
            <p:cNvPr id="109" name="图片 108"/>
            <p:cNvPicPr>
              <a:picLocks noChangeAspect="1"/>
            </p:cNvPicPr>
            <p:nvPr>
              <p:custDataLst>
                <p:tags r:id="rId6"/>
              </p:custDataLst>
            </p:nvPr>
          </p:nvPicPr>
          <p:blipFill rotWithShape="1">
            <a:blip r:embed="rId8" cstate="print">
              <a:extLst>
                <a:ext uri="{28A0092B-C50C-407E-A947-70E740481C1C}">
                  <a14:useLocalDpi xmlns:a14="http://schemas.microsoft.com/office/drawing/2010/main" val="0"/>
                </a:ext>
              </a:extLst>
            </a:blip>
            <a:srcRect l="18408" t="78843" r="29029" b="-604"/>
            <a:stretch>
              <a:fillRect/>
            </a:stretch>
          </p:blipFill>
          <p:spPr>
            <a:xfrm>
              <a:off x="6379915" y="6216096"/>
              <a:ext cx="2797630" cy="714732"/>
            </a:xfrm>
            <a:prstGeom prst="rect">
              <a:avLst/>
            </a:prstGeom>
            <a:effectLst>
              <a:softEdge rad="63500"/>
            </a:effectLst>
          </p:spPr>
        </p:pic>
        <p:pic>
          <p:nvPicPr>
            <p:cNvPr id="110" name="图片 109"/>
            <p:cNvPicPr>
              <a:picLocks noChangeAspect="1"/>
            </p:cNvPicPr>
            <p:nvPr>
              <p:custDataLst>
                <p:tags r:id="rId7"/>
              </p:custDataLst>
            </p:nvPr>
          </p:nvPicPr>
          <p:blipFill rotWithShape="1">
            <a:blip r:embed="rId8" cstate="print">
              <a:extLst>
                <a:ext uri="{28A0092B-C50C-407E-A947-70E740481C1C}">
                  <a14:useLocalDpi xmlns:a14="http://schemas.microsoft.com/office/drawing/2010/main" val="0"/>
                </a:ext>
              </a:extLst>
            </a:blip>
            <a:srcRect l="18408" t="78843" r="29029" b="-604"/>
            <a:stretch>
              <a:fillRect/>
            </a:stretch>
          </p:blipFill>
          <p:spPr>
            <a:xfrm>
              <a:off x="9036029" y="6223658"/>
              <a:ext cx="2797630" cy="714732"/>
            </a:xfrm>
            <a:prstGeom prst="rect">
              <a:avLst/>
            </a:prstGeom>
            <a:effectLst>
              <a:softEdge rad="63500"/>
            </a:effectLst>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20.xml"/><Relationship Id="rId7" Type="http://schemas.openxmlformats.org/officeDocument/2006/relationships/notesSlide" Target="../notesSlides/notesSlide3.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1.xml"/><Relationship Id="rId5" Type="http://schemas.openxmlformats.org/officeDocument/2006/relationships/tags" Target="../tags/tag22.xml"/><Relationship Id="rId4" Type="http://schemas.openxmlformats.org/officeDocument/2006/relationships/tags" Target="../tags/tag2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t="6849" b="1999"/>
          <a:stretch>
            <a:fillRect/>
          </a:stretch>
        </p:blipFill>
        <p:spPr>
          <a:xfrm>
            <a:off x="0" y="-238539"/>
            <a:ext cx="12192000" cy="6858000"/>
          </a:xfrm>
          <a:prstGeom prst="rect">
            <a:avLst/>
          </a:prstGeom>
        </p:spPr>
      </p:pic>
      <p:grpSp>
        <p:nvGrpSpPr>
          <p:cNvPr id="65" name="组合 64"/>
          <p:cNvGrpSpPr/>
          <p:nvPr/>
        </p:nvGrpSpPr>
        <p:grpSpPr>
          <a:xfrm>
            <a:off x="8186691" y="1012527"/>
            <a:ext cx="1258178" cy="1258176"/>
            <a:chOff x="239350" y="1103842"/>
            <a:chExt cx="1462222" cy="1462220"/>
          </a:xfrm>
        </p:grpSpPr>
        <p:grpSp>
          <p:nvGrpSpPr>
            <p:cNvPr id="66" name="组合 65"/>
            <p:cNvGrpSpPr/>
            <p:nvPr/>
          </p:nvGrpSpPr>
          <p:grpSpPr>
            <a:xfrm>
              <a:off x="239350" y="1103842"/>
              <a:ext cx="1462222" cy="1462220"/>
              <a:chOff x="304800" y="673100"/>
              <a:chExt cx="4000500" cy="4000500"/>
            </a:xfrm>
            <a:effectLst>
              <a:outerShdw blurRad="444500" dist="254000" dir="8100000" algn="tr" rotWithShape="0">
                <a:prstClr val="black">
                  <a:alpha val="50000"/>
                </a:prstClr>
              </a:outerShdw>
            </a:effectLst>
          </p:grpSpPr>
          <p:sp>
            <p:nvSpPr>
              <p:cNvPr id="68"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67" name="椭圆 66"/>
            <p:cNvSpPr/>
            <p:nvPr/>
          </p:nvSpPr>
          <p:spPr>
            <a:xfrm>
              <a:off x="465007" y="1321130"/>
              <a:ext cx="1010572" cy="1010572"/>
            </a:xfrm>
            <a:prstGeom prst="ellipse">
              <a:avLst/>
            </a:prstGeom>
            <a:gradFill>
              <a:gsLst>
                <a:gs pos="0">
                  <a:srgbClr val="0F87C3"/>
                </a:gs>
                <a:gs pos="100000">
                  <a:srgbClr val="0B345D"/>
                </a:gs>
              </a:gsLst>
              <a:lin ang="27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a:latin typeface="Arial" panose="020B0604020202020204" pitchFamily="34" charset="0"/>
                  <a:ea typeface="思源黑体 CN Normal" panose="020B0400000000000000" pitchFamily="34" charset="-122"/>
                  <a:sym typeface="Arial" panose="020B0604020202020204" pitchFamily="34" charset="0"/>
                </a:rPr>
                <a:t>录</a:t>
              </a:r>
              <a:endParaRPr lang="zh-CN" altLang="en-US" sz="5400" b="1" dirty="0">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70" name="组合 69"/>
          <p:cNvGrpSpPr/>
          <p:nvPr/>
        </p:nvGrpSpPr>
        <p:grpSpPr>
          <a:xfrm>
            <a:off x="6602598" y="1012527"/>
            <a:ext cx="1258178" cy="1258176"/>
            <a:chOff x="239350" y="1103842"/>
            <a:chExt cx="1462222" cy="1462220"/>
          </a:xfrm>
        </p:grpSpPr>
        <p:grpSp>
          <p:nvGrpSpPr>
            <p:cNvPr id="71" name="组合 70"/>
            <p:cNvGrpSpPr/>
            <p:nvPr/>
          </p:nvGrpSpPr>
          <p:grpSpPr>
            <a:xfrm>
              <a:off x="239350" y="1103842"/>
              <a:ext cx="1462222" cy="1462220"/>
              <a:chOff x="304800" y="673100"/>
              <a:chExt cx="4000500" cy="4000500"/>
            </a:xfrm>
            <a:effectLst>
              <a:outerShdw blurRad="444500" dist="254000" dir="8100000" algn="tr" rotWithShape="0">
                <a:prstClr val="black">
                  <a:alpha val="50000"/>
                </a:prstClr>
              </a:outerShdw>
            </a:effectLst>
          </p:grpSpPr>
          <p:sp>
            <p:nvSpPr>
              <p:cNvPr id="73"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72" name="椭圆 71"/>
            <p:cNvSpPr/>
            <p:nvPr/>
          </p:nvSpPr>
          <p:spPr>
            <a:xfrm>
              <a:off x="465007" y="1321130"/>
              <a:ext cx="1010572" cy="1010572"/>
            </a:xfrm>
            <a:prstGeom prst="ellipse">
              <a:avLst/>
            </a:prstGeom>
            <a:gradFill>
              <a:gsLst>
                <a:gs pos="0">
                  <a:srgbClr val="0F87C3"/>
                </a:gs>
                <a:gs pos="100000">
                  <a:srgbClr val="0B345D"/>
                </a:gs>
              </a:gsLst>
              <a:lin ang="27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latin typeface="Arial" panose="020B0604020202020204" pitchFamily="34" charset="0"/>
                  <a:ea typeface="思源黑体 CN Normal" panose="020B0400000000000000" pitchFamily="34" charset="-122"/>
                  <a:sym typeface="Arial" panose="020B0604020202020204" pitchFamily="34" charset="0"/>
                </a:rPr>
                <a:t>实</a:t>
              </a:r>
            </a:p>
          </p:txBody>
        </p:sp>
      </p:grpSp>
      <p:grpSp>
        <p:nvGrpSpPr>
          <p:cNvPr id="75" name="组合 74"/>
          <p:cNvGrpSpPr/>
          <p:nvPr/>
        </p:nvGrpSpPr>
        <p:grpSpPr>
          <a:xfrm>
            <a:off x="5018504" y="1012527"/>
            <a:ext cx="1258178" cy="1258176"/>
            <a:chOff x="239350" y="1103842"/>
            <a:chExt cx="1462222" cy="1462220"/>
          </a:xfrm>
        </p:grpSpPr>
        <p:grpSp>
          <p:nvGrpSpPr>
            <p:cNvPr id="76" name="组合 75"/>
            <p:cNvGrpSpPr/>
            <p:nvPr/>
          </p:nvGrpSpPr>
          <p:grpSpPr>
            <a:xfrm>
              <a:off x="239350" y="1103842"/>
              <a:ext cx="1462222" cy="1462220"/>
              <a:chOff x="304800" y="673100"/>
              <a:chExt cx="4000500" cy="4000500"/>
            </a:xfrm>
            <a:effectLst>
              <a:outerShdw blurRad="444500" dist="254000" dir="8100000" algn="tr" rotWithShape="0">
                <a:prstClr val="black">
                  <a:alpha val="50000"/>
                </a:prstClr>
              </a:outerShdw>
            </a:effectLst>
          </p:grpSpPr>
          <p:sp>
            <p:nvSpPr>
              <p:cNvPr id="78"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77" name="椭圆 76"/>
            <p:cNvSpPr/>
            <p:nvPr/>
          </p:nvSpPr>
          <p:spPr>
            <a:xfrm>
              <a:off x="465007" y="1321130"/>
              <a:ext cx="1010572" cy="1010572"/>
            </a:xfrm>
            <a:prstGeom prst="ellipse">
              <a:avLst/>
            </a:prstGeom>
            <a:gradFill>
              <a:gsLst>
                <a:gs pos="0">
                  <a:srgbClr val="0F87C3"/>
                </a:gs>
                <a:gs pos="100000">
                  <a:srgbClr val="0B345D"/>
                </a:gs>
              </a:gsLst>
              <a:lin ang="27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latin typeface="Arial" panose="020B0604020202020204" pitchFamily="34" charset="0"/>
                  <a:ea typeface="思源黑体 CN Normal" panose="020B0400000000000000" pitchFamily="34" charset="-122"/>
                  <a:sym typeface="Arial" panose="020B0604020202020204" pitchFamily="34" charset="0"/>
                </a:rPr>
                <a:t>目</a:t>
              </a:r>
            </a:p>
          </p:txBody>
        </p:sp>
      </p:grpSp>
      <p:grpSp>
        <p:nvGrpSpPr>
          <p:cNvPr id="80" name="组合 79"/>
          <p:cNvGrpSpPr/>
          <p:nvPr/>
        </p:nvGrpSpPr>
        <p:grpSpPr>
          <a:xfrm>
            <a:off x="3434410" y="1012527"/>
            <a:ext cx="1258178" cy="1258176"/>
            <a:chOff x="239350" y="1103842"/>
            <a:chExt cx="1462222" cy="1462220"/>
          </a:xfrm>
        </p:grpSpPr>
        <p:grpSp>
          <p:nvGrpSpPr>
            <p:cNvPr id="81" name="组合 80"/>
            <p:cNvGrpSpPr/>
            <p:nvPr/>
          </p:nvGrpSpPr>
          <p:grpSpPr>
            <a:xfrm>
              <a:off x="239350" y="1103842"/>
              <a:ext cx="1462222" cy="1462220"/>
              <a:chOff x="304800" y="673100"/>
              <a:chExt cx="4000500" cy="4000500"/>
            </a:xfrm>
            <a:effectLst>
              <a:outerShdw blurRad="444500" dist="254000" dir="8100000" algn="tr" rotWithShape="0">
                <a:prstClr val="black">
                  <a:alpha val="50000"/>
                </a:prstClr>
              </a:outerShdw>
            </a:effectLst>
          </p:grpSpPr>
          <p:sp>
            <p:nvSpPr>
              <p:cNvPr id="83"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84" name="椭圆 8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6600" b="1" dirty="0">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82" name="椭圆 81"/>
            <p:cNvSpPr/>
            <p:nvPr/>
          </p:nvSpPr>
          <p:spPr>
            <a:xfrm>
              <a:off x="465007" y="1321130"/>
              <a:ext cx="1010572" cy="1010572"/>
            </a:xfrm>
            <a:prstGeom prst="ellipse">
              <a:avLst/>
            </a:prstGeom>
            <a:gradFill>
              <a:gsLst>
                <a:gs pos="0">
                  <a:srgbClr val="0F87C3"/>
                </a:gs>
                <a:gs pos="100000">
                  <a:srgbClr val="0B345D"/>
                </a:gs>
              </a:gsLst>
              <a:lin ang="27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latin typeface="Arial" panose="020B0604020202020204" pitchFamily="34" charset="0"/>
                  <a:ea typeface="思源黑体 CN Normal" panose="020B0400000000000000" pitchFamily="34" charset="-122"/>
                  <a:sym typeface="Arial" panose="020B0604020202020204" pitchFamily="34" charset="0"/>
                </a:rPr>
                <a:t>项</a:t>
              </a:r>
            </a:p>
          </p:txBody>
        </p:sp>
      </p:grpSp>
      <p:sp>
        <p:nvSpPr>
          <p:cNvPr id="92" name="TextBox 164"/>
          <p:cNvSpPr txBox="1"/>
          <p:nvPr/>
        </p:nvSpPr>
        <p:spPr>
          <a:xfrm>
            <a:off x="1845218" y="2821881"/>
            <a:ext cx="9138872" cy="1323439"/>
          </a:xfrm>
          <a:prstGeom prst="rect">
            <a:avLst/>
          </a:prstGeom>
          <a:noFill/>
        </p:spPr>
        <p:txBody>
          <a:bodyPr wrap="square" rtlCol="0">
            <a:spAutoFit/>
          </a:bodyPr>
          <a:lstStyle/>
          <a:p>
            <a:pPr algn="ctr"/>
            <a:r>
              <a:rPr lang="en-US" altLang="zh-CN" sz="4000" b="1" dirty="0">
                <a:latin typeface="思源黑体 CN Bold" panose="020B0800000000000000" pitchFamily="34" charset="-122"/>
                <a:ea typeface="思源黑体 CN Bold" panose="020B0800000000000000" pitchFamily="34" charset="-122"/>
                <a:sym typeface="Arial" panose="020B0604020202020204" pitchFamily="34" charset="0"/>
              </a:rPr>
              <a:t>《</a:t>
            </a:r>
            <a:r>
              <a:rPr lang="zh-CN" altLang="en-US" sz="4000" b="1" dirty="0">
                <a:latin typeface="思源黑体 CN Bold" panose="020B0800000000000000" pitchFamily="34" charset="-122"/>
                <a:ea typeface="思源黑体 CN Bold" panose="020B0800000000000000" pitchFamily="34" charset="-122"/>
                <a:sym typeface="Arial" panose="020B0604020202020204" pitchFamily="34" charset="0"/>
              </a:rPr>
              <a:t>网络设备配置项目教程（微课版）（第</a:t>
            </a:r>
            <a:r>
              <a:rPr lang="en-US" altLang="zh-CN" sz="4000" b="1" dirty="0">
                <a:latin typeface="思源黑体 CN Bold" panose="020B0800000000000000" pitchFamily="34" charset="-122"/>
                <a:ea typeface="思源黑体 CN Bold" panose="020B0800000000000000" pitchFamily="34" charset="-122"/>
                <a:sym typeface="Arial" panose="020B0604020202020204" pitchFamily="34" charset="0"/>
              </a:rPr>
              <a:t>3</a:t>
            </a:r>
            <a:r>
              <a:rPr lang="zh-CN" altLang="en-US" sz="4000" b="1" dirty="0">
                <a:latin typeface="思源黑体 CN Bold" panose="020B0800000000000000" pitchFamily="34" charset="-122"/>
                <a:ea typeface="思源黑体 CN Bold" panose="020B0800000000000000" pitchFamily="34" charset="-122"/>
                <a:sym typeface="Arial" panose="020B0604020202020204" pitchFamily="34" charset="0"/>
              </a:rPr>
              <a:t>版）</a:t>
            </a:r>
            <a:r>
              <a:rPr lang="en-US" altLang="zh-CN" sz="4000" b="1" dirty="0">
                <a:latin typeface="思源黑体 CN Bold" panose="020B0800000000000000" pitchFamily="34" charset="-122"/>
                <a:ea typeface="思源黑体 CN Bold" panose="020B0800000000000000" pitchFamily="34" charset="-122"/>
                <a:sym typeface="Arial" panose="020B0604020202020204" pitchFamily="34" charset="0"/>
              </a:rPr>
              <a:t>》</a:t>
            </a:r>
            <a:endParaRPr lang="zh-CN" altLang="en-US" sz="4000" b="1" dirty="0">
              <a:latin typeface="思源黑体 CN Bold" panose="020B0800000000000000" pitchFamily="34" charset="-122"/>
              <a:ea typeface="思源黑体 CN Bold" panose="020B0800000000000000" pitchFamily="34" charset="-122"/>
              <a:sym typeface="Arial" panose="020B0604020202020204" pitchFamily="34" charset="0"/>
            </a:endParaRPr>
          </a:p>
        </p:txBody>
      </p:sp>
      <p:cxnSp>
        <p:nvCxnSpPr>
          <p:cNvPr id="93" name="直接连接符 92"/>
          <p:cNvCxnSpPr/>
          <p:nvPr/>
        </p:nvCxnSpPr>
        <p:spPr>
          <a:xfrm>
            <a:off x="2383971" y="4525390"/>
            <a:ext cx="8251372" cy="0"/>
          </a:xfrm>
          <a:prstGeom prst="line">
            <a:avLst/>
          </a:prstGeom>
          <a:ln w="19050">
            <a:solidFill>
              <a:srgbClr val="EB5850"/>
            </a:solidFill>
          </a:ln>
        </p:spPr>
        <p:style>
          <a:lnRef idx="1">
            <a:schemeClr val="accent1"/>
          </a:lnRef>
          <a:fillRef idx="0">
            <a:schemeClr val="accent1"/>
          </a:fillRef>
          <a:effectRef idx="0">
            <a:schemeClr val="accent1"/>
          </a:effectRef>
          <a:fontRef idx="minor">
            <a:schemeClr val="tx1"/>
          </a:fontRef>
        </p:style>
      </p:cxnSp>
      <p:sp>
        <p:nvSpPr>
          <p:cNvPr id="94" name="圆角矩形 264"/>
          <p:cNvSpPr/>
          <p:nvPr/>
        </p:nvSpPr>
        <p:spPr>
          <a:xfrm>
            <a:off x="2906118" y="4696498"/>
            <a:ext cx="6511290" cy="1090930"/>
          </a:xfrm>
          <a:prstGeom prst="roundRect">
            <a:avLst/>
          </a:prstGeom>
          <a:gradFill>
            <a:gsLst>
              <a:gs pos="0">
                <a:srgbClr val="F5B867"/>
              </a:gs>
              <a:gs pos="100000">
                <a:srgbClr val="EB585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anchor="ctr"/>
          <a:lstStyle/>
          <a:p>
            <a:pPr indent="0" algn="ctr" defTabSz="914400" fontAlgn="auto">
              <a:defRPr/>
            </a:pPr>
            <a:r>
              <a:rPr lang="en-US" altLang="zh-CN" sz="2000" b="1" dirty="0">
                <a:latin typeface="微软雅黑" panose="020B0503020204020204" charset="-122"/>
                <a:ea typeface="微软雅黑" panose="020B0503020204020204" charset="-122"/>
                <a:cs typeface="微软雅黑" panose="020B0503020204020204" charset="-122"/>
                <a:sym typeface="+mn-ea"/>
              </a:rPr>
              <a:t>2.6—</a:t>
            </a:r>
            <a:r>
              <a:rPr lang="zh-CN" altLang="en-US" sz="2000" b="1" dirty="0">
                <a:latin typeface="微软雅黑" panose="020B0503020204020204" charset="-122"/>
                <a:ea typeface="微软雅黑" panose="020B0503020204020204" charset="-122"/>
                <a:cs typeface="微软雅黑" panose="020B0503020204020204" charset="-122"/>
                <a:sym typeface="+mn-ea"/>
              </a:rPr>
              <a:t>项目实施</a:t>
            </a:r>
            <a:endPar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62000">
                                      <p:stCondLst>
                                        <p:cond delay="750"/>
                                      </p:stCondLst>
                                      <p:childTnLst>
                                        <p:set>
                                          <p:cBhvr>
                                            <p:cTn id="6" dur="1" fill="hold">
                                              <p:stCondLst>
                                                <p:cond delay="0"/>
                                              </p:stCondLst>
                                            </p:cTn>
                                            <p:tgtEl>
                                              <p:spTgt spid="75"/>
                                            </p:tgtEl>
                                            <p:attrNameLst>
                                              <p:attrName>style.visibility</p:attrName>
                                            </p:attrNameLst>
                                          </p:cBhvr>
                                          <p:to>
                                            <p:strVal val="visible"/>
                                          </p:to>
                                        </p:set>
                                        <p:anim calcmode="lin" valueType="num" p14:bounceEnd="62000">
                                          <p:cBhvr additive="base">
                                            <p:cTn id="7" dur="1500" fill="hold"/>
                                            <p:tgtEl>
                                              <p:spTgt spid="75"/>
                                            </p:tgtEl>
                                            <p:attrNameLst>
                                              <p:attrName>ppt_x</p:attrName>
                                            </p:attrNameLst>
                                          </p:cBhvr>
                                          <p:tavLst>
                                            <p:tav tm="0">
                                              <p:val>
                                                <p:strVal val="0-#ppt_w/2"/>
                                              </p:val>
                                            </p:tav>
                                            <p:tav tm="100000">
                                              <p:val>
                                                <p:strVal val="#ppt_x"/>
                                              </p:val>
                                            </p:tav>
                                          </p:tavLst>
                                        </p:anim>
                                        <p:anim calcmode="lin" valueType="num" p14:bounceEnd="62000">
                                          <p:cBhvr additive="base">
                                            <p:cTn id="8" dur="1500" fill="hold"/>
                                            <p:tgtEl>
                                              <p:spTgt spid="75"/>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62000">
                                      <p:stCondLst>
                                        <p:cond delay="750"/>
                                      </p:stCondLst>
                                      <p:childTnLst>
                                        <p:set>
                                          <p:cBhvr>
                                            <p:cTn id="10" dur="1" fill="hold">
                                              <p:stCondLst>
                                                <p:cond delay="0"/>
                                              </p:stCondLst>
                                            </p:cTn>
                                            <p:tgtEl>
                                              <p:spTgt spid="80"/>
                                            </p:tgtEl>
                                            <p:attrNameLst>
                                              <p:attrName>style.visibility</p:attrName>
                                            </p:attrNameLst>
                                          </p:cBhvr>
                                          <p:to>
                                            <p:strVal val="visible"/>
                                          </p:to>
                                        </p:set>
                                        <p:anim calcmode="lin" valueType="num" p14:bounceEnd="62000">
                                          <p:cBhvr additive="base">
                                            <p:cTn id="11" dur="1500" fill="hold"/>
                                            <p:tgtEl>
                                              <p:spTgt spid="80"/>
                                            </p:tgtEl>
                                            <p:attrNameLst>
                                              <p:attrName>ppt_x</p:attrName>
                                            </p:attrNameLst>
                                          </p:cBhvr>
                                          <p:tavLst>
                                            <p:tav tm="0">
                                              <p:val>
                                                <p:strVal val="0-#ppt_w/2"/>
                                              </p:val>
                                            </p:tav>
                                            <p:tav tm="100000">
                                              <p:val>
                                                <p:strVal val="#ppt_x"/>
                                              </p:val>
                                            </p:tav>
                                          </p:tavLst>
                                        </p:anim>
                                        <p:anim calcmode="lin" valueType="num" p14:bounceEnd="62000">
                                          <p:cBhvr additive="base">
                                            <p:cTn id="12" dur="1500" fill="hold"/>
                                            <p:tgtEl>
                                              <p:spTgt spid="8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62000">
                                      <p:stCondLst>
                                        <p:cond delay="750"/>
                                      </p:stCondLst>
                                      <p:childTnLst>
                                        <p:set>
                                          <p:cBhvr>
                                            <p:cTn id="14" dur="1" fill="hold">
                                              <p:stCondLst>
                                                <p:cond delay="0"/>
                                              </p:stCondLst>
                                            </p:cTn>
                                            <p:tgtEl>
                                              <p:spTgt spid="70"/>
                                            </p:tgtEl>
                                            <p:attrNameLst>
                                              <p:attrName>style.visibility</p:attrName>
                                            </p:attrNameLst>
                                          </p:cBhvr>
                                          <p:to>
                                            <p:strVal val="visible"/>
                                          </p:to>
                                        </p:set>
                                        <p:anim calcmode="lin" valueType="num" p14:bounceEnd="62000">
                                          <p:cBhvr additive="base">
                                            <p:cTn id="15" dur="1500" fill="hold"/>
                                            <p:tgtEl>
                                              <p:spTgt spid="70"/>
                                            </p:tgtEl>
                                            <p:attrNameLst>
                                              <p:attrName>ppt_x</p:attrName>
                                            </p:attrNameLst>
                                          </p:cBhvr>
                                          <p:tavLst>
                                            <p:tav tm="0">
                                              <p:val>
                                                <p:strVal val="0-#ppt_w/2"/>
                                              </p:val>
                                            </p:tav>
                                            <p:tav tm="100000">
                                              <p:val>
                                                <p:strVal val="#ppt_x"/>
                                              </p:val>
                                            </p:tav>
                                          </p:tavLst>
                                        </p:anim>
                                        <p:anim calcmode="lin" valueType="num" p14:bounceEnd="62000">
                                          <p:cBhvr additive="base">
                                            <p:cTn id="16" dur="1500" fill="hold"/>
                                            <p:tgtEl>
                                              <p:spTgt spid="7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62000">
                                      <p:stCondLst>
                                        <p:cond delay="750"/>
                                      </p:stCondLst>
                                      <p:childTnLst>
                                        <p:set>
                                          <p:cBhvr>
                                            <p:cTn id="18" dur="1" fill="hold">
                                              <p:stCondLst>
                                                <p:cond delay="0"/>
                                              </p:stCondLst>
                                            </p:cTn>
                                            <p:tgtEl>
                                              <p:spTgt spid="65"/>
                                            </p:tgtEl>
                                            <p:attrNameLst>
                                              <p:attrName>style.visibility</p:attrName>
                                            </p:attrNameLst>
                                          </p:cBhvr>
                                          <p:to>
                                            <p:strVal val="visible"/>
                                          </p:to>
                                        </p:set>
                                        <p:anim calcmode="lin" valueType="num" p14:bounceEnd="62000">
                                          <p:cBhvr additive="base">
                                            <p:cTn id="19" dur="1500" fill="hold"/>
                                            <p:tgtEl>
                                              <p:spTgt spid="65"/>
                                            </p:tgtEl>
                                            <p:attrNameLst>
                                              <p:attrName>ppt_x</p:attrName>
                                            </p:attrNameLst>
                                          </p:cBhvr>
                                          <p:tavLst>
                                            <p:tav tm="0">
                                              <p:val>
                                                <p:strVal val="0-#ppt_w/2"/>
                                              </p:val>
                                            </p:tav>
                                            <p:tav tm="100000">
                                              <p:val>
                                                <p:strVal val="#ppt_x"/>
                                              </p:val>
                                            </p:tav>
                                          </p:tavLst>
                                        </p:anim>
                                        <p:anim calcmode="lin" valueType="num" p14:bounceEnd="62000">
                                          <p:cBhvr additive="base">
                                            <p:cTn id="20" dur="1500" fill="hold"/>
                                            <p:tgtEl>
                                              <p:spTgt spid="65"/>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2" presetClass="entr" presetSubtype="8" fill="hold" grpId="0" nodeType="after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wipe(left)">
                                          <p:cBhvr>
                                            <p:cTn id="24" dur="1000"/>
                                            <p:tgtEl>
                                              <p:spTgt spid="92"/>
                                            </p:tgtEl>
                                          </p:cBhvr>
                                        </p:animEffect>
                                      </p:childTnLst>
                                    </p:cTn>
                                  </p:par>
                                </p:childTnLst>
                              </p:cTn>
                            </p:par>
                            <p:par>
                              <p:cTn id="25" fill="hold">
                                <p:stCondLst>
                                  <p:cond delay="3250"/>
                                </p:stCondLst>
                                <p:childTnLst>
                                  <p:par>
                                    <p:cTn id="26" presetID="16" presetClass="entr" presetSubtype="21" fill="hold"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barn(inVertical)">
                                          <p:cBhvr>
                                            <p:cTn id="28" dur="500"/>
                                            <p:tgtEl>
                                              <p:spTgt spid="93"/>
                                            </p:tgtEl>
                                          </p:cBhvr>
                                        </p:animEffect>
                                      </p:childTnLst>
                                    </p:cTn>
                                  </p:par>
                                </p:childTnLst>
                              </p:cTn>
                            </p:par>
                            <p:par>
                              <p:cTn id="29" fill="hold">
                                <p:stCondLst>
                                  <p:cond delay="3750"/>
                                </p:stCondLst>
                                <p:childTnLst>
                                  <p:par>
                                    <p:cTn id="30" presetID="16" presetClass="entr" presetSubtype="37" fill="hold" grpId="0"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barn(outVertical)">
                                          <p:cBhvr>
                                            <p:cTn id="32"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4"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75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500" fill="hold"/>
                                            <p:tgtEl>
                                              <p:spTgt spid="75"/>
                                            </p:tgtEl>
                                            <p:attrNameLst>
                                              <p:attrName>ppt_x</p:attrName>
                                            </p:attrNameLst>
                                          </p:cBhvr>
                                          <p:tavLst>
                                            <p:tav tm="0">
                                              <p:val>
                                                <p:strVal val="0-#ppt_w/2"/>
                                              </p:val>
                                            </p:tav>
                                            <p:tav tm="100000">
                                              <p:val>
                                                <p:strVal val="#ppt_x"/>
                                              </p:val>
                                            </p:tav>
                                          </p:tavLst>
                                        </p:anim>
                                        <p:anim calcmode="lin" valueType="num">
                                          <p:cBhvr additive="base">
                                            <p:cTn id="8" dur="1500" fill="hold"/>
                                            <p:tgtEl>
                                              <p:spTgt spid="75"/>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75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1500" fill="hold"/>
                                            <p:tgtEl>
                                              <p:spTgt spid="80"/>
                                            </p:tgtEl>
                                            <p:attrNameLst>
                                              <p:attrName>ppt_x</p:attrName>
                                            </p:attrNameLst>
                                          </p:cBhvr>
                                          <p:tavLst>
                                            <p:tav tm="0">
                                              <p:val>
                                                <p:strVal val="0-#ppt_w/2"/>
                                              </p:val>
                                            </p:tav>
                                            <p:tav tm="100000">
                                              <p:val>
                                                <p:strVal val="#ppt_x"/>
                                              </p:val>
                                            </p:tav>
                                          </p:tavLst>
                                        </p:anim>
                                        <p:anim calcmode="lin" valueType="num">
                                          <p:cBhvr additive="base">
                                            <p:cTn id="12" dur="1500" fill="hold"/>
                                            <p:tgtEl>
                                              <p:spTgt spid="8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75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1500" fill="hold"/>
                                            <p:tgtEl>
                                              <p:spTgt spid="70"/>
                                            </p:tgtEl>
                                            <p:attrNameLst>
                                              <p:attrName>ppt_x</p:attrName>
                                            </p:attrNameLst>
                                          </p:cBhvr>
                                          <p:tavLst>
                                            <p:tav tm="0">
                                              <p:val>
                                                <p:strVal val="0-#ppt_w/2"/>
                                              </p:val>
                                            </p:tav>
                                            <p:tav tm="100000">
                                              <p:val>
                                                <p:strVal val="#ppt_x"/>
                                              </p:val>
                                            </p:tav>
                                          </p:tavLst>
                                        </p:anim>
                                        <p:anim calcmode="lin" valueType="num">
                                          <p:cBhvr additive="base">
                                            <p:cTn id="16" dur="1500" fill="hold"/>
                                            <p:tgtEl>
                                              <p:spTgt spid="7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75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1500" fill="hold"/>
                                            <p:tgtEl>
                                              <p:spTgt spid="65"/>
                                            </p:tgtEl>
                                            <p:attrNameLst>
                                              <p:attrName>ppt_x</p:attrName>
                                            </p:attrNameLst>
                                          </p:cBhvr>
                                          <p:tavLst>
                                            <p:tav tm="0">
                                              <p:val>
                                                <p:strVal val="0-#ppt_w/2"/>
                                              </p:val>
                                            </p:tav>
                                            <p:tav tm="100000">
                                              <p:val>
                                                <p:strVal val="#ppt_x"/>
                                              </p:val>
                                            </p:tav>
                                          </p:tavLst>
                                        </p:anim>
                                        <p:anim calcmode="lin" valueType="num">
                                          <p:cBhvr additive="base">
                                            <p:cTn id="20" dur="1500" fill="hold"/>
                                            <p:tgtEl>
                                              <p:spTgt spid="65"/>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2" presetClass="entr" presetSubtype="8" fill="hold" grpId="0" nodeType="after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wipe(left)">
                                          <p:cBhvr>
                                            <p:cTn id="24" dur="1000"/>
                                            <p:tgtEl>
                                              <p:spTgt spid="92"/>
                                            </p:tgtEl>
                                          </p:cBhvr>
                                        </p:animEffect>
                                      </p:childTnLst>
                                    </p:cTn>
                                  </p:par>
                                </p:childTnLst>
                              </p:cTn>
                            </p:par>
                            <p:par>
                              <p:cTn id="25" fill="hold">
                                <p:stCondLst>
                                  <p:cond delay="3250"/>
                                </p:stCondLst>
                                <p:childTnLst>
                                  <p:par>
                                    <p:cTn id="26" presetID="16" presetClass="entr" presetSubtype="21" fill="hold"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barn(inVertical)">
                                          <p:cBhvr>
                                            <p:cTn id="28" dur="500"/>
                                            <p:tgtEl>
                                              <p:spTgt spid="93"/>
                                            </p:tgtEl>
                                          </p:cBhvr>
                                        </p:animEffect>
                                      </p:childTnLst>
                                    </p:cTn>
                                  </p:par>
                                </p:childTnLst>
                              </p:cTn>
                            </p:par>
                            <p:par>
                              <p:cTn id="29" fill="hold">
                                <p:stCondLst>
                                  <p:cond delay="3750"/>
                                </p:stCondLst>
                                <p:childTnLst>
                                  <p:par>
                                    <p:cTn id="30" presetID="16" presetClass="entr" presetSubtype="37" fill="hold" grpId="0"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barn(outVertical)">
                                          <p:cBhvr>
                                            <p:cTn id="32"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4" grpId="0" bldLvl="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DC33BE1-C1E7-2350-C1C0-7DD49B9CFD11}"/>
              </a:ext>
            </a:extLst>
          </p:cNvPr>
          <p:cNvSpPr txBox="1"/>
          <p:nvPr/>
        </p:nvSpPr>
        <p:spPr>
          <a:xfrm>
            <a:off x="996397" y="1978179"/>
            <a:ext cx="9727925" cy="2031325"/>
          </a:xfrm>
          <a:prstGeom prst="rect">
            <a:avLst/>
          </a:prstGeom>
          <a:noFill/>
        </p:spPr>
        <p:txBody>
          <a:bodyPr wrap="square">
            <a:spAutoFit/>
          </a:bodyPr>
          <a:lstStyle/>
          <a:p>
            <a:pPr indent="304800"/>
            <a:r>
              <a:rPr lang="zh-CN" altLang="zh-CN"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zh-CN" dirty="0">
                <a:effectLst/>
                <a:latin typeface="宋体" panose="02010600030101010101" pitchFamily="2" charset="-122"/>
                <a:ea typeface="宋体" panose="02010600030101010101" pitchFamily="2" charset="-122"/>
                <a:cs typeface="宋体" panose="02010600030101010101" pitchFamily="2" charset="-122"/>
              </a:rPr>
              <a:t>）设置端口模式为</a:t>
            </a:r>
            <a:r>
              <a:rPr lang="en-US" altLang="zh-CN" dirty="0">
                <a:effectLst/>
                <a:latin typeface="宋体" panose="02010600030101010101" pitchFamily="2" charset="-122"/>
                <a:ea typeface="宋体" panose="02010600030101010101" pitchFamily="2" charset="-122"/>
                <a:cs typeface="宋体" panose="02010600030101010101" pitchFamily="2" charset="-122"/>
              </a:rPr>
              <a:t>trunk</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304800"/>
            <a:r>
              <a:rPr lang="zh-CN" altLang="en-US" dirty="0">
                <a:effectLst/>
                <a:latin typeface="宋体" panose="02010600030101010101" pitchFamily="2" charset="-122"/>
                <a:ea typeface="宋体" panose="02010600030101010101" pitchFamily="2" charset="-122"/>
                <a:cs typeface="宋体" panose="02010600030101010101" pitchFamily="2" charset="-122"/>
              </a:rPr>
              <a:t>    将</a:t>
            </a:r>
            <a:r>
              <a:rPr lang="en-US" altLang="zh-CN" dirty="0">
                <a:effectLst/>
                <a:latin typeface="宋体" panose="02010600030101010101" pitchFamily="2" charset="-122"/>
                <a:ea typeface="宋体" panose="02010600030101010101" pitchFamily="2" charset="-122"/>
                <a:cs typeface="宋体" panose="02010600030101010101" pitchFamily="2" charset="-122"/>
              </a:rPr>
              <a:t>S3</a:t>
            </a:r>
            <a:r>
              <a:rPr lang="zh-CN" altLang="en-US" dirty="0">
                <a:effectLst/>
                <a:latin typeface="宋体" panose="02010600030101010101" pitchFamily="2" charset="-122"/>
                <a:ea typeface="宋体" panose="02010600030101010101" pitchFamily="2" charset="-122"/>
                <a:cs typeface="宋体" panose="02010600030101010101" pitchFamily="2" charset="-122"/>
              </a:rPr>
              <a:t>与</a:t>
            </a:r>
            <a:r>
              <a:rPr lang="en-US" altLang="zh-CN" dirty="0">
                <a:effectLst/>
                <a:latin typeface="宋体" panose="02010600030101010101" pitchFamily="2" charset="-122"/>
                <a:ea typeface="宋体" panose="02010600030101010101" pitchFamily="2" charset="-122"/>
                <a:cs typeface="宋体" panose="02010600030101010101" pitchFamily="2" charset="-122"/>
              </a:rPr>
              <a:t>S1</a:t>
            </a:r>
            <a:r>
              <a:rPr lang="zh-CN" altLang="en-US" dirty="0">
                <a:effectLst/>
                <a:latin typeface="宋体" panose="02010600030101010101" pitchFamily="2" charset="-122"/>
                <a:ea typeface="宋体" panose="02010600030101010101" pitchFamily="2" charset="-122"/>
                <a:cs typeface="宋体" panose="02010600030101010101" pitchFamily="2" charset="-122"/>
              </a:rPr>
              <a:t>和</a:t>
            </a:r>
            <a:r>
              <a:rPr lang="en-US" altLang="zh-CN" dirty="0">
                <a:effectLst/>
                <a:latin typeface="宋体" panose="02010600030101010101" pitchFamily="2" charset="-122"/>
                <a:ea typeface="宋体" panose="02010600030101010101" pitchFamily="2" charset="-122"/>
                <a:cs typeface="宋体" panose="02010600030101010101" pitchFamily="2" charset="-122"/>
              </a:rPr>
              <a:t>S2</a:t>
            </a:r>
            <a:r>
              <a:rPr lang="zh-CN" altLang="en-US" dirty="0">
                <a:effectLst/>
                <a:latin typeface="宋体" panose="02010600030101010101" pitchFamily="2" charset="-122"/>
                <a:ea typeface="宋体" panose="02010600030101010101" pitchFamily="2" charset="-122"/>
                <a:cs typeface="宋体" panose="02010600030101010101" pitchFamily="2" charset="-122"/>
              </a:rPr>
              <a:t>相连的接口设置为</a:t>
            </a:r>
            <a:r>
              <a:rPr lang="en-US" altLang="zh-CN" dirty="0">
                <a:effectLst/>
                <a:latin typeface="宋体" panose="02010600030101010101" pitchFamily="2" charset="-122"/>
                <a:ea typeface="宋体" panose="02010600030101010101" pitchFamily="2" charset="-122"/>
                <a:cs typeface="宋体" panose="02010600030101010101" pitchFamily="2" charset="-122"/>
              </a:rPr>
              <a:t>trunk</a:t>
            </a:r>
            <a:r>
              <a:rPr lang="zh-CN" altLang="en-US" dirty="0">
                <a:effectLst/>
                <a:latin typeface="宋体" panose="02010600030101010101" pitchFamily="2" charset="-122"/>
                <a:ea typeface="宋体" panose="02010600030101010101" pitchFamily="2" charset="-122"/>
                <a:cs typeface="宋体" panose="02010600030101010101" pitchFamily="2" charset="-122"/>
              </a:rPr>
              <a:t>模式</a:t>
            </a:r>
            <a:r>
              <a:rPr lang="zh-CN" altLang="zh-CN" dirty="0">
                <a:effectLst/>
                <a:latin typeface="宋体" panose="02010600030101010101" pitchFamily="2" charset="-122"/>
                <a:ea typeface="宋体" panose="02010600030101010101" pitchFamily="2" charset="-122"/>
                <a:cs typeface="宋体" panose="02010600030101010101" pitchFamily="2" charset="-122"/>
              </a:rPr>
              <a:t>。</a:t>
            </a: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port-group 1-2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[S3-port-group-1-2]</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group-member </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GigabitEthernet</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0/0/1 to </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GigabitEthernet</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0/0/2</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选中接口</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G0/0/1</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G0/0/2</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[S3-port-group-1-2]</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link-type trunk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设置为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trunk</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模式</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[S3-port-group-1-2]</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trunk</a:t>
            </a:r>
            <a:r>
              <a:rPr lang="zh-CN" altLang="en-US"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allow-pass</a:t>
            </a:r>
            <a:r>
              <a:rPr lang="zh-CN" altLang="en-US"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zh-CN" altLang="en-US"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all</a:t>
            </a:r>
            <a:r>
              <a:rPr lang="zh-CN" altLang="en-US"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允许通过所有</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903129917"/>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F688977-CF57-1FE7-D6DF-B41F27EF46C4}"/>
              </a:ext>
            </a:extLst>
          </p:cNvPr>
          <p:cNvSpPr txBox="1"/>
          <p:nvPr/>
        </p:nvSpPr>
        <p:spPr>
          <a:xfrm>
            <a:off x="1150454" y="1266616"/>
            <a:ext cx="6097656" cy="677108"/>
          </a:xfrm>
          <a:prstGeom prst="rect">
            <a:avLst/>
          </a:prstGeom>
          <a:noFill/>
        </p:spPr>
        <p:txBody>
          <a:bodyPr wrap="square">
            <a:spAutoFit/>
          </a:bodyPr>
          <a:lstStyle/>
          <a:p>
            <a:pPr lvl="0" algn="just"/>
            <a:r>
              <a:rPr lang="en-US" altLang="zh-CN" sz="2000" kern="100" dirty="0">
                <a:effectLst/>
                <a:latin typeface="宋体" panose="02010600030101010101" pitchFamily="2" charset="-122"/>
                <a:ea typeface="宋体" panose="02010600030101010101" pitchFamily="2" charset="-122"/>
              </a:rPr>
              <a:t>2)</a:t>
            </a:r>
            <a:r>
              <a:rPr lang="zh-CN" altLang="en-US" sz="2000" kern="100" dirty="0">
                <a:effectLst/>
                <a:latin typeface="宋体" panose="02010600030101010101" pitchFamily="2" charset="-122"/>
                <a:ea typeface="宋体" panose="02010600030101010101" pitchFamily="2" charset="-122"/>
              </a:rPr>
              <a:t> </a:t>
            </a:r>
            <a:r>
              <a:rPr lang="en-US" altLang="zh-CN" sz="2000" kern="100" dirty="0">
                <a:effectLst/>
                <a:latin typeface="宋体" panose="02010600030101010101" pitchFamily="2" charset="-122"/>
                <a:ea typeface="宋体" panose="02010600030101010101" pitchFamily="2" charset="-122"/>
              </a:rPr>
              <a:t>S1</a:t>
            </a:r>
            <a:r>
              <a:rPr lang="zh-CN" altLang="zh-CN" sz="2000" kern="100" dirty="0">
                <a:effectLst/>
                <a:latin typeface="Times New Roman" panose="02020603050405020304" pitchFamily="18" charset="0"/>
                <a:ea typeface="宋体" panose="02010600030101010101" pitchFamily="2" charset="-122"/>
              </a:rPr>
              <a:t>配置</a:t>
            </a:r>
          </a:p>
          <a:p>
            <a:pPr marL="304800"/>
            <a:r>
              <a:rPr lang="zh-CN" altLang="zh-CN"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zh-CN" dirty="0">
                <a:effectLst/>
                <a:latin typeface="宋体" panose="02010600030101010101" pitchFamily="2" charset="-122"/>
                <a:ea typeface="宋体" panose="02010600030101010101" pitchFamily="2" charset="-122"/>
                <a:cs typeface="宋体" panose="02010600030101010101" pitchFamily="2" charset="-122"/>
              </a:rPr>
              <a:t>）创建各</a:t>
            </a:r>
            <a:r>
              <a:rPr lang="en-US" altLang="zh-CN"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显示结果如图</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所示</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60B43D27-2E6D-6F07-B016-7F270C942FEC}"/>
              </a:ext>
            </a:extLst>
          </p:cNvPr>
          <p:cNvSpPr txBox="1"/>
          <p:nvPr/>
        </p:nvSpPr>
        <p:spPr>
          <a:xfrm>
            <a:off x="1309480" y="1943724"/>
            <a:ext cx="8699224" cy="1754326"/>
          </a:xfrm>
          <a:prstGeom prst="rect">
            <a:avLst/>
          </a:prstGeom>
          <a:noFill/>
        </p:spPr>
        <p:txBody>
          <a:bodyPr wrap="square">
            <a:spAutoFit/>
          </a:bodyPr>
          <a:lstStyle/>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10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vlan10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20</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vlan20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30</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vlan30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40</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vlan40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50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vlan50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quit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descr="图形用户界面, 文本&#10;&#10;描述已自动生成">
            <a:extLst>
              <a:ext uri="{FF2B5EF4-FFF2-40B4-BE49-F238E27FC236}">
                <a16:creationId xmlns:a16="http://schemas.microsoft.com/office/drawing/2014/main" id="{9D73A115-4260-6FB8-16D2-A107D7ADFB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061" y="3698050"/>
            <a:ext cx="3047448" cy="2336972"/>
          </a:xfrm>
          <a:prstGeom prst="rect">
            <a:avLst/>
          </a:prstGeom>
        </p:spPr>
      </p:pic>
      <p:sp>
        <p:nvSpPr>
          <p:cNvPr id="9" name="文本框 8">
            <a:extLst>
              <a:ext uri="{FF2B5EF4-FFF2-40B4-BE49-F238E27FC236}">
                <a16:creationId xmlns:a16="http://schemas.microsoft.com/office/drawing/2014/main" id="{7FB917BD-1061-45EA-9426-094C9CF86675}"/>
              </a:ext>
            </a:extLst>
          </p:cNvPr>
          <p:cNvSpPr txBox="1"/>
          <p:nvPr/>
        </p:nvSpPr>
        <p:spPr>
          <a:xfrm>
            <a:off x="3048139" y="6035022"/>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4</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显示</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S1 </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的</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VLAN</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状态</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853598119"/>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3EC3A7A9-A0CB-0E47-CBFB-FCB59FFC806A}"/>
              </a:ext>
            </a:extLst>
          </p:cNvPr>
          <p:cNvSpPr txBox="1"/>
          <p:nvPr/>
        </p:nvSpPr>
        <p:spPr>
          <a:xfrm>
            <a:off x="633619" y="1719761"/>
            <a:ext cx="10498208" cy="2862322"/>
          </a:xfrm>
          <a:prstGeom prst="rect">
            <a:avLst/>
          </a:prstGeom>
          <a:noFill/>
        </p:spPr>
        <p:txBody>
          <a:bodyPr wrap="square">
            <a:spAutoFit/>
          </a:bodyPr>
          <a:lstStyle/>
          <a:p>
            <a:pPr indent="304800"/>
            <a:r>
              <a:rPr lang="zh-CN" altLang="zh-CN"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zh-CN" dirty="0">
                <a:effectLst/>
                <a:latin typeface="宋体" panose="02010600030101010101" pitchFamily="2" charset="-122"/>
                <a:ea typeface="宋体" panose="02010600030101010101" pitchFamily="2" charset="-122"/>
                <a:cs typeface="宋体" panose="02010600030101010101" pitchFamily="2" charset="-122"/>
              </a:rPr>
              <a:t>）设置端口模式为</a:t>
            </a:r>
            <a:r>
              <a:rPr lang="en-US" altLang="zh-CN" dirty="0">
                <a:effectLst/>
                <a:latin typeface="宋体" panose="02010600030101010101" pitchFamily="2" charset="-122"/>
                <a:ea typeface="宋体" panose="02010600030101010101" pitchFamily="2" charset="-122"/>
                <a:cs typeface="宋体" panose="02010600030101010101" pitchFamily="2" charset="-122"/>
              </a:rPr>
              <a:t>trunk</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304800"/>
            <a:r>
              <a:rPr lang="en-US" altLang="zh-CN" dirty="0">
                <a:effectLst/>
                <a:latin typeface="宋体" panose="02010600030101010101" pitchFamily="2" charset="-122"/>
                <a:ea typeface="宋体" panose="02010600030101010101" pitchFamily="2" charset="-122"/>
                <a:cs typeface="宋体" panose="02010600030101010101" pitchFamily="2" charset="-122"/>
              </a:rPr>
              <a:t>   </a:t>
            </a:r>
            <a:r>
              <a:rPr lang="zh-CN" altLang="zh-CN" dirty="0">
                <a:effectLst/>
                <a:latin typeface="宋体" panose="02010600030101010101" pitchFamily="2" charset="-122"/>
                <a:ea typeface="宋体" panose="02010600030101010101" pitchFamily="2" charset="-122"/>
                <a:cs typeface="宋体" panose="02010600030101010101" pitchFamily="2" charset="-122"/>
              </a:rPr>
              <a:t>将</a:t>
            </a:r>
            <a:r>
              <a:rPr lang="en-US" altLang="zh-CN" dirty="0">
                <a:effectLst/>
                <a:latin typeface="宋体" panose="02010600030101010101" pitchFamily="2" charset="-122"/>
                <a:ea typeface="宋体" panose="02010600030101010101" pitchFamily="2" charset="-122"/>
                <a:cs typeface="宋体" panose="02010600030101010101" pitchFamily="2" charset="-122"/>
              </a:rPr>
              <a:t>S1</a:t>
            </a:r>
            <a:r>
              <a:rPr lang="zh-CN" altLang="zh-CN" dirty="0">
                <a:effectLst/>
                <a:latin typeface="宋体" panose="02010600030101010101" pitchFamily="2" charset="-122"/>
                <a:ea typeface="宋体" panose="02010600030101010101" pitchFamily="2" charset="-122"/>
                <a:cs typeface="宋体" panose="02010600030101010101" pitchFamily="2" charset="-122"/>
              </a:rPr>
              <a:t>与</a:t>
            </a:r>
            <a:r>
              <a:rPr lang="en-US" altLang="zh-CN" dirty="0">
                <a:effectLst/>
                <a:latin typeface="宋体" panose="02010600030101010101" pitchFamily="2" charset="-122"/>
                <a:ea typeface="宋体" panose="02010600030101010101" pitchFamily="2" charset="-122"/>
                <a:cs typeface="宋体" panose="02010600030101010101" pitchFamily="2" charset="-122"/>
              </a:rPr>
              <a:t>S2</a:t>
            </a:r>
            <a:r>
              <a:rPr lang="zh-CN" altLang="zh-CN" dirty="0">
                <a:effectLst/>
                <a:latin typeface="宋体" panose="02010600030101010101" pitchFamily="2" charset="-122"/>
                <a:ea typeface="宋体" panose="02010600030101010101" pitchFamily="2" charset="-122"/>
                <a:cs typeface="宋体" panose="02010600030101010101" pitchFamily="2" charset="-122"/>
              </a:rPr>
              <a:t>和</a:t>
            </a:r>
            <a:r>
              <a:rPr lang="en-US" altLang="zh-CN" dirty="0">
                <a:effectLst/>
                <a:latin typeface="宋体" panose="02010600030101010101" pitchFamily="2" charset="-122"/>
                <a:ea typeface="宋体" panose="02010600030101010101" pitchFamily="2" charset="-122"/>
                <a:cs typeface="宋体" panose="02010600030101010101" pitchFamily="2" charset="-122"/>
              </a:rPr>
              <a:t>S3</a:t>
            </a:r>
            <a:r>
              <a:rPr lang="zh-CN" altLang="zh-CN" dirty="0">
                <a:effectLst/>
                <a:latin typeface="宋体" panose="02010600030101010101" pitchFamily="2" charset="-122"/>
                <a:ea typeface="宋体" panose="02010600030101010101" pitchFamily="2" charset="-122"/>
                <a:cs typeface="宋体" panose="02010600030101010101" pitchFamily="2" charset="-122"/>
              </a:rPr>
              <a:t>相连的接口设置为</a:t>
            </a:r>
            <a:r>
              <a:rPr lang="en-US" altLang="zh-CN" dirty="0">
                <a:effectLst/>
                <a:latin typeface="宋体" panose="02010600030101010101" pitchFamily="2" charset="-122"/>
                <a:ea typeface="宋体" panose="02010600030101010101" pitchFamily="2" charset="-122"/>
                <a:cs typeface="宋体" panose="02010600030101010101" pitchFamily="2" charset="-122"/>
              </a:rPr>
              <a:t>trunk</a:t>
            </a:r>
            <a:r>
              <a:rPr lang="zh-CN" altLang="zh-CN" dirty="0">
                <a:effectLst/>
                <a:latin typeface="宋体" panose="02010600030101010101" pitchFamily="2" charset="-122"/>
                <a:ea typeface="宋体" panose="02010600030101010101" pitchFamily="2" charset="-122"/>
                <a:cs typeface="宋体" panose="02010600030101010101" pitchFamily="2" charset="-122"/>
              </a:rPr>
              <a:t>模式。</a:t>
            </a: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interface </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GigabitEthernet</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0/0/1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选中</a:t>
            </a:r>
            <a:r>
              <a:rPr lang="en-US" altLang="zh-CN" dirty="0">
                <a:solidFill>
                  <a:srgbClr val="000000"/>
                </a:solidFill>
                <a:latin typeface="宋体" panose="02010600030101010101" pitchFamily="2" charset="-122"/>
                <a:ea typeface="宋体" panose="02010600030101010101" pitchFamily="2" charset="-122"/>
                <a:cs typeface="宋体" panose="02010600030101010101" pitchFamily="2" charset="-122"/>
              </a:rPr>
              <a:t>GE</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0/0/1</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接口</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[S1-GigabitEthernet0/0/1]</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link-type trunk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设置为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trunk</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R="266700"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[S1-GigabitEthernet0/0/1]</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trunk allow-pass </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all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允许通过所有</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[S1-GigabitEthernet0/0/1]</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quit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interface </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GigabitEthernet</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0/0/4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选中</a:t>
            </a:r>
            <a:r>
              <a:rPr lang="en-US" altLang="zh-CN" dirty="0">
                <a:solidFill>
                  <a:srgbClr val="000000"/>
                </a:solidFill>
                <a:latin typeface="宋体" panose="02010600030101010101" pitchFamily="2" charset="-122"/>
                <a:ea typeface="宋体" panose="02010600030101010101" pitchFamily="2" charset="-122"/>
                <a:cs typeface="宋体" panose="02010600030101010101" pitchFamily="2" charset="-122"/>
              </a:rPr>
              <a:t>GE</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0/0/4</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接口</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[S1-GigabitEthernet0/0/4]</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link-type trunk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设置为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trunk</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R="266700"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[S1-GigabitEthernet0/0/4]</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trunk allow-pass </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all</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允许通过所有</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[S1-GigabitEthernet0/0/4]</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quit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81734556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35C3ED82-FB33-5BB2-9295-CC515BAE366C}"/>
              </a:ext>
            </a:extLst>
          </p:cNvPr>
          <p:cNvSpPr txBox="1"/>
          <p:nvPr/>
        </p:nvSpPr>
        <p:spPr>
          <a:xfrm>
            <a:off x="1309480" y="1206981"/>
            <a:ext cx="6097656" cy="677108"/>
          </a:xfrm>
          <a:prstGeom prst="rect">
            <a:avLst/>
          </a:prstGeom>
          <a:noFill/>
        </p:spPr>
        <p:txBody>
          <a:bodyPr wrap="square">
            <a:spAutoFit/>
          </a:bodyPr>
          <a:lstStyle/>
          <a:p>
            <a:pPr lvl="0" algn="just"/>
            <a:r>
              <a:rPr lang="en-US" altLang="zh-CN" sz="2000" kern="100" dirty="0">
                <a:latin typeface="宋体" panose="02010600030101010101" pitchFamily="2" charset="-122"/>
                <a:ea typeface="宋体" panose="02010600030101010101" pitchFamily="2" charset="-122"/>
              </a:rPr>
              <a:t>3)</a:t>
            </a:r>
            <a:r>
              <a:rPr lang="zh-CN" altLang="en-US" sz="2000" kern="100" dirty="0">
                <a:latin typeface="宋体" panose="02010600030101010101" pitchFamily="2" charset="-122"/>
                <a:ea typeface="宋体" panose="02010600030101010101" pitchFamily="2" charset="-122"/>
              </a:rPr>
              <a:t> </a:t>
            </a:r>
            <a:r>
              <a:rPr lang="en-US" altLang="zh-CN" sz="2000" kern="100" dirty="0">
                <a:effectLst/>
                <a:latin typeface="宋体" panose="02010600030101010101" pitchFamily="2" charset="-122"/>
                <a:ea typeface="宋体" panose="02010600030101010101" pitchFamily="2" charset="-122"/>
              </a:rPr>
              <a:t>S2</a:t>
            </a:r>
            <a:r>
              <a:rPr lang="zh-CN" altLang="zh-CN" sz="2000" kern="100" dirty="0">
                <a:effectLst/>
                <a:latin typeface="Times New Roman" panose="02020603050405020304" pitchFamily="18" charset="0"/>
                <a:ea typeface="宋体" panose="02010600030101010101" pitchFamily="2" charset="-122"/>
              </a:rPr>
              <a:t>配置</a:t>
            </a:r>
          </a:p>
          <a:p>
            <a:pPr marL="304800"/>
            <a:r>
              <a:rPr lang="zh-CN" altLang="zh-CN"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zh-CN" dirty="0">
                <a:effectLst/>
                <a:latin typeface="宋体" panose="02010600030101010101" pitchFamily="2" charset="-122"/>
                <a:ea typeface="宋体" panose="02010600030101010101" pitchFamily="2" charset="-122"/>
                <a:cs typeface="宋体" panose="02010600030101010101" pitchFamily="2" charset="-122"/>
              </a:rPr>
              <a:t>）创建各</a:t>
            </a:r>
            <a:r>
              <a:rPr lang="en-US" altLang="zh-CN"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显示结果如图</a:t>
            </a:r>
            <a:r>
              <a:rPr lang="en-US" altLang="zh-CN" dirty="0">
                <a:latin typeface="宋体" panose="02010600030101010101" pitchFamily="2" charset="-122"/>
                <a:ea typeface="宋体" panose="02010600030101010101" pitchFamily="2" charset="-122"/>
                <a:cs typeface="宋体" panose="02010600030101010101" pitchFamily="2" charset="-122"/>
              </a:rPr>
              <a:t>5</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所示</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5E3F1E20-4610-CEB7-DE45-B4EBB6427516}"/>
              </a:ext>
            </a:extLst>
          </p:cNvPr>
          <p:cNvSpPr txBox="1"/>
          <p:nvPr/>
        </p:nvSpPr>
        <p:spPr>
          <a:xfrm>
            <a:off x="1448628" y="1834591"/>
            <a:ext cx="8361294" cy="1754326"/>
          </a:xfrm>
          <a:prstGeom prst="rect">
            <a:avLst/>
          </a:prstGeom>
          <a:noFill/>
        </p:spPr>
        <p:txBody>
          <a:bodyPr wrap="square">
            <a:spAutoFit/>
          </a:bodyPr>
          <a:lstStyle/>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10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vlan10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20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vlan20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30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vlan30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40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vlan40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50</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vlan50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quit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descr="图形用户界面, 文本&#10;&#10;描述已自动生成">
            <a:extLst>
              <a:ext uri="{FF2B5EF4-FFF2-40B4-BE49-F238E27FC236}">
                <a16:creationId xmlns:a16="http://schemas.microsoft.com/office/drawing/2014/main" id="{0027FBA2-7481-5FFF-8D7F-AE751FC8BE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9548" y="3588917"/>
            <a:ext cx="3512378" cy="2095942"/>
          </a:xfrm>
          <a:prstGeom prst="rect">
            <a:avLst/>
          </a:prstGeom>
        </p:spPr>
      </p:pic>
      <p:sp>
        <p:nvSpPr>
          <p:cNvPr id="10" name="文本框 9">
            <a:extLst>
              <a:ext uri="{FF2B5EF4-FFF2-40B4-BE49-F238E27FC236}">
                <a16:creationId xmlns:a16="http://schemas.microsoft.com/office/drawing/2014/main" id="{0AFFCB62-0166-BE09-63F3-3FD1AA6A1645}"/>
              </a:ext>
            </a:extLst>
          </p:cNvPr>
          <p:cNvSpPr txBox="1"/>
          <p:nvPr/>
        </p:nvSpPr>
        <p:spPr>
          <a:xfrm>
            <a:off x="3201091" y="5816362"/>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5 </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显示</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S2 </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的</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VLAN</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状态</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4193417059"/>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18053BFE-DD27-610B-51A8-B8F372D0E34D}"/>
              </a:ext>
            </a:extLst>
          </p:cNvPr>
          <p:cNvSpPr txBox="1"/>
          <p:nvPr/>
        </p:nvSpPr>
        <p:spPr>
          <a:xfrm>
            <a:off x="692839" y="1759518"/>
            <a:ext cx="10448926" cy="2862322"/>
          </a:xfrm>
          <a:prstGeom prst="rect">
            <a:avLst/>
          </a:prstGeom>
          <a:noFill/>
        </p:spPr>
        <p:txBody>
          <a:bodyPr wrap="square">
            <a:spAutoFit/>
          </a:bodyPr>
          <a:lstStyle/>
          <a:p>
            <a:pPr indent="304800"/>
            <a:r>
              <a:rPr lang="zh-CN" altLang="zh-CN"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zh-CN" dirty="0">
                <a:effectLst/>
                <a:latin typeface="宋体" panose="02010600030101010101" pitchFamily="2" charset="-122"/>
                <a:ea typeface="宋体" panose="02010600030101010101" pitchFamily="2" charset="-122"/>
                <a:cs typeface="宋体" panose="02010600030101010101" pitchFamily="2" charset="-122"/>
              </a:rPr>
              <a:t>）设置端口模式为</a:t>
            </a:r>
            <a:r>
              <a:rPr lang="en-US" altLang="zh-CN" dirty="0">
                <a:effectLst/>
                <a:latin typeface="宋体" panose="02010600030101010101" pitchFamily="2" charset="-122"/>
                <a:ea typeface="宋体" panose="02010600030101010101" pitchFamily="2" charset="-122"/>
                <a:cs typeface="宋体" panose="02010600030101010101" pitchFamily="2" charset="-122"/>
              </a:rPr>
              <a:t>trunk</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304800"/>
            <a:r>
              <a:rPr lang="en-US" altLang="zh-CN" dirty="0">
                <a:effectLst/>
                <a:latin typeface="宋体" panose="02010600030101010101" pitchFamily="2" charset="-122"/>
                <a:ea typeface="宋体" panose="02010600030101010101" pitchFamily="2" charset="-122"/>
                <a:cs typeface="宋体" panose="02010600030101010101" pitchFamily="2" charset="-122"/>
              </a:rPr>
              <a:t>   </a:t>
            </a:r>
            <a:r>
              <a:rPr lang="zh-CN" altLang="zh-CN" dirty="0">
                <a:effectLst/>
                <a:latin typeface="宋体" panose="02010600030101010101" pitchFamily="2" charset="-122"/>
                <a:ea typeface="宋体" panose="02010600030101010101" pitchFamily="2" charset="-122"/>
                <a:cs typeface="宋体" panose="02010600030101010101" pitchFamily="2" charset="-122"/>
              </a:rPr>
              <a:t>将</a:t>
            </a:r>
            <a:r>
              <a:rPr lang="en-US" altLang="zh-CN" dirty="0">
                <a:effectLst/>
                <a:latin typeface="宋体" panose="02010600030101010101" pitchFamily="2" charset="-122"/>
                <a:ea typeface="宋体" panose="02010600030101010101" pitchFamily="2" charset="-122"/>
                <a:cs typeface="宋体" panose="02010600030101010101" pitchFamily="2" charset="-122"/>
              </a:rPr>
              <a:t>S2</a:t>
            </a:r>
            <a:r>
              <a:rPr lang="zh-CN" altLang="zh-CN" dirty="0">
                <a:effectLst/>
                <a:latin typeface="宋体" panose="02010600030101010101" pitchFamily="2" charset="-122"/>
                <a:ea typeface="宋体" panose="02010600030101010101" pitchFamily="2" charset="-122"/>
                <a:cs typeface="宋体" panose="02010600030101010101" pitchFamily="2" charset="-122"/>
              </a:rPr>
              <a:t>与</a:t>
            </a:r>
            <a:r>
              <a:rPr lang="en-US" altLang="zh-CN" dirty="0">
                <a:effectLst/>
                <a:latin typeface="宋体" panose="02010600030101010101" pitchFamily="2" charset="-122"/>
                <a:ea typeface="宋体" panose="02010600030101010101" pitchFamily="2" charset="-122"/>
                <a:cs typeface="宋体" panose="02010600030101010101" pitchFamily="2" charset="-122"/>
              </a:rPr>
              <a:t>S1</a:t>
            </a:r>
            <a:r>
              <a:rPr lang="zh-CN" altLang="zh-CN" dirty="0">
                <a:effectLst/>
                <a:latin typeface="宋体" panose="02010600030101010101" pitchFamily="2" charset="-122"/>
                <a:ea typeface="宋体" panose="02010600030101010101" pitchFamily="2" charset="-122"/>
                <a:cs typeface="宋体" panose="02010600030101010101" pitchFamily="2" charset="-122"/>
              </a:rPr>
              <a:t>和</a:t>
            </a:r>
            <a:r>
              <a:rPr lang="en-US" altLang="zh-CN" dirty="0">
                <a:effectLst/>
                <a:latin typeface="宋体" panose="02010600030101010101" pitchFamily="2" charset="-122"/>
                <a:ea typeface="宋体" panose="02010600030101010101" pitchFamily="2" charset="-122"/>
                <a:cs typeface="宋体" panose="02010600030101010101" pitchFamily="2" charset="-122"/>
              </a:rPr>
              <a:t>S3</a:t>
            </a:r>
            <a:r>
              <a:rPr lang="zh-CN" altLang="zh-CN" dirty="0">
                <a:effectLst/>
                <a:latin typeface="宋体" panose="02010600030101010101" pitchFamily="2" charset="-122"/>
                <a:ea typeface="宋体" panose="02010600030101010101" pitchFamily="2" charset="-122"/>
                <a:cs typeface="宋体" panose="02010600030101010101" pitchFamily="2" charset="-122"/>
              </a:rPr>
              <a:t>相连的接口设置为</a:t>
            </a:r>
            <a:r>
              <a:rPr lang="en-US" altLang="zh-CN" dirty="0">
                <a:effectLst/>
                <a:latin typeface="宋体" panose="02010600030101010101" pitchFamily="2" charset="-122"/>
                <a:ea typeface="宋体" panose="02010600030101010101" pitchFamily="2" charset="-122"/>
                <a:cs typeface="宋体" panose="02010600030101010101" pitchFamily="2" charset="-122"/>
              </a:rPr>
              <a:t>trunk</a:t>
            </a:r>
            <a:r>
              <a:rPr lang="zh-CN" altLang="zh-CN" dirty="0">
                <a:effectLst/>
                <a:latin typeface="宋体" panose="02010600030101010101" pitchFamily="2" charset="-122"/>
                <a:ea typeface="宋体" panose="02010600030101010101" pitchFamily="2" charset="-122"/>
                <a:cs typeface="宋体" panose="02010600030101010101" pitchFamily="2" charset="-122"/>
              </a:rPr>
              <a:t>模式。</a:t>
            </a: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interface </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GigabitEthernet</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0/0/1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选中</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G</a:t>
            </a:r>
            <a:r>
              <a:rPr lang="en-US" altLang="zh-CN" dirty="0">
                <a:solidFill>
                  <a:srgbClr val="000000"/>
                </a:solidFill>
                <a:latin typeface="宋体" panose="02010600030101010101" pitchFamily="2" charset="-122"/>
                <a:ea typeface="宋体" panose="02010600030101010101" pitchFamily="2" charset="-122"/>
                <a:cs typeface="宋体" panose="02010600030101010101" pitchFamily="2" charset="-122"/>
              </a:rPr>
              <a:t>E</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0/0/1</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接口</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[S2-GigabitEthernet0/0/1]</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link-type trunk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设置为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trunk</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R="266700"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[S2-GigabitEthernet0/0/1]</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trunk allow-pass </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all</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允许通过所有</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[S2-GigabitEthernet0/0/1]</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quit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interface </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GigabitEthernet</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0/0/3</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选中</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GE0/0/3</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接口</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[S2-GigabitEthernet0/0/3]</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link-type trunk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设置为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trunk</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R="266700"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[S2-GigabitEthernet0/0/3]</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trunk allow-pass </a:t>
            </a:r>
            <a:r>
              <a:rPr lang="en-US" altLang="zh-CN" sz="18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all</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允许通过所有</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[S2-GigabitEthernet0/0/3]</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quit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082861908"/>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CCFE7C5-A533-51E1-FDFD-CF9B3E72BB32}"/>
              </a:ext>
            </a:extLst>
          </p:cNvPr>
          <p:cNvSpPr txBox="1"/>
          <p:nvPr/>
        </p:nvSpPr>
        <p:spPr>
          <a:xfrm>
            <a:off x="514349" y="1398012"/>
            <a:ext cx="11015042" cy="4493538"/>
          </a:xfrm>
          <a:prstGeom prst="rect">
            <a:avLst/>
          </a:prstGeom>
          <a:noFill/>
        </p:spPr>
        <p:txBody>
          <a:bodyPr wrap="square">
            <a:spAutoFit/>
          </a:bodyPr>
          <a:lstStyle/>
          <a:p>
            <a:pPr marR="130175" indent="306070">
              <a:spcAft>
                <a:spcPts val="0"/>
              </a:spcAft>
            </a:pPr>
            <a:r>
              <a:rPr lang="en-US" altLang="zh-CN" sz="1800" b="1"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b="1" dirty="0">
                <a:effectLst/>
                <a:latin typeface="宋体" panose="02010600030101010101" pitchFamily="2" charset="-122"/>
                <a:ea typeface="宋体" panose="02010600030101010101" pitchFamily="2" charset="-122"/>
                <a:cs typeface="宋体" panose="02010600030101010101" pitchFamily="2" charset="-122"/>
              </a:rPr>
              <a:t>．将接口加入</a:t>
            </a:r>
            <a:r>
              <a:rPr lang="en-US" altLang="zh-CN" sz="1800" b="1" dirty="0">
                <a:effectLst/>
                <a:latin typeface="宋体" panose="02010600030101010101" pitchFamily="2" charset="-122"/>
                <a:ea typeface="宋体" panose="02010600030101010101" pitchFamily="2" charset="-122"/>
                <a:cs typeface="宋体" panose="02010600030101010101" pitchFamily="2" charset="-122"/>
              </a:rPr>
              <a:t>VLAN</a:t>
            </a:r>
            <a:endParaRPr lang="zh-CN" altLang="zh-CN" sz="1800" b="1" dirty="0">
              <a:effectLst/>
              <a:latin typeface="宋体" panose="02010600030101010101" pitchFamily="2" charset="-122"/>
              <a:ea typeface="宋体" panose="02010600030101010101" pitchFamily="2" charset="-122"/>
              <a:cs typeface="宋体" panose="02010600030101010101" pitchFamily="2" charset="-122"/>
            </a:endParaRPr>
          </a:p>
          <a:p>
            <a:pPr indent="152400"/>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 将交换机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S1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上的</a:t>
            </a:r>
            <a:r>
              <a:rPr lang="en-US" altLang="zh-CN" sz="1600" dirty="0">
                <a:latin typeface="宋体" panose="02010600030101010101" pitchFamily="2" charset="-122"/>
                <a:ea typeface="宋体" panose="02010600030101010101" pitchFamily="2" charset="-122"/>
                <a:cs typeface="宋体" panose="02010600030101010101" pitchFamily="2" charset="-122"/>
              </a:rPr>
              <a:t>GE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0/0/5</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E0/0/10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access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口加入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VLAN10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latin typeface="宋体" panose="02010600030101010101" pitchFamily="2" charset="-122"/>
                <a:ea typeface="宋体" panose="02010600030101010101" pitchFamily="2" charset="-122"/>
                <a:cs typeface="宋体" panose="02010600030101010101" pitchFamily="2" charset="-122"/>
              </a:rPr>
              <a:t>GE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0/0/11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E0/0/13</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access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口加入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VLAN20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latin typeface="宋体" panose="02010600030101010101" pitchFamily="2" charset="-122"/>
                <a:ea typeface="宋体" panose="02010600030101010101" pitchFamily="2" charset="-122"/>
                <a:cs typeface="宋体" panose="02010600030101010101" pitchFamily="2" charset="-122"/>
              </a:rPr>
              <a:t>GE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0/0/14</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E0/0/16</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access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口加入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VLAN30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latin typeface="宋体" panose="02010600030101010101" pitchFamily="2" charset="-122"/>
                <a:ea typeface="宋体" panose="02010600030101010101" pitchFamily="2" charset="-122"/>
                <a:cs typeface="宋体" panose="02010600030101010101" pitchFamily="2" charset="-122"/>
              </a:rPr>
              <a:t>GE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0/0/17</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E0/0/19</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access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口加入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VLAN40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latin typeface="宋体" panose="02010600030101010101" pitchFamily="2" charset="-122"/>
                <a:ea typeface="宋体" panose="02010600030101010101" pitchFamily="2" charset="-122"/>
                <a:cs typeface="宋体" panose="02010600030101010101" pitchFamily="2" charset="-122"/>
              </a:rPr>
              <a:t>GE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0/0/20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E0/0/22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access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口加入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VLAN50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VLAN10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以及</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VLAN50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为例）</a:t>
            </a:r>
          </a:p>
          <a:p>
            <a:pPr indent="266700"/>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&lt;S1&gt;</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system-view</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port-group 5-10</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[S1-port-group-5-10]</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group-member </a:t>
            </a:r>
            <a:r>
              <a:rPr lang="en-US" altLang="zh-CN" sz="14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GigabitEthernet</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0/0/5 to </a:t>
            </a:r>
            <a:r>
              <a:rPr lang="en-US" altLang="zh-CN" sz="14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GigabitEthernet</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0/0/10</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[S1-port-group-5-10]</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link-type access</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设置端口模式为</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access</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[S1-port-group-5-10]</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default </a:t>
            </a:r>
            <a:r>
              <a:rPr lang="en-US" altLang="zh-CN" sz="14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10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将端口加入“</a:t>
            </a:r>
            <a:r>
              <a:rPr lang="en-US" altLang="zh-CN" sz="140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10</a:t>
            </a:r>
            <a:r>
              <a:rPr lang="zh-CN"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[S1-port-group-5-10]</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quit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port-group 20-22</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[S1-port-group-20-22]</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group-member </a:t>
            </a:r>
            <a:r>
              <a:rPr lang="en-US" altLang="zh-CN" sz="14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GigabitEthernet</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0/0/20 to </a:t>
            </a:r>
            <a:r>
              <a:rPr lang="en-US" altLang="zh-CN" sz="14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GigabitEthernet</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0/0/22</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[S1-port-group-20-22]</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link-type access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设置端口模式为</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access</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[S1-port-group-20-22]</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port default </a:t>
            </a:r>
            <a:r>
              <a:rPr lang="en-US" altLang="zh-CN" sz="14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50</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将端口加入“</a:t>
            </a:r>
            <a:r>
              <a:rPr lang="en-US" altLang="zh-CN" sz="140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50</a:t>
            </a:r>
            <a:r>
              <a:rPr lang="zh-CN"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[S1-port-group-20-22]</a:t>
            </a:r>
            <a:r>
              <a:rPr lang="en-US" altLang="zh-CN" sz="14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quit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152400"/>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）将交换机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上的</a:t>
            </a:r>
            <a:r>
              <a:rPr lang="en-US" altLang="zh-CN" sz="1600" dirty="0">
                <a:latin typeface="宋体" panose="02010600030101010101" pitchFamily="2" charset="-122"/>
                <a:ea typeface="宋体" panose="02010600030101010101" pitchFamily="2" charset="-122"/>
                <a:cs typeface="宋体" panose="02010600030101010101" pitchFamily="2" charset="-122"/>
              </a:rPr>
              <a:t>GE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0/0/5</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E0/0/10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access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口加入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VLAN10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latin typeface="宋体" panose="02010600030101010101" pitchFamily="2" charset="-122"/>
                <a:ea typeface="宋体" panose="02010600030101010101" pitchFamily="2" charset="-122"/>
                <a:cs typeface="宋体" panose="02010600030101010101" pitchFamily="2" charset="-122"/>
              </a:rPr>
              <a:t>GE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0/0/11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E0/0/13</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access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口加入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VLAN20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latin typeface="宋体" panose="02010600030101010101" pitchFamily="2" charset="-122"/>
                <a:ea typeface="宋体" panose="02010600030101010101" pitchFamily="2" charset="-122"/>
                <a:cs typeface="宋体" panose="02010600030101010101" pitchFamily="2" charset="-122"/>
              </a:rPr>
              <a:t>GE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0/0/14</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E0/0/16</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access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口加入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VLAN30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latin typeface="宋体" panose="02010600030101010101" pitchFamily="2" charset="-122"/>
                <a:ea typeface="宋体" panose="02010600030101010101" pitchFamily="2" charset="-122"/>
                <a:cs typeface="宋体" panose="02010600030101010101" pitchFamily="2" charset="-122"/>
              </a:rPr>
              <a:t>GE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0/0/17</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E0/0/19</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access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口加入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VLAN40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G</a:t>
            </a:r>
            <a:r>
              <a:rPr lang="en-US" altLang="zh-CN" sz="1600" dirty="0">
                <a:latin typeface="宋体" panose="02010600030101010101" pitchFamily="2" charset="-122"/>
                <a:ea typeface="宋体" panose="02010600030101010101" pitchFamily="2" charset="-122"/>
                <a:cs typeface="宋体" panose="02010600030101010101" pitchFamily="2" charset="-122"/>
              </a:rPr>
              <a:t>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0/0/20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E0/0/22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access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口加入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VLAN50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p>
          <a:p>
            <a:pPr indent="304800"/>
            <a:r>
              <a:rPr lang="zh-CN" altLang="en-US" sz="16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方法与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完全相同。</a:t>
            </a:r>
          </a:p>
        </p:txBody>
      </p:sp>
    </p:spTree>
    <p:extLst>
      <p:ext uri="{BB962C8B-B14F-4D97-AF65-F5344CB8AC3E}">
        <p14:creationId xmlns:p14="http://schemas.microsoft.com/office/powerpoint/2010/main" val="493243179"/>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14F4A17-3280-B622-A3D7-1A75DFAF6C66}"/>
              </a:ext>
            </a:extLst>
          </p:cNvPr>
          <p:cNvSpPr txBox="1"/>
          <p:nvPr/>
        </p:nvSpPr>
        <p:spPr>
          <a:xfrm>
            <a:off x="643557" y="1284597"/>
            <a:ext cx="9981373" cy="1754326"/>
          </a:xfrm>
          <a:prstGeom prst="rect">
            <a:avLst/>
          </a:prstGeom>
          <a:noFill/>
        </p:spPr>
        <p:txBody>
          <a:bodyPr wrap="square">
            <a:spAutoFit/>
          </a:bodyPr>
          <a:lstStyle/>
          <a:p>
            <a:pPr marR="130175" indent="306070">
              <a:spcAft>
                <a:spcPts val="0"/>
              </a:spcAft>
            </a:pPr>
            <a:r>
              <a:rPr lang="en-US" altLang="zh-CN" sz="1800" b="1" dirty="0">
                <a:effectLst/>
                <a:latin typeface="宋体" panose="02010600030101010101" pitchFamily="2" charset="-122"/>
                <a:ea typeface="宋体" panose="02010600030101010101" pitchFamily="2" charset="-122"/>
                <a:cs typeface="宋体" panose="02010600030101010101" pitchFamily="2" charset="-122"/>
              </a:rPr>
              <a:t>3</a:t>
            </a:r>
            <a:r>
              <a:rPr lang="zh-CN" altLang="zh-CN" sz="1800" b="1" dirty="0">
                <a:effectLst/>
                <a:latin typeface="宋体" panose="02010600030101010101" pitchFamily="2" charset="-122"/>
                <a:ea typeface="宋体" panose="02010600030101010101" pitchFamily="2" charset="-122"/>
                <a:cs typeface="宋体" panose="02010600030101010101" pitchFamily="2" charset="-122"/>
              </a:rPr>
              <a:t>．通信验证</a:t>
            </a:r>
          </a:p>
          <a:p>
            <a:pPr marR="130175" indent="276225">
              <a:spcAft>
                <a:spcPts val="0"/>
              </a:spcAft>
            </a:pPr>
            <a:r>
              <a:rPr lang="en-US" altLang="zh-CN" sz="1800" dirty="0">
                <a:effectLst/>
                <a:latin typeface="宋体" panose="02010600030101010101" pitchFamily="2" charset="-122"/>
                <a:ea typeface="宋体" panose="02010600030101010101" pitchFamily="2" charset="-122"/>
                <a:cs typeface="Tahoma" panose="020B0604030504040204" pitchFamily="34" charset="0"/>
              </a:rPr>
              <a:t>PC1 ping PC2</a:t>
            </a:r>
            <a:r>
              <a:rPr lang="zh-CN" altLang="zh-CN" sz="1800" dirty="0">
                <a:effectLst/>
                <a:latin typeface="宋体" panose="02010600030101010101" pitchFamily="2" charset="-122"/>
                <a:ea typeface="宋体" panose="02010600030101010101" pitchFamily="2" charset="-122"/>
                <a:cs typeface="Tahoma" panose="020B0604030504040204" pitchFamily="34" charset="0"/>
              </a:rPr>
              <a:t>和</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PC3</a:t>
            </a:r>
            <a:r>
              <a:rPr lang="zh-CN" altLang="zh-CN" sz="1800" dirty="0">
                <a:effectLst/>
                <a:latin typeface="宋体" panose="02010600030101010101" pitchFamily="2" charset="-122"/>
                <a:ea typeface="宋体" panose="02010600030101010101" pitchFamily="2" charset="-122"/>
                <a:cs typeface="Tahoma" panose="020B0604030504040204" pitchFamily="34" charset="0"/>
              </a:rPr>
              <a:t>都不通（反之亦然），原因是</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PC1</a:t>
            </a:r>
            <a:r>
              <a:rPr lang="zh-CN" altLang="zh-CN" sz="1800" dirty="0">
                <a:effectLst/>
                <a:latin typeface="宋体" panose="02010600030101010101" pitchFamily="2" charset="-122"/>
                <a:ea typeface="宋体" panose="02010600030101010101" pitchFamily="2" charset="-122"/>
                <a:cs typeface="Tahoma" panose="020B0604030504040204" pitchFamily="34" charset="0"/>
              </a:rPr>
              <a:t>与</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PC2.PC3</a:t>
            </a:r>
            <a:r>
              <a:rPr lang="zh-CN" altLang="zh-CN" sz="1800" dirty="0">
                <a:effectLst/>
                <a:latin typeface="宋体" panose="02010600030101010101" pitchFamily="2" charset="-122"/>
                <a:ea typeface="宋体" panose="02010600030101010101" pitchFamily="2" charset="-122"/>
                <a:cs typeface="Tahoma" panose="020B0604030504040204" pitchFamily="34" charset="0"/>
              </a:rPr>
              <a:t>属于不同</a:t>
            </a:r>
            <a:r>
              <a:rPr lang="en-US" altLang="zh-CN" sz="1800" dirty="0">
                <a:effectLst/>
                <a:latin typeface="宋体" panose="02010600030101010101" pitchFamily="2" charset="-122"/>
                <a:ea typeface="宋体" panose="02010600030101010101" pitchFamily="2" charset="-122"/>
                <a:cs typeface="Tahoma" panose="020B0604030504040204" pitchFamily="34" charset="0"/>
              </a:rPr>
              <a:t>VLAN</a:t>
            </a:r>
            <a:r>
              <a:rPr lang="zh-CN" altLang="zh-CN" sz="1800" dirty="0">
                <a:effectLst/>
                <a:latin typeface="宋体" panose="02010600030101010101" pitchFamily="2" charset="-122"/>
                <a:ea typeface="宋体" panose="02010600030101010101" pitchFamily="2" charset="-122"/>
                <a:cs typeface="Tahoma" panose="020B0604030504040204" pitchFamily="34" charset="0"/>
              </a:rPr>
              <a:t>的主机，在没有三层设备的支持下是无法通信的</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PC2</a:t>
            </a:r>
            <a:r>
              <a:rPr lang="zh-CN" altLang="zh-CN" sz="1800" dirty="0">
                <a:effectLst/>
                <a:latin typeface="宋体" panose="02010600030101010101" pitchFamily="2" charset="-122"/>
                <a:ea typeface="宋体" panose="02010600030101010101" pitchFamily="2" charset="-122"/>
                <a:cs typeface="Tahoma" panose="020B0604030504040204" pitchFamily="34" charset="0"/>
              </a:rPr>
              <a:t>与</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PC3</a:t>
            </a:r>
            <a:r>
              <a:rPr lang="zh-CN" altLang="zh-CN" sz="1800" dirty="0">
                <a:effectLst/>
                <a:latin typeface="宋体" panose="02010600030101010101" pitchFamily="2" charset="-122"/>
                <a:ea typeface="宋体" panose="02010600030101010101" pitchFamily="2" charset="-122"/>
                <a:cs typeface="Tahoma" panose="020B0604030504040204" pitchFamily="34" charset="0"/>
              </a:rPr>
              <a:t>相互</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ping</a:t>
            </a:r>
            <a:r>
              <a:rPr lang="zh-CN" altLang="zh-CN" sz="1800" dirty="0">
                <a:effectLst/>
                <a:latin typeface="宋体" panose="02010600030101010101" pitchFamily="2" charset="-122"/>
                <a:ea typeface="宋体" panose="02010600030101010101" pitchFamily="2" charset="-122"/>
                <a:cs typeface="Tahoma" panose="020B0604030504040204" pitchFamily="34" charset="0"/>
              </a:rPr>
              <a:t>通，原因是</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PC2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PC3</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处于同一个</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VLAN50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中，同一个</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中的主机可以相互通信。</a:t>
            </a:r>
            <a:endParaRPr lang="en-US" altLang="zh-CN" sz="1800" dirty="0">
              <a:effectLst/>
              <a:latin typeface="宋体" panose="02010600030101010101" pitchFamily="2" charset="-122"/>
              <a:ea typeface="宋体" panose="02010600030101010101" pitchFamily="2" charset="-122"/>
              <a:cs typeface="宋体" panose="02010600030101010101" pitchFamily="2" charset="-122"/>
            </a:endParaRPr>
          </a:p>
          <a:p>
            <a:pPr marR="130175" indent="276225">
              <a:spcAft>
                <a:spcPts val="0"/>
              </a:spcAft>
            </a:pPr>
            <a:endParaRPr lang="en-US" altLang="zh-CN" sz="1800" dirty="0">
              <a:effectLst/>
              <a:latin typeface="宋体" panose="02010600030101010101" pitchFamily="2" charset="-122"/>
              <a:ea typeface="宋体" panose="02010600030101010101" pitchFamily="2" charset="-122"/>
              <a:cs typeface="宋体" panose="02010600030101010101" pitchFamily="2" charset="-122"/>
            </a:endParaRPr>
          </a:p>
          <a:p>
            <a:pPr marR="130175" indent="276225">
              <a:spcAft>
                <a:spcPts val="0"/>
              </a:spcAft>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PC1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ping</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PC2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PC3</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结果如图</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6</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、图</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7</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descr="文本&#10;&#10;描述已自动生成">
            <a:extLst>
              <a:ext uri="{FF2B5EF4-FFF2-40B4-BE49-F238E27FC236}">
                <a16:creationId xmlns:a16="http://schemas.microsoft.com/office/drawing/2014/main" id="{CBC30506-8383-0A5A-83C4-D33EC5E70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920" y="3518450"/>
            <a:ext cx="4432149" cy="1079500"/>
          </a:xfrm>
          <a:prstGeom prst="rect">
            <a:avLst/>
          </a:prstGeom>
        </p:spPr>
      </p:pic>
      <p:sp>
        <p:nvSpPr>
          <p:cNvPr id="8" name="文本框 7">
            <a:extLst>
              <a:ext uri="{FF2B5EF4-FFF2-40B4-BE49-F238E27FC236}">
                <a16:creationId xmlns:a16="http://schemas.microsoft.com/office/drawing/2014/main" id="{E99B2B4F-7A7E-2785-08C9-5B30A2CA382B}"/>
              </a:ext>
            </a:extLst>
          </p:cNvPr>
          <p:cNvSpPr txBox="1"/>
          <p:nvPr/>
        </p:nvSpPr>
        <p:spPr>
          <a:xfrm>
            <a:off x="875334" y="5026486"/>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6</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PC1</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PC2</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descr="文本&#10;&#10;描述已自动生成">
            <a:extLst>
              <a:ext uri="{FF2B5EF4-FFF2-40B4-BE49-F238E27FC236}">
                <a16:creationId xmlns:a16="http://schemas.microsoft.com/office/drawing/2014/main" id="{D51BC3AB-5850-8DE1-0814-2E827B4266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1870" y="3493050"/>
            <a:ext cx="4432149" cy="1104900"/>
          </a:xfrm>
          <a:prstGeom prst="rect">
            <a:avLst/>
          </a:prstGeom>
        </p:spPr>
      </p:pic>
      <p:sp>
        <p:nvSpPr>
          <p:cNvPr id="11" name="文本框 10">
            <a:extLst>
              <a:ext uri="{FF2B5EF4-FFF2-40B4-BE49-F238E27FC236}">
                <a16:creationId xmlns:a16="http://schemas.microsoft.com/office/drawing/2014/main" id="{83E7F96F-7AC5-F080-3F18-B7698340A463}"/>
              </a:ext>
            </a:extLst>
          </p:cNvPr>
          <p:cNvSpPr txBox="1"/>
          <p:nvPr/>
        </p:nvSpPr>
        <p:spPr>
          <a:xfrm>
            <a:off x="6096000" y="5026486"/>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7 PC1</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PC3</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529689889"/>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358AB26E-D44F-0C93-FC5F-A764D81832FC}"/>
              </a:ext>
            </a:extLst>
          </p:cNvPr>
          <p:cNvSpPr txBox="1"/>
          <p:nvPr/>
        </p:nvSpPr>
        <p:spPr>
          <a:xfrm>
            <a:off x="693254" y="1102452"/>
            <a:ext cx="6097656" cy="369332"/>
          </a:xfrm>
          <a:prstGeom prst="rect">
            <a:avLst/>
          </a:prstGeom>
          <a:noFill/>
        </p:spPr>
        <p:txBody>
          <a:bodyPr wrap="square">
            <a:spAutoFit/>
          </a:bodyPr>
          <a:lstStyle/>
          <a:p>
            <a:pPr marR="130175" indent="276225">
              <a:spcAft>
                <a:spcPts val="0"/>
              </a:spcAft>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PC2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ping</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PC1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PC3</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结果如图</a:t>
            </a:r>
            <a:r>
              <a:rPr lang="en-US" altLang="zh-CN" dirty="0">
                <a:latin typeface="宋体" panose="02010600030101010101" pitchFamily="2" charset="-122"/>
                <a:ea typeface="宋体" panose="02010600030101010101" pitchFamily="2" charset="-122"/>
                <a:cs typeface="宋体" panose="02010600030101010101" pitchFamily="2" charset="-122"/>
              </a:rPr>
              <a:t>8</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、图</a:t>
            </a:r>
            <a:r>
              <a:rPr lang="en-US" altLang="zh-CN" dirty="0">
                <a:latin typeface="宋体" panose="02010600030101010101" pitchFamily="2" charset="-122"/>
                <a:ea typeface="宋体" panose="02010600030101010101" pitchFamily="2" charset="-122"/>
                <a:cs typeface="宋体" panose="02010600030101010101" pitchFamily="2" charset="-122"/>
              </a:rPr>
              <a:t>9</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descr="手机屏幕的截图&#10;&#10;描述已自动生成">
            <a:extLst>
              <a:ext uri="{FF2B5EF4-FFF2-40B4-BE49-F238E27FC236}">
                <a16:creationId xmlns:a16="http://schemas.microsoft.com/office/drawing/2014/main" id="{6AB2DD0A-9488-6901-245F-C9A003C010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0880" y="2217329"/>
            <a:ext cx="4276311" cy="1028700"/>
          </a:xfrm>
          <a:prstGeom prst="rect">
            <a:avLst/>
          </a:prstGeom>
        </p:spPr>
      </p:pic>
      <p:sp>
        <p:nvSpPr>
          <p:cNvPr id="8" name="文本框 7">
            <a:extLst>
              <a:ext uri="{FF2B5EF4-FFF2-40B4-BE49-F238E27FC236}">
                <a16:creationId xmlns:a16="http://schemas.microsoft.com/office/drawing/2014/main" id="{BEB68389-0BC3-82CD-5262-D5003995170A}"/>
              </a:ext>
            </a:extLst>
          </p:cNvPr>
          <p:cNvSpPr txBox="1"/>
          <p:nvPr/>
        </p:nvSpPr>
        <p:spPr>
          <a:xfrm>
            <a:off x="1080880" y="3246029"/>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8 PC2</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PC1</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descr="屏幕上有字&#10;&#10;中度可信度描述已自动生成">
            <a:extLst>
              <a:ext uri="{FF2B5EF4-FFF2-40B4-BE49-F238E27FC236}">
                <a16:creationId xmlns:a16="http://schemas.microsoft.com/office/drawing/2014/main" id="{575445D5-FAF4-0F60-51F2-F251D67E1A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388996"/>
            <a:ext cx="3926234" cy="1887642"/>
          </a:xfrm>
          <a:prstGeom prst="rect">
            <a:avLst/>
          </a:prstGeom>
        </p:spPr>
      </p:pic>
      <p:sp>
        <p:nvSpPr>
          <p:cNvPr id="11" name="文本框 10">
            <a:extLst>
              <a:ext uri="{FF2B5EF4-FFF2-40B4-BE49-F238E27FC236}">
                <a16:creationId xmlns:a16="http://schemas.microsoft.com/office/drawing/2014/main" id="{A9DF6EAC-A407-5699-54A7-924D4B756B3B}"/>
              </a:ext>
            </a:extLst>
          </p:cNvPr>
          <p:cNvSpPr txBox="1"/>
          <p:nvPr/>
        </p:nvSpPr>
        <p:spPr>
          <a:xfrm>
            <a:off x="5944428" y="3283193"/>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9</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PC2</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PC3</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4E6F30FC-C489-9F4F-F2C1-B995CAEBA662}"/>
              </a:ext>
            </a:extLst>
          </p:cNvPr>
          <p:cNvSpPr txBox="1"/>
          <p:nvPr/>
        </p:nvSpPr>
        <p:spPr>
          <a:xfrm>
            <a:off x="693254" y="3905397"/>
            <a:ext cx="6097656" cy="369332"/>
          </a:xfrm>
          <a:prstGeom prst="rect">
            <a:avLst/>
          </a:prstGeom>
          <a:noFill/>
        </p:spPr>
        <p:txBody>
          <a:bodyPr wrap="square">
            <a:spAutoFit/>
          </a:bodyPr>
          <a:lstStyle/>
          <a:p>
            <a:pPr marR="130175" indent="276225">
              <a:spcAft>
                <a:spcPts val="0"/>
              </a:spcAft>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PC3</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ping</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PC1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PC2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结果如图</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10</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、图</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descr="文本&#10;&#10;描述已自动生成">
            <a:extLst>
              <a:ext uri="{FF2B5EF4-FFF2-40B4-BE49-F238E27FC236}">
                <a16:creationId xmlns:a16="http://schemas.microsoft.com/office/drawing/2014/main" id="{06ED8C59-054A-B5A6-6C6E-7653C64580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0880" y="4644061"/>
            <a:ext cx="4276311" cy="1003300"/>
          </a:xfrm>
          <a:prstGeom prst="rect">
            <a:avLst/>
          </a:prstGeom>
        </p:spPr>
      </p:pic>
      <p:sp>
        <p:nvSpPr>
          <p:cNvPr id="15" name="文本框 14">
            <a:extLst>
              <a:ext uri="{FF2B5EF4-FFF2-40B4-BE49-F238E27FC236}">
                <a16:creationId xmlns:a16="http://schemas.microsoft.com/office/drawing/2014/main" id="{A551165C-F4AC-D93F-D52D-D2139B2B0B90}"/>
              </a:ext>
            </a:extLst>
          </p:cNvPr>
          <p:cNvSpPr txBox="1"/>
          <p:nvPr/>
        </p:nvSpPr>
        <p:spPr>
          <a:xfrm>
            <a:off x="1080880" y="5695564"/>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10</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PC3</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PC1</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7" name="图片 16" descr="屏幕上有字&#10;&#10;中度可信度描述已自动生成">
            <a:extLst>
              <a:ext uri="{FF2B5EF4-FFF2-40B4-BE49-F238E27FC236}">
                <a16:creationId xmlns:a16="http://schemas.microsoft.com/office/drawing/2014/main" id="{279EE5BF-855C-32A9-689B-B8B452F216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3924267"/>
            <a:ext cx="3926234" cy="1775502"/>
          </a:xfrm>
          <a:prstGeom prst="rect">
            <a:avLst/>
          </a:prstGeom>
        </p:spPr>
      </p:pic>
      <p:sp>
        <p:nvSpPr>
          <p:cNvPr id="18" name="文本框 17">
            <a:extLst>
              <a:ext uri="{FF2B5EF4-FFF2-40B4-BE49-F238E27FC236}">
                <a16:creationId xmlns:a16="http://schemas.microsoft.com/office/drawing/2014/main" id="{19D03280-F06E-F47B-6A23-081B8CA1F025}"/>
              </a:ext>
            </a:extLst>
          </p:cNvPr>
          <p:cNvSpPr txBox="1"/>
          <p:nvPr/>
        </p:nvSpPr>
        <p:spPr>
          <a:xfrm>
            <a:off x="5944428" y="5710251"/>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11</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PC3</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PC2</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231618305"/>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2C160E3-CF61-318F-1CA0-351D860F6F85}"/>
              </a:ext>
            </a:extLst>
          </p:cNvPr>
          <p:cNvSpPr txBox="1"/>
          <p:nvPr/>
        </p:nvSpPr>
        <p:spPr>
          <a:xfrm>
            <a:off x="653498" y="1231660"/>
            <a:ext cx="6097656" cy="369332"/>
          </a:xfrm>
          <a:prstGeom prst="rect">
            <a:avLst/>
          </a:prstGeom>
          <a:noFill/>
        </p:spPr>
        <p:txBody>
          <a:bodyPr wrap="square">
            <a:spAutoFit/>
          </a:bodyPr>
          <a:lstStyle/>
          <a:p>
            <a:pPr indent="306070">
              <a:spcBef>
                <a:spcPts val="600"/>
              </a:spcBef>
              <a:spcAft>
                <a:spcPts val="600"/>
              </a:spcAft>
            </a:pPr>
            <a:r>
              <a:rPr lang="zh-CN" altLang="zh-CN" sz="1800" b="1" kern="100" dirty="0">
                <a:solidFill>
                  <a:srgbClr val="000000"/>
                </a:solidFill>
                <a:effectLst/>
                <a:latin typeface="Times New Roman" panose="02020603050405020304" pitchFamily="18" charset="0"/>
                <a:ea typeface="宋体" panose="02010600030101010101" pitchFamily="2" charset="-122"/>
              </a:rPr>
              <a:t>任务</a:t>
            </a:r>
            <a:r>
              <a:rPr lang="en-US" altLang="zh-CN" sz="1800" b="1" kern="100" dirty="0">
                <a:solidFill>
                  <a:srgbClr val="000000"/>
                </a:solidFill>
                <a:effectLst/>
                <a:latin typeface="Times New Roman" panose="02020603050405020304" pitchFamily="18" charset="0"/>
                <a:ea typeface="宋体" panose="02010600030101010101" pitchFamily="2" charset="-122"/>
              </a:rPr>
              <a:t>2-3  </a:t>
            </a:r>
            <a:r>
              <a:rPr lang="zh-CN" altLang="zh-CN" sz="1800" b="1" kern="100" dirty="0">
                <a:solidFill>
                  <a:srgbClr val="000000"/>
                </a:solidFill>
                <a:effectLst/>
                <a:latin typeface="Times New Roman" panose="02020603050405020304" pitchFamily="18" charset="0"/>
                <a:ea typeface="宋体" panose="02010600030101010101" pitchFamily="2" charset="-122"/>
              </a:rPr>
              <a:t>配置三层交换机实现</a:t>
            </a:r>
            <a:r>
              <a:rPr lang="en-US" altLang="zh-CN" sz="1800" b="1" kern="100" dirty="0">
                <a:solidFill>
                  <a:srgbClr val="000000"/>
                </a:solidFill>
                <a:effectLst/>
                <a:latin typeface="Times New Roman" panose="02020603050405020304" pitchFamily="18" charset="0"/>
                <a:ea typeface="宋体" panose="02010600030101010101" pitchFamily="2" charset="-122"/>
              </a:rPr>
              <a:t>VLAN</a:t>
            </a:r>
            <a:r>
              <a:rPr lang="zh-CN" altLang="zh-CN" sz="1800" b="1" kern="100" dirty="0">
                <a:solidFill>
                  <a:srgbClr val="000000"/>
                </a:solidFill>
                <a:effectLst/>
                <a:latin typeface="Times New Roman" panose="02020603050405020304" pitchFamily="18" charset="0"/>
                <a:ea typeface="宋体" panose="02010600030101010101" pitchFamily="2" charset="-122"/>
              </a:rPr>
              <a:t>间通信</a:t>
            </a:r>
            <a:endParaRPr lang="zh-CN" altLang="zh-CN" sz="1800" b="1" kern="100" dirty="0">
              <a:effectLst/>
              <a:latin typeface="Times New Roman" panose="02020603050405020304" pitchFamily="18" charset="0"/>
              <a:ea typeface="黑体" panose="02010609060101010101" pitchFamily="49" charset="-122"/>
            </a:endParaRPr>
          </a:p>
        </p:txBody>
      </p:sp>
      <p:sp>
        <p:nvSpPr>
          <p:cNvPr id="7" name="文本框 6">
            <a:extLst>
              <a:ext uri="{FF2B5EF4-FFF2-40B4-BE49-F238E27FC236}">
                <a16:creationId xmlns:a16="http://schemas.microsoft.com/office/drawing/2014/main" id="{E46D1F26-16CC-4EFC-AF8F-C28FCB530456}"/>
              </a:ext>
            </a:extLst>
          </p:cNvPr>
          <p:cNvSpPr txBox="1"/>
          <p:nvPr/>
        </p:nvSpPr>
        <p:spPr>
          <a:xfrm>
            <a:off x="752889" y="1680218"/>
            <a:ext cx="9802468" cy="646331"/>
          </a:xfrm>
          <a:prstGeom prst="rect">
            <a:avLst/>
          </a:prstGeom>
          <a:noFill/>
        </p:spPr>
        <p:txBody>
          <a:bodyPr wrap="square">
            <a:spAutoFit/>
          </a:bodyPr>
          <a:lstStyle/>
          <a:p>
            <a:pPr indent="306070"/>
            <a:r>
              <a:rPr lang="en-US" altLang="zh-CN" sz="1800" b="1" dirty="0">
                <a:effectLst/>
                <a:latin typeface="宋体" panose="02010600030101010101" pitchFamily="2" charset="-122"/>
                <a:ea typeface="宋体" panose="02010600030101010101" pitchFamily="2" charset="-122"/>
                <a:cs typeface="宋体" panose="02010600030101010101" pitchFamily="2" charset="-122"/>
              </a:rPr>
              <a:t>1. </a:t>
            </a:r>
            <a:r>
              <a:rPr lang="zh-CN" altLang="zh-CN" sz="1800" b="1" dirty="0">
                <a:effectLst/>
                <a:latin typeface="宋体" panose="02010600030101010101" pitchFamily="2" charset="-122"/>
                <a:ea typeface="宋体" panose="02010600030101010101" pitchFamily="2" charset="-122"/>
                <a:cs typeface="宋体" panose="02010600030101010101" pitchFamily="2" charset="-122"/>
              </a:rPr>
              <a:t>定义</a:t>
            </a:r>
            <a:r>
              <a:rPr lang="en-US" altLang="zh-CN" sz="1800" b="1"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b="1" dirty="0">
                <a:effectLst/>
                <a:latin typeface="宋体" panose="02010600030101010101" pitchFamily="2" charset="-122"/>
                <a:ea typeface="宋体" panose="02010600030101010101" pitchFamily="2" charset="-122"/>
                <a:cs typeface="宋体" panose="02010600030101010101" pitchFamily="2" charset="-122"/>
              </a:rPr>
              <a:t>虚接口地址</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355600"/>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参照表</a:t>
            </a:r>
            <a:r>
              <a:rPr lang="en-US" altLang="zh-CN" sz="1800" spc="1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S3</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上为 每个</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定义自己的虚拟接口地址（以</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 10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 50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为例）。</a:t>
            </a:r>
          </a:p>
        </p:txBody>
      </p:sp>
      <p:graphicFrame>
        <p:nvGraphicFramePr>
          <p:cNvPr id="8" name="表格 7">
            <a:extLst>
              <a:ext uri="{FF2B5EF4-FFF2-40B4-BE49-F238E27FC236}">
                <a16:creationId xmlns:a16="http://schemas.microsoft.com/office/drawing/2014/main" id="{39A94D07-5D4B-093D-450B-5A0F1E0CB6DE}"/>
              </a:ext>
            </a:extLst>
          </p:cNvPr>
          <p:cNvGraphicFramePr>
            <a:graphicFrameLocks noGrp="1"/>
          </p:cNvGraphicFramePr>
          <p:nvPr>
            <p:extLst>
              <p:ext uri="{D42A27DB-BD31-4B8C-83A1-F6EECF244321}">
                <p14:modId xmlns:p14="http://schemas.microsoft.com/office/powerpoint/2010/main" val="2016584470"/>
              </p:ext>
            </p:extLst>
          </p:nvPr>
        </p:nvGraphicFramePr>
        <p:xfrm>
          <a:off x="2713383" y="2773017"/>
          <a:ext cx="5480339" cy="1868356"/>
        </p:xfrm>
        <a:graphic>
          <a:graphicData uri="http://schemas.openxmlformats.org/drawingml/2006/table">
            <a:tbl>
              <a:tblPr>
                <a:tableStyleId>{5C22544A-7EE6-4342-B048-85BDC9FD1C3A}</a:tableStyleId>
              </a:tblPr>
              <a:tblGrid>
                <a:gridCol w="1970832">
                  <a:extLst>
                    <a:ext uri="{9D8B030D-6E8A-4147-A177-3AD203B41FA5}">
                      <a16:colId xmlns:a16="http://schemas.microsoft.com/office/drawing/2014/main" val="1127435704"/>
                    </a:ext>
                  </a:extLst>
                </a:gridCol>
                <a:gridCol w="2116819">
                  <a:extLst>
                    <a:ext uri="{9D8B030D-6E8A-4147-A177-3AD203B41FA5}">
                      <a16:colId xmlns:a16="http://schemas.microsoft.com/office/drawing/2014/main" val="4066611659"/>
                    </a:ext>
                  </a:extLst>
                </a:gridCol>
                <a:gridCol w="1392688">
                  <a:extLst>
                    <a:ext uri="{9D8B030D-6E8A-4147-A177-3AD203B41FA5}">
                      <a16:colId xmlns:a16="http://schemas.microsoft.com/office/drawing/2014/main" val="2667457069"/>
                    </a:ext>
                  </a:extLst>
                </a:gridCol>
              </a:tblGrid>
              <a:tr h="266908">
                <a:tc>
                  <a:txBody>
                    <a:bodyPr/>
                    <a:lstStyle/>
                    <a:p>
                      <a:pPr algn="ctr"/>
                      <a:r>
                        <a:rPr lang="zh-CN" sz="1200" kern="100">
                          <a:effectLst/>
                        </a:rPr>
                        <a:t>区域</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IP</a:t>
                      </a:r>
                      <a:r>
                        <a:rPr lang="zh-CN" sz="1200" kern="100">
                          <a:effectLst/>
                        </a:rPr>
                        <a:t>地址段</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kern="100">
                          <a:effectLst/>
                        </a:rPr>
                        <a:t>网关</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02986879"/>
                  </a:ext>
                </a:extLst>
              </a:tr>
              <a:tr h="266908">
                <a:tc>
                  <a:txBody>
                    <a:bodyPr/>
                    <a:lstStyle/>
                    <a:p>
                      <a:pPr algn="ctr"/>
                      <a:r>
                        <a:rPr lang="zh-CN" sz="1200" kern="100">
                          <a:effectLst/>
                        </a:rPr>
                        <a:t>市场部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10.0.0.0/25</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10.0.0.126</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40914658"/>
                  </a:ext>
                </a:extLst>
              </a:tr>
              <a:tr h="266908">
                <a:tc>
                  <a:txBody>
                    <a:bodyPr/>
                    <a:lstStyle/>
                    <a:p>
                      <a:pPr algn="ctr"/>
                      <a:r>
                        <a:rPr lang="zh-CN" sz="1200" kern="100">
                          <a:effectLst/>
                        </a:rPr>
                        <a:t>财务部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10.0.0.128/26</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10.0.0.190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079502246"/>
                  </a:ext>
                </a:extLst>
              </a:tr>
              <a:tr h="266908">
                <a:tc>
                  <a:txBody>
                    <a:bodyPr/>
                    <a:lstStyle/>
                    <a:p>
                      <a:pPr algn="ctr"/>
                      <a:r>
                        <a:rPr lang="zh-CN" sz="1200" kern="100">
                          <a:effectLst/>
                        </a:rPr>
                        <a:t>人力资源部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10.0.0.192/27</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10.0.0.222</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912195623"/>
                  </a:ext>
                </a:extLst>
              </a:tr>
              <a:tr h="533816">
                <a:tc>
                  <a:txBody>
                    <a:bodyPr/>
                    <a:lstStyle/>
                    <a:p>
                      <a:pPr algn="ctr"/>
                      <a:r>
                        <a:rPr lang="zh-CN" sz="1200" kern="100">
                          <a:effectLst/>
                        </a:rPr>
                        <a:t>总经理及董事会办公室</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10.0.0.224/28</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10.0.0.238</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55559156"/>
                  </a:ext>
                </a:extLst>
              </a:tr>
              <a:tr h="266908">
                <a:tc>
                  <a:txBody>
                    <a:bodyPr/>
                    <a:lstStyle/>
                    <a:p>
                      <a:pPr algn="ctr"/>
                      <a:r>
                        <a:rPr lang="zh-CN" sz="1200" kern="100">
                          <a:effectLst/>
                        </a:rPr>
                        <a:t>信息技术部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dirty="0">
                          <a:effectLst/>
                        </a:rPr>
                        <a:t>10.0.0.240/28</a:t>
                      </a:r>
                      <a:endParaRPr lang="zh-CN" sz="120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dirty="0">
                          <a:effectLst/>
                        </a:rPr>
                        <a:t>10.0.0.254</a:t>
                      </a:r>
                      <a:endParaRPr lang="zh-CN" sz="120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521439963"/>
                  </a:ext>
                </a:extLst>
              </a:tr>
            </a:tbl>
          </a:graphicData>
        </a:graphic>
      </p:graphicFrame>
      <p:sp>
        <p:nvSpPr>
          <p:cNvPr id="10" name="文本框 9">
            <a:extLst>
              <a:ext uri="{FF2B5EF4-FFF2-40B4-BE49-F238E27FC236}">
                <a16:creationId xmlns:a16="http://schemas.microsoft.com/office/drawing/2014/main" id="{4399EE9C-335E-0C88-4604-E2D483892344}"/>
              </a:ext>
            </a:extLst>
          </p:cNvPr>
          <p:cNvSpPr txBox="1"/>
          <p:nvPr/>
        </p:nvSpPr>
        <p:spPr>
          <a:xfrm>
            <a:off x="3836504" y="2434463"/>
            <a:ext cx="2787925" cy="338554"/>
          </a:xfrm>
          <a:prstGeom prst="rect">
            <a:avLst/>
          </a:prstGeom>
          <a:noFill/>
        </p:spPr>
        <p:txBody>
          <a:bodyPr wrap="square">
            <a:spAutoFit/>
          </a:bodyPr>
          <a:lstStyle/>
          <a:p>
            <a:pPr algn="ctr"/>
            <a:r>
              <a:rPr lang="zh-CN" altLang="zh-CN" sz="1600" dirty="0">
                <a:effectLst/>
                <a:latin typeface="宋体" panose="02010600030101010101" pitchFamily="2" charset="-122"/>
                <a:ea typeface="宋体" panose="02010600030101010101" pitchFamily="2" charset="-122"/>
                <a:cs typeface="宋体" panose="02010600030101010101" pitchFamily="2" charset="-122"/>
              </a:rPr>
              <a:t>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 IP</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地址规划与配置</a:t>
            </a:r>
          </a:p>
        </p:txBody>
      </p:sp>
      <p:sp>
        <p:nvSpPr>
          <p:cNvPr id="12" name="文本框 11">
            <a:extLst>
              <a:ext uri="{FF2B5EF4-FFF2-40B4-BE49-F238E27FC236}">
                <a16:creationId xmlns:a16="http://schemas.microsoft.com/office/drawing/2014/main" id="{FD651A87-E216-3726-4B22-151E5DEDCD24}"/>
              </a:ext>
            </a:extLst>
          </p:cNvPr>
          <p:cNvSpPr txBox="1"/>
          <p:nvPr/>
        </p:nvSpPr>
        <p:spPr>
          <a:xfrm>
            <a:off x="971550" y="4734774"/>
            <a:ext cx="9365146" cy="1569660"/>
          </a:xfrm>
          <a:prstGeom prst="rect">
            <a:avLst/>
          </a:prstGeom>
          <a:noFill/>
        </p:spPr>
        <p:txBody>
          <a:bodyPr wrap="square">
            <a:spAutoFit/>
          </a:bodyPr>
          <a:lstStyle/>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interface </a:t>
            </a:r>
            <a:r>
              <a:rPr lang="en-US" altLang="zh-CN" sz="16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vlanif</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10</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[S3-Vlanif10]</a:t>
            </a:r>
            <a:r>
              <a:rPr lang="en-US" altLang="zh-CN" sz="16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ip</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add 10.0.0.126 25</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设置虚拟交换接口</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 10</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IP</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地址</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[S3-Vlanif10]</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quit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interface </a:t>
            </a:r>
            <a:r>
              <a:rPr lang="en-US" altLang="zh-CN" sz="16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vlanif</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50</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[S3-Vlanif50]</a:t>
            </a:r>
            <a:r>
              <a:rPr lang="en-US" altLang="zh-CN" sz="16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ip</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add 10.0.0.254 28</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设置虚拟交换接口</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VLAN 10</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IP</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地址</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[S3-Vlanif50]</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quit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882118453"/>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580962D-7F53-760C-7061-86F4C466A683}"/>
              </a:ext>
            </a:extLst>
          </p:cNvPr>
          <p:cNvSpPr txBox="1"/>
          <p:nvPr/>
        </p:nvSpPr>
        <p:spPr>
          <a:xfrm>
            <a:off x="653497" y="1212430"/>
            <a:ext cx="10706928" cy="646331"/>
          </a:xfrm>
          <a:prstGeom prst="rect">
            <a:avLst/>
          </a:prstGeom>
          <a:noFill/>
        </p:spPr>
        <p:txBody>
          <a:bodyPr wrap="square">
            <a:spAutoFit/>
          </a:bodyPr>
          <a:lstStyle/>
          <a:p>
            <a:pPr indent="356870"/>
            <a:r>
              <a:rPr lang="en-US" altLang="zh-CN" sz="1800" b="1" spc="100" dirty="0">
                <a:effectLst/>
                <a:latin typeface="宋体" panose="02010600030101010101" pitchFamily="2" charset="-122"/>
                <a:ea typeface="宋体" panose="02010600030101010101" pitchFamily="2" charset="-122"/>
                <a:cs typeface="宋体" panose="02010600030101010101" pitchFamily="2" charset="-122"/>
              </a:rPr>
              <a:t>2. </a:t>
            </a:r>
            <a:r>
              <a:rPr lang="zh-CN" altLang="zh-CN" sz="1800" b="1" spc="100" dirty="0">
                <a:effectLst/>
                <a:latin typeface="宋体" panose="02010600030101010101" pitchFamily="2" charset="-122"/>
                <a:ea typeface="宋体" panose="02010600030101010101" pitchFamily="2" charset="-122"/>
                <a:cs typeface="宋体" panose="02010600030101010101" pitchFamily="2" charset="-122"/>
              </a:rPr>
              <a:t>添加</a:t>
            </a:r>
            <a:r>
              <a:rPr lang="en-US" altLang="zh-CN" sz="1800" b="1" spc="100" dirty="0">
                <a:effectLst/>
                <a:latin typeface="宋体" panose="02010600030101010101" pitchFamily="2" charset="-122"/>
                <a:ea typeface="宋体" panose="02010600030101010101" pitchFamily="2" charset="-122"/>
                <a:cs typeface="宋体" panose="02010600030101010101" pitchFamily="2" charset="-122"/>
              </a:rPr>
              <a:t>PC</a:t>
            </a:r>
            <a:r>
              <a:rPr lang="zh-CN" altLang="zh-CN" sz="1800" b="1" spc="100" dirty="0">
                <a:effectLst/>
                <a:latin typeface="宋体" panose="02010600030101010101" pitchFamily="2" charset="-122"/>
                <a:ea typeface="宋体" panose="02010600030101010101" pitchFamily="2" charset="-122"/>
                <a:cs typeface="宋体" panose="02010600030101010101" pitchFamily="2" charset="-122"/>
              </a:rPr>
              <a:t>机网关</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355600"/>
            <a:r>
              <a:rPr lang="zh-CN" altLang="en-US" sz="1800" spc="1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为各个</a:t>
            </a:r>
            <a:r>
              <a:rPr lang="en-US" altLang="zh-CN" sz="1800" spc="100" dirty="0">
                <a:effectLst/>
                <a:latin typeface="宋体" panose="02010600030101010101" pitchFamily="2" charset="-122"/>
                <a:ea typeface="宋体" panose="02010600030101010101" pitchFamily="2" charset="-122"/>
                <a:cs typeface="宋体" panose="02010600030101010101" pitchFamily="2" charset="-122"/>
              </a:rPr>
              <a:t>PC</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机添加网关</a:t>
            </a:r>
            <a:r>
              <a:rPr lang="zh-CN" altLang="en-US" spc="100" dirty="0">
                <a:latin typeface="宋体" panose="02010600030101010101" pitchFamily="2" charset="-122"/>
                <a:ea typeface="宋体" panose="02010600030101010101" pitchFamily="2" charset="-122"/>
                <a:cs typeface="宋体" panose="02010600030101010101" pitchFamily="2" charset="-122"/>
              </a:rPr>
              <a:t>，</a:t>
            </a:r>
            <a:r>
              <a:rPr lang="en-US" altLang="zh-CN" spc="100" dirty="0">
                <a:latin typeface="宋体" panose="02010600030101010101" pitchFamily="2" charset="-122"/>
                <a:ea typeface="宋体" panose="02010600030101010101" pitchFamily="2" charset="-122"/>
                <a:cs typeface="宋体" panose="02010600030101010101" pitchFamily="2" charset="-122"/>
              </a:rPr>
              <a:t>PC1</a:t>
            </a:r>
            <a:r>
              <a:rPr lang="zh-CN" altLang="en-US" spc="100" dirty="0">
                <a:latin typeface="宋体" panose="02010600030101010101" pitchFamily="2" charset="-122"/>
                <a:ea typeface="宋体" panose="02010600030101010101" pitchFamily="2" charset="-122"/>
                <a:cs typeface="宋体" panose="02010600030101010101" pitchFamily="2" charset="-122"/>
              </a:rPr>
              <a:t>如图</a:t>
            </a:r>
            <a:r>
              <a:rPr lang="en-US" altLang="zh-CN" spc="100" dirty="0">
                <a:latin typeface="宋体" panose="02010600030101010101" pitchFamily="2" charset="-122"/>
                <a:ea typeface="宋体" panose="02010600030101010101" pitchFamily="2" charset="-122"/>
                <a:cs typeface="宋体" panose="02010600030101010101" pitchFamily="2" charset="-122"/>
              </a:rPr>
              <a:t>12</a:t>
            </a:r>
            <a:r>
              <a:rPr lang="zh-CN" altLang="en-US" spc="100" dirty="0">
                <a:latin typeface="宋体" panose="02010600030101010101" pitchFamily="2" charset="-122"/>
                <a:ea typeface="宋体" panose="02010600030101010101" pitchFamily="2" charset="-122"/>
                <a:cs typeface="宋体" panose="02010600030101010101" pitchFamily="2" charset="-122"/>
              </a:rPr>
              <a:t>所示，</a:t>
            </a:r>
            <a:r>
              <a:rPr lang="en-US" altLang="zh-CN" spc="100" dirty="0">
                <a:latin typeface="宋体" panose="02010600030101010101" pitchFamily="2" charset="-122"/>
                <a:ea typeface="宋体" panose="02010600030101010101" pitchFamily="2" charset="-122"/>
                <a:cs typeface="宋体" panose="02010600030101010101" pitchFamily="2" charset="-122"/>
              </a:rPr>
              <a:t>PC2</a:t>
            </a:r>
            <a:r>
              <a:rPr lang="zh-CN" altLang="en-US" spc="100" dirty="0">
                <a:latin typeface="宋体" panose="02010600030101010101" pitchFamily="2" charset="-122"/>
                <a:ea typeface="宋体" panose="02010600030101010101" pitchFamily="2" charset="-122"/>
                <a:cs typeface="宋体" panose="02010600030101010101" pitchFamily="2" charset="-122"/>
              </a:rPr>
              <a:t>如图</a:t>
            </a:r>
            <a:r>
              <a:rPr lang="en-US" altLang="zh-CN" spc="100" dirty="0">
                <a:latin typeface="宋体" panose="02010600030101010101" pitchFamily="2" charset="-122"/>
                <a:ea typeface="宋体" panose="02010600030101010101" pitchFamily="2" charset="-122"/>
                <a:cs typeface="宋体" panose="02010600030101010101" pitchFamily="2" charset="-122"/>
              </a:rPr>
              <a:t>13</a:t>
            </a:r>
            <a:r>
              <a:rPr lang="zh-CN" altLang="en-US" spc="100" dirty="0">
                <a:latin typeface="宋体" panose="02010600030101010101" pitchFamily="2" charset="-122"/>
                <a:ea typeface="宋体" panose="02010600030101010101" pitchFamily="2" charset="-122"/>
                <a:cs typeface="宋体" panose="02010600030101010101" pitchFamily="2" charset="-122"/>
              </a:rPr>
              <a:t>所示，</a:t>
            </a:r>
            <a:r>
              <a:rPr lang="en-US" altLang="zh-CN" spc="100" dirty="0">
                <a:latin typeface="宋体" panose="02010600030101010101" pitchFamily="2" charset="-122"/>
                <a:ea typeface="宋体" panose="02010600030101010101" pitchFamily="2" charset="-122"/>
                <a:cs typeface="宋体" panose="02010600030101010101" pitchFamily="2" charset="-122"/>
              </a:rPr>
              <a:t>PC3</a:t>
            </a:r>
            <a:r>
              <a:rPr lang="zh-CN" altLang="en-US" spc="100" dirty="0">
                <a:latin typeface="宋体" panose="02010600030101010101" pitchFamily="2" charset="-122"/>
                <a:ea typeface="宋体" panose="02010600030101010101" pitchFamily="2" charset="-122"/>
                <a:cs typeface="宋体" panose="02010600030101010101" pitchFamily="2" charset="-122"/>
              </a:rPr>
              <a:t>如图</a:t>
            </a:r>
            <a:r>
              <a:rPr lang="en-US" altLang="zh-CN" spc="100" dirty="0">
                <a:latin typeface="宋体" panose="02010600030101010101" pitchFamily="2" charset="-122"/>
                <a:ea typeface="宋体" panose="02010600030101010101" pitchFamily="2" charset="-122"/>
                <a:cs typeface="宋体" panose="02010600030101010101" pitchFamily="2" charset="-122"/>
              </a:rPr>
              <a:t>14</a:t>
            </a:r>
            <a:r>
              <a:rPr lang="zh-CN" altLang="en-US" spc="100" dirty="0">
                <a:latin typeface="宋体" panose="02010600030101010101" pitchFamily="2" charset="-122"/>
                <a:ea typeface="宋体" panose="02010600030101010101" pitchFamily="2" charset="-122"/>
                <a:cs typeface="宋体" panose="02010600030101010101" pitchFamily="2" charset="-122"/>
              </a:rPr>
              <a:t>所示。</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descr="图形用户界面, 文本&#10;&#10;描述已自动生成">
            <a:extLst>
              <a:ext uri="{FF2B5EF4-FFF2-40B4-BE49-F238E27FC236}">
                <a16:creationId xmlns:a16="http://schemas.microsoft.com/office/drawing/2014/main" id="{24E98F94-5AA0-BBD1-5FA4-1776DF563E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7159" y="1994479"/>
            <a:ext cx="3411997" cy="1703312"/>
          </a:xfrm>
          <a:prstGeom prst="rect">
            <a:avLst/>
          </a:prstGeom>
        </p:spPr>
      </p:pic>
      <p:sp>
        <p:nvSpPr>
          <p:cNvPr id="8" name="文本框 7">
            <a:extLst>
              <a:ext uri="{FF2B5EF4-FFF2-40B4-BE49-F238E27FC236}">
                <a16:creationId xmlns:a16="http://schemas.microsoft.com/office/drawing/2014/main" id="{EADDFEC1-77E0-97B3-0BB9-E161AF06FDD7}"/>
              </a:ext>
            </a:extLst>
          </p:cNvPr>
          <p:cNvSpPr txBox="1"/>
          <p:nvPr/>
        </p:nvSpPr>
        <p:spPr>
          <a:xfrm>
            <a:off x="3858511" y="3833509"/>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12</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PC1</a:t>
            </a:r>
            <a:r>
              <a:rPr lang="zh-CN" altLang="en-US" dirty="0">
                <a:latin typeface="宋体" panose="02010600030101010101" pitchFamily="2" charset="-122"/>
                <a:ea typeface="黑体" panose="02010609060101010101" pitchFamily="49" charset="-122"/>
                <a:cs typeface="宋体" panose="02010600030101010101" pitchFamily="2" charset="-122"/>
              </a:rPr>
              <a:t>添加网关</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descr="图形用户界面, 文本, 应用程序, 电子邮件&#10;&#10;描述已自动生成">
            <a:extLst>
              <a:ext uri="{FF2B5EF4-FFF2-40B4-BE49-F238E27FC236}">
                <a16:creationId xmlns:a16="http://schemas.microsoft.com/office/drawing/2014/main" id="{F64F0BDE-6C65-83DE-D83F-3D554912A8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150" y="4150816"/>
            <a:ext cx="3550410" cy="1696847"/>
          </a:xfrm>
          <a:prstGeom prst="rect">
            <a:avLst/>
          </a:prstGeom>
        </p:spPr>
      </p:pic>
      <p:sp>
        <p:nvSpPr>
          <p:cNvPr id="11" name="文本框 10">
            <a:extLst>
              <a:ext uri="{FF2B5EF4-FFF2-40B4-BE49-F238E27FC236}">
                <a16:creationId xmlns:a16="http://schemas.microsoft.com/office/drawing/2014/main" id="{D3D7D571-0EC1-206D-5DAC-2E7854DF566B}"/>
              </a:ext>
            </a:extLst>
          </p:cNvPr>
          <p:cNvSpPr txBox="1"/>
          <p:nvPr/>
        </p:nvSpPr>
        <p:spPr>
          <a:xfrm>
            <a:off x="699709" y="5879556"/>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13</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PC2</a:t>
            </a:r>
            <a:r>
              <a:rPr lang="zh-CN" altLang="en-US" dirty="0">
                <a:latin typeface="宋体" panose="02010600030101010101" pitchFamily="2" charset="-122"/>
                <a:ea typeface="黑体" panose="02010609060101010101" pitchFamily="49" charset="-122"/>
                <a:cs typeface="宋体" panose="02010600030101010101" pitchFamily="2" charset="-122"/>
              </a:rPr>
              <a:t>添加网关</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3" name="图片 12" descr="图形用户界面, 文本, 应用程序, 电子邮件&#10;&#10;描述已自动生成">
            <a:extLst>
              <a:ext uri="{FF2B5EF4-FFF2-40B4-BE49-F238E27FC236}">
                <a16:creationId xmlns:a16="http://schemas.microsoft.com/office/drawing/2014/main" id="{E07895D7-FAE5-F1DA-B3E7-176F0E4D1D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8456" y="4148461"/>
            <a:ext cx="3550410" cy="1699202"/>
          </a:xfrm>
          <a:prstGeom prst="rect">
            <a:avLst/>
          </a:prstGeom>
        </p:spPr>
      </p:pic>
      <p:sp>
        <p:nvSpPr>
          <p:cNvPr id="14" name="文本框 13">
            <a:extLst>
              <a:ext uri="{FF2B5EF4-FFF2-40B4-BE49-F238E27FC236}">
                <a16:creationId xmlns:a16="http://schemas.microsoft.com/office/drawing/2014/main" id="{B79C4A31-F5A7-8E0F-D8E7-0614FD067635}"/>
              </a:ext>
            </a:extLst>
          </p:cNvPr>
          <p:cNvSpPr txBox="1"/>
          <p:nvPr/>
        </p:nvSpPr>
        <p:spPr>
          <a:xfrm>
            <a:off x="7129015" y="5879556"/>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14</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PC3</a:t>
            </a:r>
            <a:r>
              <a:rPr lang="zh-CN" altLang="en-US" dirty="0">
                <a:latin typeface="宋体" panose="02010600030101010101" pitchFamily="2" charset="-122"/>
                <a:ea typeface="黑体" panose="02010609060101010101" pitchFamily="49" charset="-122"/>
                <a:cs typeface="宋体" panose="02010600030101010101" pitchFamily="2" charset="-122"/>
              </a:rPr>
              <a:t>添加网关</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528733934"/>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0" y="3886361"/>
            <a:ext cx="11833659" cy="3080411"/>
            <a:chOff x="0" y="3865541"/>
            <a:chExt cx="11833659" cy="3080411"/>
          </a:xfrm>
        </p:grpSpPr>
        <p:pic>
          <p:nvPicPr>
            <p:cNvPr id="106" name="图片 105"/>
            <p:cNvPicPr>
              <a:picLocks noChangeAspect="1"/>
            </p:cNvPicPr>
            <p:nvPr/>
          </p:nvPicPr>
          <p:blipFill rotWithShape="1">
            <a:blip r:embed="rId3" cstate="print">
              <a:extLst>
                <a:ext uri="{28A0092B-C50C-407E-A947-70E740481C1C}">
                  <a14:useLocalDpi xmlns:a14="http://schemas.microsoft.com/office/drawing/2010/main" val="0"/>
                </a:ext>
              </a:extLst>
            </a:blip>
            <a:srcRect t="6849" r="12871" b="1999"/>
            <a:stretch>
              <a:fillRect/>
            </a:stretch>
          </p:blipFill>
          <p:spPr>
            <a:xfrm>
              <a:off x="0" y="3865541"/>
              <a:ext cx="4637314" cy="2993837"/>
            </a:xfrm>
            <a:prstGeom prst="rect">
              <a:avLst/>
            </a:prstGeom>
          </p:spPr>
        </p:pic>
        <p:pic>
          <p:nvPicPr>
            <p:cNvPr id="108" name="图片 107"/>
            <p:cNvPicPr>
              <a:picLocks noChangeAspect="1"/>
            </p:cNvPicPr>
            <p:nvPr/>
          </p:nvPicPr>
          <p:blipFill rotWithShape="1">
            <a:blip r:embed="rId3" cstate="print">
              <a:extLst>
                <a:ext uri="{28A0092B-C50C-407E-A947-70E740481C1C}">
                  <a14:useLocalDpi xmlns:a14="http://schemas.microsoft.com/office/drawing/2010/main" val="0"/>
                </a:ext>
              </a:extLst>
            </a:blip>
            <a:srcRect l="18408" t="78843" r="29029" b="-604"/>
            <a:stretch>
              <a:fillRect/>
            </a:stretch>
          </p:blipFill>
          <p:spPr>
            <a:xfrm>
              <a:off x="3728557" y="6231220"/>
              <a:ext cx="2797630" cy="714732"/>
            </a:xfrm>
            <a:prstGeom prst="rect">
              <a:avLst/>
            </a:prstGeom>
            <a:effectLst>
              <a:softEdge rad="63500"/>
            </a:effectLst>
          </p:spPr>
        </p:pic>
        <p:pic>
          <p:nvPicPr>
            <p:cNvPr id="109" name="图片 108"/>
            <p:cNvPicPr>
              <a:picLocks noChangeAspect="1"/>
            </p:cNvPicPr>
            <p:nvPr/>
          </p:nvPicPr>
          <p:blipFill rotWithShape="1">
            <a:blip r:embed="rId3" cstate="print">
              <a:extLst>
                <a:ext uri="{28A0092B-C50C-407E-A947-70E740481C1C}">
                  <a14:useLocalDpi xmlns:a14="http://schemas.microsoft.com/office/drawing/2010/main" val="0"/>
                </a:ext>
              </a:extLst>
            </a:blip>
            <a:srcRect l="18408" t="78843" r="29029" b="-604"/>
            <a:stretch>
              <a:fillRect/>
            </a:stretch>
          </p:blipFill>
          <p:spPr>
            <a:xfrm>
              <a:off x="6379915" y="6216096"/>
              <a:ext cx="2797630" cy="714732"/>
            </a:xfrm>
            <a:prstGeom prst="rect">
              <a:avLst/>
            </a:prstGeom>
            <a:effectLst>
              <a:softEdge rad="63500"/>
            </a:effectLst>
          </p:spPr>
        </p:pic>
        <p:pic>
          <p:nvPicPr>
            <p:cNvPr id="110" name="图片 109"/>
            <p:cNvPicPr>
              <a:picLocks noChangeAspect="1"/>
            </p:cNvPicPr>
            <p:nvPr/>
          </p:nvPicPr>
          <p:blipFill rotWithShape="1">
            <a:blip r:embed="rId3" cstate="print">
              <a:extLst>
                <a:ext uri="{28A0092B-C50C-407E-A947-70E740481C1C}">
                  <a14:useLocalDpi xmlns:a14="http://schemas.microsoft.com/office/drawing/2010/main" val="0"/>
                </a:ext>
              </a:extLst>
            </a:blip>
            <a:srcRect l="18408" t="78843" r="29029" b="-604"/>
            <a:stretch>
              <a:fillRect/>
            </a:stretch>
          </p:blipFill>
          <p:spPr>
            <a:xfrm>
              <a:off x="9036029" y="6223658"/>
              <a:ext cx="2797630" cy="714732"/>
            </a:xfrm>
            <a:prstGeom prst="rect">
              <a:avLst/>
            </a:prstGeom>
            <a:effectLst>
              <a:softEdge rad="63500"/>
            </a:effectLst>
          </p:spPr>
        </p:pic>
      </p:grpSp>
      <p:grpSp>
        <p:nvGrpSpPr>
          <p:cNvPr id="63" name="组合 62"/>
          <p:cNvGrpSpPr/>
          <p:nvPr/>
        </p:nvGrpSpPr>
        <p:grpSpPr>
          <a:xfrm>
            <a:off x="1433958" y="1203274"/>
            <a:ext cx="4281626" cy="1021884"/>
            <a:chOff x="654510" y="348388"/>
            <a:chExt cx="4281626" cy="1021884"/>
          </a:xfrm>
        </p:grpSpPr>
        <p:grpSp>
          <p:nvGrpSpPr>
            <p:cNvPr id="64" name="组合 63"/>
            <p:cNvGrpSpPr/>
            <p:nvPr/>
          </p:nvGrpSpPr>
          <p:grpSpPr>
            <a:xfrm>
              <a:off x="654510" y="348388"/>
              <a:ext cx="1021890" cy="1021884"/>
              <a:chOff x="239350" y="1103842"/>
              <a:chExt cx="1462222" cy="1462220"/>
            </a:xfrm>
          </p:grpSpPr>
          <p:grpSp>
            <p:nvGrpSpPr>
              <p:cNvPr id="66" name="组合 65"/>
              <p:cNvGrpSpPr/>
              <p:nvPr/>
            </p:nvGrpSpPr>
            <p:grpSpPr>
              <a:xfrm>
                <a:off x="239350" y="1103842"/>
                <a:ext cx="1462222" cy="1462220"/>
                <a:chOff x="304800" y="673100"/>
                <a:chExt cx="4000500" cy="4000500"/>
              </a:xfrm>
              <a:effectLst>
                <a:outerShdw blurRad="444500" dist="254000" dir="8100000" algn="tr" rotWithShape="0">
                  <a:prstClr val="black">
                    <a:alpha val="50000"/>
                  </a:prstClr>
                </a:outerShdw>
              </a:effectLst>
            </p:grpSpPr>
            <p:sp>
              <p:nvSpPr>
                <p:cNvPr id="68"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4400" b="1">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4400" b="1" dirty="0">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67" name="椭圆 66"/>
              <p:cNvSpPr/>
              <p:nvPr/>
            </p:nvSpPr>
            <p:spPr>
              <a:xfrm>
                <a:off x="465007" y="1321129"/>
                <a:ext cx="1010571" cy="1010572"/>
              </a:xfrm>
              <a:prstGeom prst="ellipse">
                <a:avLst/>
              </a:prstGeom>
              <a:gradFill>
                <a:gsLst>
                  <a:gs pos="0">
                    <a:srgbClr val="0F87C3"/>
                  </a:gs>
                  <a:gs pos="100000">
                    <a:srgbClr val="0B345D"/>
                  </a:gs>
                </a:gsLst>
                <a:lin ang="27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Arial" panose="020B0604020202020204" pitchFamily="34" charset="0"/>
                    <a:ea typeface="思源黑体 CN Normal" panose="020B0400000000000000" pitchFamily="34" charset="-122"/>
                    <a:sym typeface="Arial" panose="020B0604020202020204" pitchFamily="34" charset="0"/>
                  </a:rPr>
                  <a:t>一</a:t>
                </a:r>
              </a:p>
            </p:txBody>
          </p:sp>
        </p:grpSp>
        <p:sp>
          <p:nvSpPr>
            <p:cNvPr id="65" name="TextBox 77"/>
            <p:cNvSpPr txBox="1"/>
            <p:nvPr/>
          </p:nvSpPr>
          <p:spPr>
            <a:xfrm>
              <a:off x="1888055" y="566943"/>
              <a:ext cx="3048081" cy="584775"/>
            </a:xfrm>
            <a:prstGeom prst="rect">
              <a:avLst/>
            </a:prstGeom>
            <a:noFill/>
          </p:spPr>
          <p:txBody>
            <a:bodyPr wrap="square" rtlCol="0">
              <a:spAutoFit/>
            </a:bodyPr>
            <a:lstStyle/>
            <a:p>
              <a:r>
                <a:rPr lang="zh-CN" altLang="en-US" sz="3200" dirty="0">
                  <a:latin typeface="思源黑体 CN Bold" panose="020B0800000000000000" pitchFamily="34" charset="-122"/>
                  <a:ea typeface="思源黑体 CN Bold" panose="020B0800000000000000" pitchFamily="34" charset="-122"/>
                  <a:sym typeface="Arial" panose="020B0604020202020204" pitchFamily="34" charset="0"/>
                </a:rPr>
                <a:t>项目设计与准备</a:t>
              </a:r>
            </a:p>
          </p:txBody>
        </p:sp>
      </p:grpSp>
      <p:sp>
        <p:nvSpPr>
          <p:cNvPr id="3" name="文本框 2">
            <a:extLst>
              <a:ext uri="{FF2B5EF4-FFF2-40B4-BE49-F238E27FC236}">
                <a16:creationId xmlns:a16="http://schemas.microsoft.com/office/drawing/2014/main" id="{0B2538EA-0E18-DB14-1204-2A46B037F420}"/>
              </a:ext>
            </a:extLst>
          </p:cNvPr>
          <p:cNvSpPr txBox="1"/>
          <p:nvPr/>
        </p:nvSpPr>
        <p:spPr>
          <a:xfrm>
            <a:off x="940168" y="2491735"/>
            <a:ext cx="9823909" cy="3323346"/>
          </a:xfrm>
          <a:prstGeom prst="rect">
            <a:avLst/>
          </a:prstGeom>
          <a:noFill/>
        </p:spPr>
        <p:txBody>
          <a:bodyPr wrap="square">
            <a:spAutoFit/>
          </a:bodyPr>
          <a:lstStyle/>
          <a:p>
            <a:pPr indent="267970" algn="just">
              <a:lnSpc>
                <a:spcPct val="156000"/>
              </a:lnSpc>
              <a:spcBef>
                <a:spcPts val="600"/>
              </a:spcBef>
              <a:spcAft>
                <a:spcPts val="600"/>
              </a:spcAft>
            </a:pPr>
            <a:r>
              <a:rPr lang="en-US" altLang="zh-CN" sz="1600" b="1" kern="100" dirty="0">
                <a:effectLst/>
                <a:latin typeface="Microsoft YaHei" panose="020B0503020204020204" pitchFamily="34" charset="-122"/>
                <a:ea typeface="Microsoft YaHei" panose="020B0503020204020204" pitchFamily="34" charset="-122"/>
                <a:cs typeface="Times New Roman" panose="02020603050405020304" pitchFamily="18" charset="0"/>
              </a:rPr>
              <a:t>1. </a:t>
            </a:r>
            <a:r>
              <a:rPr lang="zh-CN" altLang="zh-CN" sz="1600" b="1" kern="100" dirty="0">
                <a:effectLst/>
                <a:latin typeface="Microsoft YaHei" panose="020B0503020204020204" pitchFamily="34" charset="-122"/>
                <a:ea typeface="Microsoft YaHei" panose="020B0503020204020204" pitchFamily="34" charset="-122"/>
                <a:cs typeface="Times New Roman" panose="02020603050405020304" pitchFamily="18" charset="0"/>
              </a:rPr>
              <a:t>项目设计</a:t>
            </a:r>
          </a:p>
          <a:p>
            <a:pPr indent="304800"/>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）根据公司总部各部门的信息点数选择合适的设备，建立基本的物理网络连接；</a:t>
            </a:r>
          </a:p>
          <a:p>
            <a:pPr indent="266700"/>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）规划并分配各部门的网段、网关；</a:t>
            </a:r>
          </a:p>
          <a:p>
            <a:pPr indent="266700"/>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3</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）根据业务要求创建并划分</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p>
          <a:p>
            <a:pPr indent="266700"/>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）配置三层交换机</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S3</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，实现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间的通信。</a:t>
            </a:r>
          </a:p>
          <a:p>
            <a:pPr indent="266700"/>
            <a:r>
              <a:rPr lang="zh-CN" altLang="zh-CN" sz="1800" dirty="0">
                <a:effectLst/>
                <a:latin typeface="宋体" panose="02010600030101010101" pitchFamily="2" charset="-122"/>
                <a:ea typeface="宋体" panose="02010600030101010101" pitchFamily="2" charset="-122"/>
                <a:cs typeface="宋体" panose="02010600030101010101" pitchFamily="2" charset="-122"/>
              </a:rPr>
              <a:t>具体实施步骤设计如下：</a:t>
            </a:r>
          </a:p>
          <a:p>
            <a:pPr indent="304800"/>
            <a:r>
              <a:rPr lang="zh-CN" altLang="zh-CN" sz="1800" dirty="0">
                <a:effectLst/>
                <a:latin typeface="宋体" panose="02010600030101010101" pitchFamily="2" charset="-122"/>
                <a:ea typeface="宋体" panose="02010600030101010101" pitchFamily="2" charset="-122"/>
                <a:cs typeface="宋体" panose="02010600030101010101" pitchFamily="2" charset="-122"/>
              </a:rPr>
              <a:t>本项目先</a:t>
            </a:r>
            <a:r>
              <a:rPr lang="zh-CN" altLang="zh-CN" sz="1800" dirty="0">
                <a:effectLst/>
                <a:latin typeface="宋体" panose="02010600030101010101" pitchFamily="2" charset="-122"/>
                <a:ea typeface="宋体" panose="02010600030101010101" pitchFamily="2" charset="-122"/>
                <a:cs typeface="Tahoma" panose="020B0604030504040204" pitchFamily="34" charset="0"/>
              </a:rPr>
              <a:t>尝试通过二层交换机级联，直接用</a:t>
            </a:r>
            <a:r>
              <a:rPr lang="en-US" altLang="zh-CN" sz="1800" dirty="0">
                <a:effectLst/>
                <a:latin typeface="宋体" panose="02010600030101010101" pitchFamily="2" charset="-122"/>
                <a:ea typeface="宋体" panose="02010600030101010101" pitchFamily="2" charset="-122"/>
                <a:cs typeface="Tahoma" panose="020B0604030504040204" pitchFamily="34" charset="0"/>
              </a:rPr>
              <a:t>LAN</a:t>
            </a:r>
            <a:r>
              <a:rPr lang="zh-CN" altLang="zh-CN" sz="1800" dirty="0">
                <a:effectLst/>
                <a:latin typeface="宋体" panose="02010600030101010101" pitchFamily="2" charset="-122"/>
                <a:ea typeface="宋体" panose="02010600030101010101" pitchFamily="2" charset="-122"/>
                <a:cs typeface="Tahoma" panose="020B0604030504040204" pitchFamily="34" charset="0"/>
              </a:rPr>
              <a:t>完成各部门子网组建，并分析这样建网的缺点，</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再使用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技术组建内部子网，并通过启用三层交换机的路由功能实现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间通信</a:t>
            </a:r>
            <a:r>
              <a:rPr lang="zh-CN" altLang="zh-CN" sz="1800" dirty="0">
                <a:effectLst/>
                <a:latin typeface="宋体" panose="02010600030101010101" pitchFamily="2" charset="-122"/>
                <a:ea typeface="宋体" panose="02010600030101010101" pitchFamily="2" charset="-122"/>
                <a:cs typeface="Tahoma" panose="020B0604030504040204" pitchFamily="34" charset="0"/>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本任务的工作流程：</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用二层交换机级联搭建各部门子网</a:t>
            </a:r>
            <a:r>
              <a:rPr lang="zh-CN" altLang="zh-CN" sz="1800" b="1" spc="1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测试部门内部及部门之间的连通性</a:t>
            </a:r>
            <a:r>
              <a:rPr lang="zh-CN" altLang="zh-CN" sz="1800" b="1" spc="1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在各交换机上创建相应</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b="1" spc="1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将接口加入</a:t>
            </a:r>
            <a:r>
              <a:rPr lang="en-US" altLang="zh-CN" sz="1800" spc="1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b="1" spc="1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测试部门内部及部门之间的连通性</a:t>
            </a:r>
            <a:r>
              <a:rPr lang="zh-CN" altLang="zh-CN" sz="1800" b="1" spc="1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定义</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虚接口地址</a:t>
            </a:r>
            <a:r>
              <a:rPr lang="zh-CN" altLang="zh-CN" sz="1800" b="1" spc="1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添加</a:t>
            </a:r>
            <a:r>
              <a:rPr lang="en-US" altLang="zh-CN" sz="1800" spc="100" dirty="0">
                <a:effectLst/>
                <a:latin typeface="宋体" panose="02010600030101010101" pitchFamily="2" charset="-122"/>
                <a:ea typeface="宋体" panose="02010600030101010101" pitchFamily="2" charset="-122"/>
                <a:cs typeface="宋体" panose="02010600030101010101" pitchFamily="2" charset="-122"/>
              </a:rPr>
              <a:t>PC</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机网关</a:t>
            </a:r>
            <a:r>
              <a:rPr lang="zh-CN" altLang="zh-CN" sz="1800" b="1" spc="1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测试部门内部及部门之间的连通性。</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0-#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CEC7DC80-024B-B0D9-8DD4-F29B3E70FA12}"/>
              </a:ext>
            </a:extLst>
          </p:cNvPr>
          <p:cNvSpPr txBox="1"/>
          <p:nvPr/>
        </p:nvSpPr>
        <p:spPr>
          <a:xfrm>
            <a:off x="852279" y="1114984"/>
            <a:ext cx="9703077" cy="2031325"/>
          </a:xfrm>
          <a:prstGeom prst="rect">
            <a:avLst/>
          </a:prstGeom>
          <a:noFill/>
        </p:spPr>
        <p:txBody>
          <a:bodyPr wrap="square">
            <a:spAutoFit/>
          </a:bodyPr>
          <a:lstStyle/>
          <a:p>
            <a:pPr indent="306070"/>
            <a:r>
              <a:rPr lang="en-US" altLang="zh-CN" sz="1800" b="1" dirty="0">
                <a:effectLst/>
                <a:latin typeface="宋体" panose="02010600030101010101" pitchFamily="2" charset="-122"/>
                <a:ea typeface="宋体" panose="02010600030101010101" pitchFamily="2" charset="-122"/>
                <a:cs typeface="宋体" panose="02010600030101010101" pitchFamily="2" charset="-122"/>
              </a:rPr>
              <a:t>3</a:t>
            </a:r>
            <a:r>
              <a:rPr lang="zh-CN" altLang="zh-CN" sz="1800" b="1" dirty="0">
                <a:effectLst/>
                <a:latin typeface="宋体" panose="02010600030101010101" pitchFamily="2" charset="-122"/>
                <a:ea typeface="宋体" panose="02010600030101010101" pitchFamily="2" charset="-122"/>
                <a:cs typeface="宋体" panose="02010600030101010101" pitchFamily="2" charset="-122"/>
              </a:rPr>
              <a:t>．通信</a:t>
            </a:r>
            <a:r>
              <a:rPr lang="zh-CN" altLang="en-US" b="1" dirty="0">
                <a:latin typeface="宋体" panose="02010600030101010101" pitchFamily="2" charset="-122"/>
                <a:ea typeface="宋体" panose="02010600030101010101" pitchFamily="2" charset="-122"/>
                <a:cs typeface="宋体" panose="02010600030101010101" pitchFamily="2" charset="-122"/>
              </a:rPr>
              <a:t>验证</a:t>
            </a:r>
            <a:endParaRPr lang="en-US" altLang="zh-CN" b="1" dirty="0">
              <a:latin typeface="宋体" panose="02010600030101010101" pitchFamily="2" charset="-122"/>
              <a:ea typeface="宋体" panose="02010600030101010101" pitchFamily="2" charset="-122"/>
              <a:cs typeface="宋体" panose="02010600030101010101" pitchFamily="2" charset="-122"/>
            </a:endParaRPr>
          </a:p>
          <a:p>
            <a:pPr indent="306070"/>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结论：</a:t>
            </a:r>
            <a:r>
              <a:rPr lang="en-US" altLang="zh-CN" sz="1800" spc="100" dirty="0">
                <a:effectLst/>
                <a:latin typeface="宋体" panose="02010600030101010101" pitchFamily="2" charset="-122"/>
                <a:ea typeface="宋体" panose="02010600030101010101" pitchFamily="2" charset="-122"/>
                <a:cs typeface="宋体" panose="02010600030101010101" pitchFamily="2" charset="-122"/>
              </a:rPr>
              <a:t>PC1</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与</a:t>
            </a:r>
            <a:r>
              <a:rPr lang="en-US" altLang="zh-CN" sz="1800" spc="100" dirty="0">
                <a:effectLst/>
                <a:latin typeface="宋体" panose="02010600030101010101" pitchFamily="2" charset="-122"/>
                <a:ea typeface="宋体" panose="02010600030101010101" pitchFamily="2" charset="-122"/>
                <a:cs typeface="宋体" panose="02010600030101010101" pitchFamily="2" charset="-122"/>
              </a:rPr>
              <a:t>PC2</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spc="100" dirty="0">
                <a:effectLst/>
                <a:latin typeface="宋体" panose="02010600030101010101" pitchFamily="2" charset="-122"/>
                <a:ea typeface="宋体" panose="02010600030101010101" pitchFamily="2" charset="-122"/>
                <a:cs typeface="宋体" panose="02010600030101010101" pitchFamily="2" charset="-122"/>
              </a:rPr>
              <a:t>PC3</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都可以相互</a:t>
            </a:r>
            <a:r>
              <a:rPr lang="en-US" altLang="zh-CN" sz="1800" spc="100" dirty="0">
                <a:effectLst/>
                <a:latin typeface="宋体" panose="02010600030101010101" pitchFamily="2" charset="-122"/>
                <a:ea typeface="宋体" panose="02010600030101010101" pitchFamily="2" charset="-122"/>
                <a:cs typeface="宋体" panose="02010600030101010101" pitchFamily="2" charset="-122"/>
              </a:rPr>
              <a:t>ping</a:t>
            </a:r>
            <a:r>
              <a:rPr lang="zh-CN" altLang="zh-CN" sz="1800" spc="100" dirty="0">
                <a:effectLst/>
                <a:latin typeface="宋体" panose="02010600030101010101" pitchFamily="2" charset="-122"/>
                <a:ea typeface="宋体" panose="02010600030101010101" pitchFamily="2" charset="-122"/>
                <a:cs typeface="宋体" panose="02010600030101010101" pitchFamily="2" charset="-122"/>
              </a:rPr>
              <a:t>通。</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indent="306070"/>
            <a:r>
              <a:rPr lang="zh-CN" altLang="zh-CN" sz="1800" kern="0" spc="100" dirty="0">
                <a:effectLst/>
                <a:ea typeface="宋体" panose="02010600030101010101" pitchFamily="2" charset="-122"/>
                <a:cs typeface="宋体" panose="02010600030101010101" pitchFamily="2" charset="-122"/>
              </a:rPr>
              <a:t>原因：</a:t>
            </a:r>
            <a:r>
              <a:rPr lang="en-US" altLang="zh-CN" sz="1800" kern="0" spc="100" dirty="0">
                <a:effectLst/>
                <a:ea typeface="宋体" panose="02010600030101010101" pitchFamily="2" charset="-122"/>
                <a:cs typeface="宋体" panose="02010600030101010101" pitchFamily="2" charset="-122"/>
              </a:rPr>
              <a:t>PC1</a:t>
            </a:r>
            <a:r>
              <a:rPr lang="zh-CN" altLang="zh-CN" sz="1800" kern="0" spc="100" dirty="0">
                <a:effectLst/>
                <a:ea typeface="宋体" panose="02010600030101010101" pitchFamily="2" charset="-122"/>
                <a:cs typeface="宋体" panose="02010600030101010101" pitchFamily="2" charset="-122"/>
              </a:rPr>
              <a:t>和</a:t>
            </a:r>
            <a:r>
              <a:rPr lang="en-US" altLang="zh-CN" sz="1800" kern="0" spc="100" dirty="0">
                <a:effectLst/>
                <a:ea typeface="宋体" panose="02010600030101010101" pitchFamily="2" charset="-122"/>
                <a:cs typeface="宋体" panose="02010600030101010101" pitchFamily="2" charset="-122"/>
              </a:rPr>
              <a:t>PC2</a:t>
            </a:r>
            <a:r>
              <a:rPr lang="zh-CN" altLang="zh-CN" sz="1800" kern="0" spc="100" dirty="0">
                <a:effectLst/>
                <a:ea typeface="宋体" panose="02010600030101010101" pitchFamily="2" charset="-122"/>
                <a:cs typeface="宋体" panose="02010600030101010101" pitchFamily="2" charset="-122"/>
              </a:rPr>
              <a:t>、</a:t>
            </a:r>
            <a:r>
              <a:rPr lang="en-US" altLang="zh-CN" sz="1800" kern="0" spc="100" dirty="0">
                <a:effectLst/>
                <a:ea typeface="宋体" panose="02010600030101010101" pitchFamily="2" charset="-122"/>
                <a:cs typeface="宋体" panose="02010600030101010101" pitchFamily="2" charset="-122"/>
              </a:rPr>
              <a:t>PC3</a:t>
            </a:r>
            <a:r>
              <a:rPr lang="zh-CN" altLang="zh-CN" sz="1800" kern="0" spc="100" dirty="0">
                <a:effectLst/>
                <a:ea typeface="宋体" panose="02010600030101010101" pitchFamily="2" charset="-122"/>
                <a:cs typeface="宋体" panose="02010600030101010101" pitchFamily="2" charset="-122"/>
              </a:rPr>
              <a:t>虽然在两个不同的网段，但是由于</a:t>
            </a:r>
            <a:r>
              <a:rPr lang="en-US" altLang="zh-CN" sz="1800" kern="0" spc="100" dirty="0">
                <a:effectLst/>
                <a:ea typeface="宋体" panose="02010600030101010101" pitchFamily="2" charset="-122"/>
                <a:cs typeface="宋体" panose="02010600030101010101" pitchFamily="2" charset="-122"/>
              </a:rPr>
              <a:t>S3</a:t>
            </a:r>
            <a:r>
              <a:rPr lang="zh-CN" altLang="zh-CN" sz="1800" kern="0" spc="100" dirty="0">
                <a:effectLst/>
                <a:ea typeface="宋体" panose="02010600030101010101" pitchFamily="2" charset="-122"/>
                <a:cs typeface="宋体" panose="02010600030101010101" pitchFamily="2" charset="-122"/>
              </a:rPr>
              <a:t>是三层交换机且启用了三层路由功能，所以通过</a:t>
            </a:r>
            <a:r>
              <a:rPr lang="en-US" altLang="zh-CN" sz="1800" kern="0" spc="100" dirty="0">
                <a:effectLst/>
                <a:ea typeface="宋体" panose="02010600030101010101" pitchFamily="2" charset="-122"/>
                <a:cs typeface="宋体" panose="02010600030101010101" pitchFamily="2" charset="-122"/>
              </a:rPr>
              <a:t>S3</a:t>
            </a:r>
            <a:r>
              <a:rPr lang="zh-CN" altLang="zh-CN" sz="1800" kern="0" spc="100" dirty="0">
                <a:effectLst/>
                <a:ea typeface="宋体" panose="02010600030101010101" pitchFamily="2" charset="-122"/>
                <a:cs typeface="宋体" panose="02010600030101010101" pitchFamily="2" charset="-122"/>
              </a:rPr>
              <a:t>路由功能实现了不同网段主机的互访</a:t>
            </a:r>
            <a:r>
              <a:rPr lang="zh-CN" altLang="en-US" sz="1800" kern="0" spc="100" dirty="0">
                <a:ea typeface="宋体" panose="02010600030101010101" pitchFamily="2" charset="-122"/>
                <a:cs typeface="宋体" panose="02010600030101010101" pitchFamily="2" charset="-122"/>
              </a:rPr>
              <a:t>。</a:t>
            </a:r>
            <a:endParaRPr lang="en-US" altLang="zh-CN" sz="1800" kern="0" spc="100" dirty="0">
              <a:ea typeface="宋体" panose="02010600030101010101" pitchFamily="2" charset="-122"/>
              <a:cs typeface="宋体" panose="02010600030101010101" pitchFamily="2" charset="-122"/>
            </a:endParaRPr>
          </a:p>
          <a:p>
            <a:pPr indent="306070"/>
            <a:r>
              <a:rPr lang="en-US" altLang="zh-CN" kern="0" spc="100" dirty="0">
                <a:ea typeface="宋体" panose="02010600030101010101" pitchFamily="2" charset="-122"/>
                <a:cs typeface="宋体" panose="02010600030101010101" pitchFamily="2" charset="-122"/>
              </a:rPr>
              <a:t>PC1</a:t>
            </a:r>
            <a:r>
              <a:rPr lang="zh-CN" altLang="en-US" kern="0" spc="100" dirty="0">
                <a:ea typeface="宋体" panose="02010600030101010101" pitchFamily="2" charset="-122"/>
                <a:cs typeface="宋体" panose="02010600030101010101" pitchFamily="2" charset="-122"/>
              </a:rPr>
              <a:t> </a:t>
            </a:r>
            <a:r>
              <a:rPr lang="en-US" altLang="zh-CN" kern="0" spc="100" dirty="0">
                <a:ea typeface="宋体" panose="02010600030101010101" pitchFamily="2" charset="-122"/>
                <a:cs typeface="宋体" panose="02010600030101010101" pitchFamily="2" charset="-122"/>
              </a:rPr>
              <a:t>ping</a:t>
            </a:r>
            <a:r>
              <a:rPr lang="zh-CN" altLang="en-US" kern="0" spc="100" dirty="0">
                <a:ea typeface="宋体" panose="02010600030101010101" pitchFamily="2" charset="-122"/>
                <a:cs typeface="宋体" panose="02010600030101010101" pitchFamily="2" charset="-122"/>
              </a:rPr>
              <a:t> </a:t>
            </a:r>
            <a:r>
              <a:rPr lang="en-US" altLang="zh-CN" kern="0" spc="100" dirty="0">
                <a:ea typeface="宋体" panose="02010600030101010101" pitchFamily="2" charset="-122"/>
                <a:cs typeface="宋体" panose="02010600030101010101" pitchFamily="2" charset="-122"/>
              </a:rPr>
              <a:t>PC2</a:t>
            </a:r>
            <a:r>
              <a:rPr lang="zh-CN" altLang="en-US" kern="0" spc="100" dirty="0">
                <a:ea typeface="宋体" panose="02010600030101010101" pitchFamily="2" charset="-122"/>
                <a:cs typeface="宋体" panose="02010600030101010101" pitchFamily="2" charset="-122"/>
              </a:rPr>
              <a:t>、</a:t>
            </a:r>
            <a:r>
              <a:rPr lang="en-US" altLang="zh-CN" kern="0" spc="100" dirty="0">
                <a:ea typeface="宋体" panose="02010600030101010101" pitchFamily="2" charset="-122"/>
                <a:cs typeface="宋体" panose="02010600030101010101" pitchFamily="2" charset="-122"/>
              </a:rPr>
              <a:t>PC3</a:t>
            </a:r>
            <a:r>
              <a:rPr lang="zh-CN" altLang="en-US" kern="0" spc="100" dirty="0">
                <a:ea typeface="宋体" panose="02010600030101010101" pitchFamily="2" charset="-122"/>
                <a:cs typeface="宋体" panose="02010600030101010101" pitchFamily="2" charset="-122"/>
              </a:rPr>
              <a:t>的结果如图</a:t>
            </a:r>
            <a:r>
              <a:rPr lang="en-US" altLang="zh-CN" kern="0" spc="100" dirty="0">
                <a:ea typeface="宋体" panose="02010600030101010101" pitchFamily="2" charset="-122"/>
                <a:cs typeface="宋体" panose="02010600030101010101" pitchFamily="2" charset="-122"/>
              </a:rPr>
              <a:t>15</a:t>
            </a:r>
            <a:r>
              <a:rPr lang="zh-CN" altLang="en-US" kern="0" spc="100" dirty="0">
                <a:ea typeface="宋体" panose="02010600030101010101" pitchFamily="2" charset="-122"/>
                <a:cs typeface="宋体" panose="02010600030101010101" pitchFamily="2" charset="-122"/>
              </a:rPr>
              <a:t>、图</a:t>
            </a:r>
            <a:r>
              <a:rPr lang="en-US" altLang="zh-CN" kern="0" spc="100" dirty="0">
                <a:ea typeface="宋体" panose="02010600030101010101" pitchFamily="2" charset="-122"/>
                <a:cs typeface="宋体" panose="02010600030101010101" pitchFamily="2" charset="-122"/>
              </a:rPr>
              <a:t>16</a:t>
            </a:r>
            <a:r>
              <a:rPr lang="zh-CN" altLang="en-US" kern="0" spc="100" dirty="0">
                <a:ea typeface="宋体" panose="02010600030101010101" pitchFamily="2" charset="-122"/>
                <a:cs typeface="宋体" panose="02010600030101010101" pitchFamily="2" charset="-122"/>
              </a:rPr>
              <a:t>所示。</a:t>
            </a:r>
            <a:endParaRPr lang="en-US" altLang="zh-CN" kern="0" spc="100" dirty="0">
              <a:ea typeface="宋体" panose="02010600030101010101" pitchFamily="2" charset="-122"/>
              <a:cs typeface="宋体" panose="02010600030101010101" pitchFamily="2" charset="-122"/>
            </a:endParaRPr>
          </a:p>
          <a:p>
            <a:pPr indent="306070"/>
            <a:r>
              <a:rPr lang="en-US" altLang="zh-CN" sz="1800" kern="0" spc="100" dirty="0">
                <a:ea typeface="宋体" panose="02010600030101010101" pitchFamily="2" charset="-122"/>
                <a:cs typeface="宋体" panose="02010600030101010101" pitchFamily="2" charset="-122"/>
              </a:rPr>
              <a:t>PC2</a:t>
            </a:r>
            <a:r>
              <a:rPr lang="zh-CN" altLang="en-US" sz="1800" kern="0" spc="100" dirty="0">
                <a:ea typeface="宋体" panose="02010600030101010101" pitchFamily="2" charset="-122"/>
                <a:cs typeface="宋体" panose="02010600030101010101" pitchFamily="2" charset="-122"/>
              </a:rPr>
              <a:t> </a:t>
            </a:r>
            <a:r>
              <a:rPr lang="en-US" altLang="zh-CN" sz="1800" kern="0" spc="100" dirty="0">
                <a:ea typeface="宋体" panose="02010600030101010101" pitchFamily="2" charset="-122"/>
                <a:cs typeface="宋体" panose="02010600030101010101" pitchFamily="2" charset="-122"/>
              </a:rPr>
              <a:t>ping</a:t>
            </a:r>
            <a:r>
              <a:rPr lang="zh-CN" altLang="en-US" sz="1800" kern="0" spc="100" dirty="0">
                <a:ea typeface="宋体" panose="02010600030101010101" pitchFamily="2" charset="-122"/>
                <a:cs typeface="宋体" panose="02010600030101010101" pitchFamily="2" charset="-122"/>
              </a:rPr>
              <a:t> </a:t>
            </a:r>
            <a:r>
              <a:rPr lang="en-US" altLang="zh-CN" sz="1800" kern="0" spc="100" dirty="0">
                <a:ea typeface="宋体" panose="02010600030101010101" pitchFamily="2" charset="-122"/>
                <a:cs typeface="宋体" panose="02010600030101010101" pitchFamily="2" charset="-122"/>
              </a:rPr>
              <a:t>PC1</a:t>
            </a:r>
            <a:r>
              <a:rPr lang="zh-CN" altLang="en-US" sz="1800" kern="0" spc="100" dirty="0">
                <a:ea typeface="宋体" panose="02010600030101010101" pitchFamily="2" charset="-122"/>
                <a:cs typeface="宋体" panose="02010600030101010101" pitchFamily="2" charset="-122"/>
              </a:rPr>
              <a:t>、</a:t>
            </a:r>
            <a:r>
              <a:rPr lang="en-US" altLang="zh-CN" sz="1800" kern="0" spc="100" dirty="0">
                <a:ea typeface="宋体" panose="02010600030101010101" pitchFamily="2" charset="-122"/>
                <a:cs typeface="宋体" panose="02010600030101010101" pitchFamily="2" charset="-122"/>
              </a:rPr>
              <a:t>PC3</a:t>
            </a:r>
            <a:r>
              <a:rPr lang="zh-CN" altLang="en-US" sz="1800" kern="0" spc="100" dirty="0">
                <a:ea typeface="宋体" panose="02010600030101010101" pitchFamily="2" charset="-122"/>
                <a:cs typeface="宋体" panose="02010600030101010101" pitchFamily="2" charset="-122"/>
              </a:rPr>
              <a:t>的结果如图</a:t>
            </a:r>
            <a:r>
              <a:rPr lang="en-US" altLang="zh-CN" sz="1800" kern="0" spc="100" dirty="0">
                <a:ea typeface="宋体" panose="02010600030101010101" pitchFamily="2" charset="-122"/>
                <a:cs typeface="宋体" panose="02010600030101010101" pitchFamily="2" charset="-122"/>
              </a:rPr>
              <a:t>17</a:t>
            </a:r>
            <a:r>
              <a:rPr lang="zh-CN" altLang="en-US" sz="1800" kern="0" spc="100" dirty="0">
                <a:ea typeface="宋体" panose="02010600030101010101" pitchFamily="2" charset="-122"/>
                <a:cs typeface="宋体" panose="02010600030101010101" pitchFamily="2" charset="-122"/>
              </a:rPr>
              <a:t>、图</a:t>
            </a:r>
            <a:r>
              <a:rPr lang="en-US" altLang="zh-CN" sz="1800" kern="0" spc="100" dirty="0">
                <a:ea typeface="宋体" panose="02010600030101010101" pitchFamily="2" charset="-122"/>
                <a:cs typeface="宋体" panose="02010600030101010101" pitchFamily="2" charset="-122"/>
              </a:rPr>
              <a:t>18</a:t>
            </a:r>
            <a:r>
              <a:rPr lang="zh-CN" altLang="en-US" sz="1800" kern="0" spc="100" dirty="0">
                <a:ea typeface="宋体" panose="02010600030101010101" pitchFamily="2" charset="-122"/>
                <a:cs typeface="宋体" panose="02010600030101010101" pitchFamily="2" charset="-122"/>
              </a:rPr>
              <a:t>所示。</a:t>
            </a:r>
            <a:endParaRPr lang="en-US" altLang="zh-CN" sz="1800" kern="0" spc="100" dirty="0">
              <a:ea typeface="宋体" panose="02010600030101010101" pitchFamily="2" charset="-122"/>
              <a:cs typeface="宋体" panose="02010600030101010101" pitchFamily="2" charset="-122"/>
            </a:endParaRPr>
          </a:p>
          <a:p>
            <a:pPr indent="306070"/>
            <a:r>
              <a:rPr lang="en-US" altLang="zh-CN" kern="0" spc="100" dirty="0">
                <a:ea typeface="宋体" panose="02010600030101010101" pitchFamily="2" charset="-122"/>
                <a:cs typeface="宋体" panose="02010600030101010101" pitchFamily="2" charset="-122"/>
              </a:rPr>
              <a:t>PC3</a:t>
            </a:r>
            <a:r>
              <a:rPr lang="zh-CN" altLang="en-US" kern="0" spc="100" dirty="0">
                <a:ea typeface="宋体" panose="02010600030101010101" pitchFamily="2" charset="-122"/>
                <a:cs typeface="宋体" panose="02010600030101010101" pitchFamily="2" charset="-122"/>
              </a:rPr>
              <a:t> </a:t>
            </a:r>
            <a:r>
              <a:rPr lang="en-US" altLang="zh-CN" kern="0" spc="100" dirty="0">
                <a:ea typeface="宋体" panose="02010600030101010101" pitchFamily="2" charset="-122"/>
                <a:cs typeface="宋体" panose="02010600030101010101" pitchFamily="2" charset="-122"/>
              </a:rPr>
              <a:t>ping</a:t>
            </a:r>
            <a:r>
              <a:rPr lang="zh-CN" altLang="en-US" kern="0" spc="100" dirty="0">
                <a:ea typeface="宋体" panose="02010600030101010101" pitchFamily="2" charset="-122"/>
                <a:cs typeface="宋体" panose="02010600030101010101" pitchFamily="2" charset="-122"/>
              </a:rPr>
              <a:t> </a:t>
            </a:r>
            <a:r>
              <a:rPr lang="en-US" altLang="zh-CN" kern="0" spc="100" dirty="0">
                <a:ea typeface="宋体" panose="02010600030101010101" pitchFamily="2" charset="-122"/>
                <a:cs typeface="宋体" panose="02010600030101010101" pitchFamily="2" charset="-122"/>
              </a:rPr>
              <a:t>PC1</a:t>
            </a:r>
            <a:r>
              <a:rPr lang="zh-CN" altLang="en-US" kern="0" spc="100" dirty="0">
                <a:ea typeface="宋体" panose="02010600030101010101" pitchFamily="2" charset="-122"/>
                <a:cs typeface="宋体" panose="02010600030101010101" pitchFamily="2" charset="-122"/>
              </a:rPr>
              <a:t>、</a:t>
            </a:r>
            <a:r>
              <a:rPr lang="en-US" altLang="zh-CN" kern="0" spc="100" dirty="0">
                <a:ea typeface="宋体" panose="02010600030101010101" pitchFamily="2" charset="-122"/>
                <a:cs typeface="宋体" panose="02010600030101010101" pitchFamily="2" charset="-122"/>
              </a:rPr>
              <a:t>PC2</a:t>
            </a:r>
            <a:r>
              <a:rPr lang="zh-CN" altLang="en-US" kern="0" spc="100" dirty="0">
                <a:ea typeface="宋体" panose="02010600030101010101" pitchFamily="2" charset="-122"/>
                <a:cs typeface="宋体" panose="02010600030101010101" pitchFamily="2" charset="-122"/>
              </a:rPr>
              <a:t>的结果如图</a:t>
            </a:r>
            <a:r>
              <a:rPr lang="en-US" altLang="zh-CN" kern="0" spc="100" dirty="0">
                <a:ea typeface="宋体" panose="02010600030101010101" pitchFamily="2" charset="-122"/>
                <a:cs typeface="宋体" panose="02010600030101010101" pitchFamily="2" charset="-122"/>
              </a:rPr>
              <a:t>19</a:t>
            </a:r>
            <a:r>
              <a:rPr lang="zh-CN" altLang="en-US" kern="0" spc="100" dirty="0">
                <a:ea typeface="宋体" panose="02010600030101010101" pitchFamily="2" charset="-122"/>
                <a:cs typeface="宋体" panose="02010600030101010101" pitchFamily="2" charset="-122"/>
              </a:rPr>
              <a:t>、图</a:t>
            </a:r>
            <a:r>
              <a:rPr lang="en-US" altLang="zh-CN" kern="0" spc="100" dirty="0">
                <a:ea typeface="宋体" panose="02010600030101010101" pitchFamily="2" charset="-122"/>
                <a:cs typeface="宋体" panose="02010600030101010101" pitchFamily="2" charset="-122"/>
              </a:rPr>
              <a:t>20</a:t>
            </a:r>
            <a:r>
              <a:rPr lang="zh-CN" altLang="en-US" kern="0" spc="100" dirty="0">
                <a:ea typeface="宋体" panose="02010600030101010101" pitchFamily="2" charset="-122"/>
                <a:cs typeface="宋体" panose="02010600030101010101" pitchFamily="2" charset="-122"/>
              </a:rPr>
              <a:t>所示。</a:t>
            </a:r>
            <a:endParaRPr lang="en-US" altLang="zh-CN" sz="1800" kern="0" spc="100" dirty="0">
              <a:ea typeface="宋体" panose="02010600030101010101" pitchFamily="2" charset="-122"/>
              <a:cs typeface="宋体" panose="02010600030101010101" pitchFamily="2" charset="-122"/>
            </a:endParaRPr>
          </a:p>
        </p:txBody>
      </p:sp>
      <p:pic>
        <p:nvPicPr>
          <p:cNvPr id="7" name="图片 6" descr="屏幕上有字&#10;&#10;中度可信度描述已自动生成">
            <a:extLst>
              <a:ext uri="{FF2B5EF4-FFF2-40B4-BE49-F238E27FC236}">
                <a16:creationId xmlns:a16="http://schemas.microsoft.com/office/drawing/2014/main" id="{E7DDEC81-F54F-9547-A05E-8211F70CF6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2954" y="3429000"/>
            <a:ext cx="4530863" cy="2251757"/>
          </a:xfrm>
          <a:prstGeom prst="rect">
            <a:avLst/>
          </a:prstGeom>
        </p:spPr>
      </p:pic>
      <p:sp>
        <p:nvSpPr>
          <p:cNvPr id="8" name="文本框 7">
            <a:extLst>
              <a:ext uri="{FF2B5EF4-FFF2-40B4-BE49-F238E27FC236}">
                <a16:creationId xmlns:a16="http://schemas.microsoft.com/office/drawing/2014/main" id="{3F7478BA-4612-6984-7639-577F1CDDC4A5}"/>
              </a:ext>
            </a:extLst>
          </p:cNvPr>
          <p:cNvSpPr txBox="1"/>
          <p:nvPr/>
        </p:nvSpPr>
        <p:spPr>
          <a:xfrm>
            <a:off x="1353850" y="5680757"/>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15</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PC1</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PC2</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结果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descr="屏幕上有字&#10;&#10;中度可信度描述已自动生成">
            <a:extLst>
              <a:ext uri="{FF2B5EF4-FFF2-40B4-BE49-F238E27FC236}">
                <a16:creationId xmlns:a16="http://schemas.microsoft.com/office/drawing/2014/main" id="{469E5510-FE20-088F-99A4-862B87E4F8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9766" y="3421307"/>
            <a:ext cx="4638790" cy="2259450"/>
          </a:xfrm>
          <a:prstGeom prst="rect">
            <a:avLst/>
          </a:prstGeom>
        </p:spPr>
      </p:pic>
      <p:sp>
        <p:nvSpPr>
          <p:cNvPr id="11" name="文本框 10">
            <a:extLst>
              <a:ext uri="{FF2B5EF4-FFF2-40B4-BE49-F238E27FC236}">
                <a16:creationId xmlns:a16="http://schemas.microsoft.com/office/drawing/2014/main" id="{AA22D1CE-1883-A3DD-7859-C2A22198299F}"/>
              </a:ext>
            </a:extLst>
          </p:cNvPr>
          <p:cNvSpPr txBox="1"/>
          <p:nvPr/>
        </p:nvSpPr>
        <p:spPr>
          <a:xfrm>
            <a:off x="6614134" y="5680757"/>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16</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PC1</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PC3</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结果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531654205"/>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屏幕上有字&#10;&#10;中度可信度描述已自动生成">
            <a:extLst>
              <a:ext uri="{FF2B5EF4-FFF2-40B4-BE49-F238E27FC236}">
                <a16:creationId xmlns:a16="http://schemas.microsoft.com/office/drawing/2014/main" id="{C81A9966-A5F7-09EE-E590-CC8CBD436D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1468" y="1178933"/>
            <a:ext cx="3777523" cy="1956076"/>
          </a:xfrm>
          <a:prstGeom prst="rect">
            <a:avLst/>
          </a:prstGeom>
        </p:spPr>
      </p:pic>
      <p:pic>
        <p:nvPicPr>
          <p:cNvPr id="7" name="图片 6" descr="屏幕上有字&#10;&#10;中度可信度描述已自动生成">
            <a:extLst>
              <a:ext uri="{FF2B5EF4-FFF2-40B4-BE49-F238E27FC236}">
                <a16:creationId xmlns:a16="http://schemas.microsoft.com/office/drawing/2014/main" id="{CC9409D7-F327-3CDD-DAEB-ADBD43B01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6521" y="1178932"/>
            <a:ext cx="3896313" cy="1956076"/>
          </a:xfrm>
          <a:prstGeom prst="rect">
            <a:avLst/>
          </a:prstGeom>
        </p:spPr>
      </p:pic>
      <p:sp>
        <p:nvSpPr>
          <p:cNvPr id="8" name="文本框 7">
            <a:extLst>
              <a:ext uri="{FF2B5EF4-FFF2-40B4-BE49-F238E27FC236}">
                <a16:creationId xmlns:a16="http://schemas.microsoft.com/office/drawing/2014/main" id="{11429A71-2CF7-13C3-C5D6-DEBC2C8DA624}"/>
              </a:ext>
            </a:extLst>
          </p:cNvPr>
          <p:cNvSpPr txBox="1"/>
          <p:nvPr/>
        </p:nvSpPr>
        <p:spPr>
          <a:xfrm>
            <a:off x="1244520" y="3168649"/>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17</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PC2</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PC1</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结果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a:extLst>
              <a:ext uri="{FF2B5EF4-FFF2-40B4-BE49-F238E27FC236}">
                <a16:creationId xmlns:a16="http://schemas.microsoft.com/office/drawing/2014/main" id="{4289A066-EB21-6E92-A948-7218E4E1C340}"/>
              </a:ext>
            </a:extLst>
          </p:cNvPr>
          <p:cNvSpPr txBox="1"/>
          <p:nvPr/>
        </p:nvSpPr>
        <p:spPr>
          <a:xfrm>
            <a:off x="6455938" y="3168649"/>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18</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PC2</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PC3</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结果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descr="屏幕上有字&#10;&#10;中度可信度描述已自动生成">
            <a:extLst>
              <a:ext uri="{FF2B5EF4-FFF2-40B4-BE49-F238E27FC236}">
                <a16:creationId xmlns:a16="http://schemas.microsoft.com/office/drawing/2014/main" id="{0E7B89A2-EF68-66D4-982C-B896CD3DF6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1468" y="3859855"/>
            <a:ext cx="3789292" cy="2006566"/>
          </a:xfrm>
          <a:prstGeom prst="rect">
            <a:avLst/>
          </a:prstGeom>
        </p:spPr>
      </p:pic>
      <p:sp>
        <p:nvSpPr>
          <p:cNvPr id="12" name="文本框 11">
            <a:extLst>
              <a:ext uri="{FF2B5EF4-FFF2-40B4-BE49-F238E27FC236}">
                <a16:creationId xmlns:a16="http://schemas.microsoft.com/office/drawing/2014/main" id="{1BEFAA12-9F28-1CBA-BB6A-00691BB5167F}"/>
              </a:ext>
            </a:extLst>
          </p:cNvPr>
          <p:cNvSpPr txBox="1"/>
          <p:nvPr/>
        </p:nvSpPr>
        <p:spPr>
          <a:xfrm>
            <a:off x="1244520" y="5931813"/>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dirty="0">
                <a:latin typeface="宋体" panose="02010600030101010101" pitchFamily="2" charset="-122"/>
                <a:ea typeface="黑体" panose="02010609060101010101" pitchFamily="49" charset="-122"/>
                <a:cs typeface="宋体" panose="02010600030101010101" pitchFamily="2" charset="-122"/>
              </a:rPr>
              <a:t>19</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PC3</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PC1</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结果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descr="文本&#10;&#10;描述已自动生成">
            <a:extLst>
              <a:ext uri="{FF2B5EF4-FFF2-40B4-BE49-F238E27FC236}">
                <a16:creationId xmlns:a16="http://schemas.microsoft.com/office/drawing/2014/main" id="{9F25231B-C5AF-EA2F-E2D8-FCD324E4C7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26521" y="3859855"/>
            <a:ext cx="3896313" cy="2006566"/>
          </a:xfrm>
          <a:prstGeom prst="rect">
            <a:avLst/>
          </a:prstGeom>
        </p:spPr>
      </p:pic>
      <p:sp>
        <p:nvSpPr>
          <p:cNvPr id="15" name="文本框 14">
            <a:extLst>
              <a:ext uri="{FF2B5EF4-FFF2-40B4-BE49-F238E27FC236}">
                <a16:creationId xmlns:a16="http://schemas.microsoft.com/office/drawing/2014/main" id="{917FAE45-DD60-CC65-E619-7C8B92A1A722}"/>
              </a:ext>
            </a:extLst>
          </p:cNvPr>
          <p:cNvSpPr txBox="1"/>
          <p:nvPr/>
        </p:nvSpPr>
        <p:spPr>
          <a:xfrm>
            <a:off x="6455938" y="5931813"/>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20 PC3</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ping</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 </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PC2</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结果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755517713"/>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6CE6C73-855E-BF2F-ACC1-348C20BB8F80}"/>
              </a:ext>
            </a:extLst>
          </p:cNvPr>
          <p:cNvSpPr txBox="1"/>
          <p:nvPr/>
        </p:nvSpPr>
        <p:spPr>
          <a:xfrm>
            <a:off x="1701661" y="1876196"/>
            <a:ext cx="8788677" cy="2509598"/>
          </a:xfrm>
          <a:prstGeom prst="rect">
            <a:avLst/>
          </a:prstGeom>
          <a:noFill/>
        </p:spPr>
        <p:txBody>
          <a:bodyPr wrap="square">
            <a:spAutoFit/>
          </a:bodyPr>
          <a:lstStyle/>
          <a:p>
            <a:pPr indent="267970" algn="just">
              <a:lnSpc>
                <a:spcPct val="156000"/>
              </a:lnSpc>
              <a:spcBef>
                <a:spcPts val="600"/>
              </a:spcBef>
              <a:spcAft>
                <a:spcPts val="600"/>
              </a:spcAft>
            </a:pPr>
            <a:r>
              <a:rPr lang="en-US" altLang="zh-CN" b="1" kern="100" dirty="0">
                <a:effectLst/>
                <a:latin typeface="Microsoft YaHei" panose="020B0503020204020204" pitchFamily="34" charset="-122"/>
                <a:ea typeface="Microsoft YaHei" panose="020B0503020204020204" pitchFamily="34" charset="-122"/>
                <a:cs typeface="Times New Roman" panose="02020603050405020304" pitchFamily="18" charset="0"/>
              </a:rPr>
              <a:t>2. </a:t>
            </a:r>
            <a:r>
              <a:rPr lang="zh-CN" altLang="zh-CN" b="1" kern="100" dirty="0">
                <a:effectLst/>
                <a:latin typeface="Microsoft YaHei" panose="020B0503020204020204" pitchFamily="34" charset="-122"/>
                <a:ea typeface="Microsoft YaHei" panose="020B0503020204020204" pitchFamily="34" charset="-122"/>
                <a:cs typeface="Times New Roman" panose="02020603050405020304" pitchFamily="18" charset="0"/>
              </a:rPr>
              <a:t>项目准备</a:t>
            </a:r>
          </a:p>
          <a:p>
            <a:pPr marL="342900" lvl="0" indent="-342900" algn="just">
              <a:buFont typeface="Wingdings" pitchFamily="2" charset="2"/>
              <a:buChar char=""/>
              <a:tabLst>
                <a:tab pos="444500" algn="l"/>
              </a:tabLst>
            </a:pPr>
            <a:r>
              <a:rPr lang="zh-CN" altLang="zh-CN" sz="1800" kern="0" dirty="0">
                <a:solidFill>
                  <a:srgbClr val="000000"/>
                </a:solidFill>
                <a:effectLst/>
                <a:latin typeface="Times New Roman" panose="02020603050405020304" pitchFamily="18" charset="0"/>
                <a:ea typeface="宋体" panose="02010600030101010101" pitchFamily="2" charset="-122"/>
              </a:rPr>
              <a:t>方案一：真实设备操作（以组为单位，小组成员协作，共同完成实训）</a:t>
            </a:r>
            <a:endParaRPr lang="zh-CN" altLang="zh-CN" sz="1600" kern="1000" dirty="0">
              <a:effectLst/>
              <a:latin typeface="Times New Roman" panose="02020603050405020304" pitchFamily="18" charset="0"/>
              <a:ea typeface="方正书宋简体"/>
            </a:endParaRPr>
          </a:p>
          <a:p>
            <a:pPr marL="342900" lvl="0" indent="-342900" algn="just">
              <a:buFont typeface="Wingdings" pitchFamily="2" charset="2"/>
              <a:buChar char=""/>
              <a:tabLst>
                <a:tab pos="444500" algn="l"/>
                <a:tab pos="444500" algn="l"/>
                <a:tab pos="733425" algn="l"/>
              </a:tabLst>
            </a:pPr>
            <a:r>
              <a:rPr lang="en-US" altLang="zh-CN" sz="1800" kern="0" dirty="0">
                <a:solidFill>
                  <a:srgbClr val="000000"/>
                </a:solidFill>
                <a:effectLst/>
                <a:latin typeface="Times New Roman" panose="02020603050405020304" pitchFamily="18" charset="0"/>
                <a:ea typeface="宋体" panose="02010600030101010101" pitchFamily="2" charset="-122"/>
              </a:rPr>
              <a:t>Huawei</a:t>
            </a:r>
            <a:r>
              <a:rPr lang="zh-CN" altLang="zh-CN" sz="1800" kern="0" dirty="0">
                <a:solidFill>
                  <a:srgbClr val="000000"/>
                </a:solidFill>
                <a:effectLst/>
                <a:latin typeface="Times New Roman" panose="02020603050405020304" pitchFamily="18" charset="0"/>
                <a:ea typeface="宋体" panose="02010600030101010101" pitchFamily="2" charset="-122"/>
              </a:rPr>
              <a:t>交换机、配置线、台式机或笔记本电脑</a:t>
            </a:r>
            <a:endParaRPr lang="zh-CN" altLang="zh-CN" sz="1600" kern="1000" dirty="0">
              <a:effectLst/>
              <a:latin typeface="Times New Roman" panose="02020603050405020304" pitchFamily="18" charset="0"/>
              <a:ea typeface="方正书宋简体"/>
            </a:endParaRPr>
          </a:p>
          <a:p>
            <a:pPr marL="342900" lvl="0" indent="-342900" algn="just">
              <a:buFont typeface="Wingdings" pitchFamily="2" charset="2"/>
              <a:buChar char=""/>
              <a:tabLst>
                <a:tab pos="444500" algn="l"/>
                <a:tab pos="444500" algn="l"/>
                <a:tab pos="733425" algn="l"/>
              </a:tabLst>
            </a:pPr>
            <a:r>
              <a:rPr lang="zh-CN" altLang="zh-CN" sz="1800" kern="0" dirty="0">
                <a:solidFill>
                  <a:srgbClr val="000000"/>
                </a:solidFill>
                <a:effectLst/>
                <a:latin typeface="Times New Roman" panose="02020603050405020304" pitchFamily="18" charset="0"/>
                <a:ea typeface="宋体" panose="02010600030101010101" pitchFamily="2" charset="-122"/>
              </a:rPr>
              <a:t>子项目一的配置结果</a:t>
            </a:r>
            <a:endParaRPr lang="en-US" altLang="zh-CN" sz="1800" kern="0" dirty="0">
              <a:solidFill>
                <a:srgbClr val="000000"/>
              </a:solidFill>
              <a:effectLst/>
              <a:latin typeface="Times New Roman" panose="02020603050405020304" pitchFamily="18" charset="0"/>
              <a:ea typeface="宋体" panose="02010600030101010101" pitchFamily="2" charset="-122"/>
            </a:endParaRPr>
          </a:p>
          <a:p>
            <a:pPr marL="342900" lvl="0" indent="-342900" algn="just">
              <a:buFont typeface="Wingdings" pitchFamily="2" charset="2"/>
              <a:buChar char=""/>
              <a:tabLst>
                <a:tab pos="444500" algn="l"/>
                <a:tab pos="444500" algn="l"/>
                <a:tab pos="733425" algn="l"/>
              </a:tabLst>
            </a:pPr>
            <a:endParaRPr lang="zh-CN" altLang="zh-CN" sz="1600" kern="1000" dirty="0">
              <a:effectLst/>
              <a:latin typeface="Times New Roman" panose="02020603050405020304" pitchFamily="18" charset="0"/>
              <a:ea typeface="方正书宋简体"/>
            </a:endParaRPr>
          </a:p>
          <a:p>
            <a:pPr marL="342900" lvl="0" indent="-342900" algn="just">
              <a:buFont typeface="Wingdings" pitchFamily="2" charset="2"/>
              <a:buChar char=""/>
              <a:tabLst>
                <a:tab pos="444500" algn="l"/>
              </a:tabLst>
            </a:pPr>
            <a:r>
              <a:rPr lang="zh-CN" altLang="zh-CN" sz="1800" kern="0" dirty="0">
                <a:solidFill>
                  <a:srgbClr val="000000"/>
                </a:solidFill>
                <a:effectLst/>
                <a:latin typeface="Times New Roman" panose="02020603050405020304" pitchFamily="18" charset="0"/>
                <a:ea typeface="宋体" panose="02010600030101010101" pitchFamily="2" charset="-122"/>
              </a:rPr>
              <a:t>方案二：在模拟软件中操作（以组为单位，成员相互帮助，各自独立完成实训）</a:t>
            </a:r>
            <a:endParaRPr lang="zh-CN" altLang="zh-CN" sz="1600" kern="1000" dirty="0">
              <a:effectLst/>
              <a:latin typeface="Times New Roman" panose="02020603050405020304" pitchFamily="18" charset="0"/>
              <a:ea typeface="方正书宋简体"/>
            </a:endParaRPr>
          </a:p>
          <a:p>
            <a:pPr marL="342900" lvl="0" indent="-342900" algn="just">
              <a:buFont typeface="Wingdings" pitchFamily="2" charset="2"/>
              <a:buChar char=""/>
              <a:tabLst>
                <a:tab pos="444500" algn="l"/>
                <a:tab pos="444500" algn="l"/>
              </a:tabLst>
            </a:pPr>
            <a:r>
              <a:rPr lang="zh-CN" altLang="zh-CN" sz="1800" kern="0" dirty="0">
                <a:solidFill>
                  <a:srgbClr val="000000"/>
                </a:solidFill>
                <a:effectLst/>
                <a:latin typeface="Times New Roman" panose="02020603050405020304" pitchFamily="18" charset="0"/>
                <a:ea typeface="宋体" panose="02010600030101010101" pitchFamily="2" charset="-122"/>
              </a:rPr>
              <a:t>装有</a:t>
            </a:r>
            <a:r>
              <a:rPr lang="en-US" altLang="zh-CN" sz="1800" kern="0" dirty="0">
                <a:solidFill>
                  <a:srgbClr val="000000"/>
                </a:solidFill>
                <a:effectLst/>
                <a:latin typeface="Times New Roman" panose="02020603050405020304" pitchFamily="18" charset="0"/>
                <a:ea typeface="宋体" panose="02010600030101010101" pitchFamily="2" charset="-122"/>
              </a:rPr>
              <a:t>Huawei  </a:t>
            </a:r>
            <a:r>
              <a:rPr lang="en-US" altLang="zh-CN" sz="1800" kern="0" dirty="0" err="1">
                <a:solidFill>
                  <a:srgbClr val="000000"/>
                </a:solidFill>
                <a:effectLst/>
                <a:latin typeface="Times New Roman" panose="02020603050405020304" pitchFamily="18" charset="0"/>
                <a:ea typeface="宋体" panose="02010600030101010101" pitchFamily="2" charset="-122"/>
              </a:rPr>
              <a:t>Ensp</a:t>
            </a:r>
            <a:r>
              <a:rPr lang="zh-CN" altLang="zh-CN" sz="1800" kern="0" dirty="0">
                <a:solidFill>
                  <a:srgbClr val="000000"/>
                </a:solidFill>
                <a:effectLst/>
                <a:latin typeface="Times New Roman" panose="02020603050405020304" pitchFamily="18" charset="0"/>
                <a:ea typeface="宋体" panose="02010600030101010101" pitchFamily="2" charset="-122"/>
              </a:rPr>
              <a:t>的电脑每人一台</a:t>
            </a:r>
            <a:endParaRPr lang="zh-CN" altLang="zh-CN" sz="1600" kern="1000" dirty="0">
              <a:effectLst/>
              <a:latin typeface="Times New Roman" panose="02020603050405020304" pitchFamily="18" charset="0"/>
              <a:ea typeface="方正书宋简体"/>
            </a:endParaRPr>
          </a:p>
          <a:p>
            <a:pPr marL="342900" lvl="0" indent="-342900" algn="just">
              <a:buFont typeface="Wingdings" pitchFamily="2" charset="2"/>
              <a:buChar char=""/>
              <a:tabLst>
                <a:tab pos="444500" algn="l"/>
                <a:tab pos="444500" algn="l"/>
              </a:tabLst>
            </a:pPr>
            <a:r>
              <a:rPr lang="zh-CN" altLang="zh-CN" sz="1800" kern="0" dirty="0">
                <a:solidFill>
                  <a:srgbClr val="000000"/>
                </a:solidFill>
                <a:effectLst/>
                <a:latin typeface="Times New Roman" panose="02020603050405020304" pitchFamily="18" charset="0"/>
                <a:ea typeface="宋体" panose="02010600030101010101" pitchFamily="2" charset="-122"/>
              </a:rPr>
              <a:t>子项目一的配置结果</a:t>
            </a:r>
            <a:endParaRPr lang="zh-CN" altLang="zh-CN" sz="1600" kern="1000" dirty="0">
              <a:effectLst/>
              <a:latin typeface="Times New Roman" panose="02020603050405020304" pitchFamily="18" charset="0"/>
              <a:ea typeface="方正书宋简体"/>
            </a:endParaRPr>
          </a:p>
        </p:txBody>
      </p:sp>
    </p:spTree>
    <p:extLst>
      <p:ext uri="{BB962C8B-B14F-4D97-AF65-F5344CB8AC3E}">
        <p14:creationId xmlns:p14="http://schemas.microsoft.com/office/powerpoint/2010/main" val="264002124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645" y="3895965"/>
            <a:ext cx="11833659" cy="3080411"/>
            <a:chOff x="0" y="3865541"/>
            <a:chExt cx="11833659" cy="3080411"/>
          </a:xfrm>
        </p:grpSpPr>
        <p:pic>
          <p:nvPicPr>
            <p:cNvPr id="106" name="图片 105"/>
            <p:cNvPicPr>
              <a:picLocks noChangeAspect="1"/>
            </p:cNvPicPr>
            <p:nvPr/>
          </p:nvPicPr>
          <p:blipFill rotWithShape="1">
            <a:blip r:embed="rId8" cstate="print">
              <a:extLst>
                <a:ext uri="{28A0092B-C50C-407E-A947-70E740481C1C}">
                  <a14:useLocalDpi xmlns:a14="http://schemas.microsoft.com/office/drawing/2010/main" val="0"/>
                </a:ext>
              </a:extLst>
            </a:blip>
            <a:srcRect t="6849" r="12871" b="1999"/>
            <a:stretch>
              <a:fillRect/>
            </a:stretch>
          </p:blipFill>
          <p:spPr>
            <a:xfrm>
              <a:off x="0" y="3865541"/>
              <a:ext cx="4637314" cy="2993837"/>
            </a:xfrm>
            <a:prstGeom prst="rect">
              <a:avLst/>
            </a:prstGeom>
          </p:spPr>
        </p:pic>
        <p:pic>
          <p:nvPicPr>
            <p:cNvPr id="108" name="图片 107"/>
            <p:cNvPicPr>
              <a:picLocks noChangeAspect="1"/>
            </p:cNvPicPr>
            <p:nvPr/>
          </p:nvPicPr>
          <p:blipFill rotWithShape="1">
            <a:blip r:embed="rId8" cstate="print">
              <a:extLst>
                <a:ext uri="{28A0092B-C50C-407E-A947-70E740481C1C}">
                  <a14:useLocalDpi xmlns:a14="http://schemas.microsoft.com/office/drawing/2010/main" val="0"/>
                </a:ext>
              </a:extLst>
            </a:blip>
            <a:srcRect l="18408" t="78843" r="29029" b="-604"/>
            <a:stretch>
              <a:fillRect/>
            </a:stretch>
          </p:blipFill>
          <p:spPr>
            <a:xfrm>
              <a:off x="3728557" y="6231220"/>
              <a:ext cx="2797630" cy="714732"/>
            </a:xfrm>
            <a:prstGeom prst="rect">
              <a:avLst/>
            </a:prstGeom>
            <a:effectLst>
              <a:softEdge rad="63500"/>
            </a:effectLst>
          </p:spPr>
        </p:pic>
        <p:pic>
          <p:nvPicPr>
            <p:cNvPr id="109" name="图片 108"/>
            <p:cNvPicPr>
              <a:picLocks noChangeAspect="1"/>
            </p:cNvPicPr>
            <p:nvPr/>
          </p:nvPicPr>
          <p:blipFill rotWithShape="1">
            <a:blip r:embed="rId8" cstate="print">
              <a:extLst>
                <a:ext uri="{28A0092B-C50C-407E-A947-70E740481C1C}">
                  <a14:useLocalDpi xmlns:a14="http://schemas.microsoft.com/office/drawing/2010/main" val="0"/>
                </a:ext>
              </a:extLst>
            </a:blip>
            <a:srcRect l="18408" t="78843" r="29029" b="-604"/>
            <a:stretch>
              <a:fillRect/>
            </a:stretch>
          </p:blipFill>
          <p:spPr>
            <a:xfrm>
              <a:off x="6379915" y="6216096"/>
              <a:ext cx="2797630" cy="714732"/>
            </a:xfrm>
            <a:prstGeom prst="rect">
              <a:avLst/>
            </a:prstGeom>
            <a:effectLst>
              <a:softEdge rad="63500"/>
            </a:effectLst>
          </p:spPr>
        </p:pic>
        <p:pic>
          <p:nvPicPr>
            <p:cNvPr id="110" name="图片 109"/>
            <p:cNvPicPr>
              <a:picLocks noChangeAspect="1"/>
            </p:cNvPicPr>
            <p:nvPr/>
          </p:nvPicPr>
          <p:blipFill rotWithShape="1">
            <a:blip r:embed="rId8" cstate="print">
              <a:extLst>
                <a:ext uri="{28A0092B-C50C-407E-A947-70E740481C1C}">
                  <a14:useLocalDpi xmlns:a14="http://schemas.microsoft.com/office/drawing/2010/main" val="0"/>
                </a:ext>
              </a:extLst>
            </a:blip>
            <a:srcRect l="18408" t="78843" r="29029" b="-604"/>
            <a:stretch>
              <a:fillRect/>
            </a:stretch>
          </p:blipFill>
          <p:spPr>
            <a:xfrm>
              <a:off x="9036029" y="6223658"/>
              <a:ext cx="2797630" cy="714732"/>
            </a:xfrm>
            <a:prstGeom prst="rect">
              <a:avLst/>
            </a:prstGeom>
            <a:effectLst>
              <a:softEdge rad="63500"/>
            </a:effectLst>
          </p:spPr>
        </p:pic>
      </p:grpSp>
      <p:grpSp>
        <p:nvGrpSpPr>
          <p:cNvPr id="63" name="组合 62"/>
          <p:cNvGrpSpPr/>
          <p:nvPr/>
        </p:nvGrpSpPr>
        <p:grpSpPr>
          <a:xfrm>
            <a:off x="1433958" y="1203274"/>
            <a:ext cx="4281626" cy="1021884"/>
            <a:chOff x="654510" y="348388"/>
            <a:chExt cx="4281626" cy="1021884"/>
          </a:xfrm>
        </p:grpSpPr>
        <p:grpSp>
          <p:nvGrpSpPr>
            <p:cNvPr id="64" name="组合 63"/>
            <p:cNvGrpSpPr/>
            <p:nvPr/>
          </p:nvGrpSpPr>
          <p:grpSpPr>
            <a:xfrm>
              <a:off x="654510" y="348388"/>
              <a:ext cx="1021890" cy="1021884"/>
              <a:chOff x="239350" y="1103842"/>
              <a:chExt cx="1462222" cy="1462220"/>
            </a:xfrm>
          </p:grpSpPr>
          <p:grpSp>
            <p:nvGrpSpPr>
              <p:cNvPr id="66" name="组合 65"/>
              <p:cNvGrpSpPr/>
              <p:nvPr/>
            </p:nvGrpSpPr>
            <p:grpSpPr>
              <a:xfrm>
                <a:off x="239350" y="1103842"/>
                <a:ext cx="1462222" cy="1462220"/>
                <a:chOff x="304800" y="673100"/>
                <a:chExt cx="4000500" cy="4000500"/>
              </a:xfrm>
              <a:effectLst>
                <a:outerShdw blurRad="444500" dist="254000" dir="8100000" algn="tr" rotWithShape="0">
                  <a:prstClr val="black">
                    <a:alpha val="50000"/>
                  </a:prstClr>
                </a:outerShdw>
              </a:effectLst>
            </p:grpSpPr>
            <p:sp>
              <p:nvSpPr>
                <p:cNvPr id="68"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4400" b="1">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4400" b="1" dirty="0">
                    <a:solidFill>
                      <a:prstClr val="white"/>
                    </a:solidFill>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67" name="椭圆 66"/>
              <p:cNvSpPr/>
              <p:nvPr/>
            </p:nvSpPr>
            <p:spPr>
              <a:xfrm>
                <a:off x="465007" y="1321129"/>
                <a:ext cx="1010571" cy="1010572"/>
              </a:xfrm>
              <a:prstGeom prst="ellipse">
                <a:avLst/>
              </a:prstGeom>
              <a:gradFill>
                <a:gsLst>
                  <a:gs pos="0">
                    <a:srgbClr val="0F87C3"/>
                  </a:gs>
                  <a:gs pos="100000">
                    <a:srgbClr val="0B345D"/>
                  </a:gs>
                </a:gsLst>
                <a:lin ang="27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Arial" panose="020B0604020202020204" pitchFamily="34" charset="0"/>
                    <a:ea typeface="思源黑体 CN Normal" panose="020B0400000000000000" pitchFamily="34" charset="-122"/>
                    <a:sym typeface="Arial" panose="020B0604020202020204" pitchFamily="34" charset="0"/>
                  </a:rPr>
                  <a:t>二</a:t>
                </a:r>
              </a:p>
            </p:txBody>
          </p:sp>
        </p:grpSp>
        <p:sp>
          <p:nvSpPr>
            <p:cNvPr id="65" name="TextBox 77"/>
            <p:cNvSpPr txBox="1"/>
            <p:nvPr/>
          </p:nvSpPr>
          <p:spPr>
            <a:xfrm>
              <a:off x="1888055" y="566943"/>
              <a:ext cx="3048081" cy="584775"/>
            </a:xfrm>
            <a:prstGeom prst="rect">
              <a:avLst/>
            </a:prstGeom>
            <a:noFill/>
          </p:spPr>
          <p:txBody>
            <a:bodyPr wrap="square" rtlCol="0">
              <a:spAutoFit/>
            </a:bodyPr>
            <a:lstStyle/>
            <a:p>
              <a:r>
                <a:rPr lang="zh-CN" altLang="en-US" sz="3200" dirty="0">
                  <a:latin typeface="思源黑体 CN Bold" panose="020B0800000000000000" pitchFamily="34" charset="-122"/>
                  <a:ea typeface="思源黑体 CN Bold" panose="020B0800000000000000" pitchFamily="34" charset="-122"/>
                  <a:sym typeface="Arial" panose="020B0604020202020204" pitchFamily="34" charset="0"/>
                </a:rPr>
                <a:t>项目实施</a:t>
              </a:r>
            </a:p>
          </p:txBody>
        </p:sp>
      </p:grpSp>
      <p:grpSp>
        <p:nvGrpSpPr>
          <p:cNvPr id="30" name="组合 29"/>
          <p:cNvGrpSpPr/>
          <p:nvPr userDrawn="1"/>
        </p:nvGrpSpPr>
        <p:grpSpPr>
          <a:xfrm>
            <a:off x="467062" y="158881"/>
            <a:ext cx="837776" cy="807122"/>
            <a:chOff x="733762" y="69981"/>
            <a:chExt cx="837776" cy="807122"/>
          </a:xfrm>
        </p:grpSpPr>
        <p:sp>
          <p:nvSpPr>
            <p:cNvPr id="31" name="Freeform 6"/>
            <p:cNvSpPr/>
            <p:nvPr>
              <p:custDataLst>
                <p:tags r:id="rId2"/>
              </p:custDataLst>
            </p:nvPr>
          </p:nvSpPr>
          <p:spPr bwMode="auto">
            <a:xfrm>
              <a:off x="744878" y="69981"/>
              <a:ext cx="826660" cy="783016"/>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0F87C3"/>
                </a:gs>
                <a:gs pos="100000">
                  <a:srgbClr val="0B345D"/>
                </a:gs>
              </a:gsLst>
              <a:lin ang="27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32" name="Freeform 6"/>
            <p:cNvSpPr/>
            <p:nvPr>
              <p:custDataLst>
                <p:tags r:id="rId3"/>
              </p:custDataLst>
            </p:nvPr>
          </p:nvSpPr>
          <p:spPr bwMode="auto">
            <a:xfrm>
              <a:off x="733762" y="189302"/>
              <a:ext cx="826660" cy="68780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33" name="组合 32"/>
            <p:cNvGrpSpPr/>
            <p:nvPr/>
          </p:nvGrpSpPr>
          <p:grpSpPr>
            <a:xfrm>
              <a:off x="971976" y="383308"/>
              <a:ext cx="366042" cy="278120"/>
              <a:chOff x="4268086" y="4221191"/>
              <a:chExt cx="509646" cy="387231"/>
            </a:xfrm>
            <a:solidFill>
              <a:schemeClr val="tx1">
                <a:lumMod val="65000"/>
                <a:lumOff val="35000"/>
              </a:schemeClr>
            </a:solidFill>
          </p:grpSpPr>
          <p:sp>
            <p:nvSpPr>
              <p:cNvPr id="34" name="Freeform 20"/>
              <p:cNvSpPr>
                <a:spLocks noEditPoints="1"/>
              </p:cNvSpPr>
              <p:nvPr>
                <p:custDataLst>
                  <p:tags r:id="rId4"/>
                </p:custDataLst>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35" name="Freeform 21"/>
              <p:cNvSpPr>
                <a:spLocks noEditPoints="1"/>
              </p:cNvSpPr>
              <p:nvPr>
                <p:custDataLst>
                  <p:tags r:id="rId5"/>
                </p:custDataLst>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cxnSp>
        <p:nvCxnSpPr>
          <p:cNvPr id="36" name="直接连接符 35"/>
          <p:cNvCxnSpPr/>
          <p:nvPr userDrawn="1">
            <p:custDataLst>
              <p:tags r:id="rId1"/>
            </p:custDataLst>
          </p:nvPr>
        </p:nvCxnSpPr>
        <p:spPr>
          <a:xfrm>
            <a:off x="1071318" y="879448"/>
            <a:ext cx="10744200" cy="0"/>
          </a:xfrm>
          <a:prstGeom prst="line">
            <a:avLst/>
          </a:prstGeom>
          <a:ln w="38100">
            <a:solidFill>
              <a:srgbClr val="0D73A5"/>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F74C004F-E4B0-B808-ABB6-9566988AE03D}"/>
              </a:ext>
            </a:extLst>
          </p:cNvPr>
          <p:cNvSpPr txBox="1"/>
          <p:nvPr/>
        </p:nvSpPr>
        <p:spPr>
          <a:xfrm>
            <a:off x="927772" y="2343794"/>
            <a:ext cx="6097656" cy="369332"/>
          </a:xfrm>
          <a:prstGeom prst="rect">
            <a:avLst/>
          </a:prstGeom>
          <a:noFill/>
        </p:spPr>
        <p:txBody>
          <a:bodyPr wrap="square">
            <a:spAutoFit/>
          </a:bodyPr>
          <a:lstStyle/>
          <a:p>
            <a:pPr indent="306070">
              <a:spcBef>
                <a:spcPts val="600"/>
              </a:spcBef>
              <a:spcAft>
                <a:spcPts val="600"/>
              </a:spcAft>
            </a:pPr>
            <a:r>
              <a:rPr lang="zh-CN" altLang="zh-CN" sz="1800" b="1" kern="100" dirty="0">
                <a:solidFill>
                  <a:srgbClr val="000000"/>
                </a:solidFill>
                <a:effectLst/>
                <a:latin typeface="Times New Roman" panose="02020603050405020304" pitchFamily="18" charset="0"/>
                <a:ea typeface="黑体" panose="02010609060101010101" pitchFamily="49" charset="-122"/>
              </a:rPr>
              <a:t>任务</a:t>
            </a:r>
            <a:r>
              <a:rPr lang="en-US" altLang="zh-CN" sz="1800" b="1" kern="100" dirty="0">
                <a:solidFill>
                  <a:srgbClr val="000000"/>
                </a:solidFill>
                <a:effectLst/>
                <a:latin typeface="Times New Roman" panose="02020603050405020304" pitchFamily="18" charset="0"/>
                <a:ea typeface="黑体" panose="02010609060101010101" pitchFamily="49" charset="-122"/>
              </a:rPr>
              <a:t>2-1  </a:t>
            </a:r>
            <a:r>
              <a:rPr lang="zh-CN" altLang="zh-CN" sz="1800" b="1" kern="100" dirty="0">
                <a:solidFill>
                  <a:srgbClr val="000000"/>
                </a:solidFill>
                <a:effectLst/>
                <a:latin typeface="Times New Roman" panose="02020603050405020304" pitchFamily="18" charset="0"/>
                <a:ea typeface="黑体" panose="02010609060101010101" pitchFamily="49" charset="-122"/>
              </a:rPr>
              <a:t>用</a:t>
            </a:r>
            <a:r>
              <a:rPr lang="en-US" altLang="zh-CN" sz="1800" b="1" kern="100" dirty="0">
                <a:solidFill>
                  <a:srgbClr val="000000"/>
                </a:solidFill>
                <a:effectLst/>
                <a:latin typeface="Times New Roman" panose="02020603050405020304" pitchFamily="18" charset="0"/>
                <a:ea typeface="黑体" panose="02010609060101010101" pitchFamily="49" charset="-122"/>
              </a:rPr>
              <a:t>LAN</a:t>
            </a:r>
            <a:r>
              <a:rPr lang="zh-CN" altLang="zh-CN" sz="1800" b="1" kern="100" dirty="0">
                <a:solidFill>
                  <a:srgbClr val="000000"/>
                </a:solidFill>
                <a:effectLst/>
                <a:latin typeface="Times New Roman" panose="02020603050405020304" pitchFamily="18" charset="0"/>
                <a:ea typeface="黑体" panose="02010609060101010101" pitchFamily="49" charset="-122"/>
              </a:rPr>
              <a:t>技术实现网络组建</a:t>
            </a:r>
            <a:endParaRPr lang="zh-CN" altLang="zh-CN" sz="1800" b="1" kern="100" dirty="0">
              <a:effectLst/>
              <a:latin typeface="Times New Roman" panose="02020603050405020304" pitchFamily="18" charset="0"/>
              <a:ea typeface="黑体" panose="02010609060101010101" pitchFamily="49" charset="-122"/>
            </a:endParaRPr>
          </a:p>
        </p:txBody>
      </p:sp>
      <p:sp>
        <p:nvSpPr>
          <p:cNvPr id="8" name="文本框 7">
            <a:extLst>
              <a:ext uri="{FF2B5EF4-FFF2-40B4-BE49-F238E27FC236}">
                <a16:creationId xmlns:a16="http://schemas.microsoft.com/office/drawing/2014/main" id="{E9FB8876-56BC-AB16-4B45-D71EB1B31988}"/>
              </a:ext>
            </a:extLst>
          </p:cNvPr>
          <p:cNvSpPr txBox="1"/>
          <p:nvPr/>
        </p:nvSpPr>
        <p:spPr>
          <a:xfrm>
            <a:off x="999544" y="2713126"/>
            <a:ext cx="10092525" cy="1754326"/>
          </a:xfrm>
          <a:prstGeom prst="rect">
            <a:avLst/>
          </a:prstGeom>
          <a:noFill/>
        </p:spPr>
        <p:txBody>
          <a:bodyPr wrap="square">
            <a:spAutoFit/>
          </a:bodyPr>
          <a:lstStyle/>
          <a:p>
            <a:pPr marR="130175" indent="306070">
              <a:spcAft>
                <a:spcPts val="0"/>
              </a:spcAft>
            </a:pPr>
            <a:r>
              <a:rPr lang="en-US" altLang="zh-CN" sz="1800" b="1" dirty="0">
                <a:effectLst/>
                <a:latin typeface="宋体" panose="02010600030101010101" pitchFamily="2" charset="-122"/>
                <a:ea typeface="宋体" panose="02010600030101010101" pitchFamily="2" charset="-122"/>
                <a:cs typeface="宋体" panose="02010600030101010101" pitchFamily="2" charset="-122"/>
              </a:rPr>
              <a:t>1.</a:t>
            </a:r>
            <a:r>
              <a:rPr lang="zh-CN" altLang="zh-CN" sz="1800" b="1" dirty="0">
                <a:effectLst/>
                <a:latin typeface="宋体" panose="02010600030101010101" pitchFamily="2" charset="-122"/>
                <a:ea typeface="宋体" panose="02010600030101010101" pitchFamily="2" charset="-122"/>
                <a:cs typeface="宋体" panose="02010600030101010101" pitchFamily="2" charset="-122"/>
              </a:rPr>
              <a:t>组建内部网络</a:t>
            </a:r>
            <a:endParaRPr lang="en-US" altLang="zh-CN" sz="1800" b="1" dirty="0">
              <a:effectLst/>
              <a:latin typeface="宋体" panose="02010600030101010101" pitchFamily="2" charset="-122"/>
              <a:ea typeface="宋体" panose="02010600030101010101" pitchFamily="2" charset="-122"/>
              <a:cs typeface="宋体" panose="02010600030101010101" pitchFamily="2" charset="-122"/>
            </a:endParaRPr>
          </a:p>
          <a:p>
            <a:pPr marR="130175" indent="306070">
              <a:spcAft>
                <a:spcPts val="0"/>
              </a:spcAft>
            </a:pPr>
            <a:r>
              <a:rPr lang="zh-CN" altLang="en-US" b="1" dirty="0">
                <a:latin typeface="宋体" panose="02010600030101010101" pitchFamily="2" charset="-122"/>
                <a:ea typeface="宋体" panose="02010600030101010101" pitchFamily="2" charset="-122"/>
                <a:cs typeface="宋体" panose="02010600030101010101" pitchFamily="2" charset="-122"/>
              </a:rPr>
              <a:t>（</a:t>
            </a:r>
            <a:r>
              <a:rPr lang="en-US" altLang="zh-CN" b="1" dirty="0">
                <a:latin typeface="宋体" panose="02010600030101010101" pitchFamily="2" charset="-122"/>
                <a:ea typeface="宋体" panose="02010600030101010101" pitchFamily="2" charset="-122"/>
                <a:cs typeface="宋体" panose="02010600030101010101" pitchFamily="2" charset="-122"/>
              </a:rPr>
              <a:t>1</a:t>
            </a:r>
            <a:r>
              <a:rPr lang="zh-CN" altLang="en-US" b="1" dirty="0">
                <a:latin typeface="宋体" panose="02010600030101010101" pitchFamily="2" charset="-122"/>
                <a:ea typeface="宋体" panose="02010600030101010101" pitchFamily="2" charset="-122"/>
                <a:cs typeface="宋体" panose="02010600030101010101" pitchFamily="2" charset="-122"/>
              </a:rPr>
              <a:t>）子网物理规划</a:t>
            </a:r>
            <a:endParaRPr lang="en-US" altLang="zh-CN" b="1" dirty="0">
              <a:latin typeface="宋体" panose="02010600030101010101" pitchFamily="2" charset="-122"/>
              <a:ea typeface="宋体" panose="02010600030101010101" pitchFamily="2" charset="-122"/>
              <a:cs typeface="宋体" panose="02010600030101010101" pitchFamily="2" charset="-122"/>
            </a:endParaRPr>
          </a:p>
          <a:p>
            <a:pPr marR="130175" indent="306070">
              <a:spcAft>
                <a:spcPts val="0"/>
              </a:spcAft>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根据各部门包含信息点的情况可以考虑通过下接低档次交换机、</a:t>
            </a:r>
            <a:r>
              <a:rPr lang="en" altLang="zh-CN" sz="1800" dirty="0">
                <a:effectLst/>
                <a:latin typeface="宋体" panose="02010600030101010101" pitchFamily="2" charset="-122"/>
                <a:ea typeface="宋体" panose="02010600030101010101" pitchFamily="2" charset="-122"/>
                <a:cs typeface="宋体" panose="02010600030101010101" pitchFamily="2" charset="-122"/>
              </a:rPr>
              <a:t>Hub</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或者直接连接到二层交换机上几种方式实现各部门计算机的接入。各部门主要选用设备情况规划如表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所示（各部门太过分散的信息点可以考虑通过其他部门的设备或者直接接到二层交换机上接入网络）。</a:t>
            </a:r>
          </a:p>
          <a:p>
            <a:pPr marR="130175" indent="306070">
              <a:spcAft>
                <a:spcPts val="0"/>
              </a:spcAft>
            </a:pP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9" name="表格 8">
            <a:extLst>
              <a:ext uri="{FF2B5EF4-FFF2-40B4-BE49-F238E27FC236}">
                <a16:creationId xmlns:a16="http://schemas.microsoft.com/office/drawing/2014/main" id="{7D0A93FE-F8A8-8CC5-EC87-0924A6746905}"/>
              </a:ext>
            </a:extLst>
          </p:cNvPr>
          <p:cNvGraphicFramePr>
            <a:graphicFrameLocks noGrp="1"/>
          </p:cNvGraphicFramePr>
          <p:nvPr>
            <p:extLst>
              <p:ext uri="{D42A27DB-BD31-4B8C-83A1-F6EECF244321}">
                <p14:modId xmlns:p14="http://schemas.microsoft.com/office/powerpoint/2010/main" val="3778600305"/>
              </p:ext>
            </p:extLst>
          </p:nvPr>
        </p:nvGraphicFramePr>
        <p:xfrm>
          <a:off x="3001617" y="4628149"/>
          <a:ext cx="4776568" cy="1441706"/>
        </p:xfrm>
        <a:graphic>
          <a:graphicData uri="http://schemas.openxmlformats.org/drawingml/2006/table">
            <a:tbl>
              <a:tblPr>
                <a:tableStyleId>{5C22544A-7EE6-4342-B048-85BDC9FD1C3A}</a:tableStyleId>
              </a:tblPr>
              <a:tblGrid>
                <a:gridCol w="1751560">
                  <a:extLst>
                    <a:ext uri="{9D8B030D-6E8A-4147-A177-3AD203B41FA5}">
                      <a16:colId xmlns:a16="http://schemas.microsoft.com/office/drawing/2014/main" val="3350395434"/>
                    </a:ext>
                  </a:extLst>
                </a:gridCol>
                <a:gridCol w="949712">
                  <a:extLst>
                    <a:ext uri="{9D8B030D-6E8A-4147-A177-3AD203B41FA5}">
                      <a16:colId xmlns:a16="http://schemas.microsoft.com/office/drawing/2014/main" val="3672910308"/>
                    </a:ext>
                  </a:extLst>
                </a:gridCol>
                <a:gridCol w="1037648">
                  <a:extLst>
                    <a:ext uri="{9D8B030D-6E8A-4147-A177-3AD203B41FA5}">
                      <a16:colId xmlns:a16="http://schemas.microsoft.com/office/drawing/2014/main" val="3667889207"/>
                    </a:ext>
                  </a:extLst>
                </a:gridCol>
                <a:gridCol w="1037648">
                  <a:extLst>
                    <a:ext uri="{9D8B030D-6E8A-4147-A177-3AD203B41FA5}">
                      <a16:colId xmlns:a16="http://schemas.microsoft.com/office/drawing/2014/main" val="327380920"/>
                    </a:ext>
                  </a:extLst>
                </a:gridCol>
              </a:tblGrid>
              <a:tr h="205958">
                <a:tc>
                  <a:txBody>
                    <a:bodyPr/>
                    <a:lstStyle/>
                    <a:p>
                      <a:pPr algn="ctr"/>
                      <a:r>
                        <a:rPr lang="zh-CN" sz="1200" kern="100">
                          <a:effectLst/>
                        </a:rPr>
                        <a:t>部门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kern="100">
                          <a:effectLst/>
                        </a:rPr>
                        <a:t>信息点</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kern="100">
                          <a:effectLst/>
                        </a:rPr>
                        <a:t>选用设备</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kern="100">
                          <a:effectLst/>
                        </a:rPr>
                        <a:t>数量</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548284220"/>
                  </a:ext>
                </a:extLst>
              </a:tr>
              <a:tr h="205958">
                <a:tc>
                  <a:txBody>
                    <a:bodyPr/>
                    <a:lstStyle/>
                    <a:p>
                      <a:pPr algn="ctr"/>
                      <a:r>
                        <a:rPr lang="zh-CN" sz="1200" kern="100" dirty="0">
                          <a:effectLst/>
                        </a:rPr>
                        <a:t>市场部</a:t>
                      </a:r>
                      <a:endParaRPr lang="zh-CN" sz="120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24</a:t>
                      </a:r>
                      <a:r>
                        <a:rPr lang="zh-CN" sz="1200" kern="100">
                          <a:effectLst/>
                        </a:rPr>
                        <a:t>口交换机</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5</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14406972"/>
                  </a:ext>
                </a:extLst>
              </a:tr>
              <a:tr h="205958">
                <a:tc>
                  <a:txBody>
                    <a:bodyPr/>
                    <a:lstStyle/>
                    <a:p>
                      <a:pPr algn="ctr"/>
                      <a:r>
                        <a:rPr lang="zh-CN" sz="1200" kern="100">
                          <a:effectLst/>
                        </a:rPr>
                        <a:t>财务部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dirty="0">
                          <a:effectLst/>
                        </a:rPr>
                        <a:t>40</a:t>
                      </a:r>
                      <a:endParaRPr lang="zh-CN" sz="120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24</a:t>
                      </a:r>
                      <a:r>
                        <a:rPr lang="zh-CN" sz="1200" kern="100">
                          <a:effectLst/>
                        </a:rPr>
                        <a:t>口交换机</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2</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897709818"/>
                  </a:ext>
                </a:extLst>
              </a:tr>
              <a:tr h="205958">
                <a:tc>
                  <a:txBody>
                    <a:bodyPr/>
                    <a:lstStyle/>
                    <a:p>
                      <a:pPr algn="ctr"/>
                      <a:r>
                        <a:rPr lang="zh-CN" sz="1200" kern="100">
                          <a:effectLst/>
                        </a:rPr>
                        <a:t>人力资源部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17</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16</a:t>
                      </a:r>
                      <a:r>
                        <a:rPr lang="zh-CN" sz="1200" kern="100">
                          <a:effectLst/>
                        </a:rPr>
                        <a:t>口</a:t>
                      </a:r>
                      <a:r>
                        <a:rPr lang="en-US" sz="1200" kern="100">
                          <a:effectLst/>
                        </a:rPr>
                        <a:t>Hub</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4</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98123735"/>
                  </a:ext>
                </a:extLst>
              </a:tr>
              <a:tr h="205958">
                <a:tc>
                  <a:txBody>
                    <a:bodyPr/>
                    <a:lstStyle/>
                    <a:p>
                      <a:pPr algn="ctr"/>
                      <a:r>
                        <a:rPr lang="zh-CN" sz="1200" kern="100">
                          <a:effectLst/>
                        </a:rPr>
                        <a:t>总经理及董事会办公室</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16</a:t>
                      </a:r>
                      <a:r>
                        <a:rPr lang="zh-CN" sz="1200" kern="100">
                          <a:effectLst/>
                        </a:rPr>
                        <a:t>口</a:t>
                      </a:r>
                      <a:r>
                        <a:rPr lang="en-US" sz="1200" kern="100">
                          <a:effectLst/>
                        </a:rPr>
                        <a:t>Hub</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2</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31092622"/>
                  </a:ext>
                </a:extLst>
              </a:tr>
              <a:tr h="205958">
                <a:tc>
                  <a:txBody>
                    <a:bodyPr/>
                    <a:lstStyle/>
                    <a:p>
                      <a:pPr algn="ctr"/>
                      <a:r>
                        <a:rPr lang="zh-CN" sz="1200" kern="100">
                          <a:effectLst/>
                        </a:rPr>
                        <a:t>信息技术部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13</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16</a:t>
                      </a:r>
                      <a:r>
                        <a:rPr lang="zh-CN" sz="1200" kern="100">
                          <a:effectLst/>
                        </a:rPr>
                        <a:t>口</a:t>
                      </a:r>
                      <a:r>
                        <a:rPr lang="en-US" sz="1200" kern="100">
                          <a:effectLst/>
                        </a:rPr>
                        <a:t>Hub</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3</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018460076"/>
                  </a:ext>
                </a:extLst>
              </a:tr>
              <a:tr h="205958">
                <a:tc>
                  <a:txBody>
                    <a:bodyPr/>
                    <a:lstStyle/>
                    <a:p>
                      <a:pPr algn="ctr"/>
                      <a:r>
                        <a:rPr lang="zh-CN" sz="1200" kern="100">
                          <a:effectLst/>
                        </a:rPr>
                        <a:t>公司分部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30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24</a:t>
                      </a:r>
                      <a:r>
                        <a:rPr lang="zh-CN" sz="1200" kern="100">
                          <a:effectLst/>
                        </a:rPr>
                        <a:t>口交换机</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dirty="0">
                          <a:effectLst/>
                        </a:rPr>
                        <a:t>2</a:t>
                      </a:r>
                      <a:endParaRPr lang="zh-CN" sz="120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616030379"/>
                  </a:ext>
                </a:extLst>
              </a:tr>
            </a:tbl>
          </a:graphicData>
        </a:graphic>
      </p:graphicFrame>
      <p:sp>
        <p:nvSpPr>
          <p:cNvPr id="11" name="文本框 10">
            <a:extLst>
              <a:ext uri="{FF2B5EF4-FFF2-40B4-BE49-F238E27FC236}">
                <a16:creationId xmlns:a16="http://schemas.microsoft.com/office/drawing/2014/main" id="{02EE0712-F0B6-1E6E-8625-DCC62FE10C53}"/>
              </a:ext>
            </a:extLst>
          </p:cNvPr>
          <p:cNvSpPr txBox="1"/>
          <p:nvPr/>
        </p:nvSpPr>
        <p:spPr>
          <a:xfrm>
            <a:off x="2588030" y="4264398"/>
            <a:ext cx="6097656" cy="338554"/>
          </a:xfrm>
          <a:prstGeom prst="rect">
            <a:avLst/>
          </a:prstGeom>
          <a:noFill/>
        </p:spPr>
        <p:txBody>
          <a:bodyPr wrap="square">
            <a:spAutoFit/>
          </a:bodyPr>
          <a:lstStyle/>
          <a:p>
            <a:pPr algn="ctr"/>
            <a:r>
              <a:rPr lang="zh-CN"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表</a:t>
            </a:r>
            <a:r>
              <a:rPr lang="en-US" altLang="zh-CN" sz="16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altLang="en-US" sz="16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设备情况规划表</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0-#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left)">
                                      <p:cBhvr>
                                        <p:cTn id="1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20E04AA-A2AA-8F23-BABC-7792E398EA20}"/>
              </a:ext>
            </a:extLst>
          </p:cNvPr>
          <p:cNvSpPr txBox="1"/>
          <p:nvPr/>
        </p:nvSpPr>
        <p:spPr>
          <a:xfrm>
            <a:off x="893874" y="1181586"/>
            <a:ext cx="9832285" cy="2031325"/>
          </a:xfrm>
          <a:prstGeom prst="rect">
            <a:avLst/>
          </a:prstGeom>
          <a:noFill/>
        </p:spPr>
        <p:txBody>
          <a:bodyPr wrap="square">
            <a:spAutoFit/>
          </a:bodyPr>
          <a:lstStyle/>
          <a:p>
            <a:pPr indent="304800"/>
            <a:r>
              <a:rPr lang="zh-CN" altLang="en-US" sz="1800" b="1"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b="1"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b="1" dirty="0">
                <a:effectLst/>
                <a:latin typeface="宋体" panose="02010600030101010101" pitchFamily="2" charset="-122"/>
                <a:ea typeface="宋体" panose="02010600030101010101" pitchFamily="2" charset="-122"/>
                <a:cs typeface="宋体" panose="02010600030101010101" pitchFamily="2" charset="-122"/>
              </a:rPr>
              <a:t>）内网拓扑补全</a:t>
            </a:r>
          </a:p>
          <a:p>
            <a:r>
              <a:rPr lang="zh-CN" altLang="en-US" sz="1800" kern="0" dirty="0">
                <a:effectLst/>
                <a:ea typeface="宋体" panose="02010600030101010101" pitchFamily="2" charset="-122"/>
                <a:cs typeface="宋体" panose="02010600030101010101" pitchFamily="2" charset="-122"/>
              </a:rPr>
              <a:t>        </a:t>
            </a:r>
            <a:r>
              <a:rPr lang="zh-CN" altLang="zh-CN" sz="1800" kern="0" dirty="0">
                <a:effectLst/>
                <a:ea typeface="宋体" panose="02010600030101010101" pitchFamily="2" charset="-122"/>
                <a:cs typeface="宋体" panose="02010600030101010101" pitchFamily="2" charset="-122"/>
              </a:rPr>
              <a:t>根据当前规划可将内网拓扑结构进行进一步描绘出来，但考虑信息点个数太多，所用网络设备太多，这里只向下连接几个具有代表性的设备，如图</a:t>
            </a:r>
            <a:r>
              <a:rPr lang="en-US" altLang="zh-CN" kern="0" dirty="0">
                <a:ea typeface="宋体" panose="02010600030101010101" pitchFamily="2" charset="-122"/>
                <a:cs typeface="宋体" panose="02010600030101010101" pitchFamily="2" charset="-122"/>
              </a:rPr>
              <a:t>1</a:t>
            </a:r>
            <a:r>
              <a:rPr lang="zh-CN" altLang="zh-CN" sz="1800" kern="0" dirty="0">
                <a:effectLst/>
                <a:ea typeface="宋体" panose="02010600030101010101" pitchFamily="2" charset="-122"/>
                <a:cs typeface="宋体" panose="02010600030101010101" pitchFamily="2" charset="-122"/>
              </a:rPr>
              <a:t>所示。但是在本项目中，只用</a:t>
            </a:r>
            <a:r>
              <a:rPr lang="en-US" altLang="zh-CN" sz="1800" kern="0" dirty="0">
                <a:effectLst/>
                <a:ea typeface="宋体" panose="02010600030101010101" pitchFamily="2" charset="-122"/>
                <a:cs typeface="宋体" panose="02010600030101010101" pitchFamily="2" charset="-122"/>
              </a:rPr>
              <a:t>3</a:t>
            </a:r>
            <a:r>
              <a:rPr lang="zh-CN" altLang="zh-CN" sz="1800" kern="0" dirty="0">
                <a:effectLst/>
                <a:ea typeface="宋体" panose="02010600030101010101" pitchFamily="2" charset="-122"/>
                <a:cs typeface="宋体" panose="02010600030101010101" pitchFamily="2" charset="-122"/>
              </a:rPr>
              <a:t>台</a:t>
            </a:r>
            <a:r>
              <a:rPr lang="en-US" altLang="zh-CN" sz="1800" kern="0" dirty="0">
                <a:effectLst/>
                <a:ea typeface="宋体" panose="02010600030101010101" pitchFamily="2" charset="-122"/>
                <a:cs typeface="宋体" panose="02010600030101010101" pitchFamily="2" charset="-122"/>
              </a:rPr>
              <a:t>PC</a:t>
            </a:r>
            <a:r>
              <a:rPr lang="zh-CN" altLang="zh-CN" sz="1800" kern="0" dirty="0">
                <a:effectLst/>
                <a:ea typeface="宋体" panose="02010600030101010101" pitchFamily="2" charset="-122"/>
                <a:cs typeface="宋体" panose="02010600030101010101" pitchFamily="2" charset="-122"/>
              </a:rPr>
              <a:t>机和</a:t>
            </a:r>
            <a:r>
              <a:rPr lang="en-US" altLang="zh-CN" sz="1800" kern="0" dirty="0">
                <a:effectLst/>
                <a:ea typeface="宋体" panose="02010600030101010101" pitchFamily="2" charset="-122"/>
                <a:cs typeface="宋体" panose="02010600030101010101" pitchFamily="2" charset="-122"/>
              </a:rPr>
              <a:t>4</a:t>
            </a:r>
            <a:r>
              <a:rPr lang="zh-CN" altLang="zh-CN" sz="1800" kern="0" dirty="0">
                <a:effectLst/>
                <a:ea typeface="宋体" panose="02010600030101010101" pitchFamily="2" charset="-122"/>
                <a:cs typeface="宋体" panose="02010600030101010101" pitchFamily="2" charset="-122"/>
              </a:rPr>
              <a:t>台交换机做实训，</a:t>
            </a:r>
            <a:r>
              <a:rPr lang="zh-CN" altLang="en-US" sz="1800" kern="0" dirty="0">
                <a:effectLst/>
                <a:ea typeface="宋体" panose="02010600030101010101" pitchFamily="2" charset="-122"/>
                <a:cs typeface="宋体" panose="02010600030101010101" pitchFamily="2" charset="-122"/>
              </a:rPr>
              <a:t>实训</a:t>
            </a:r>
            <a:r>
              <a:rPr lang="zh-CN" altLang="zh-CN" sz="1800" kern="0" dirty="0">
                <a:effectLst/>
                <a:ea typeface="宋体" panose="02010600030101010101" pitchFamily="2" charset="-122"/>
                <a:cs typeface="宋体" panose="02010600030101010101" pitchFamily="2" charset="-122"/>
              </a:rPr>
              <a:t>拓扑图如图</a:t>
            </a:r>
            <a:r>
              <a:rPr lang="en-US" altLang="zh-CN" kern="0" dirty="0">
                <a:ea typeface="宋体" panose="02010600030101010101" pitchFamily="2" charset="-122"/>
                <a:cs typeface="宋体" panose="02010600030101010101" pitchFamily="2" charset="-122"/>
              </a:rPr>
              <a:t>2</a:t>
            </a:r>
            <a:r>
              <a:rPr lang="zh-CN" altLang="zh-CN" sz="1800" kern="0" dirty="0">
                <a:effectLst/>
                <a:ea typeface="宋体" panose="02010600030101010101" pitchFamily="2" charset="-122"/>
                <a:cs typeface="宋体" panose="02010600030101010101" pitchFamily="2" charset="-122"/>
              </a:rPr>
              <a:t>所示。</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其中，</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S4</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表示市场部的一个下接</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24</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口低档次二层交换机，</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HUB</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代表信息技术部的一个</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16</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口集线器。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PC1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表示市场部的一台计算机，</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PC2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PC3</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代表信息技术部的两台计算机。</a:t>
            </a:r>
          </a:p>
          <a:p>
            <a:endParaRPr lang="zh-CN" altLang="en-US" dirty="0"/>
          </a:p>
        </p:txBody>
      </p:sp>
      <p:pic>
        <p:nvPicPr>
          <p:cNvPr id="6" name="图片 5" descr="图示&#10;&#10;描述已自动生成">
            <a:extLst>
              <a:ext uri="{FF2B5EF4-FFF2-40B4-BE49-F238E27FC236}">
                <a16:creationId xmlns:a16="http://schemas.microsoft.com/office/drawing/2014/main" id="{B79D029D-FDC2-2B92-CB46-A31CC65202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7497" y="3051313"/>
            <a:ext cx="3148129" cy="2761976"/>
          </a:xfrm>
          <a:prstGeom prst="rect">
            <a:avLst/>
          </a:prstGeom>
        </p:spPr>
      </p:pic>
      <p:sp>
        <p:nvSpPr>
          <p:cNvPr id="8" name="文本框 7">
            <a:extLst>
              <a:ext uri="{FF2B5EF4-FFF2-40B4-BE49-F238E27FC236}">
                <a16:creationId xmlns:a16="http://schemas.microsoft.com/office/drawing/2014/main" id="{E8A3F51B-BB61-7D31-69D3-B5D15FBC5E02}"/>
              </a:ext>
            </a:extLst>
          </p:cNvPr>
          <p:cNvSpPr txBox="1"/>
          <p:nvPr/>
        </p:nvSpPr>
        <p:spPr>
          <a:xfrm>
            <a:off x="1817616" y="5813289"/>
            <a:ext cx="2656233" cy="338554"/>
          </a:xfrm>
          <a:prstGeom prst="rect">
            <a:avLst/>
          </a:prstGeom>
          <a:noFill/>
        </p:spPr>
        <p:txBody>
          <a:bodyPr wrap="square">
            <a:spAutoFit/>
          </a:bodyPr>
          <a:lstStyle/>
          <a:p>
            <a:pPr algn="ctr"/>
            <a:r>
              <a:rPr lang="zh-CN"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图</a:t>
            </a:r>
            <a:r>
              <a:rPr lang="en-US"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2</a:t>
            </a:r>
            <a:r>
              <a:rPr lang="zh-CN" altLang="en-US"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内网总拓扑结构图</a:t>
            </a:r>
          </a:p>
        </p:txBody>
      </p:sp>
      <p:sp>
        <p:nvSpPr>
          <p:cNvPr id="11" name="文本框 10">
            <a:extLst>
              <a:ext uri="{FF2B5EF4-FFF2-40B4-BE49-F238E27FC236}">
                <a16:creationId xmlns:a16="http://schemas.microsoft.com/office/drawing/2014/main" id="{ADC24413-AC12-3885-3071-1E020125CDA2}"/>
              </a:ext>
            </a:extLst>
          </p:cNvPr>
          <p:cNvSpPr txBox="1"/>
          <p:nvPr/>
        </p:nvSpPr>
        <p:spPr>
          <a:xfrm>
            <a:off x="6524508" y="5813289"/>
            <a:ext cx="2656233" cy="338554"/>
          </a:xfrm>
          <a:prstGeom prst="rect">
            <a:avLst/>
          </a:prstGeom>
          <a:noFill/>
        </p:spPr>
        <p:txBody>
          <a:bodyPr wrap="square">
            <a:spAutoFit/>
          </a:bodyPr>
          <a:lstStyle/>
          <a:p>
            <a:pPr algn="ctr"/>
            <a:r>
              <a:rPr lang="zh-CN"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图</a:t>
            </a:r>
            <a:r>
              <a:rPr lang="en-US" altLang="zh-CN" sz="16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3</a:t>
            </a:r>
            <a:r>
              <a:rPr lang="zh-CN" altLang="en-US"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实训用拓扑图</a:t>
            </a:r>
            <a:endParaRPr lang="zh-CN"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pic>
        <p:nvPicPr>
          <p:cNvPr id="15" name="图片 14" descr="图示&#10;&#10;描述已自动生成">
            <a:extLst>
              <a:ext uri="{FF2B5EF4-FFF2-40B4-BE49-F238E27FC236}">
                <a16:creationId xmlns:a16="http://schemas.microsoft.com/office/drawing/2014/main" id="{FAE10D37-1777-9FAE-C569-2CEC366260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7979" y="3051313"/>
            <a:ext cx="2729289" cy="2761976"/>
          </a:xfrm>
          <a:prstGeom prst="rect">
            <a:avLst/>
          </a:prstGeom>
        </p:spPr>
      </p:pic>
    </p:spTree>
    <p:extLst>
      <p:ext uri="{BB962C8B-B14F-4D97-AF65-F5344CB8AC3E}">
        <p14:creationId xmlns:p14="http://schemas.microsoft.com/office/powerpoint/2010/main" val="2344074647"/>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CD460E94-5627-AD1E-E810-B696DFC4FF83}"/>
              </a:ext>
            </a:extLst>
          </p:cNvPr>
          <p:cNvSpPr txBox="1"/>
          <p:nvPr/>
        </p:nvSpPr>
        <p:spPr>
          <a:xfrm>
            <a:off x="663437" y="1142857"/>
            <a:ext cx="6097656" cy="646331"/>
          </a:xfrm>
          <a:prstGeom prst="rect">
            <a:avLst/>
          </a:prstGeom>
          <a:noFill/>
        </p:spPr>
        <p:txBody>
          <a:bodyPr wrap="square">
            <a:spAutoFit/>
          </a:bodyPr>
          <a:lstStyle/>
          <a:p>
            <a:pPr indent="304800"/>
            <a:r>
              <a:rPr lang="zh-CN" altLang="en-US" sz="1800" b="1"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b="1" dirty="0">
                <a:effectLst/>
                <a:latin typeface="宋体" panose="02010600030101010101" pitchFamily="2" charset="-122"/>
                <a:ea typeface="宋体" panose="02010600030101010101" pitchFamily="2" charset="-122"/>
                <a:cs typeface="宋体" panose="02010600030101010101" pitchFamily="2" charset="-122"/>
              </a:rPr>
              <a:t>3</a:t>
            </a:r>
            <a:r>
              <a:rPr lang="zh-CN" altLang="zh-CN" sz="1800" b="1" dirty="0">
                <a:effectLst/>
                <a:latin typeface="宋体" panose="02010600030101010101" pitchFamily="2" charset="-122"/>
                <a:ea typeface="宋体" panose="02010600030101010101" pitchFamily="2" charset="-122"/>
                <a:cs typeface="宋体" panose="02010600030101010101" pitchFamily="2" charset="-122"/>
              </a:rPr>
              <a:t>）子网物理连接</a:t>
            </a:r>
          </a:p>
          <a:p>
            <a:pPr marR="130175" indent="276225">
              <a:spcAft>
                <a:spcPts val="0"/>
              </a:spcAft>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各设备物理连接情况如表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所示：</a:t>
            </a:r>
          </a:p>
        </p:txBody>
      </p:sp>
      <p:graphicFrame>
        <p:nvGraphicFramePr>
          <p:cNvPr id="6" name="表格 5">
            <a:extLst>
              <a:ext uri="{FF2B5EF4-FFF2-40B4-BE49-F238E27FC236}">
                <a16:creationId xmlns:a16="http://schemas.microsoft.com/office/drawing/2014/main" id="{7E071E6D-CB98-3131-ADC7-C2D0198FF3D8}"/>
              </a:ext>
            </a:extLst>
          </p:cNvPr>
          <p:cNvGraphicFramePr>
            <a:graphicFrameLocks noGrp="1"/>
          </p:cNvGraphicFramePr>
          <p:nvPr>
            <p:extLst>
              <p:ext uri="{D42A27DB-BD31-4B8C-83A1-F6EECF244321}">
                <p14:modId xmlns:p14="http://schemas.microsoft.com/office/powerpoint/2010/main" val="1010346898"/>
              </p:ext>
            </p:extLst>
          </p:nvPr>
        </p:nvGraphicFramePr>
        <p:xfrm>
          <a:off x="2526020" y="2227645"/>
          <a:ext cx="4824970" cy="1300747"/>
        </p:xfrm>
        <a:graphic>
          <a:graphicData uri="http://schemas.openxmlformats.org/drawingml/2006/table">
            <a:tbl>
              <a:tblPr>
                <a:tableStyleId>{5C22544A-7EE6-4342-B048-85BDC9FD1C3A}</a:tableStyleId>
              </a:tblPr>
              <a:tblGrid>
                <a:gridCol w="1159116">
                  <a:extLst>
                    <a:ext uri="{9D8B030D-6E8A-4147-A177-3AD203B41FA5}">
                      <a16:colId xmlns:a16="http://schemas.microsoft.com/office/drawing/2014/main" val="2571038369"/>
                    </a:ext>
                  </a:extLst>
                </a:gridCol>
                <a:gridCol w="1066868">
                  <a:extLst>
                    <a:ext uri="{9D8B030D-6E8A-4147-A177-3AD203B41FA5}">
                      <a16:colId xmlns:a16="http://schemas.microsoft.com/office/drawing/2014/main" val="1960997480"/>
                    </a:ext>
                  </a:extLst>
                </a:gridCol>
                <a:gridCol w="1500032">
                  <a:extLst>
                    <a:ext uri="{9D8B030D-6E8A-4147-A177-3AD203B41FA5}">
                      <a16:colId xmlns:a16="http://schemas.microsoft.com/office/drawing/2014/main" val="3280470692"/>
                    </a:ext>
                  </a:extLst>
                </a:gridCol>
                <a:gridCol w="1098954">
                  <a:extLst>
                    <a:ext uri="{9D8B030D-6E8A-4147-A177-3AD203B41FA5}">
                      <a16:colId xmlns:a16="http://schemas.microsoft.com/office/drawing/2014/main" val="2802889675"/>
                    </a:ext>
                  </a:extLst>
                </a:gridCol>
              </a:tblGrid>
              <a:tr h="234682">
                <a:tc>
                  <a:txBody>
                    <a:bodyPr/>
                    <a:lstStyle/>
                    <a:p>
                      <a:pPr algn="ctr"/>
                      <a:r>
                        <a:rPr lang="zh-CN" sz="1200" kern="100">
                          <a:effectLst/>
                        </a:rPr>
                        <a:t>源设备名称</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kern="100">
                          <a:effectLst/>
                        </a:rPr>
                        <a:t>设备接口</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kern="100">
                          <a:effectLst/>
                        </a:rPr>
                        <a:t>目标设备名称</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kern="100">
                          <a:effectLst/>
                        </a:rPr>
                        <a:t>设备接口</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93505929"/>
                  </a:ext>
                </a:extLst>
              </a:tr>
              <a:tr h="213213">
                <a:tc>
                  <a:txBody>
                    <a:bodyPr/>
                    <a:lstStyle/>
                    <a:p>
                      <a:pPr algn="ctr"/>
                      <a:r>
                        <a:rPr lang="en-US" sz="1200" kern="100">
                          <a:effectLst/>
                        </a:rPr>
                        <a:t>S4</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E0/0/1</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S1</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E0/0/5</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35707341"/>
                  </a:ext>
                </a:extLst>
              </a:tr>
              <a:tr h="213213">
                <a:tc>
                  <a:txBody>
                    <a:bodyPr/>
                    <a:lstStyle/>
                    <a:p>
                      <a:pPr algn="ctr"/>
                      <a:r>
                        <a:rPr lang="en-US" sz="1200" kern="100">
                          <a:effectLst/>
                        </a:rPr>
                        <a:t>S4</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E0/0/2</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PC1</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E0/0/1</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40943361"/>
                  </a:ext>
                </a:extLst>
              </a:tr>
              <a:tr h="213213">
                <a:tc>
                  <a:txBody>
                    <a:bodyPr/>
                    <a:lstStyle/>
                    <a:p>
                      <a:pPr algn="ctr"/>
                      <a:r>
                        <a:rPr lang="en-US" sz="1200" kern="100">
                          <a:effectLst/>
                        </a:rPr>
                        <a:t>HUB</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E0/0/0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S1</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E0/0/22</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77190270"/>
                  </a:ext>
                </a:extLst>
              </a:tr>
              <a:tr h="213213">
                <a:tc>
                  <a:txBody>
                    <a:bodyPr/>
                    <a:lstStyle/>
                    <a:p>
                      <a:pPr algn="ctr"/>
                      <a:r>
                        <a:rPr lang="en-US" sz="1200" kern="100">
                          <a:effectLst/>
                        </a:rPr>
                        <a:t>HUB</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E0/0/1</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PC2</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E0/0/1</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46539426"/>
                  </a:ext>
                </a:extLst>
              </a:tr>
              <a:tr h="213213">
                <a:tc>
                  <a:txBody>
                    <a:bodyPr/>
                    <a:lstStyle/>
                    <a:p>
                      <a:pPr algn="ctr"/>
                      <a:r>
                        <a:rPr lang="en-US" sz="1200" kern="100">
                          <a:effectLst/>
                        </a:rPr>
                        <a:t>S2</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E0/0/22</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PC3</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dirty="0">
                          <a:effectLst/>
                        </a:rPr>
                        <a:t>E0/0/1</a:t>
                      </a:r>
                      <a:endParaRPr lang="zh-CN" sz="120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68634832"/>
                  </a:ext>
                </a:extLst>
              </a:tr>
            </a:tbl>
          </a:graphicData>
        </a:graphic>
      </p:graphicFrame>
      <p:sp>
        <p:nvSpPr>
          <p:cNvPr id="8" name="文本框 7">
            <a:extLst>
              <a:ext uri="{FF2B5EF4-FFF2-40B4-BE49-F238E27FC236}">
                <a16:creationId xmlns:a16="http://schemas.microsoft.com/office/drawing/2014/main" id="{47E9721E-1EDA-143F-420F-B391E9D1DA85}"/>
              </a:ext>
            </a:extLst>
          </p:cNvPr>
          <p:cNvSpPr txBox="1"/>
          <p:nvPr/>
        </p:nvSpPr>
        <p:spPr>
          <a:xfrm>
            <a:off x="3456332" y="1789188"/>
            <a:ext cx="2964346" cy="338554"/>
          </a:xfrm>
          <a:prstGeom prst="rect">
            <a:avLst/>
          </a:prstGeom>
          <a:noFill/>
        </p:spPr>
        <p:txBody>
          <a:bodyPr wrap="square">
            <a:spAutoFit/>
          </a:bodyPr>
          <a:lstStyle/>
          <a:p>
            <a:pPr algn="ctr"/>
            <a:r>
              <a:rPr lang="zh-CN"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表</a:t>
            </a:r>
            <a:r>
              <a:rPr lang="en-US"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2 </a:t>
            </a:r>
            <a:r>
              <a:rPr lang="zh-CN"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各设备物理连接</a:t>
            </a:r>
          </a:p>
        </p:txBody>
      </p:sp>
      <p:sp>
        <p:nvSpPr>
          <p:cNvPr id="10" name="文本框 9">
            <a:extLst>
              <a:ext uri="{FF2B5EF4-FFF2-40B4-BE49-F238E27FC236}">
                <a16:creationId xmlns:a16="http://schemas.microsoft.com/office/drawing/2014/main" id="{5E7EFDD0-2A6C-44CC-4ECE-2BD24039B11B}"/>
              </a:ext>
            </a:extLst>
          </p:cNvPr>
          <p:cNvSpPr txBox="1"/>
          <p:nvPr/>
        </p:nvSpPr>
        <p:spPr>
          <a:xfrm>
            <a:off x="573985" y="3747564"/>
            <a:ext cx="10041006" cy="646331"/>
          </a:xfrm>
          <a:prstGeom prst="rect">
            <a:avLst/>
          </a:prstGeom>
          <a:noFill/>
        </p:spPr>
        <p:txBody>
          <a:bodyPr wrap="square">
            <a:spAutoFit/>
          </a:bodyPr>
          <a:lstStyle/>
          <a:p>
            <a:pPr indent="304800"/>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）子网地址规划</a:t>
            </a:r>
          </a:p>
          <a:p>
            <a:r>
              <a:rPr lang="zh-CN" altLang="en-US" sz="1800" kern="0" dirty="0">
                <a:effectLst/>
                <a:ea typeface="宋体" panose="02010600030101010101" pitchFamily="2" charset="-122"/>
                <a:cs typeface="宋体" panose="02010600030101010101" pitchFamily="2" charset="-122"/>
              </a:rPr>
              <a:t>        </a:t>
            </a:r>
            <a:r>
              <a:rPr lang="zh-CN" altLang="zh-CN" sz="1800" kern="0" dirty="0">
                <a:effectLst/>
                <a:ea typeface="宋体" panose="02010600030101010101" pitchFamily="2" charset="-122"/>
                <a:cs typeface="宋体" panose="02010600030101010101" pitchFamily="2" charset="-122"/>
              </a:rPr>
              <a:t>各子网</a:t>
            </a:r>
            <a:r>
              <a:rPr lang="en-US" altLang="zh-CN" sz="1800" kern="0" dirty="0">
                <a:effectLst/>
                <a:ea typeface="宋体" panose="02010600030101010101" pitchFamily="2" charset="-122"/>
                <a:cs typeface="宋体" panose="02010600030101010101" pitchFamily="2" charset="-122"/>
              </a:rPr>
              <a:t>IP</a:t>
            </a:r>
            <a:r>
              <a:rPr lang="zh-CN" altLang="zh-CN" sz="1800" kern="0" dirty="0">
                <a:effectLst/>
                <a:ea typeface="宋体" panose="02010600030101010101" pitchFamily="2" charset="-122"/>
                <a:cs typeface="宋体" panose="02010600030101010101" pitchFamily="2" charset="-122"/>
              </a:rPr>
              <a:t>地址段、子网掩码与主机地址范围详细规划如表</a:t>
            </a:r>
            <a:r>
              <a:rPr lang="en-US" altLang="zh-CN" kern="0" dirty="0">
                <a:ea typeface="宋体" panose="02010600030101010101" pitchFamily="2" charset="-122"/>
                <a:cs typeface="宋体" panose="02010600030101010101" pitchFamily="2" charset="-122"/>
              </a:rPr>
              <a:t>3</a:t>
            </a:r>
            <a:r>
              <a:rPr lang="zh-CN" altLang="zh-CN" sz="1800" kern="0" dirty="0">
                <a:effectLst/>
                <a:ea typeface="宋体" panose="02010600030101010101" pitchFamily="2" charset="-122"/>
                <a:cs typeface="宋体" panose="02010600030101010101" pitchFamily="2" charset="-122"/>
              </a:rPr>
              <a:t>所示：</a:t>
            </a:r>
            <a:r>
              <a:rPr lang="zh-CN" altLang="zh-CN" dirty="0">
                <a:effectLst/>
              </a:rPr>
              <a:t> </a:t>
            </a:r>
            <a:endParaRPr lang="zh-CN" altLang="en-US" dirty="0"/>
          </a:p>
        </p:txBody>
      </p:sp>
      <p:sp>
        <p:nvSpPr>
          <p:cNvPr id="12" name="文本框 11">
            <a:extLst>
              <a:ext uri="{FF2B5EF4-FFF2-40B4-BE49-F238E27FC236}">
                <a16:creationId xmlns:a16="http://schemas.microsoft.com/office/drawing/2014/main" id="{936BC662-711D-ABB3-6D89-B731F953763A}"/>
              </a:ext>
            </a:extLst>
          </p:cNvPr>
          <p:cNvSpPr txBox="1"/>
          <p:nvPr/>
        </p:nvSpPr>
        <p:spPr>
          <a:xfrm>
            <a:off x="3260035" y="4443790"/>
            <a:ext cx="3073676" cy="338554"/>
          </a:xfrm>
          <a:prstGeom prst="rect">
            <a:avLst/>
          </a:prstGeom>
          <a:noFill/>
        </p:spPr>
        <p:txBody>
          <a:bodyPr wrap="square">
            <a:spAutoFit/>
          </a:bodyPr>
          <a:lstStyle/>
          <a:p>
            <a:pPr algn="ctr"/>
            <a:r>
              <a:rPr lang="zh-CN"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表</a:t>
            </a:r>
            <a:r>
              <a:rPr lang="en-US" altLang="zh-CN" sz="16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3</a:t>
            </a:r>
            <a:r>
              <a:rPr lang="en-US"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zh-CN" sz="16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子网地址规划</a:t>
            </a:r>
          </a:p>
        </p:txBody>
      </p:sp>
      <p:graphicFrame>
        <p:nvGraphicFramePr>
          <p:cNvPr id="13" name="表格 12">
            <a:extLst>
              <a:ext uri="{FF2B5EF4-FFF2-40B4-BE49-F238E27FC236}">
                <a16:creationId xmlns:a16="http://schemas.microsoft.com/office/drawing/2014/main" id="{BDF85668-0805-05C9-43C7-A7724F2672DA}"/>
              </a:ext>
            </a:extLst>
          </p:cNvPr>
          <p:cNvGraphicFramePr>
            <a:graphicFrameLocks noGrp="1"/>
          </p:cNvGraphicFramePr>
          <p:nvPr>
            <p:extLst>
              <p:ext uri="{D42A27DB-BD31-4B8C-83A1-F6EECF244321}">
                <p14:modId xmlns:p14="http://schemas.microsoft.com/office/powerpoint/2010/main" val="229549260"/>
              </p:ext>
            </p:extLst>
          </p:nvPr>
        </p:nvGraphicFramePr>
        <p:xfrm>
          <a:off x="2457877" y="4811650"/>
          <a:ext cx="4961255" cy="1828800"/>
        </p:xfrm>
        <a:graphic>
          <a:graphicData uri="http://schemas.openxmlformats.org/drawingml/2006/table">
            <a:tbl>
              <a:tblPr>
                <a:tableStyleId>{5C22544A-7EE6-4342-B048-85BDC9FD1C3A}</a:tableStyleId>
              </a:tblPr>
              <a:tblGrid>
                <a:gridCol w="1501140">
                  <a:extLst>
                    <a:ext uri="{9D8B030D-6E8A-4147-A177-3AD203B41FA5}">
                      <a16:colId xmlns:a16="http://schemas.microsoft.com/office/drawing/2014/main" val="3941238289"/>
                    </a:ext>
                  </a:extLst>
                </a:gridCol>
                <a:gridCol w="1005205">
                  <a:extLst>
                    <a:ext uri="{9D8B030D-6E8A-4147-A177-3AD203B41FA5}">
                      <a16:colId xmlns:a16="http://schemas.microsoft.com/office/drawing/2014/main" val="4112155325"/>
                    </a:ext>
                  </a:extLst>
                </a:gridCol>
                <a:gridCol w="1292860">
                  <a:extLst>
                    <a:ext uri="{9D8B030D-6E8A-4147-A177-3AD203B41FA5}">
                      <a16:colId xmlns:a16="http://schemas.microsoft.com/office/drawing/2014/main" val="183359324"/>
                    </a:ext>
                  </a:extLst>
                </a:gridCol>
                <a:gridCol w="1162050">
                  <a:extLst>
                    <a:ext uri="{9D8B030D-6E8A-4147-A177-3AD203B41FA5}">
                      <a16:colId xmlns:a16="http://schemas.microsoft.com/office/drawing/2014/main" val="3893192191"/>
                    </a:ext>
                  </a:extLst>
                </a:gridCol>
              </a:tblGrid>
              <a:tr h="0">
                <a:tc>
                  <a:txBody>
                    <a:bodyPr/>
                    <a:lstStyle/>
                    <a:p>
                      <a:pPr algn="ctr"/>
                      <a:r>
                        <a:rPr lang="zh-CN" sz="1200" kern="100">
                          <a:effectLst/>
                        </a:rPr>
                        <a:t>区域</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kern="100">
                          <a:effectLst/>
                        </a:rPr>
                        <a:t>IP</a:t>
                      </a:r>
                      <a:r>
                        <a:rPr lang="zh-CN" sz="1200" kern="100">
                          <a:effectLst/>
                        </a:rPr>
                        <a:t>地址段</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200" kern="100">
                          <a:effectLst/>
                        </a:rPr>
                        <a:t>子网掩码</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200" kern="100">
                          <a:effectLst/>
                        </a:rPr>
                        <a:t>主机地址范围</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862666762"/>
                  </a:ext>
                </a:extLst>
              </a:tr>
              <a:tr h="0">
                <a:tc>
                  <a:txBody>
                    <a:bodyPr/>
                    <a:lstStyle/>
                    <a:p>
                      <a:pPr algn="ctr"/>
                      <a:r>
                        <a:rPr lang="zh-CN" sz="1200" kern="100">
                          <a:effectLst/>
                        </a:rPr>
                        <a:t>市场部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10.0.0.0/25</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255.255.255.128</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10.0.0.1</a:t>
                      </a:r>
                      <a:r>
                        <a:rPr lang="zh-CN" sz="1200" kern="100">
                          <a:effectLst/>
                        </a:rPr>
                        <a:t>～</a:t>
                      </a:r>
                      <a:r>
                        <a:rPr lang="en-US" sz="1200" kern="100">
                          <a:effectLst/>
                        </a:rPr>
                        <a:t>126</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025072319"/>
                  </a:ext>
                </a:extLst>
              </a:tr>
              <a:tr h="0">
                <a:tc>
                  <a:txBody>
                    <a:bodyPr/>
                    <a:lstStyle/>
                    <a:p>
                      <a:pPr algn="ctr"/>
                      <a:r>
                        <a:rPr lang="zh-CN" sz="1200" kern="100">
                          <a:effectLst/>
                        </a:rPr>
                        <a:t>财务部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10.0.0.128/26</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255.255.255.192</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10.0.0.129</a:t>
                      </a:r>
                      <a:r>
                        <a:rPr lang="zh-CN" sz="1200" kern="100">
                          <a:effectLst/>
                        </a:rPr>
                        <a:t>～</a:t>
                      </a:r>
                      <a:r>
                        <a:rPr lang="en-US" sz="1200" kern="100">
                          <a:effectLst/>
                        </a:rPr>
                        <a:t>190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779818934"/>
                  </a:ext>
                </a:extLst>
              </a:tr>
              <a:tr h="0">
                <a:tc>
                  <a:txBody>
                    <a:bodyPr/>
                    <a:lstStyle/>
                    <a:p>
                      <a:pPr algn="ctr"/>
                      <a:r>
                        <a:rPr lang="zh-CN" sz="1200" kern="100">
                          <a:effectLst/>
                        </a:rPr>
                        <a:t>人力资源部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10.0.0.192/27</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255.255.255.224</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10.0.0.193</a:t>
                      </a:r>
                      <a:r>
                        <a:rPr lang="zh-CN" sz="1200" kern="100">
                          <a:effectLst/>
                        </a:rPr>
                        <a:t>～</a:t>
                      </a:r>
                      <a:r>
                        <a:rPr lang="en-US" sz="1200" kern="100">
                          <a:effectLst/>
                        </a:rPr>
                        <a:t>222</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19131129"/>
                  </a:ext>
                </a:extLst>
              </a:tr>
              <a:tr h="0">
                <a:tc>
                  <a:txBody>
                    <a:bodyPr/>
                    <a:lstStyle/>
                    <a:p>
                      <a:pPr algn="ctr"/>
                      <a:r>
                        <a:rPr lang="zh-CN" sz="1200" kern="100">
                          <a:effectLst/>
                        </a:rPr>
                        <a:t>总经理及董事会办公室</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10.0.0.224/28</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255.255.255.240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10.0.0.225</a:t>
                      </a:r>
                      <a:r>
                        <a:rPr lang="zh-CN" sz="1200" kern="100">
                          <a:effectLst/>
                        </a:rPr>
                        <a:t>～</a:t>
                      </a:r>
                      <a:r>
                        <a:rPr lang="en-US" sz="1200" kern="100">
                          <a:effectLst/>
                        </a:rPr>
                        <a:t>238</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507775382"/>
                  </a:ext>
                </a:extLst>
              </a:tr>
              <a:tr h="0">
                <a:tc>
                  <a:txBody>
                    <a:bodyPr/>
                    <a:lstStyle/>
                    <a:p>
                      <a:pPr algn="ctr"/>
                      <a:r>
                        <a:rPr lang="zh-CN" sz="1200" kern="100">
                          <a:effectLst/>
                        </a:rPr>
                        <a:t>信息技术部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10.0.0.240/28</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a:effectLst/>
                        </a:rPr>
                        <a:t>255.255.255.240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kern="100" dirty="0">
                          <a:effectLst/>
                        </a:rPr>
                        <a:t>10.0.0.241</a:t>
                      </a:r>
                      <a:r>
                        <a:rPr lang="zh-CN" sz="1200" kern="100" dirty="0">
                          <a:effectLst/>
                        </a:rPr>
                        <a:t>～</a:t>
                      </a:r>
                      <a:r>
                        <a:rPr lang="en-US" sz="1200" kern="100" dirty="0">
                          <a:effectLst/>
                        </a:rPr>
                        <a:t>254</a:t>
                      </a:r>
                      <a:endParaRPr lang="zh-CN" sz="120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5065989"/>
                  </a:ext>
                </a:extLst>
              </a:tr>
            </a:tbl>
          </a:graphicData>
        </a:graphic>
      </p:graphicFrame>
    </p:spTree>
    <p:extLst>
      <p:ext uri="{BB962C8B-B14F-4D97-AF65-F5344CB8AC3E}">
        <p14:creationId xmlns:p14="http://schemas.microsoft.com/office/powerpoint/2010/main" val="3062829754"/>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272B76C-137B-867C-A136-DF6F20AE4C01}"/>
              </a:ext>
            </a:extLst>
          </p:cNvPr>
          <p:cNvSpPr txBox="1"/>
          <p:nvPr/>
        </p:nvSpPr>
        <p:spPr>
          <a:xfrm>
            <a:off x="573985" y="1205084"/>
            <a:ext cx="8768798" cy="1477328"/>
          </a:xfrm>
          <a:prstGeom prst="rect">
            <a:avLst/>
          </a:prstGeom>
          <a:noFill/>
        </p:spPr>
        <p:txBody>
          <a:bodyPr wrap="square">
            <a:spAutoFit/>
          </a:bodyPr>
          <a:lstStyle/>
          <a:p>
            <a:pPr marR="130175" indent="304800"/>
            <a:r>
              <a:rPr lang="zh-CN" altLang="en-US" sz="1800" dirty="0">
                <a:effectLst/>
                <a:latin typeface="宋体" panose="02010600030101010101" pitchFamily="2" charset="-122"/>
                <a:ea typeface="宋体" panose="02010600030101010101" pitchFamily="2" charset="-122"/>
                <a:cs typeface="Tahoma" panose="020B0604030504040204" pitchFamily="34" charset="0"/>
              </a:rPr>
              <a:t>（</a:t>
            </a:r>
            <a:r>
              <a:rPr lang="en-US" altLang="zh-CN" sz="1800" dirty="0">
                <a:effectLst/>
                <a:latin typeface="宋体" panose="02010600030101010101" pitchFamily="2" charset="-122"/>
                <a:ea typeface="宋体" panose="02010600030101010101" pitchFamily="2" charset="-122"/>
                <a:cs typeface="Tahoma" panose="020B0604030504040204" pitchFamily="34" charset="0"/>
              </a:rPr>
              <a:t>5</a:t>
            </a:r>
            <a:r>
              <a:rPr lang="zh-CN" altLang="zh-CN" sz="1800" dirty="0">
                <a:effectLst/>
                <a:latin typeface="宋体" panose="02010600030101010101" pitchFamily="2" charset="-122"/>
                <a:ea typeface="宋体" panose="02010600030101010101" pitchFamily="2" charset="-122"/>
                <a:cs typeface="Tahoma" panose="020B0604030504040204" pitchFamily="34" charset="0"/>
              </a:rPr>
              <a:t>）子网设备</a:t>
            </a:r>
            <a:r>
              <a:rPr lang="en-US" altLang="zh-CN" sz="1800" dirty="0">
                <a:effectLst/>
                <a:latin typeface="宋体" panose="02010600030101010101" pitchFamily="2" charset="-122"/>
                <a:ea typeface="宋体" panose="02010600030101010101" pitchFamily="2" charset="-122"/>
                <a:cs typeface="Tahoma" panose="020B0604030504040204" pitchFamily="34" charset="0"/>
              </a:rPr>
              <a:t>IP</a:t>
            </a:r>
            <a:r>
              <a:rPr lang="zh-CN" altLang="zh-CN" sz="1800" dirty="0">
                <a:effectLst/>
                <a:latin typeface="宋体" panose="02010600030101010101" pitchFamily="2" charset="-122"/>
                <a:ea typeface="宋体" panose="02010600030101010101" pitchFamily="2" charset="-122"/>
                <a:cs typeface="Tahoma" panose="020B0604030504040204" pitchFamily="34" charset="0"/>
              </a:rPr>
              <a:t>使用</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R="130175" indent="276225">
              <a:spcAft>
                <a:spcPts val="0"/>
              </a:spcAft>
            </a:pPr>
            <a:r>
              <a:rPr lang="zh-CN" altLang="en-US" sz="1800" dirty="0">
                <a:effectLst/>
                <a:latin typeface="宋体" panose="02010600030101010101" pitchFamily="2" charset="-122"/>
                <a:ea typeface="宋体" panose="02010600030101010101" pitchFamily="2" charset="-122"/>
                <a:cs typeface="Tahoma" panose="020B0604030504040204" pitchFamily="34" charset="0"/>
              </a:rPr>
              <a:t> </a:t>
            </a:r>
            <a:r>
              <a:rPr lang="zh-CN" altLang="zh-CN" sz="1800" dirty="0">
                <a:effectLst/>
                <a:latin typeface="宋体" panose="02010600030101010101" pitchFamily="2" charset="-122"/>
                <a:ea typeface="宋体" panose="02010600030101010101" pitchFamily="2" charset="-122"/>
                <a:cs typeface="Tahoma" panose="020B0604030504040204" pitchFamily="34" charset="0"/>
              </a:rPr>
              <a:t>根据以上信息连接设备，并配置三台</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a:t>
            </a:r>
            <a:r>
              <a:rPr lang="zh-CN" altLang="zh-CN" sz="1800" dirty="0">
                <a:effectLst/>
                <a:latin typeface="宋体" panose="02010600030101010101" pitchFamily="2" charset="-122"/>
                <a:ea typeface="宋体" panose="02010600030101010101" pitchFamily="2" charset="-122"/>
                <a:cs typeface="Tahoma" panose="020B0604030504040204" pitchFamily="34" charset="0"/>
              </a:rPr>
              <a:t>机的</a:t>
            </a:r>
            <a:r>
              <a:rPr lang="en-US" altLang="zh-CN" sz="1800" dirty="0">
                <a:effectLst/>
                <a:latin typeface="宋体" panose="02010600030101010101" pitchFamily="2" charset="-122"/>
                <a:ea typeface="宋体" panose="02010600030101010101" pitchFamily="2" charset="-122"/>
                <a:cs typeface="Tahoma" panose="020B0604030504040204" pitchFamily="34" charset="0"/>
              </a:rPr>
              <a:t>IP</a:t>
            </a:r>
            <a:r>
              <a:rPr lang="zh-CN" altLang="zh-CN" sz="1800" dirty="0">
                <a:effectLst/>
                <a:latin typeface="宋体" panose="02010600030101010101" pitchFamily="2" charset="-122"/>
                <a:ea typeface="宋体" panose="02010600030101010101" pitchFamily="2" charset="-122"/>
                <a:cs typeface="Tahoma" panose="020B0604030504040204" pitchFamily="34" charset="0"/>
              </a:rPr>
              <a:t>和掩码。各</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a:t>
            </a:r>
            <a:r>
              <a:rPr lang="zh-CN" altLang="zh-CN" sz="1800" dirty="0">
                <a:effectLst/>
                <a:latin typeface="宋体" panose="02010600030101010101" pitchFamily="2" charset="-122"/>
                <a:ea typeface="宋体" panose="02010600030101010101" pitchFamily="2" charset="-122"/>
                <a:cs typeface="Tahoma" panose="020B0604030504040204" pitchFamily="34" charset="0"/>
              </a:rPr>
              <a:t>机配置如下：</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R="130175" indent="276225">
              <a:spcAft>
                <a:spcPts val="0"/>
              </a:spcAft>
            </a:pPr>
            <a:r>
              <a:rPr lang="zh-CN" altLang="en-US" sz="1800" dirty="0">
                <a:effectLst/>
                <a:latin typeface="宋体" panose="02010600030101010101" pitchFamily="2" charset="-122"/>
                <a:ea typeface="宋体" panose="02010600030101010101" pitchFamily="2" charset="-122"/>
                <a:cs typeface="Tahoma" panose="020B0604030504040204" pitchFamily="34" charset="0"/>
              </a:rPr>
              <a:t> </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PC1</a:t>
            </a:r>
            <a:r>
              <a:rPr lang="zh-CN" altLang="zh-CN" sz="1800" dirty="0">
                <a:effectLst/>
                <a:latin typeface="宋体" panose="02010600030101010101" pitchFamily="2" charset="-122"/>
                <a:ea typeface="宋体" panose="02010600030101010101" pitchFamily="2" charset="-122"/>
                <a:cs typeface="Tahoma" panose="020B0604030504040204" pitchFamily="34" charset="0"/>
              </a:rPr>
              <a:t>的</a:t>
            </a:r>
            <a:r>
              <a:rPr lang="en-US" altLang="zh-CN" sz="1800" dirty="0">
                <a:effectLst/>
                <a:latin typeface="宋体" panose="02010600030101010101" pitchFamily="2" charset="-122"/>
                <a:ea typeface="宋体" panose="02010600030101010101" pitchFamily="2" charset="-122"/>
                <a:cs typeface="Tahoma" panose="020B0604030504040204" pitchFamily="34" charset="0"/>
              </a:rPr>
              <a:t>IP</a:t>
            </a:r>
            <a:r>
              <a:rPr lang="zh-CN" altLang="zh-CN" sz="1800" dirty="0">
                <a:effectLst/>
                <a:latin typeface="宋体" panose="02010600030101010101" pitchFamily="2" charset="-122"/>
                <a:ea typeface="宋体" panose="02010600030101010101" pitchFamily="2" charset="-122"/>
                <a:cs typeface="Tahoma" panose="020B0604030504040204" pitchFamily="34" charset="0"/>
              </a:rPr>
              <a:t>为：</a:t>
            </a:r>
            <a:r>
              <a:rPr lang="en-US" altLang="zh-CN" sz="1800" dirty="0">
                <a:effectLst/>
                <a:latin typeface="宋体" panose="02010600030101010101" pitchFamily="2" charset="-122"/>
                <a:ea typeface="宋体" panose="02010600030101010101" pitchFamily="2" charset="-122"/>
                <a:cs typeface="Tahoma" panose="020B0604030504040204" pitchFamily="34" charset="0"/>
              </a:rPr>
              <a:t>10.0.0.1</a:t>
            </a:r>
            <a:r>
              <a:rPr lang="zh-CN" altLang="zh-CN" sz="1800" dirty="0">
                <a:effectLst/>
                <a:latin typeface="宋体" panose="02010600030101010101" pitchFamily="2" charset="-122"/>
                <a:ea typeface="宋体" panose="02010600030101010101" pitchFamily="2" charset="-122"/>
                <a:cs typeface="Tahoma" panose="020B0604030504040204" pitchFamily="34" charset="0"/>
              </a:rPr>
              <a:t>，掩码为：</a:t>
            </a:r>
            <a:r>
              <a:rPr lang="en-US" altLang="zh-CN" sz="1800" dirty="0">
                <a:effectLst/>
                <a:latin typeface="宋体" panose="02010600030101010101" pitchFamily="2" charset="-122"/>
                <a:ea typeface="宋体" panose="02010600030101010101" pitchFamily="2" charset="-122"/>
                <a:cs typeface="Tahoma" panose="020B0604030504040204" pitchFamily="34" charset="0"/>
              </a:rPr>
              <a:t>2</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55.255.255.128</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p>
          <a:p>
            <a:pPr marR="130175" indent="276225">
              <a:spcAft>
                <a:spcPts val="0"/>
              </a:spcAft>
            </a:pPr>
            <a:r>
              <a:rPr lang="zh-CN" altLang="en-US" sz="1800" dirty="0">
                <a:effectLst/>
                <a:latin typeface="宋体" panose="02010600030101010101" pitchFamily="2" charset="-122"/>
                <a:ea typeface="宋体" panose="02010600030101010101" pitchFamily="2" charset="-122"/>
                <a:cs typeface="Tahoma" panose="020B0604030504040204" pitchFamily="34" charset="0"/>
              </a:rPr>
              <a:t> </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PC2</a:t>
            </a:r>
            <a:r>
              <a:rPr lang="zh-CN" altLang="zh-CN" sz="1800" dirty="0">
                <a:effectLst/>
                <a:latin typeface="宋体" panose="02010600030101010101" pitchFamily="2" charset="-122"/>
                <a:ea typeface="宋体" panose="02010600030101010101" pitchFamily="2" charset="-122"/>
                <a:cs typeface="Tahoma" panose="020B0604030504040204" pitchFamily="34" charset="0"/>
              </a:rPr>
              <a:t>的</a:t>
            </a:r>
            <a:r>
              <a:rPr lang="en-US" altLang="zh-CN" sz="1800" dirty="0">
                <a:effectLst/>
                <a:latin typeface="宋体" panose="02010600030101010101" pitchFamily="2" charset="-122"/>
                <a:ea typeface="宋体" panose="02010600030101010101" pitchFamily="2" charset="-122"/>
                <a:cs typeface="Tahoma" panose="020B0604030504040204" pitchFamily="34" charset="0"/>
              </a:rPr>
              <a:t>IP</a:t>
            </a:r>
            <a:r>
              <a:rPr lang="zh-CN" altLang="zh-CN" sz="1800" dirty="0">
                <a:effectLst/>
                <a:latin typeface="宋体" panose="02010600030101010101" pitchFamily="2" charset="-122"/>
                <a:ea typeface="宋体" panose="02010600030101010101" pitchFamily="2" charset="-122"/>
                <a:cs typeface="Tahoma" panose="020B0604030504040204" pitchFamily="34" charset="0"/>
              </a:rPr>
              <a:t>为：</a:t>
            </a:r>
            <a:r>
              <a:rPr lang="en-US" altLang="zh-CN" sz="1800" dirty="0">
                <a:effectLst/>
                <a:latin typeface="宋体" panose="02010600030101010101" pitchFamily="2" charset="-122"/>
                <a:ea typeface="宋体" panose="02010600030101010101" pitchFamily="2" charset="-122"/>
                <a:cs typeface="Tahoma" panose="020B0604030504040204" pitchFamily="34" charset="0"/>
              </a:rPr>
              <a:t>10.0.0.241</a:t>
            </a:r>
            <a:r>
              <a:rPr lang="zh-CN" altLang="zh-CN" sz="1800" dirty="0">
                <a:effectLst/>
                <a:latin typeface="宋体" panose="02010600030101010101" pitchFamily="2" charset="-122"/>
                <a:ea typeface="宋体" panose="02010600030101010101" pitchFamily="2" charset="-122"/>
                <a:cs typeface="Tahoma" panose="020B0604030504040204" pitchFamily="34" charset="0"/>
              </a:rPr>
              <a:t>，掩码为：</a:t>
            </a:r>
            <a:r>
              <a:rPr lang="en-US" altLang="zh-CN" sz="1800" dirty="0">
                <a:effectLst/>
                <a:latin typeface="宋体" panose="02010600030101010101" pitchFamily="2" charset="-122"/>
                <a:ea typeface="宋体" panose="02010600030101010101" pitchFamily="2" charset="-122"/>
                <a:cs typeface="Tahoma" panose="020B0604030504040204" pitchFamily="34" charset="0"/>
              </a:rPr>
              <a:t>2</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55.255.255.240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p>
          <a:p>
            <a:pPr marR="130175" indent="276225">
              <a:spcAft>
                <a:spcPts val="0"/>
              </a:spcAft>
            </a:pPr>
            <a:r>
              <a:rPr lang="zh-CN" altLang="en-US" sz="1800" dirty="0">
                <a:effectLst/>
                <a:latin typeface="宋体" panose="02010600030101010101" pitchFamily="2" charset="-122"/>
                <a:ea typeface="宋体" panose="02010600030101010101" pitchFamily="2" charset="-122"/>
                <a:cs typeface="Tahoma" panose="020B0604030504040204" pitchFamily="34" charset="0"/>
              </a:rPr>
              <a:t> </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PC3</a:t>
            </a:r>
            <a:r>
              <a:rPr lang="zh-CN" altLang="zh-CN" sz="1800" dirty="0">
                <a:effectLst/>
                <a:latin typeface="宋体" panose="02010600030101010101" pitchFamily="2" charset="-122"/>
                <a:ea typeface="宋体" panose="02010600030101010101" pitchFamily="2" charset="-122"/>
                <a:cs typeface="Tahoma" panose="020B0604030504040204" pitchFamily="34" charset="0"/>
              </a:rPr>
              <a:t>的</a:t>
            </a:r>
            <a:r>
              <a:rPr lang="en-US" altLang="zh-CN" sz="1800" dirty="0">
                <a:effectLst/>
                <a:latin typeface="宋体" panose="02010600030101010101" pitchFamily="2" charset="-122"/>
                <a:ea typeface="宋体" panose="02010600030101010101" pitchFamily="2" charset="-122"/>
                <a:cs typeface="Tahoma" panose="020B0604030504040204" pitchFamily="34" charset="0"/>
              </a:rPr>
              <a:t>IP</a:t>
            </a:r>
            <a:r>
              <a:rPr lang="zh-CN" altLang="zh-CN" sz="1800" dirty="0">
                <a:effectLst/>
                <a:latin typeface="宋体" panose="02010600030101010101" pitchFamily="2" charset="-122"/>
                <a:ea typeface="宋体" panose="02010600030101010101" pitchFamily="2" charset="-122"/>
                <a:cs typeface="Tahoma" panose="020B0604030504040204" pitchFamily="34" charset="0"/>
              </a:rPr>
              <a:t>为：</a:t>
            </a:r>
            <a:r>
              <a:rPr lang="en-US" altLang="zh-CN" sz="1800" dirty="0">
                <a:effectLst/>
                <a:latin typeface="宋体" panose="02010600030101010101" pitchFamily="2" charset="-122"/>
                <a:ea typeface="宋体" panose="02010600030101010101" pitchFamily="2" charset="-122"/>
                <a:cs typeface="Tahoma" panose="020B0604030504040204" pitchFamily="34" charset="0"/>
              </a:rPr>
              <a:t>10.0.0.242</a:t>
            </a:r>
            <a:r>
              <a:rPr lang="zh-CN" altLang="zh-CN" sz="1800" dirty="0">
                <a:effectLst/>
                <a:latin typeface="宋体" panose="02010600030101010101" pitchFamily="2" charset="-122"/>
                <a:ea typeface="宋体" panose="02010600030101010101" pitchFamily="2" charset="-122"/>
                <a:cs typeface="Tahoma" panose="020B0604030504040204" pitchFamily="34" charset="0"/>
              </a:rPr>
              <a:t>，掩码为：</a:t>
            </a:r>
            <a:r>
              <a:rPr lang="en-US" altLang="zh-CN" sz="1800" dirty="0">
                <a:effectLst/>
                <a:latin typeface="宋体" panose="02010600030101010101" pitchFamily="2" charset="-122"/>
                <a:ea typeface="宋体" panose="02010600030101010101" pitchFamily="2" charset="-122"/>
                <a:cs typeface="Tahoma" panose="020B0604030504040204" pitchFamily="34" charset="0"/>
              </a:rPr>
              <a:t>2</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55.255.255.240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p>
        </p:txBody>
      </p:sp>
      <p:sp>
        <p:nvSpPr>
          <p:cNvPr id="7" name="文本框 6">
            <a:extLst>
              <a:ext uri="{FF2B5EF4-FFF2-40B4-BE49-F238E27FC236}">
                <a16:creationId xmlns:a16="http://schemas.microsoft.com/office/drawing/2014/main" id="{08C347D1-1698-3458-0103-761CE937A28C}"/>
              </a:ext>
            </a:extLst>
          </p:cNvPr>
          <p:cNvSpPr txBox="1"/>
          <p:nvPr/>
        </p:nvSpPr>
        <p:spPr>
          <a:xfrm>
            <a:off x="792645" y="2829053"/>
            <a:ext cx="10378937" cy="2308324"/>
          </a:xfrm>
          <a:prstGeom prst="rect">
            <a:avLst/>
          </a:prstGeom>
          <a:noFill/>
        </p:spPr>
        <p:txBody>
          <a:bodyPr wrap="square">
            <a:spAutoFit/>
          </a:bodyPr>
          <a:lstStyle/>
          <a:p>
            <a:pPr marR="130175" indent="304800">
              <a:spcAft>
                <a:spcPts val="0"/>
              </a:spcAft>
            </a:pPr>
            <a:r>
              <a:rPr lang="en-US" altLang="zh-CN" sz="1800" b="1"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b="1" dirty="0">
                <a:effectLst/>
                <a:latin typeface="宋体" panose="02010600030101010101" pitchFamily="2" charset="-122"/>
                <a:ea typeface="宋体" panose="02010600030101010101" pitchFamily="2" charset="-122"/>
                <a:cs typeface="宋体" panose="02010600030101010101" pitchFamily="2" charset="-122"/>
              </a:rPr>
              <a:t>．连通性测试与分析</a:t>
            </a:r>
          </a:p>
          <a:p>
            <a:pPr marR="130175" indent="276225">
              <a:spcAft>
                <a:spcPts val="0"/>
              </a:spcAft>
            </a:pPr>
            <a:r>
              <a:rPr lang="en-US" altLang="zh-CN" sz="1800" dirty="0">
                <a:effectLst/>
                <a:latin typeface="宋体" panose="02010600030101010101" pitchFamily="2" charset="-122"/>
                <a:ea typeface="宋体" panose="02010600030101010101" pitchFamily="2" charset="-122"/>
                <a:cs typeface="Tahoma" panose="020B0604030504040204" pitchFamily="34" charset="0"/>
              </a:rPr>
              <a:t>PC1 ping PC2</a:t>
            </a:r>
            <a:r>
              <a:rPr lang="zh-CN" altLang="zh-CN" sz="1800" dirty="0">
                <a:effectLst/>
                <a:latin typeface="宋体" panose="02010600030101010101" pitchFamily="2" charset="-122"/>
                <a:ea typeface="宋体" panose="02010600030101010101" pitchFamily="2" charset="-122"/>
                <a:cs typeface="Tahoma" panose="020B0604030504040204" pitchFamily="34" charset="0"/>
              </a:rPr>
              <a:t>和</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PC3</a:t>
            </a:r>
            <a:r>
              <a:rPr lang="zh-CN" altLang="zh-CN" sz="1800" dirty="0">
                <a:effectLst/>
                <a:latin typeface="宋体" panose="02010600030101010101" pitchFamily="2" charset="-122"/>
                <a:ea typeface="宋体" panose="02010600030101010101" pitchFamily="2" charset="-122"/>
                <a:cs typeface="Tahoma" panose="020B0604030504040204" pitchFamily="34" charset="0"/>
              </a:rPr>
              <a:t>都不通（反之亦然），原因是它们虽然连接在物理上相互连通的局域网中，但它们并不在同一个网段上；而</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PC2</a:t>
            </a:r>
            <a:r>
              <a:rPr lang="zh-CN" altLang="zh-CN" sz="1800" dirty="0">
                <a:effectLst/>
                <a:latin typeface="宋体" panose="02010600030101010101" pitchFamily="2" charset="-122"/>
                <a:ea typeface="宋体" panose="02010600030101010101" pitchFamily="2" charset="-122"/>
                <a:cs typeface="Tahoma" panose="020B0604030504040204" pitchFamily="34" charset="0"/>
              </a:rPr>
              <a:t>与</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PC3</a:t>
            </a:r>
            <a:r>
              <a:rPr lang="zh-CN" altLang="zh-CN" sz="1800" dirty="0">
                <a:effectLst/>
                <a:latin typeface="宋体" panose="02010600030101010101" pitchFamily="2" charset="-122"/>
                <a:ea typeface="宋体" panose="02010600030101010101" pitchFamily="2" charset="-122"/>
                <a:cs typeface="Tahoma" panose="020B0604030504040204" pitchFamily="34" charset="0"/>
              </a:rPr>
              <a:t>既连接在物理上相互连通的局域网中，又处在同一个逻辑网段上，所以它们能相互</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ping</a:t>
            </a:r>
            <a:r>
              <a:rPr lang="zh-CN" altLang="zh-CN" sz="1800" dirty="0">
                <a:effectLst/>
                <a:latin typeface="宋体" panose="02010600030101010101" pitchFamily="2" charset="-122"/>
                <a:ea typeface="宋体" panose="02010600030101010101" pitchFamily="2" charset="-122"/>
                <a:cs typeface="Tahoma" panose="020B0604030504040204" pitchFamily="34" charset="0"/>
              </a:rPr>
              <a:t>通。</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304800"/>
            <a:r>
              <a:rPr lang="zh-CN" altLang="zh-CN" sz="1800" dirty="0">
                <a:effectLst/>
                <a:latin typeface="宋体" panose="02010600030101010101" pitchFamily="2" charset="-122"/>
                <a:ea typeface="宋体" panose="02010600030101010101" pitchFamily="2" charset="-122"/>
                <a:cs typeface="Tahoma" panose="020B0604030504040204" pitchFamily="34" charset="0"/>
              </a:rPr>
              <a:t>由此可见，仅通过二层交换机级联就可实现在局域网中划分出不同网段的功能。但这样做的结果使所有信息点均处于同一个广播域中，当网络规模不断增大时，广播风暴产生的概率会迅速增加。在</a:t>
            </a:r>
            <a:r>
              <a:rPr lang="en-US" altLang="zh-CN" sz="1800" dirty="0" err="1">
                <a:effectLst/>
                <a:latin typeface="宋体" panose="02010600030101010101" pitchFamily="2" charset="-122"/>
                <a:ea typeface="宋体" panose="02010600030101010101" pitchFamily="2" charset="-122"/>
                <a:cs typeface="Tahoma" panose="020B0604030504040204" pitchFamily="34" charset="0"/>
              </a:rPr>
              <a:t>Ensp</a:t>
            </a:r>
            <a:r>
              <a:rPr lang="zh-CN" altLang="zh-CN" sz="1800" dirty="0">
                <a:effectLst/>
                <a:latin typeface="宋体" panose="02010600030101010101" pitchFamily="2" charset="-122"/>
                <a:ea typeface="宋体" panose="02010600030101010101" pitchFamily="2" charset="-122"/>
                <a:cs typeface="Tahoma" panose="020B0604030504040204" pitchFamily="34" charset="0"/>
              </a:rPr>
              <a:t>软件的模拟模式下，可以清楚地观察到，</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PC2</a:t>
            </a:r>
            <a:r>
              <a:rPr lang="zh-CN" altLang="zh-CN" sz="1800" dirty="0">
                <a:effectLst/>
                <a:latin typeface="宋体" panose="02010600030101010101" pitchFamily="2" charset="-122"/>
                <a:ea typeface="宋体" panose="02010600030101010101" pitchFamily="2" charset="-122"/>
                <a:cs typeface="Tahoma" panose="020B0604030504040204" pitchFamily="34" charset="0"/>
              </a:rPr>
              <a:t>与</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PC3</a:t>
            </a:r>
            <a:r>
              <a:rPr lang="zh-CN" altLang="zh-CN" sz="1800" dirty="0">
                <a:effectLst/>
                <a:latin typeface="宋体" panose="02010600030101010101" pitchFamily="2" charset="-122"/>
                <a:ea typeface="宋体" panose="02010600030101010101" pitchFamily="2" charset="-122"/>
                <a:cs typeface="Tahoma" panose="020B0604030504040204" pitchFamily="34" charset="0"/>
              </a:rPr>
              <a:t>首次通信时，</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PC2</a:t>
            </a:r>
            <a:r>
              <a:rPr lang="zh-CN" altLang="zh-CN" sz="1800" dirty="0">
                <a:effectLst/>
                <a:latin typeface="宋体" panose="02010600030101010101" pitchFamily="2" charset="-122"/>
                <a:ea typeface="宋体" panose="02010600030101010101" pitchFamily="2" charset="-122"/>
                <a:cs typeface="Tahoma" panose="020B0604030504040204" pitchFamily="34" charset="0"/>
              </a:rPr>
              <a:t>发送给</a:t>
            </a:r>
            <a:r>
              <a:rPr lang="en-US" altLang="zh-CN" sz="1800" dirty="0">
                <a:effectLst/>
                <a:latin typeface="宋体" panose="02010600030101010101" pitchFamily="2" charset="-122"/>
                <a:ea typeface="宋体" panose="02010600030101010101" pitchFamily="2" charset="-122"/>
                <a:cs typeface="Tahoma" panose="020B0604030504040204" pitchFamily="34" charset="0"/>
              </a:rPr>
              <a:t>PC3</a:t>
            </a:r>
            <a:r>
              <a:rPr lang="zh-CN" altLang="zh-CN" sz="1800" dirty="0">
                <a:effectLst/>
                <a:latin typeface="宋体" panose="02010600030101010101" pitchFamily="2" charset="-122"/>
                <a:ea typeface="宋体" panose="02010600030101010101" pitchFamily="2" charset="-122"/>
                <a:cs typeface="Tahoma" panose="020B0604030504040204" pitchFamily="34" charset="0"/>
              </a:rPr>
              <a:t>的</a:t>
            </a:r>
            <a:r>
              <a:rPr lang="en-US" altLang="zh-CN" sz="1800" dirty="0">
                <a:effectLst/>
                <a:latin typeface="宋体" panose="02010600030101010101" pitchFamily="2" charset="-122"/>
                <a:ea typeface="宋体" panose="02010600030101010101" pitchFamily="2" charset="-122"/>
                <a:cs typeface="Tahoma" panose="020B0604030504040204" pitchFamily="34" charset="0"/>
              </a:rPr>
              <a:t>ARP</a:t>
            </a:r>
            <a:r>
              <a:rPr lang="zh-CN" altLang="zh-CN" sz="1800" dirty="0">
                <a:effectLst/>
                <a:latin typeface="宋体" panose="02010600030101010101" pitchFamily="2" charset="-122"/>
                <a:ea typeface="宋体" panose="02010600030101010101" pitchFamily="2" charset="-122"/>
                <a:cs typeface="Tahoma" panose="020B0604030504040204" pitchFamily="34" charset="0"/>
              </a:rPr>
              <a:t>寻址包（广播包）可以到达交换机的所有端口，无论这些端口所连设备的</a:t>
            </a:r>
            <a:r>
              <a:rPr lang="en-US" altLang="zh-CN" sz="1800" dirty="0">
                <a:effectLst/>
                <a:latin typeface="宋体" panose="02010600030101010101" pitchFamily="2" charset="-122"/>
                <a:ea typeface="宋体" panose="02010600030101010101" pitchFamily="2" charset="-122"/>
                <a:cs typeface="Tahoma" panose="020B0604030504040204" pitchFamily="34" charset="0"/>
              </a:rPr>
              <a:t>IP</a:t>
            </a:r>
            <a:r>
              <a:rPr lang="zh-CN" altLang="zh-CN" sz="1800" dirty="0">
                <a:effectLst/>
                <a:latin typeface="宋体" panose="02010600030101010101" pitchFamily="2" charset="-122"/>
                <a:ea typeface="宋体" panose="02010600030101010101" pitchFamily="2" charset="-122"/>
                <a:cs typeface="Tahoma" panose="020B0604030504040204" pitchFamily="34" charset="0"/>
              </a:rPr>
              <a:t>地址是不是在同一网段上。</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716281366"/>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95B9A2A-2D29-E791-BB68-0CB165627827}"/>
              </a:ext>
            </a:extLst>
          </p:cNvPr>
          <p:cNvSpPr txBox="1"/>
          <p:nvPr/>
        </p:nvSpPr>
        <p:spPr>
          <a:xfrm>
            <a:off x="653498" y="1350930"/>
            <a:ext cx="6097656" cy="369332"/>
          </a:xfrm>
          <a:prstGeom prst="rect">
            <a:avLst/>
          </a:prstGeom>
          <a:noFill/>
        </p:spPr>
        <p:txBody>
          <a:bodyPr wrap="square">
            <a:spAutoFit/>
          </a:bodyPr>
          <a:lstStyle/>
          <a:p>
            <a:pPr indent="306070">
              <a:spcBef>
                <a:spcPts val="600"/>
              </a:spcBef>
              <a:spcAft>
                <a:spcPts val="600"/>
              </a:spcAft>
            </a:pPr>
            <a:r>
              <a:rPr lang="zh-CN" altLang="zh-CN" sz="1800" b="1" kern="100" dirty="0">
                <a:solidFill>
                  <a:srgbClr val="000000"/>
                </a:solidFill>
                <a:effectLst/>
                <a:latin typeface="Times New Roman" panose="02020603050405020304" pitchFamily="18" charset="0"/>
                <a:ea typeface="黑体" panose="02010609060101010101" pitchFamily="49" charset="-122"/>
              </a:rPr>
              <a:t>任务</a:t>
            </a:r>
            <a:r>
              <a:rPr lang="en-US" altLang="zh-CN" sz="1800" b="1" kern="100" dirty="0">
                <a:solidFill>
                  <a:srgbClr val="000000"/>
                </a:solidFill>
                <a:effectLst/>
                <a:latin typeface="Times New Roman" panose="02020603050405020304" pitchFamily="18" charset="0"/>
                <a:ea typeface="黑体" panose="02010609060101010101" pitchFamily="49" charset="-122"/>
              </a:rPr>
              <a:t>2-2  </a:t>
            </a:r>
            <a:r>
              <a:rPr lang="zh-CN" altLang="zh-CN" sz="1800" b="1" kern="100" dirty="0">
                <a:solidFill>
                  <a:srgbClr val="000000"/>
                </a:solidFill>
                <a:effectLst/>
                <a:latin typeface="Times New Roman" panose="02020603050405020304" pitchFamily="18" charset="0"/>
                <a:ea typeface="黑体" panose="02010609060101010101" pitchFamily="49" charset="-122"/>
              </a:rPr>
              <a:t>利用</a:t>
            </a:r>
            <a:r>
              <a:rPr lang="en-US" altLang="zh-CN" sz="1800" b="1" kern="100" dirty="0">
                <a:solidFill>
                  <a:srgbClr val="000000"/>
                </a:solidFill>
                <a:effectLst/>
                <a:latin typeface="Times New Roman" panose="02020603050405020304" pitchFamily="18" charset="0"/>
                <a:ea typeface="黑体" panose="02010609060101010101" pitchFamily="49" charset="-122"/>
              </a:rPr>
              <a:t>VLAN</a:t>
            </a:r>
            <a:r>
              <a:rPr lang="zh-CN" altLang="zh-CN" sz="1800" b="1" kern="100" dirty="0">
                <a:solidFill>
                  <a:srgbClr val="000000"/>
                </a:solidFill>
                <a:effectLst/>
                <a:latin typeface="Times New Roman" panose="02020603050405020304" pitchFamily="18" charset="0"/>
                <a:ea typeface="黑体" panose="02010609060101010101" pitchFamily="49" charset="-122"/>
              </a:rPr>
              <a:t>技术组建网络</a:t>
            </a:r>
            <a:endParaRPr lang="zh-CN" altLang="zh-CN" sz="1800" b="1" kern="100" dirty="0">
              <a:effectLst/>
              <a:latin typeface="Times New Roman" panose="02020603050405020304" pitchFamily="18" charset="0"/>
              <a:ea typeface="黑体" panose="02010609060101010101" pitchFamily="49" charset="-122"/>
            </a:endParaRPr>
          </a:p>
        </p:txBody>
      </p:sp>
      <p:sp>
        <p:nvSpPr>
          <p:cNvPr id="7" name="文本框 6">
            <a:extLst>
              <a:ext uri="{FF2B5EF4-FFF2-40B4-BE49-F238E27FC236}">
                <a16:creationId xmlns:a16="http://schemas.microsoft.com/office/drawing/2014/main" id="{966012B8-4010-3CBD-D603-B8D06D34579B}"/>
              </a:ext>
            </a:extLst>
          </p:cNvPr>
          <p:cNvSpPr txBox="1"/>
          <p:nvPr/>
        </p:nvSpPr>
        <p:spPr>
          <a:xfrm>
            <a:off x="842340" y="1720262"/>
            <a:ext cx="9305511" cy="923330"/>
          </a:xfrm>
          <a:prstGeom prst="rect">
            <a:avLst/>
          </a:prstGeom>
          <a:noFill/>
        </p:spPr>
        <p:txBody>
          <a:bodyPr wrap="square">
            <a:spAutoFit/>
          </a:bodyPr>
          <a:lstStyle/>
          <a:p>
            <a:pPr indent="306070"/>
            <a:r>
              <a:rPr lang="en-US" altLang="zh-CN" sz="1800" b="1" dirty="0">
                <a:effectLst/>
                <a:latin typeface="宋体" panose="02010600030101010101" pitchFamily="2" charset="-122"/>
                <a:ea typeface="宋体" panose="02010600030101010101" pitchFamily="2" charset="-122"/>
                <a:cs typeface="宋体" panose="02010600030101010101" pitchFamily="2" charset="-122"/>
              </a:rPr>
              <a:t>1.</a:t>
            </a:r>
            <a:r>
              <a:rPr lang="zh-CN" altLang="zh-CN" sz="1800" b="1" dirty="0">
                <a:effectLst/>
                <a:latin typeface="宋体" panose="02010600030101010101" pitchFamily="2" charset="-122"/>
                <a:ea typeface="宋体" panose="02010600030101010101" pitchFamily="2" charset="-122"/>
                <a:cs typeface="宋体" panose="02010600030101010101" pitchFamily="2" charset="-122"/>
              </a:rPr>
              <a:t>在各交换机上创建相应</a:t>
            </a:r>
            <a:r>
              <a:rPr lang="en-US" altLang="zh-CN" sz="1800" b="1" dirty="0">
                <a:effectLst/>
                <a:latin typeface="宋体" panose="02010600030101010101" pitchFamily="2" charset="-122"/>
                <a:ea typeface="宋体" panose="02010600030101010101" pitchFamily="2" charset="-122"/>
                <a:cs typeface="宋体" panose="02010600030101010101" pitchFamily="2" charset="-122"/>
              </a:rPr>
              <a:t>VLAN</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304800"/>
            <a:r>
              <a:rPr lang="en-US" altLang="zh-CN" sz="1800" dirty="0">
                <a:effectLst/>
                <a:latin typeface="宋体" panose="02010600030101010101" pitchFamily="2" charset="-122"/>
                <a:ea typeface="宋体" panose="02010600030101010101" pitchFamily="2" charset="-122"/>
                <a:cs typeface="宋体" panose="02010600030101010101" pitchFamily="2" charset="-122"/>
              </a:rPr>
              <a:t>AAA</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公司总部内网中有</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3</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台交换机，可以在每个交换机上分别创建</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5</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个</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，各</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配置与端口分配情况如表</a:t>
            </a:r>
            <a:r>
              <a:rPr lang="en-US" altLang="zh-CN" dirty="0">
                <a:latin typeface="宋体" panose="02010600030101010101" pitchFamily="2" charset="-122"/>
                <a:ea typeface="宋体" panose="02010600030101010101" pitchFamily="2" charset="-122"/>
                <a:cs typeface="宋体" panose="02010600030101010101" pitchFamily="2" charset="-122"/>
              </a:rPr>
              <a:t>4</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所示。</a:t>
            </a:r>
          </a:p>
        </p:txBody>
      </p:sp>
      <p:sp>
        <p:nvSpPr>
          <p:cNvPr id="9" name="文本框 8">
            <a:extLst>
              <a:ext uri="{FF2B5EF4-FFF2-40B4-BE49-F238E27FC236}">
                <a16:creationId xmlns:a16="http://schemas.microsoft.com/office/drawing/2014/main" id="{B0096149-C7CC-F37F-A1E9-7C6744D0A64D}"/>
              </a:ext>
            </a:extLst>
          </p:cNvPr>
          <p:cNvSpPr txBox="1"/>
          <p:nvPr/>
        </p:nvSpPr>
        <p:spPr>
          <a:xfrm>
            <a:off x="3081131" y="3090853"/>
            <a:ext cx="3670023" cy="369332"/>
          </a:xfrm>
          <a:prstGeom prst="rect">
            <a:avLst/>
          </a:prstGeom>
          <a:noFill/>
        </p:spPr>
        <p:txBody>
          <a:bodyPr wrap="square">
            <a:spAutoFit/>
          </a:bodyPr>
          <a:lstStyle/>
          <a:p>
            <a:pPr algn="ctr"/>
            <a:r>
              <a:rPr lang="zh-CN" altLang="zh-CN" sz="1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表</a:t>
            </a:r>
            <a:r>
              <a:rPr lang="en-US" altLang="zh-CN"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4</a:t>
            </a:r>
            <a:r>
              <a:rPr lang="en-US" altLang="zh-CN" sz="1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VLAN</a:t>
            </a:r>
            <a:r>
              <a:rPr lang="zh-CN" altLang="zh-CN" sz="1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配置与端口分配表</a:t>
            </a:r>
          </a:p>
        </p:txBody>
      </p:sp>
      <p:graphicFrame>
        <p:nvGraphicFramePr>
          <p:cNvPr id="10" name="表格 9">
            <a:extLst>
              <a:ext uri="{FF2B5EF4-FFF2-40B4-BE49-F238E27FC236}">
                <a16:creationId xmlns:a16="http://schemas.microsoft.com/office/drawing/2014/main" id="{C0ED6A4D-6DEB-809B-9E0B-076043D39689}"/>
              </a:ext>
            </a:extLst>
          </p:cNvPr>
          <p:cNvGraphicFramePr>
            <a:graphicFrameLocks noGrp="1"/>
          </p:cNvGraphicFramePr>
          <p:nvPr>
            <p:extLst>
              <p:ext uri="{D42A27DB-BD31-4B8C-83A1-F6EECF244321}">
                <p14:modId xmlns:p14="http://schemas.microsoft.com/office/powerpoint/2010/main" val="33916366"/>
              </p:ext>
            </p:extLst>
          </p:nvPr>
        </p:nvGraphicFramePr>
        <p:xfrm>
          <a:off x="2564297" y="3539915"/>
          <a:ext cx="4740729" cy="2484162"/>
        </p:xfrm>
        <a:graphic>
          <a:graphicData uri="http://schemas.openxmlformats.org/drawingml/2006/table">
            <a:tbl>
              <a:tblPr>
                <a:tableStyleId>{5C22544A-7EE6-4342-B048-85BDC9FD1C3A}</a:tableStyleId>
              </a:tblPr>
              <a:tblGrid>
                <a:gridCol w="872773">
                  <a:extLst>
                    <a:ext uri="{9D8B030D-6E8A-4147-A177-3AD203B41FA5}">
                      <a16:colId xmlns:a16="http://schemas.microsoft.com/office/drawing/2014/main" val="4051224243"/>
                    </a:ext>
                  </a:extLst>
                </a:gridCol>
                <a:gridCol w="1698804">
                  <a:extLst>
                    <a:ext uri="{9D8B030D-6E8A-4147-A177-3AD203B41FA5}">
                      <a16:colId xmlns:a16="http://schemas.microsoft.com/office/drawing/2014/main" val="4048345364"/>
                    </a:ext>
                  </a:extLst>
                </a:gridCol>
                <a:gridCol w="2169152">
                  <a:extLst>
                    <a:ext uri="{9D8B030D-6E8A-4147-A177-3AD203B41FA5}">
                      <a16:colId xmlns:a16="http://schemas.microsoft.com/office/drawing/2014/main" val="1930252213"/>
                    </a:ext>
                  </a:extLst>
                </a:gridCol>
              </a:tblGrid>
              <a:tr h="414027">
                <a:tc>
                  <a:txBody>
                    <a:bodyPr/>
                    <a:lstStyle/>
                    <a:p>
                      <a:pPr algn="ctr"/>
                      <a:r>
                        <a:rPr lang="en-US" sz="1200" kern="100">
                          <a:effectLst/>
                        </a:rPr>
                        <a:t>VLAN</a:t>
                      </a:r>
                      <a:r>
                        <a:rPr lang="zh-CN" sz="1200" kern="100">
                          <a:effectLst/>
                        </a:rPr>
                        <a:t>编号</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200" kern="100">
                          <a:effectLst/>
                        </a:rPr>
                        <a:t>说明</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200" kern="100">
                          <a:effectLst/>
                        </a:rPr>
                        <a:t>端口映射</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474310704"/>
                  </a:ext>
                </a:extLst>
              </a:tr>
              <a:tr h="414027">
                <a:tc>
                  <a:txBody>
                    <a:bodyPr/>
                    <a:lstStyle/>
                    <a:p>
                      <a:pPr algn="ctr"/>
                      <a:r>
                        <a:rPr lang="en-US" sz="1200" kern="100" dirty="0">
                          <a:effectLst/>
                        </a:rPr>
                        <a:t>VLAN10</a:t>
                      </a:r>
                      <a:endParaRPr lang="zh-CN" sz="120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200" kern="100">
                          <a:effectLst/>
                        </a:rPr>
                        <a:t>市场部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kern="100">
                          <a:effectLst/>
                        </a:rPr>
                        <a:t>S1</a:t>
                      </a:r>
                      <a:r>
                        <a:rPr lang="zh-CN" sz="1200" kern="100">
                          <a:effectLst/>
                        </a:rPr>
                        <a:t>与</a:t>
                      </a:r>
                      <a:r>
                        <a:rPr lang="en-US" sz="1200" kern="100">
                          <a:effectLst/>
                        </a:rPr>
                        <a:t>S2</a:t>
                      </a:r>
                      <a:r>
                        <a:rPr lang="zh-CN" sz="1200" kern="100">
                          <a:effectLst/>
                        </a:rPr>
                        <a:t>上的</a:t>
                      </a:r>
                    </a:p>
                    <a:p>
                      <a:pPr algn="ctr"/>
                      <a:r>
                        <a:rPr lang="en-US" sz="1200" kern="100">
                          <a:effectLst/>
                        </a:rPr>
                        <a:t>E0/0/5</a:t>
                      </a:r>
                      <a:r>
                        <a:rPr lang="zh-CN" sz="1200" kern="100">
                          <a:effectLst/>
                        </a:rPr>
                        <a:t>～</a:t>
                      </a:r>
                      <a:r>
                        <a:rPr lang="en-US" sz="1200" kern="100">
                          <a:effectLst/>
                        </a:rPr>
                        <a:t>E0/0/10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058838516"/>
                  </a:ext>
                </a:extLst>
              </a:tr>
              <a:tr h="414027">
                <a:tc>
                  <a:txBody>
                    <a:bodyPr/>
                    <a:lstStyle/>
                    <a:p>
                      <a:pPr algn="ctr"/>
                      <a:r>
                        <a:rPr lang="en-US" sz="1200" kern="100">
                          <a:effectLst/>
                        </a:rPr>
                        <a:t>VLAN20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200" kern="100">
                          <a:effectLst/>
                        </a:rPr>
                        <a:t>财务部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kern="100">
                          <a:effectLst/>
                        </a:rPr>
                        <a:t>S1</a:t>
                      </a:r>
                      <a:r>
                        <a:rPr lang="zh-CN" sz="1200" kern="100">
                          <a:effectLst/>
                        </a:rPr>
                        <a:t>与</a:t>
                      </a:r>
                      <a:r>
                        <a:rPr lang="en-US" sz="1200" kern="100">
                          <a:effectLst/>
                        </a:rPr>
                        <a:t>S2</a:t>
                      </a:r>
                      <a:r>
                        <a:rPr lang="zh-CN" sz="1200" kern="100">
                          <a:effectLst/>
                        </a:rPr>
                        <a:t>上的</a:t>
                      </a:r>
                      <a:r>
                        <a:rPr lang="en-US" sz="1200" kern="100">
                          <a:effectLst/>
                        </a:rPr>
                        <a:t>E0/0/11</a:t>
                      </a:r>
                      <a:r>
                        <a:rPr lang="zh-CN" sz="1200" kern="100">
                          <a:effectLst/>
                        </a:rPr>
                        <a:t>～</a:t>
                      </a:r>
                      <a:r>
                        <a:rPr lang="en-US" sz="1200" kern="100">
                          <a:effectLst/>
                        </a:rPr>
                        <a:t>E0/0/13</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000336144"/>
                  </a:ext>
                </a:extLst>
              </a:tr>
              <a:tr h="414027">
                <a:tc>
                  <a:txBody>
                    <a:bodyPr/>
                    <a:lstStyle/>
                    <a:p>
                      <a:pPr algn="ctr"/>
                      <a:r>
                        <a:rPr lang="en-US" sz="1200" kern="100">
                          <a:effectLst/>
                        </a:rPr>
                        <a:t>VLAN30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200" kern="100">
                          <a:effectLst/>
                        </a:rPr>
                        <a:t>人力资源部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kern="100">
                          <a:effectLst/>
                        </a:rPr>
                        <a:t>S1</a:t>
                      </a:r>
                      <a:r>
                        <a:rPr lang="zh-CN" sz="1200" kern="100">
                          <a:effectLst/>
                        </a:rPr>
                        <a:t>与</a:t>
                      </a:r>
                      <a:r>
                        <a:rPr lang="en-US" sz="1200" kern="100">
                          <a:effectLst/>
                        </a:rPr>
                        <a:t>S2 </a:t>
                      </a:r>
                      <a:r>
                        <a:rPr lang="zh-CN" sz="1200" kern="100">
                          <a:effectLst/>
                        </a:rPr>
                        <a:t>上的</a:t>
                      </a:r>
                      <a:r>
                        <a:rPr lang="en-US" sz="1200" kern="100">
                          <a:effectLst/>
                        </a:rPr>
                        <a:t>E0/0/14</a:t>
                      </a:r>
                      <a:r>
                        <a:rPr lang="zh-CN" sz="1200" kern="100">
                          <a:effectLst/>
                        </a:rPr>
                        <a:t>～</a:t>
                      </a:r>
                      <a:r>
                        <a:rPr lang="en-US" sz="1200" kern="100">
                          <a:effectLst/>
                        </a:rPr>
                        <a:t>E0/0/16</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294779902"/>
                  </a:ext>
                </a:extLst>
              </a:tr>
              <a:tr h="414027">
                <a:tc>
                  <a:txBody>
                    <a:bodyPr/>
                    <a:lstStyle/>
                    <a:p>
                      <a:pPr algn="ctr"/>
                      <a:r>
                        <a:rPr lang="en-US" sz="1200" kern="100">
                          <a:effectLst/>
                        </a:rPr>
                        <a:t>VLAN40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200" kern="100">
                          <a:effectLst/>
                        </a:rPr>
                        <a:t>总经理及董事会办公室</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kern="100">
                          <a:effectLst/>
                        </a:rPr>
                        <a:t>S1</a:t>
                      </a:r>
                      <a:r>
                        <a:rPr lang="zh-CN" sz="1200" kern="100">
                          <a:effectLst/>
                        </a:rPr>
                        <a:t>与</a:t>
                      </a:r>
                      <a:r>
                        <a:rPr lang="en-US" sz="1200" kern="100">
                          <a:effectLst/>
                        </a:rPr>
                        <a:t>S2</a:t>
                      </a:r>
                      <a:r>
                        <a:rPr lang="zh-CN" sz="1200" kern="100">
                          <a:effectLst/>
                        </a:rPr>
                        <a:t>上的 </a:t>
                      </a:r>
                      <a:r>
                        <a:rPr lang="en-US" sz="1200" kern="100">
                          <a:effectLst/>
                        </a:rPr>
                        <a:t>E0/0/17</a:t>
                      </a:r>
                      <a:r>
                        <a:rPr lang="zh-CN" sz="1200" kern="100">
                          <a:effectLst/>
                        </a:rPr>
                        <a:t>～</a:t>
                      </a:r>
                      <a:r>
                        <a:rPr lang="en-US" sz="1200" kern="100">
                          <a:effectLst/>
                        </a:rPr>
                        <a:t>E0/0/19</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764539234"/>
                  </a:ext>
                </a:extLst>
              </a:tr>
              <a:tr h="414027">
                <a:tc>
                  <a:txBody>
                    <a:bodyPr/>
                    <a:lstStyle/>
                    <a:p>
                      <a:pPr algn="ctr"/>
                      <a:r>
                        <a:rPr lang="en-US" sz="1200" kern="100">
                          <a:effectLst/>
                        </a:rPr>
                        <a:t>VLAN50</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200" kern="100">
                          <a:effectLst/>
                        </a:rPr>
                        <a:t>信息技术部</a:t>
                      </a:r>
                      <a:endParaRPr lang="zh-CN" sz="120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kern="100" dirty="0">
                          <a:effectLst/>
                        </a:rPr>
                        <a:t>S1</a:t>
                      </a:r>
                      <a:r>
                        <a:rPr lang="zh-CN" sz="1200" kern="100" dirty="0">
                          <a:effectLst/>
                        </a:rPr>
                        <a:t>与</a:t>
                      </a:r>
                      <a:r>
                        <a:rPr lang="en-US" sz="1200" kern="100" dirty="0">
                          <a:effectLst/>
                        </a:rPr>
                        <a:t>S2</a:t>
                      </a:r>
                      <a:r>
                        <a:rPr lang="zh-CN" sz="1200" kern="100" dirty="0">
                          <a:effectLst/>
                        </a:rPr>
                        <a:t>上的</a:t>
                      </a:r>
                      <a:r>
                        <a:rPr lang="en-US" sz="1200" kern="100" dirty="0">
                          <a:effectLst/>
                        </a:rPr>
                        <a:t>E0/0/20</a:t>
                      </a:r>
                      <a:r>
                        <a:rPr lang="zh-CN" sz="1200" kern="100" dirty="0">
                          <a:effectLst/>
                        </a:rPr>
                        <a:t>～</a:t>
                      </a:r>
                      <a:r>
                        <a:rPr lang="en-US" sz="1200" kern="100" dirty="0">
                          <a:effectLst/>
                        </a:rPr>
                        <a:t>E0/0/22</a:t>
                      </a:r>
                      <a:endParaRPr lang="zh-CN" sz="120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754671141"/>
                  </a:ext>
                </a:extLst>
              </a:tr>
            </a:tbl>
          </a:graphicData>
        </a:graphic>
      </p:graphicFrame>
    </p:spTree>
    <p:extLst>
      <p:ext uri="{BB962C8B-B14F-4D97-AF65-F5344CB8AC3E}">
        <p14:creationId xmlns:p14="http://schemas.microsoft.com/office/powerpoint/2010/main" val="3603688238"/>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598F2D47-7E7F-EDDD-4720-49370D89A286}"/>
              </a:ext>
            </a:extLst>
          </p:cNvPr>
          <p:cNvSpPr txBox="1"/>
          <p:nvPr/>
        </p:nvSpPr>
        <p:spPr>
          <a:xfrm>
            <a:off x="901974" y="1213008"/>
            <a:ext cx="8719104" cy="2646878"/>
          </a:xfrm>
          <a:prstGeom prst="rect">
            <a:avLst/>
          </a:prstGeom>
          <a:noFill/>
        </p:spPr>
        <p:txBody>
          <a:bodyPr wrap="square">
            <a:spAutoFit/>
          </a:bodyPr>
          <a:lstStyle/>
          <a:p>
            <a:pPr lvl="0" algn="just"/>
            <a:r>
              <a:rPr lang="en-US" altLang="zh-CN" sz="2000" kern="100" dirty="0">
                <a:effectLst/>
                <a:latin typeface="宋体" panose="02010600030101010101" pitchFamily="2" charset="-122"/>
                <a:ea typeface="宋体" panose="02010600030101010101" pitchFamily="2" charset="-122"/>
              </a:rPr>
              <a:t>1)</a:t>
            </a:r>
            <a:r>
              <a:rPr lang="zh-CN" altLang="en-US" sz="2000" kern="100" dirty="0">
                <a:effectLst/>
                <a:latin typeface="宋体" panose="02010600030101010101" pitchFamily="2" charset="-122"/>
                <a:ea typeface="宋体" panose="02010600030101010101" pitchFamily="2" charset="-122"/>
              </a:rPr>
              <a:t> </a:t>
            </a:r>
            <a:r>
              <a:rPr lang="en-US" altLang="zh-CN" sz="2000" kern="100" dirty="0">
                <a:effectLst/>
                <a:latin typeface="宋体" panose="02010600030101010101" pitchFamily="2" charset="-122"/>
                <a:ea typeface="宋体" panose="02010600030101010101" pitchFamily="2" charset="-122"/>
              </a:rPr>
              <a:t>S3</a:t>
            </a:r>
            <a:r>
              <a:rPr lang="zh-CN" altLang="zh-CN" sz="2000" kern="100" dirty="0">
                <a:effectLst/>
                <a:latin typeface="Times New Roman" panose="02020603050405020304" pitchFamily="18" charset="0"/>
                <a:ea typeface="宋体" panose="02010600030101010101" pitchFamily="2" charset="-122"/>
              </a:rPr>
              <a:t>配置</a:t>
            </a:r>
          </a:p>
          <a:p>
            <a:pPr marL="304800"/>
            <a:r>
              <a:rPr lang="zh-CN" altLang="zh-CN"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zh-CN" dirty="0">
                <a:effectLst/>
                <a:latin typeface="宋体" panose="02010600030101010101" pitchFamily="2" charset="-122"/>
                <a:ea typeface="宋体" panose="02010600030101010101" pitchFamily="2" charset="-122"/>
                <a:cs typeface="宋体" panose="02010600030101010101" pitchFamily="2" charset="-122"/>
              </a:rPr>
              <a:t>）创建各</a:t>
            </a:r>
            <a:r>
              <a:rPr lang="en-US" altLang="zh-CN" dirty="0">
                <a:effectLst/>
                <a:latin typeface="宋体" panose="02010600030101010101" pitchFamily="2" charset="-122"/>
                <a:ea typeface="宋体" panose="02010600030101010101" pitchFamily="2" charset="-122"/>
                <a:cs typeface="宋体" panose="02010600030101010101" pitchFamily="2" charset="-122"/>
              </a:rPr>
              <a:t>VLAN,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显示结果如图</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3</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所示：</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&lt;Huawei&gt;</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system-view </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进入系统视图</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[Huawei]</a:t>
            </a:r>
            <a:r>
              <a:rPr lang="en-US" altLang="zh-CN" sz="16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sysname</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S3</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将交换机重命名为</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en-US" altLang="zh-CN" sz="16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10</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60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10</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en-US" altLang="zh-CN" sz="16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20</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60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20</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en-US" altLang="zh-CN" sz="16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30</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60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30</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en-US" altLang="zh-CN" sz="16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40 </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60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40</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en-US" altLang="zh-CN" sz="1600" b="1"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50  </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在交换机</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上创建</a:t>
            </a:r>
            <a:r>
              <a:rPr lang="en-US" altLang="zh-CN" sz="160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vlan</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50</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[S3]</a:t>
            </a: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quit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5D93EEB6-8B84-5AAD-D3E3-7E4B7737A03D}"/>
              </a:ext>
            </a:extLst>
          </p:cNvPr>
          <p:cNvSpPr txBox="1"/>
          <p:nvPr/>
        </p:nvSpPr>
        <p:spPr>
          <a:xfrm>
            <a:off x="2859984" y="6185655"/>
            <a:ext cx="3789292" cy="369332"/>
          </a:xfrm>
          <a:prstGeom prst="rect">
            <a:avLst/>
          </a:prstGeom>
          <a:noFill/>
        </p:spPr>
        <p:txBody>
          <a:bodyPr wrap="square">
            <a:spAutoFit/>
          </a:bodyPr>
          <a:lstStyle/>
          <a:p>
            <a:pPr indent="304800" algn="ctr"/>
            <a:r>
              <a:rPr lang="zh-CN" altLang="zh-CN" sz="1800" dirty="0">
                <a:effectLst/>
                <a:latin typeface="宋体" panose="02010600030101010101" pitchFamily="2" charset="-122"/>
                <a:ea typeface="黑体" panose="02010609060101010101" pitchFamily="49" charset="-122"/>
                <a:cs typeface="宋体" panose="02010600030101010101" pitchFamily="2" charset="-122"/>
              </a:rPr>
              <a:t>图</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3 </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显示</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S3 </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的</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VLAN</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状态</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descr="图形用户界面, 文本&#10;&#10;描述已自动生成">
            <a:extLst>
              <a:ext uri="{FF2B5EF4-FFF2-40B4-BE49-F238E27FC236}">
                <a16:creationId xmlns:a16="http://schemas.microsoft.com/office/drawing/2014/main" id="{F8B1E57B-EACD-5EFD-5666-6DE5BF2166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9487" y="3885725"/>
            <a:ext cx="3021414" cy="2315394"/>
          </a:xfrm>
          <a:prstGeom prst="rect">
            <a:avLst/>
          </a:prstGeom>
        </p:spPr>
      </p:pic>
    </p:spTree>
    <p:extLst>
      <p:ext uri="{BB962C8B-B14F-4D97-AF65-F5344CB8AC3E}">
        <p14:creationId xmlns:p14="http://schemas.microsoft.com/office/powerpoint/2010/main" val="3680870683"/>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中国国家电网总结汇报年终年中立体风模板"/>
  <p:tag name="KSO_WPP_MARK_KEY" val="1046b960-7fcb-408a-8a66-377a04d152d3"/>
  <p:tag name="COMMONDATA" val="eyJoZGlkIjoiN2JlNTA1OThmY2E5NzA3MzE2NzE0NTNiZjIzZWU0M2Q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2608</TotalTime>
  <Words>2396</Words>
  <Application>Microsoft Macintosh PowerPoint</Application>
  <PresentationFormat>宽屏</PresentationFormat>
  <Paragraphs>277</Paragraphs>
  <Slides>21</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黑体</vt:lpstr>
      <vt:lpstr>思源黑体 CN Bold</vt:lpstr>
      <vt:lpstr>宋体</vt:lpstr>
      <vt:lpstr>Microsoft YaHei</vt:lpstr>
      <vt:lpstr>Microsoft YaHei</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中国国家电网总结汇报年终年中立体风模板</dc:title>
  <dc:creator>.</dc:creator>
  <cp:lastModifiedBy>Student</cp:lastModifiedBy>
  <cp:revision>301</cp:revision>
  <dcterms:created xsi:type="dcterms:W3CDTF">2016-07-21T16:56:00Z</dcterms:created>
  <dcterms:modified xsi:type="dcterms:W3CDTF">2023-01-19T06:08:47Z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7288301A15874ABBA88E133EB447E6A9</vt:lpwstr>
  </property>
  <property fmtid="{D5CDD505-2E9C-101B-9397-08002B2CF9AE}" pid="3" name="KSOProductBuildVer">
    <vt:lpwstr>2052-11.1.0.13703</vt:lpwstr>
  </property>
</Properties>
</file>