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358" r:id="rId3"/>
    <p:sldId id="313" r:id="rId4"/>
    <p:sldId id="359" r:id="rId5"/>
    <p:sldId id="280" r:id="rId6"/>
    <p:sldId id="281" r:id="rId7"/>
    <p:sldId id="282" r:id="rId8"/>
    <p:sldId id="284" r:id="rId9"/>
    <p:sldId id="340" r:id="rId10"/>
    <p:sldId id="341" r:id="rId11"/>
    <p:sldId id="286" r:id="rId12"/>
    <p:sldId id="287" r:id="rId13"/>
    <p:sldId id="288" r:id="rId14"/>
    <p:sldId id="289" r:id="rId15"/>
    <p:sldId id="260" r:id="rId16"/>
    <p:sldId id="291" r:id="rId17"/>
    <p:sldId id="292" r:id="rId18"/>
    <p:sldId id="293" r:id="rId19"/>
    <p:sldId id="294" r:id="rId20"/>
    <p:sldId id="295" r:id="rId21"/>
    <p:sldId id="296" r:id="rId22"/>
    <p:sldId id="297" r:id="rId23"/>
    <p:sldId id="298" r:id="rId24"/>
    <p:sldId id="349" r:id="rId25"/>
    <p:sldId id="348" r:id="rId26"/>
    <p:sldId id="347" r:id="rId27"/>
    <p:sldId id="346" r:id="rId28"/>
    <p:sldId id="345" r:id="rId29"/>
    <p:sldId id="357" r:id="rId30"/>
    <p:sldId id="343" r:id="rId31"/>
    <p:sldId id="360" r:id="rId32"/>
  </p:sldIdLst>
  <p:sldSz cx="12198350" cy="6859588"/>
  <p:notesSz cx="6858000" cy="9144000"/>
  <p:defaultTex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userDrawn="1">
          <p15:clr>
            <a:srgbClr val="A4A3A4"/>
          </p15:clr>
        </p15:guide>
        <p15:guide id="2" orient="horz" pos="2929" userDrawn="1">
          <p15:clr>
            <a:srgbClr val="A4A3A4"/>
          </p15:clr>
        </p15:guide>
        <p15:guide id="3" pos="866">
          <p15:clr>
            <a:srgbClr val="A4A3A4"/>
          </p15:clr>
        </p15:guide>
        <p15:guide id="4" pos="374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56D8D"/>
    <a:srgbClr val="3C96CF"/>
    <a:srgbClr val="127EC3"/>
    <a:srgbClr val="4080DC"/>
    <a:srgbClr val="1F2D2D"/>
    <a:srgbClr val="2B3E40"/>
    <a:srgbClr val="FFFFFF"/>
    <a:srgbClr val="3E5CCC"/>
    <a:srgbClr val="92D050"/>
    <a:srgbClr val="3A41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163" autoAdjust="0"/>
    <p:restoredTop sz="94660"/>
  </p:normalViewPr>
  <p:slideViewPr>
    <p:cSldViewPr>
      <p:cViewPr varScale="1">
        <p:scale>
          <a:sx n="128" d="100"/>
          <a:sy n="128" d="100"/>
        </p:scale>
        <p:origin x="696" y="176"/>
      </p:cViewPr>
      <p:guideLst>
        <p:guide orient="horz" pos="2161"/>
        <p:guide orient="horz" pos="2929"/>
        <p:guide pos="866"/>
        <p:guide pos="3746"/>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 Id="rId8" Type="http://schemas.openxmlformats.org/officeDocument/2006/relationships/slide" Target="slides/slide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876" y="2841225"/>
            <a:ext cx="10368598" cy="1960487"/>
          </a:xfrm>
          <a:prstGeom prst="rect">
            <a:avLst/>
          </a:prstGeom>
        </p:spPr>
        <p:txBody>
          <a:bodyPr/>
          <a:lstStyle/>
          <a:p>
            <a:r>
              <a:rPr lang="en-US" dirty="0"/>
              <a:t>Click to edit Master title style</a:t>
            </a:r>
          </a:p>
        </p:txBody>
      </p:sp>
      <p:sp>
        <p:nvSpPr>
          <p:cNvPr id="3" name="Subtitle 2"/>
          <p:cNvSpPr>
            <a:spLocks noGrp="1"/>
          </p:cNvSpPr>
          <p:nvPr>
            <p:ph type="subTitle" idx="1"/>
          </p:nvPr>
        </p:nvSpPr>
        <p:spPr>
          <a:xfrm>
            <a:off x="1829753" y="5182800"/>
            <a:ext cx="8538845" cy="2337341"/>
          </a:xfrm>
          <a:prstGeom prst="rect">
            <a:avLst/>
          </a:prstGeo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835" indent="0" algn="ctr">
              <a:buNone/>
              <a:defRPr>
                <a:solidFill>
                  <a:schemeClr val="tx1">
                    <a:tint val="75000"/>
                  </a:schemeClr>
                </a:solidFill>
              </a:defRPr>
            </a:lvl3pPr>
            <a:lvl4pPr marL="1829435" indent="0" algn="ctr">
              <a:buNone/>
              <a:defRPr>
                <a:solidFill>
                  <a:schemeClr val="tx1">
                    <a:tint val="75000"/>
                  </a:schemeClr>
                </a:solidFill>
              </a:defRPr>
            </a:lvl4pPr>
            <a:lvl5pPr marL="2439035" indent="0" algn="ctr">
              <a:buNone/>
              <a:defRPr>
                <a:solidFill>
                  <a:schemeClr val="tx1">
                    <a:tint val="75000"/>
                  </a:schemeClr>
                </a:solidFill>
              </a:defRPr>
            </a:lvl5pPr>
            <a:lvl6pPr marL="3049270" indent="0" algn="ctr">
              <a:buNone/>
              <a:defRPr>
                <a:solidFill>
                  <a:schemeClr val="tx1">
                    <a:tint val="75000"/>
                  </a:schemeClr>
                </a:solidFill>
              </a:defRPr>
            </a:lvl6pPr>
            <a:lvl7pPr marL="3658870" indent="0" algn="ctr">
              <a:buNone/>
              <a:defRPr>
                <a:solidFill>
                  <a:schemeClr val="tx1">
                    <a:tint val="75000"/>
                  </a:schemeClr>
                </a:solidFill>
              </a:defRPr>
            </a:lvl7pPr>
            <a:lvl8pPr marL="4268470" indent="0" algn="ctr">
              <a:buNone/>
              <a:defRPr>
                <a:solidFill>
                  <a:schemeClr val="tx1">
                    <a:tint val="75000"/>
                  </a:schemeClr>
                </a:solidFill>
              </a:defRPr>
            </a:lvl8pPr>
            <a:lvl9pPr marL="4878705"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t>1/11/23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6425" y="838994"/>
            <a:ext cx="10978515" cy="1524353"/>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609918" y="2134095"/>
            <a:ext cx="10978515" cy="603601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t>1/11/23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43804" y="366269"/>
            <a:ext cx="2744629" cy="7803840"/>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609918" y="366269"/>
            <a:ext cx="8030580" cy="7803840"/>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t>1/11/23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794" y="1122623"/>
            <a:ext cx="9148763" cy="2388153"/>
          </a:xfrm>
        </p:spPr>
        <p:txBody>
          <a:bodyPr anchor="b"/>
          <a:lstStyle>
            <a:lvl1pPr algn="ctr">
              <a:defRPr sz="6001"/>
            </a:lvl1pPr>
          </a:lstStyle>
          <a:p>
            <a:r>
              <a:rPr lang="zh-CN" altLang="en-US"/>
              <a:t>单击此处编辑母版标题样式</a:t>
            </a:r>
          </a:p>
        </p:txBody>
      </p:sp>
      <p:sp>
        <p:nvSpPr>
          <p:cNvPr id="3" name="副标题 2"/>
          <p:cNvSpPr>
            <a:spLocks noGrp="1"/>
          </p:cNvSpPr>
          <p:nvPr>
            <p:ph type="subTitle" idx="1"/>
          </p:nvPr>
        </p:nvSpPr>
        <p:spPr>
          <a:xfrm>
            <a:off x="1524794" y="3602872"/>
            <a:ext cx="9148763" cy="1656145"/>
          </a:xfrm>
        </p:spPr>
        <p:txBody>
          <a:bodyPr/>
          <a:lstStyle>
            <a:lvl1pPr marL="0" indent="0" algn="ctr">
              <a:buNone/>
              <a:defRPr sz="2400"/>
            </a:lvl1pPr>
            <a:lvl2pPr marL="457291" indent="0" algn="ctr">
              <a:buNone/>
              <a:defRPr sz="2000"/>
            </a:lvl2pPr>
            <a:lvl3pPr marL="914583" indent="0" algn="ctr">
              <a:buNone/>
              <a:defRPr sz="1800"/>
            </a:lvl3pPr>
            <a:lvl4pPr marL="1371874" indent="0" algn="ctr">
              <a:buNone/>
              <a:defRPr sz="1600"/>
            </a:lvl4pPr>
            <a:lvl5pPr marL="1829166" indent="0" algn="ctr">
              <a:buNone/>
              <a:defRPr sz="1600"/>
            </a:lvl5pPr>
            <a:lvl6pPr marL="2286457" indent="0" algn="ctr">
              <a:buNone/>
              <a:defRPr sz="1600"/>
            </a:lvl6pPr>
            <a:lvl7pPr marL="2743749" indent="0" algn="ctr">
              <a:buNone/>
              <a:defRPr sz="1600"/>
            </a:lvl7pPr>
            <a:lvl8pPr marL="3201040" indent="0" algn="ctr">
              <a:buNone/>
              <a:defRPr sz="1600"/>
            </a:lvl8pPr>
            <a:lvl9pPr marL="3658332"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C02D343-BBAA-4974-B89F-198DA37C01B5}" type="datetimeFigureOut">
              <a:rPr lang="zh-CN" altLang="en-US" smtClean="0"/>
              <a:t>2023/1/11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ACD689D-6400-4EAA-B7EF-FE9F0AB65177}" type="slidenum">
              <a:rPr lang="zh-CN" altLang="en-US" smtClean="0"/>
              <a:t>‹#›</a:t>
            </a:fld>
            <a:endParaRPr lang="zh-CN" altLang="en-US"/>
          </a:p>
        </p:txBody>
      </p:sp>
    </p:spTree>
    <p:extLst>
      <p:ext uri="{BB962C8B-B14F-4D97-AF65-F5344CB8AC3E}">
        <p14:creationId xmlns:p14="http://schemas.microsoft.com/office/powerpoint/2010/main" val="313978837"/>
      </p:ext>
    </p:extLst>
  </p:cSld>
  <p:clrMapOvr>
    <a:masterClrMapping/>
  </p:clrMapOvr>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CC02D343-BBAA-4974-B89F-198DA37C01B5}" type="datetimeFigureOut">
              <a:rPr lang="zh-CN" altLang="en-US" smtClean="0"/>
              <a:t>2023/1/11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ACD689D-6400-4EAA-B7EF-FE9F0AB65177}" type="slidenum">
              <a:rPr lang="zh-CN" altLang="en-US" smtClean="0"/>
              <a:t>‹#›</a:t>
            </a:fld>
            <a:endParaRPr lang="zh-CN" altLang="en-US"/>
          </a:p>
        </p:txBody>
      </p:sp>
    </p:spTree>
    <p:extLst>
      <p:ext uri="{BB962C8B-B14F-4D97-AF65-F5344CB8AC3E}">
        <p14:creationId xmlns:p14="http://schemas.microsoft.com/office/powerpoint/2010/main" val="1956412151"/>
      </p:ext>
    </p:extLst>
  </p:cSld>
  <p:clrMapOvr>
    <a:masterClrMapping/>
  </p:clrMapOvr>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2283" y="1710134"/>
            <a:ext cx="10521077" cy="2853398"/>
          </a:xfrm>
        </p:spPr>
        <p:txBody>
          <a:bodyPr anchor="b"/>
          <a:lstStyle>
            <a:lvl1pPr>
              <a:defRPr sz="6001"/>
            </a:lvl1pPr>
          </a:lstStyle>
          <a:p>
            <a:r>
              <a:rPr lang="zh-CN" altLang="en-US"/>
              <a:t>单击此处编辑母版标题样式</a:t>
            </a:r>
          </a:p>
        </p:txBody>
      </p:sp>
      <p:sp>
        <p:nvSpPr>
          <p:cNvPr id="3" name="文本占位符 2"/>
          <p:cNvSpPr>
            <a:spLocks noGrp="1"/>
          </p:cNvSpPr>
          <p:nvPr>
            <p:ph type="body" idx="1"/>
          </p:nvPr>
        </p:nvSpPr>
        <p:spPr>
          <a:xfrm>
            <a:off x="832283" y="4590526"/>
            <a:ext cx="10521077" cy="1500534"/>
          </a:xfrm>
        </p:spPr>
        <p:txBody>
          <a:bodyPr/>
          <a:lstStyle>
            <a:lvl1pPr marL="0" indent="0">
              <a:buNone/>
              <a:defRPr sz="2400">
                <a:solidFill>
                  <a:schemeClr val="tx1">
                    <a:tint val="75000"/>
                  </a:schemeClr>
                </a:solidFill>
              </a:defRPr>
            </a:lvl1pPr>
            <a:lvl2pPr marL="457291" indent="0">
              <a:buNone/>
              <a:defRPr sz="2000">
                <a:solidFill>
                  <a:schemeClr val="tx1">
                    <a:tint val="75000"/>
                  </a:schemeClr>
                </a:solidFill>
              </a:defRPr>
            </a:lvl2pPr>
            <a:lvl3pPr marL="914583" indent="0">
              <a:buNone/>
              <a:defRPr sz="1800">
                <a:solidFill>
                  <a:schemeClr val="tx1">
                    <a:tint val="75000"/>
                  </a:schemeClr>
                </a:solidFill>
              </a:defRPr>
            </a:lvl3pPr>
            <a:lvl4pPr marL="1371874" indent="0">
              <a:buNone/>
              <a:defRPr sz="1600">
                <a:solidFill>
                  <a:schemeClr val="tx1">
                    <a:tint val="75000"/>
                  </a:schemeClr>
                </a:solidFill>
              </a:defRPr>
            </a:lvl4pPr>
            <a:lvl5pPr marL="1829166" indent="0">
              <a:buNone/>
              <a:defRPr sz="1600">
                <a:solidFill>
                  <a:schemeClr val="tx1">
                    <a:tint val="75000"/>
                  </a:schemeClr>
                </a:solidFill>
              </a:defRPr>
            </a:lvl5pPr>
            <a:lvl6pPr marL="2286457" indent="0">
              <a:buNone/>
              <a:defRPr sz="1600">
                <a:solidFill>
                  <a:schemeClr val="tx1">
                    <a:tint val="75000"/>
                  </a:schemeClr>
                </a:solidFill>
              </a:defRPr>
            </a:lvl6pPr>
            <a:lvl7pPr marL="2743749" indent="0">
              <a:buNone/>
              <a:defRPr sz="1600">
                <a:solidFill>
                  <a:schemeClr val="tx1">
                    <a:tint val="75000"/>
                  </a:schemeClr>
                </a:solidFill>
              </a:defRPr>
            </a:lvl7pPr>
            <a:lvl8pPr marL="3201040" indent="0">
              <a:buNone/>
              <a:defRPr sz="1600">
                <a:solidFill>
                  <a:schemeClr val="tx1">
                    <a:tint val="75000"/>
                  </a:schemeClr>
                </a:solidFill>
              </a:defRPr>
            </a:lvl8pPr>
            <a:lvl9pPr marL="3658332"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CC02D343-BBAA-4974-B89F-198DA37C01B5}" type="datetimeFigureOut">
              <a:rPr lang="zh-CN" altLang="en-US" smtClean="0"/>
              <a:t>2023/1/11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ACD689D-6400-4EAA-B7EF-FE9F0AB65177}" type="slidenum">
              <a:rPr lang="zh-CN" altLang="en-US" smtClean="0"/>
              <a:t>‹#›</a:t>
            </a:fld>
            <a:endParaRPr lang="zh-CN" altLang="en-US"/>
          </a:p>
        </p:txBody>
      </p:sp>
    </p:spTree>
    <p:extLst>
      <p:ext uri="{BB962C8B-B14F-4D97-AF65-F5344CB8AC3E}">
        <p14:creationId xmlns:p14="http://schemas.microsoft.com/office/powerpoint/2010/main" val="2789441873"/>
      </p:ext>
    </p:extLst>
  </p:cSld>
  <p:clrMapOvr>
    <a:masterClrMapping/>
  </p:clrMapOvr>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636" y="1826048"/>
            <a:ext cx="5184299" cy="435234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5415" y="1826048"/>
            <a:ext cx="5184299" cy="435234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CC02D343-BBAA-4974-B89F-198DA37C01B5}" type="datetimeFigureOut">
              <a:rPr lang="zh-CN" altLang="en-US" smtClean="0"/>
              <a:t>2023/1/11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ACD689D-6400-4EAA-B7EF-FE9F0AB65177}" type="slidenum">
              <a:rPr lang="zh-CN" altLang="en-US" smtClean="0"/>
              <a:t>‹#›</a:t>
            </a:fld>
            <a:endParaRPr lang="zh-CN" altLang="en-US"/>
          </a:p>
        </p:txBody>
      </p:sp>
    </p:spTree>
    <p:extLst>
      <p:ext uri="{BB962C8B-B14F-4D97-AF65-F5344CB8AC3E}">
        <p14:creationId xmlns:p14="http://schemas.microsoft.com/office/powerpoint/2010/main" val="26356627"/>
      </p:ext>
    </p:extLst>
  </p:cSld>
  <p:clrMapOvr>
    <a:masterClrMapping/>
  </p:clrMapOvr>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225" y="365210"/>
            <a:ext cx="10521077" cy="1325870"/>
          </a:xfrm>
        </p:spPr>
        <p:txBody>
          <a:bodyPr/>
          <a:lstStyle/>
          <a:p>
            <a:r>
              <a:rPr lang="zh-CN" altLang="en-US"/>
              <a:t>单击此处编辑母版标题样式</a:t>
            </a:r>
          </a:p>
        </p:txBody>
      </p:sp>
      <p:sp>
        <p:nvSpPr>
          <p:cNvPr id="3" name="文本占位符 2"/>
          <p:cNvSpPr>
            <a:spLocks noGrp="1"/>
          </p:cNvSpPr>
          <p:nvPr>
            <p:ph type="body" idx="1"/>
          </p:nvPr>
        </p:nvSpPr>
        <p:spPr>
          <a:xfrm>
            <a:off x="840226" y="1681552"/>
            <a:ext cx="5160473" cy="824103"/>
          </a:xfrm>
        </p:spPr>
        <p:txBody>
          <a:bodyPr anchor="b"/>
          <a:lstStyle>
            <a:lvl1pPr marL="0" indent="0">
              <a:buNone/>
              <a:defRPr sz="2400" b="1"/>
            </a:lvl1pPr>
            <a:lvl2pPr marL="457291" indent="0">
              <a:buNone/>
              <a:defRPr sz="2000" b="1"/>
            </a:lvl2pPr>
            <a:lvl3pPr marL="914583" indent="0">
              <a:buNone/>
              <a:defRPr sz="1800" b="1"/>
            </a:lvl3pPr>
            <a:lvl4pPr marL="1371874" indent="0">
              <a:buNone/>
              <a:defRPr sz="1600" b="1"/>
            </a:lvl4pPr>
            <a:lvl5pPr marL="1829166" indent="0">
              <a:buNone/>
              <a:defRPr sz="1600" b="1"/>
            </a:lvl5pPr>
            <a:lvl6pPr marL="2286457" indent="0">
              <a:buNone/>
              <a:defRPr sz="1600" b="1"/>
            </a:lvl6pPr>
            <a:lvl7pPr marL="2743749" indent="0">
              <a:buNone/>
              <a:defRPr sz="1600" b="1"/>
            </a:lvl7pPr>
            <a:lvl8pPr marL="3201040" indent="0">
              <a:buNone/>
              <a:defRPr sz="1600" b="1"/>
            </a:lvl8pPr>
            <a:lvl9pPr marL="3658332"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40226" y="2505655"/>
            <a:ext cx="5160473" cy="3685441"/>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5414" y="1681552"/>
            <a:ext cx="5185888" cy="824103"/>
          </a:xfrm>
        </p:spPr>
        <p:txBody>
          <a:bodyPr anchor="b"/>
          <a:lstStyle>
            <a:lvl1pPr marL="0" indent="0">
              <a:buNone/>
              <a:defRPr sz="2400" b="1"/>
            </a:lvl1pPr>
            <a:lvl2pPr marL="457291" indent="0">
              <a:buNone/>
              <a:defRPr sz="2000" b="1"/>
            </a:lvl2pPr>
            <a:lvl3pPr marL="914583" indent="0">
              <a:buNone/>
              <a:defRPr sz="1800" b="1"/>
            </a:lvl3pPr>
            <a:lvl4pPr marL="1371874" indent="0">
              <a:buNone/>
              <a:defRPr sz="1600" b="1"/>
            </a:lvl4pPr>
            <a:lvl5pPr marL="1829166" indent="0">
              <a:buNone/>
              <a:defRPr sz="1600" b="1"/>
            </a:lvl5pPr>
            <a:lvl6pPr marL="2286457" indent="0">
              <a:buNone/>
              <a:defRPr sz="1600" b="1"/>
            </a:lvl6pPr>
            <a:lvl7pPr marL="2743749" indent="0">
              <a:buNone/>
              <a:defRPr sz="1600" b="1"/>
            </a:lvl7pPr>
            <a:lvl8pPr marL="3201040" indent="0">
              <a:buNone/>
              <a:defRPr sz="1600" b="1"/>
            </a:lvl8pPr>
            <a:lvl9pPr marL="3658332"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5414" y="2505655"/>
            <a:ext cx="5185888" cy="3685441"/>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CC02D343-BBAA-4974-B89F-198DA37C01B5}" type="datetimeFigureOut">
              <a:rPr lang="zh-CN" altLang="en-US" smtClean="0"/>
              <a:t>2023/1/11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ACD689D-6400-4EAA-B7EF-FE9F0AB65177}" type="slidenum">
              <a:rPr lang="zh-CN" altLang="en-US" smtClean="0"/>
              <a:t>‹#›</a:t>
            </a:fld>
            <a:endParaRPr lang="zh-CN" altLang="en-US"/>
          </a:p>
        </p:txBody>
      </p:sp>
    </p:spTree>
    <p:extLst>
      <p:ext uri="{BB962C8B-B14F-4D97-AF65-F5344CB8AC3E}">
        <p14:creationId xmlns:p14="http://schemas.microsoft.com/office/powerpoint/2010/main" val="2032666729"/>
      </p:ext>
    </p:extLst>
  </p:cSld>
  <p:clrMapOvr>
    <a:masterClrMapping/>
  </p:clrMapOvr>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40225" y="365210"/>
            <a:ext cx="10521077" cy="1325870"/>
          </a:xfrm>
        </p:spPr>
        <p:txBody>
          <a:bodyPr/>
          <a:lstStyle/>
          <a:p>
            <a:r>
              <a:rPr lang="zh-CN" altLang="en-US"/>
              <a:t>单击此处编辑母版标题样式</a:t>
            </a:r>
          </a:p>
        </p:txBody>
      </p:sp>
      <p:sp>
        <p:nvSpPr>
          <p:cNvPr id="3" name="文本占位符 2"/>
          <p:cNvSpPr>
            <a:spLocks noGrp="1"/>
          </p:cNvSpPr>
          <p:nvPr>
            <p:ph type="body" idx="1"/>
          </p:nvPr>
        </p:nvSpPr>
        <p:spPr>
          <a:xfrm>
            <a:off x="840226" y="1681552"/>
            <a:ext cx="5160473" cy="824103"/>
          </a:xfrm>
        </p:spPr>
        <p:txBody>
          <a:bodyPr anchor="b"/>
          <a:lstStyle>
            <a:lvl1pPr marL="0" indent="0">
              <a:buNone/>
              <a:defRPr sz="2400" b="1"/>
            </a:lvl1pPr>
            <a:lvl2pPr marL="457291" indent="0">
              <a:buNone/>
              <a:defRPr sz="2000" b="1"/>
            </a:lvl2pPr>
            <a:lvl3pPr marL="914583" indent="0">
              <a:buNone/>
              <a:defRPr sz="1800" b="1"/>
            </a:lvl3pPr>
            <a:lvl4pPr marL="1371874" indent="0">
              <a:buNone/>
              <a:defRPr sz="1600" b="1"/>
            </a:lvl4pPr>
            <a:lvl5pPr marL="1829166" indent="0">
              <a:buNone/>
              <a:defRPr sz="1600" b="1"/>
            </a:lvl5pPr>
            <a:lvl6pPr marL="2286457" indent="0">
              <a:buNone/>
              <a:defRPr sz="1600" b="1"/>
            </a:lvl6pPr>
            <a:lvl7pPr marL="2743749" indent="0">
              <a:buNone/>
              <a:defRPr sz="1600" b="1"/>
            </a:lvl7pPr>
            <a:lvl8pPr marL="3201040" indent="0">
              <a:buNone/>
              <a:defRPr sz="1600" b="1"/>
            </a:lvl8pPr>
            <a:lvl9pPr marL="3658332"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40226" y="2505655"/>
            <a:ext cx="5160473" cy="3685441"/>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5414" y="1681552"/>
            <a:ext cx="5185888" cy="824103"/>
          </a:xfrm>
        </p:spPr>
        <p:txBody>
          <a:bodyPr anchor="b"/>
          <a:lstStyle>
            <a:lvl1pPr marL="0" indent="0">
              <a:buNone/>
              <a:defRPr sz="2400" b="1"/>
            </a:lvl1pPr>
            <a:lvl2pPr marL="457291" indent="0">
              <a:buNone/>
              <a:defRPr sz="2000" b="1"/>
            </a:lvl2pPr>
            <a:lvl3pPr marL="914583" indent="0">
              <a:buNone/>
              <a:defRPr sz="1800" b="1"/>
            </a:lvl3pPr>
            <a:lvl4pPr marL="1371874" indent="0">
              <a:buNone/>
              <a:defRPr sz="1600" b="1"/>
            </a:lvl4pPr>
            <a:lvl5pPr marL="1829166" indent="0">
              <a:buNone/>
              <a:defRPr sz="1600" b="1"/>
            </a:lvl5pPr>
            <a:lvl6pPr marL="2286457" indent="0">
              <a:buNone/>
              <a:defRPr sz="1600" b="1"/>
            </a:lvl6pPr>
            <a:lvl7pPr marL="2743749" indent="0">
              <a:buNone/>
              <a:defRPr sz="1600" b="1"/>
            </a:lvl7pPr>
            <a:lvl8pPr marL="3201040" indent="0">
              <a:buNone/>
              <a:defRPr sz="1600" b="1"/>
            </a:lvl8pPr>
            <a:lvl9pPr marL="3658332"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5414" y="2505655"/>
            <a:ext cx="5185888" cy="3685441"/>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CC02D343-BBAA-4974-B89F-198DA37C01B5}" type="datetimeFigureOut">
              <a:rPr lang="zh-CN" altLang="en-US" smtClean="0"/>
              <a:t>2023/1/11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ACD689D-6400-4EAA-B7EF-FE9F0AB65177}" type="slidenum">
              <a:rPr lang="zh-CN" altLang="en-US" smtClean="0"/>
              <a:t>‹#›</a:t>
            </a:fld>
            <a:endParaRPr lang="zh-CN" altLang="en-US"/>
          </a:p>
        </p:txBody>
      </p:sp>
      <p:sp>
        <p:nvSpPr>
          <p:cNvPr id="11" name="TextBox 10"/>
          <p:cNvSpPr txBox="1"/>
          <p:nvPr userDrawn="1"/>
        </p:nvSpPr>
        <p:spPr>
          <a:xfrm>
            <a:off x="1734436" y="6741131"/>
            <a:ext cx="1224774" cy="118457"/>
          </a:xfrm>
          <a:prstGeom prst="rect">
            <a:avLst/>
          </a:prstGeom>
          <a:noFill/>
        </p:spPr>
        <p:txBody>
          <a:bodyPr wrap="square" rtlCol="0">
            <a:spAutoFit/>
          </a:bodyPr>
          <a:lstStyle/>
          <a:p>
            <a:pPr marL="0" marR="0" lvl="0" indent="0" defTabSz="914583" eaLnBrk="1" fontAlgn="auto" latinLnBrk="0" hangingPunct="1">
              <a:lnSpc>
                <a:spcPct val="2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black"/>
                </a:solidFill>
                <a:effectLst/>
                <a:uLnTx/>
                <a:uFillTx/>
                <a:hlinkClick r:id="rId2"/>
              </a:rPr>
              <a:t>PPT</a:t>
            </a:r>
            <a:r>
              <a:rPr kumimoji="0" lang="zh-CN" altLang="en-US" sz="100" b="0" i="0" u="none" strike="noStrike" kern="0" cap="none" spc="0" normalizeH="0" baseline="0" noProof="0" dirty="0">
                <a:ln>
                  <a:noFill/>
                </a:ln>
                <a:solidFill>
                  <a:prstClr val="black"/>
                </a:solidFill>
                <a:effectLst/>
                <a:uLnTx/>
                <a:uFillTx/>
                <a:hlinkClick r:id="rId2"/>
              </a:rPr>
              <a:t>下载</a:t>
            </a:r>
            <a:r>
              <a:rPr kumimoji="0" lang="zh-CN" altLang="en-US" sz="100" b="0" i="0" u="none" strike="noStrike" kern="0" cap="none" spc="0" normalizeH="0" baseline="0" noProof="0" dirty="0">
                <a:ln>
                  <a:noFill/>
                </a:ln>
                <a:solidFill>
                  <a:prstClr val="black"/>
                </a:solidFill>
                <a:effectLst/>
                <a:uLnTx/>
                <a:uFillTx/>
              </a:rPr>
              <a:t> </a:t>
            </a:r>
            <a:r>
              <a:rPr kumimoji="0" lang="en-US" altLang="zh-CN" sz="100" b="0" i="0" u="none" strike="noStrike" kern="0" cap="none" spc="0" normalizeH="0" baseline="0" noProof="0" dirty="0">
                <a:ln>
                  <a:noFill/>
                </a:ln>
                <a:solidFill>
                  <a:prstClr val="black"/>
                </a:solidFill>
                <a:effectLst/>
                <a:uLnTx/>
                <a:uFillTx/>
              </a:rPr>
              <a:t>http://www.1ppt.com/xiazai/</a:t>
            </a:r>
          </a:p>
        </p:txBody>
      </p:sp>
    </p:spTree>
    <p:extLst>
      <p:ext uri="{BB962C8B-B14F-4D97-AF65-F5344CB8AC3E}">
        <p14:creationId xmlns:p14="http://schemas.microsoft.com/office/powerpoint/2010/main" val="958063219"/>
      </p:ext>
    </p:extLst>
  </p:cSld>
  <p:clrMapOvr>
    <a:masterClrMapping/>
  </p:clrMapOvr>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C02D343-BBAA-4974-B89F-198DA37C01B5}" type="datetimeFigureOut">
              <a:rPr lang="zh-CN" altLang="en-US" smtClean="0"/>
              <a:t>2023/1/11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ACD689D-6400-4EAA-B7EF-FE9F0AB65177}" type="slidenum">
              <a:rPr lang="zh-CN" altLang="en-US" smtClean="0"/>
              <a:t>‹#›</a:t>
            </a:fld>
            <a:endParaRPr lang="zh-CN" altLang="en-US"/>
          </a:p>
        </p:txBody>
      </p:sp>
    </p:spTree>
    <p:extLst>
      <p:ext uri="{BB962C8B-B14F-4D97-AF65-F5344CB8AC3E}">
        <p14:creationId xmlns:p14="http://schemas.microsoft.com/office/powerpoint/2010/main" val="2212701379"/>
      </p:ext>
    </p:extLst>
  </p:cSld>
  <p:clrMapOvr>
    <a:masterClrMapping/>
  </p:clrMapOvr>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C02D343-BBAA-4974-B89F-198DA37C01B5}" type="datetimeFigureOut">
              <a:rPr lang="zh-CN" altLang="en-US" smtClean="0"/>
              <a:t>2023/1/11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ACD689D-6400-4EAA-B7EF-FE9F0AB65177}" type="slidenum">
              <a:rPr lang="zh-CN" altLang="en-US" smtClean="0"/>
              <a:t>‹#›</a:t>
            </a:fld>
            <a:endParaRPr lang="zh-CN" altLang="en-US"/>
          </a:p>
        </p:txBody>
      </p:sp>
    </p:spTree>
    <p:extLst>
      <p:ext uri="{BB962C8B-B14F-4D97-AF65-F5344CB8AC3E}">
        <p14:creationId xmlns:p14="http://schemas.microsoft.com/office/powerpoint/2010/main" val="1929779848"/>
      </p:ext>
    </p:extLst>
  </p:cSld>
  <p:clrMapOvr>
    <a:masterClrMapping/>
  </p:clrMapOvr>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一级标题">
    <p:spTree>
      <p:nvGrpSpPr>
        <p:cNvPr id="1" name=""/>
        <p:cNvGrpSpPr/>
        <p:nvPr/>
      </p:nvGrpSpPr>
      <p:grpSpPr>
        <a:xfrm>
          <a:off x="0" y="0"/>
          <a:ext cx="0" cy="0"/>
          <a:chOff x="0" y="0"/>
          <a:chExt cx="0" cy="0"/>
        </a:xfrm>
      </p:grpSpPr>
      <p:sp>
        <p:nvSpPr>
          <p:cNvPr id="2" name="Title 1"/>
          <p:cNvSpPr>
            <a:spLocks noGrp="1"/>
          </p:cNvSpPr>
          <p:nvPr>
            <p:ph type="title"/>
          </p:nvPr>
        </p:nvSpPr>
        <p:spPr>
          <a:xfrm>
            <a:off x="774700" y="352424"/>
            <a:ext cx="5334000" cy="429419"/>
          </a:xfrm>
          <a:prstGeom prst="rect">
            <a:avLst/>
          </a:prstGeom>
        </p:spPr>
        <p:txBody>
          <a:bodyPr/>
          <a:lstStyle/>
          <a:p>
            <a:r>
              <a:rPr lang="en-US" dirty="0"/>
              <a:t>Click to edit Master title style</a:t>
            </a:r>
          </a:p>
        </p:txBody>
      </p:sp>
      <p:sp>
        <p:nvSpPr>
          <p:cNvPr id="3" name="Content Placeholder 2"/>
          <p:cNvSpPr>
            <a:spLocks noGrp="1"/>
          </p:cNvSpPr>
          <p:nvPr>
            <p:ph idx="1"/>
          </p:nvPr>
        </p:nvSpPr>
        <p:spPr>
          <a:xfrm>
            <a:off x="609918" y="1143795"/>
            <a:ext cx="10978515" cy="5029200"/>
          </a:xfrm>
          <a:prstGeom prst="rect">
            <a:avLst/>
          </a:prstGeom>
        </p:spPr>
        <p:txBody>
          <a:bodyPr/>
          <a:lstStyle>
            <a:lvl1pPr marL="457200" indent="-457200">
              <a:lnSpc>
                <a:spcPct val="120000"/>
              </a:lnSpc>
              <a:buSzPct val="80000"/>
              <a:buFont typeface="Wingdings"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t>1/11/23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226" y="457306"/>
            <a:ext cx="3934285" cy="1600571"/>
          </a:xfrm>
        </p:spPr>
        <p:txBody>
          <a:bodyPr anchor="b"/>
          <a:lstStyle>
            <a:lvl1pPr>
              <a:defRPr sz="3201"/>
            </a:lvl1pPr>
          </a:lstStyle>
          <a:p>
            <a:r>
              <a:rPr lang="zh-CN" altLang="en-US"/>
              <a:t>单击此处编辑母版标题样式</a:t>
            </a:r>
          </a:p>
        </p:txBody>
      </p:sp>
      <p:sp>
        <p:nvSpPr>
          <p:cNvPr id="3" name="内容占位符 2"/>
          <p:cNvSpPr>
            <a:spLocks noGrp="1"/>
          </p:cNvSpPr>
          <p:nvPr>
            <p:ph idx="1"/>
          </p:nvPr>
        </p:nvSpPr>
        <p:spPr>
          <a:xfrm>
            <a:off x="5185887" y="987654"/>
            <a:ext cx="6175415" cy="4874754"/>
          </a:xfrm>
        </p:spPr>
        <p:txBody>
          <a:bodyPr/>
          <a:lstStyle>
            <a:lvl1pPr>
              <a:defRPr sz="3201"/>
            </a:lvl1pPr>
            <a:lvl2pPr>
              <a:defRPr sz="2801"/>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40226" y="2057876"/>
            <a:ext cx="3934285" cy="3812471"/>
          </a:xfrm>
        </p:spPr>
        <p:txBody>
          <a:bodyPr/>
          <a:lstStyle>
            <a:lvl1pPr marL="0" indent="0">
              <a:buNone/>
              <a:defRPr sz="1600"/>
            </a:lvl1pPr>
            <a:lvl2pPr marL="457291" indent="0">
              <a:buNone/>
              <a:defRPr sz="1400"/>
            </a:lvl2pPr>
            <a:lvl3pPr marL="914583" indent="0">
              <a:buNone/>
              <a:defRPr sz="1200"/>
            </a:lvl3pPr>
            <a:lvl4pPr marL="1371874" indent="0">
              <a:buNone/>
              <a:defRPr sz="1000"/>
            </a:lvl4pPr>
            <a:lvl5pPr marL="1829166" indent="0">
              <a:buNone/>
              <a:defRPr sz="1000"/>
            </a:lvl5pPr>
            <a:lvl6pPr marL="2286457" indent="0">
              <a:buNone/>
              <a:defRPr sz="1000"/>
            </a:lvl6pPr>
            <a:lvl7pPr marL="2743749" indent="0">
              <a:buNone/>
              <a:defRPr sz="1000"/>
            </a:lvl7pPr>
            <a:lvl8pPr marL="3201040" indent="0">
              <a:buNone/>
              <a:defRPr sz="1000"/>
            </a:lvl8pPr>
            <a:lvl9pPr marL="3658332"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C02D343-BBAA-4974-B89F-198DA37C01B5}" type="datetimeFigureOut">
              <a:rPr lang="zh-CN" altLang="en-US" smtClean="0"/>
              <a:t>2023/1/11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ACD689D-6400-4EAA-B7EF-FE9F0AB65177}" type="slidenum">
              <a:rPr lang="zh-CN" altLang="en-US" smtClean="0"/>
              <a:t>‹#›</a:t>
            </a:fld>
            <a:endParaRPr lang="zh-CN" altLang="en-US"/>
          </a:p>
        </p:txBody>
      </p:sp>
    </p:spTree>
    <p:extLst>
      <p:ext uri="{BB962C8B-B14F-4D97-AF65-F5344CB8AC3E}">
        <p14:creationId xmlns:p14="http://schemas.microsoft.com/office/powerpoint/2010/main" val="362335934"/>
      </p:ext>
    </p:extLst>
  </p:cSld>
  <p:clrMapOvr>
    <a:masterClrMapping/>
  </p:clrMapOvr>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226" y="457306"/>
            <a:ext cx="3934285" cy="1600571"/>
          </a:xfrm>
        </p:spPr>
        <p:txBody>
          <a:bodyPr anchor="b"/>
          <a:lstStyle>
            <a:lvl1pPr>
              <a:defRPr sz="3201"/>
            </a:lvl1pPr>
          </a:lstStyle>
          <a:p>
            <a:r>
              <a:rPr lang="zh-CN" altLang="en-US"/>
              <a:t>单击此处编辑母版标题样式</a:t>
            </a:r>
          </a:p>
        </p:txBody>
      </p:sp>
      <p:sp>
        <p:nvSpPr>
          <p:cNvPr id="3" name="图片占位符 2"/>
          <p:cNvSpPr>
            <a:spLocks noGrp="1"/>
          </p:cNvSpPr>
          <p:nvPr>
            <p:ph type="pic" idx="1"/>
          </p:nvPr>
        </p:nvSpPr>
        <p:spPr>
          <a:xfrm>
            <a:off x="5185887" y="987654"/>
            <a:ext cx="6175415" cy="4874754"/>
          </a:xfrm>
        </p:spPr>
        <p:txBody>
          <a:bodyPr/>
          <a:lstStyle>
            <a:lvl1pPr marL="0" indent="0">
              <a:buNone/>
              <a:defRPr sz="3201"/>
            </a:lvl1pPr>
            <a:lvl2pPr marL="457291" indent="0">
              <a:buNone/>
              <a:defRPr sz="2801"/>
            </a:lvl2pPr>
            <a:lvl3pPr marL="914583" indent="0">
              <a:buNone/>
              <a:defRPr sz="2400"/>
            </a:lvl3pPr>
            <a:lvl4pPr marL="1371874" indent="0">
              <a:buNone/>
              <a:defRPr sz="2000"/>
            </a:lvl4pPr>
            <a:lvl5pPr marL="1829166" indent="0">
              <a:buNone/>
              <a:defRPr sz="2000"/>
            </a:lvl5pPr>
            <a:lvl6pPr marL="2286457" indent="0">
              <a:buNone/>
              <a:defRPr sz="2000"/>
            </a:lvl6pPr>
            <a:lvl7pPr marL="2743749" indent="0">
              <a:buNone/>
              <a:defRPr sz="2000"/>
            </a:lvl7pPr>
            <a:lvl8pPr marL="3201040" indent="0">
              <a:buNone/>
              <a:defRPr sz="2000"/>
            </a:lvl8pPr>
            <a:lvl9pPr marL="3658332" indent="0">
              <a:buNone/>
              <a:defRPr sz="2000"/>
            </a:lvl9pPr>
          </a:lstStyle>
          <a:p>
            <a:endParaRPr lang="zh-CN" altLang="en-US"/>
          </a:p>
        </p:txBody>
      </p:sp>
      <p:sp>
        <p:nvSpPr>
          <p:cNvPr id="4" name="文本占位符 3"/>
          <p:cNvSpPr>
            <a:spLocks noGrp="1"/>
          </p:cNvSpPr>
          <p:nvPr>
            <p:ph type="body" sz="half" idx="2"/>
          </p:nvPr>
        </p:nvSpPr>
        <p:spPr>
          <a:xfrm>
            <a:off x="840226" y="2057876"/>
            <a:ext cx="3934285" cy="3812471"/>
          </a:xfrm>
        </p:spPr>
        <p:txBody>
          <a:bodyPr/>
          <a:lstStyle>
            <a:lvl1pPr marL="0" indent="0">
              <a:buNone/>
              <a:defRPr sz="1600"/>
            </a:lvl1pPr>
            <a:lvl2pPr marL="457291" indent="0">
              <a:buNone/>
              <a:defRPr sz="1400"/>
            </a:lvl2pPr>
            <a:lvl3pPr marL="914583" indent="0">
              <a:buNone/>
              <a:defRPr sz="1200"/>
            </a:lvl3pPr>
            <a:lvl4pPr marL="1371874" indent="0">
              <a:buNone/>
              <a:defRPr sz="1000"/>
            </a:lvl4pPr>
            <a:lvl5pPr marL="1829166" indent="0">
              <a:buNone/>
              <a:defRPr sz="1000"/>
            </a:lvl5pPr>
            <a:lvl6pPr marL="2286457" indent="0">
              <a:buNone/>
              <a:defRPr sz="1000"/>
            </a:lvl6pPr>
            <a:lvl7pPr marL="2743749" indent="0">
              <a:buNone/>
              <a:defRPr sz="1000"/>
            </a:lvl7pPr>
            <a:lvl8pPr marL="3201040" indent="0">
              <a:buNone/>
              <a:defRPr sz="1000"/>
            </a:lvl8pPr>
            <a:lvl9pPr marL="3658332"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C02D343-BBAA-4974-B89F-198DA37C01B5}" type="datetimeFigureOut">
              <a:rPr lang="zh-CN" altLang="en-US" smtClean="0"/>
              <a:t>2023/1/11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ACD689D-6400-4EAA-B7EF-FE9F0AB65177}" type="slidenum">
              <a:rPr lang="zh-CN" altLang="en-US" smtClean="0"/>
              <a:t>‹#›</a:t>
            </a:fld>
            <a:endParaRPr lang="zh-CN" altLang="en-US"/>
          </a:p>
        </p:txBody>
      </p:sp>
    </p:spTree>
    <p:extLst>
      <p:ext uri="{BB962C8B-B14F-4D97-AF65-F5344CB8AC3E}">
        <p14:creationId xmlns:p14="http://schemas.microsoft.com/office/powerpoint/2010/main" val="3924882629"/>
      </p:ext>
    </p:extLst>
  </p:cSld>
  <p:clrMapOvr>
    <a:masterClrMapping/>
  </p:clrMapOvr>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CC02D343-BBAA-4974-B89F-198DA37C01B5}" type="datetimeFigureOut">
              <a:rPr lang="zh-CN" altLang="en-US" smtClean="0"/>
              <a:t>2023/1/11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ACD689D-6400-4EAA-B7EF-FE9F0AB65177}" type="slidenum">
              <a:rPr lang="zh-CN" altLang="en-US" smtClean="0"/>
              <a:t>‹#›</a:t>
            </a:fld>
            <a:endParaRPr lang="zh-CN" altLang="en-US"/>
          </a:p>
        </p:txBody>
      </p:sp>
    </p:spTree>
    <p:extLst>
      <p:ext uri="{BB962C8B-B14F-4D97-AF65-F5344CB8AC3E}">
        <p14:creationId xmlns:p14="http://schemas.microsoft.com/office/powerpoint/2010/main" val="98744654"/>
      </p:ext>
    </p:extLst>
  </p:cSld>
  <p:clrMapOvr>
    <a:masterClrMapping/>
  </p:clrMapOvr>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9444" y="365209"/>
            <a:ext cx="2630269"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637" y="365209"/>
            <a:ext cx="7738328" cy="5813184"/>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CC02D343-BBAA-4974-B89F-198DA37C01B5}" type="datetimeFigureOut">
              <a:rPr lang="zh-CN" altLang="en-US" smtClean="0"/>
              <a:t>2023/1/11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ACD689D-6400-4EAA-B7EF-FE9F0AB65177}" type="slidenum">
              <a:rPr lang="zh-CN" altLang="en-US" smtClean="0"/>
              <a:t>‹#›</a:t>
            </a:fld>
            <a:endParaRPr lang="zh-CN" altLang="en-US"/>
          </a:p>
        </p:txBody>
      </p:sp>
    </p:spTree>
    <p:extLst>
      <p:ext uri="{BB962C8B-B14F-4D97-AF65-F5344CB8AC3E}">
        <p14:creationId xmlns:p14="http://schemas.microsoft.com/office/powerpoint/2010/main" val="4006792730"/>
      </p:ext>
    </p:extLst>
  </p:cSld>
  <p:clrMapOvr>
    <a:masterClrMapping/>
  </p:clrMapOvr>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两级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774700" y="362744"/>
            <a:ext cx="6581775" cy="400050"/>
          </a:xfrm>
          <a:prstGeom prst="rect">
            <a:avLst/>
          </a:prstGeom>
        </p:spPr>
        <p:txBody>
          <a:bodyPr/>
          <a:lstStyle/>
          <a:p>
            <a:r>
              <a:rPr lang="en-US" dirty="0"/>
              <a:t>Click to edit Master title style</a:t>
            </a:r>
          </a:p>
        </p:txBody>
      </p:sp>
      <p:sp>
        <p:nvSpPr>
          <p:cNvPr id="3" name="Content Placeholder 2"/>
          <p:cNvSpPr>
            <a:spLocks noGrp="1"/>
          </p:cNvSpPr>
          <p:nvPr>
            <p:ph idx="1"/>
          </p:nvPr>
        </p:nvSpPr>
        <p:spPr>
          <a:xfrm>
            <a:off x="609918" y="1600994"/>
            <a:ext cx="10978515" cy="4572000"/>
          </a:xfrm>
          <a:prstGeom prst="rect">
            <a:avLst/>
          </a:prstGeom>
        </p:spPr>
        <p:txBody>
          <a:bodyPr/>
          <a:lstStyle>
            <a:lvl1pPr marL="457200" indent="-457200">
              <a:lnSpc>
                <a:spcPct val="120000"/>
              </a:lnSpc>
              <a:buSzPct val="80000"/>
              <a:buFont typeface="Wingdings"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t>1/11/23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
        <p:nvSpPr>
          <p:cNvPr id="7" name="Content Placeholder 2"/>
          <p:cNvSpPr>
            <a:spLocks noGrp="1"/>
          </p:cNvSpPr>
          <p:nvPr>
            <p:ph idx="13"/>
          </p:nvPr>
        </p:nvSpPr>
        <p:spPr>
          <a:xfrm>
            <a:off x="841375" y="984137"/>
            <a:ext cx="10747058" cy="464458"/>
          </a:xfrm>
          <a:prstGeom prst="rect">
            <a:avLst/>
          </a:prstGeom>
        </p:spPr>
        <p:txBody>
          <a:bodyPr/>
          <a:lstStyle>
            <a:lvl1pPr marL="0" indent="0">
              <a:lnSpc>
                <a:spcPct val="120000"/>
              </a:lnSpc>
              <a:buSzPct val="80000"/>
              <a:buFont typeface="Wingdings" pitchFamily="2" charset="2"/>
              <a:buNone/>
              <a:defRPr b="0">
                <a:solidFill>
                  <a:schemeClr val="tx1">
                    <a:lumMod val="95000"/>
                    <a:lumOff val="5000"/>
                  </a:schemeClr>
                </a:solidFill>
              </a:defRPr>
            </a:lvl1pPr>
          </a:lstStyle>
          <a:p>
            <a:pPr lvl="0"/>
            <a:r>
              <a:rPr lang="en-US" dirty="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7" name="Freeform 3"/>
          <p:cNvSpPr/>
          <p:nvPr userDrawn="1"/>
        </p:nvSpPr>
        <p:spPr>
          <a:xfrm>
            <a:off x="-73026" y="0"/>
            <a:ext cx="12271375"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 name="Date Placeholder 3"/>
          <p:cNvSpPr>
            <a:spLocks noGrp="1"/>
          </p:cNvSpPr>
          <p:nvPr>
            <p:ph type="dt" sz="half" idx="10"/>
          </p:nvPr>
        </p:nvSpPr>
        <p:spPr/>
        <p:txBody>
          <a:bodyPr/>
          <a:lstStyle/>
          <a:p>
            <a:fld id="{1D8BD707-D9CF-40AE-B4C6-C98DA3205C09}" type="datetimeFigureOut">
              <a:rPr lang="en-US" smtClean="0"/>
              <a:t>1/11/23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
        <p:nvSpPr>
          <p:cNvPr id="10" name="TextBox 1"/>
          <p:cNvSpPr txBox="1"/>
          <p:nvPr userDrawn="1"/>
        </p:nvSpPr>
        <p:spPr>
          <a:xfrm>
            <a:off x="2172326" y="711365"/>
            <a:ext cx="1359346" cy="886482"/>
          </a:xfrm>
          <a:prstGeom prst="rect">
            <a:avLst/>
          </a:prstGeom>
          <a:noFill/>
        </p:spPr>
        <p:txBody>
          <a:bodyPr wrap="none" lIns="0" tIns="0" rIns="0" bIns="60981" rtlCol="0">
            <a:spAutoFit/>
          </a:bodyPr>
          <a:lstStyle/>
          <a:p>
            <a:pPr>
              <a:lnSpc>
                <a:spcPts val="6935"/>
              </a:lnSpc>
            </a:pPr>
            <a:r>
              <a:rPr lang="zh-CN" altLang="en-US" sz="5300" dirty="0">
                <a:solidFill>
                  <a:srgbClr val="4197DF"/>
                </a:solidFill>
                <a:latin typeface="Microsoft YaHei UI" pitchFamily="18" charset="0"/>
                <a:cs typeface="Microsoft YaHei UI" pitchFamily="18" charset="0"/>
              </a:rPr>
              <a:t>内容</a:t>
            </a:r>
            <a:endParaRPr lang="en-US" altLang="zh-CN" sz="5300" dirty="0">
              <a:solidFill>
                <a:srgbClr val="4197DF"/>
              </a:solidFill>
              <a:latin typeface="Microsoft YaHei UI" pitchFamily="18" charset="0"/>
              <a:cs typeface="Microsoft YaHei UI" pitchFamily="18" charset="0"/>
            </a:endParaRPr>
          </a:p>
        </p:txBody>
      </p:sp>
      <p:sp>
        <p:nvSpPr>
          <p:cNvPr id="11" name="TextBox 1"/>
          <p:cNvSpPr txBox="1"/>
          <p:nvPr userDrawn="1"/>
        </p:nvSpPr>
        <p:spPr>
          <a:xfrm>
            <a:off x="2233987" y="1642914"/>
            <a:ext cx="1274388" cy="266761"/>
          </a:xfrm>
          <a:prstGeom prst="rect">
            <a:avLst/>
          </a:prstGeom>
          <a:noFill/>
        </p:spPr>
        <p:txBody>
          <a:bodyPr wrap="none" lIns="0" tIns="0" rIns="0" bIns="60981" rtlCol="0">
            <a:spAutoFit/>
          </a:bodyPr>
          <a:lstStyle/>
          <a:p>
            <a:pPr>
              <a:lnSpc>
                <a:spcPts val="1600"/>
              </a:lnSpc>
            </a:pPr>
            <a:r>
              <a:rPr lang="en-US" altLang="zh-CN" sz="1900" dirty="0">
                <a:solidFill>
                  <a:srgbClr val="4197DF"/>
                </a:solidFill>
                <a:latin typeface="Times New Roman" pitchFamily="18" charset="0"/>
                <a:cs typeface="Times New Roman" pitchFamily="18" charset="0"/>
              </a:rPr>
              <a:t>CONTENTS</a:t>
            </a:r>
          </a:p>
        </p:txBody>
      </p:sp>
      <p:sp>
        <p:nvSpPr>
          <p:cNvPr id="12" name="TextBox 1"/>
          <p:cNvSpPr txBox="1"/>
          <p:nvPr userDrawn="1"/>
        </p:nvSpPr>
        <p:spPr>
          <a:xfrm>
            <a:off x="3567791" y="762794"/>
            <a:ext cx="718145" cy="946434"/>
          </a:xfrm>
          <a:prstGeom prst="rect">
            <a:avLst/>
          </a:prstGeom>
          <a:noFill/>
        </p:spPr>
        <p:txBody>
          <a:bodyPr wrap="none" lIns="0" tIns="0" rIns="0" bIns="60981" rtlCol="0">
            <a:spAutoFit/>
          </a:bodyPr>
          <a:lstStyle/>
          <a:p>
            <a:pPr>
              <a:lnSpc>
                <a:spcPts val="6935"/>
              </a:lnSpc>
            </a:pPr>
            <a:r>
              <a:rPr lang="zh-CN" altLang="en-US" sz="2800" dirty="0">
                <a:solidFill>
                  <a:srgbClr val="4197DF"/>
                </a:solidFill>
                <a:latin typeface="Microsoft YaHei UI" pitchFamily="18" charset="0"/>
                <a:cs typeface="Microsoft YaHei UI" pitchFamily="18" charset="0"/>
              </a:rPr>
              <a:t>导航</a:t>
            </a:r>
            <a:endParaRPr lang="en-US" altLang="zh-CN" sz="2800" dirty="0">
              <a:solidFill>
                <a:srgbClr val="4197DF"/>
              </a:solidFill>
              <a:latin typeface="Microsoft YaHei UI" pitchFamily="18" charset="0"/>
              <a:cs typeface="Microsoft YaHei UI" pitchFamily="18" charset="0"/>
            </a:endParaRPr>
          </a:p>
        </p:txBody>
      </p:sp>
      <p:sp>
        <p:nvSpPr>
          <p:cNvPr id="13" name="矩形 12"/>
          <p:cNvSpPr/>
          <p:nvPr userDrawn="1"/>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09917"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00828"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t>1/11/23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918" y="2047291"/>
            <a:ext cx="5389723" cy="853214"/>
          </a:xfrm>
          <a:prstGeom prst="rect">
            <a:avLst/>
          </a:prstGeom>
        </p:spPr>
        <p:txBody>
          <a:bodyPr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en-US"/>
              <a:t>Click to edit Master text styles</a:t>
            </a:r>
          </a:p>
        </p:txBody>
      </p:sp>
      <p:sp>
        <p:nvSpPr>
          <p:cNvPr id="4" name="Content Placeholder 3"/>
          <p:cNvSpPr>
            <a:spLocks noGrp="1"/>
          </p:cNvSpPr>
          <p:nvPr>
            <p:ph sz="half" idx="2"/>
          </p:nvPr>
        </p:nvSpPr>
        <p:spPr>
          <a:xfrm>
            <a:off x="609918" y="2900505"/>
            <a:ext cx="5389723"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6593" y="2047291"/>
            <a:ext cx="5391840" cy="853214"/>
          </a:xfrm>
          <a:prstGeom prst="rect">
            <a:avLst/>
          </a:prstGeom>
        </p:spPr>
        <p:txBody>
          <a:bodyPr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en-US"/>
              <a:t>Click to edit Master text styles</a:t>
            </a:r>
          </a:p>
        </p:txBody>
      </p:sp>
      <p:sp>
        <p:nvSpPr>
          <p:cNvPr id="6" name="Content Placeholder 5"/>
          <p:cNvSpPr>
            <a:spLocks noGrp="1"/>
          </p:cNvSpPr>
          <p:nvPr>
            <p:ph sz="quarter" idx="4"/>
          </p:nvPr>
        </p:nvSpPr>
        <p:spPr>
          <a:xfrm>
            <a:off x="6196593" y="2900505"/>
            <a:ext cx="5391840"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t>1/11/23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t>1/11/23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4151"/>
            <a:ext cx="4013173" cy="1549759"/>
          </a:xfrm>
          <a:prstGeom prst="rect">
            <a:avLst/>
          </a:prstGeo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9216" y="364152"/>
            <a:ext cx="6819216" cy="7805958"/>
          </a:xfrm>
          <a:prstGeom prst="rect">
            <a:avLst/>
          </a:prstGeo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918" y="1913910"/>
            <a:ext cx="4013173" cy="6256199"/>
          </a:xfrm>
          <a:prstGeom prst="rect">
            <a:avLst/>
          </a:prstGeom>
        </p:spPr>
        <p:txBody>
          <a:bodyPr/>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t>1/11/23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90962" y="6402282"/>
            <a:ext cx="7319010" cy="755826"/>
          </a:xfrm>
          <a:prstGeom prst="rect">
            <a:avLst/>
          </a:prstGeo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90962" y="817223"/>
            <a:ext cx="7319010" cy="5487670"/>
          </a:xfrm>
          <a:prstGeom prst="rect">
            <a:avLst/>
          </a:prstGeom>
        </p:spPr>
        <p:txBody>
          <a:bodyPr/>
          <a:lstStyle>
            <a:lvl1pPr marL="0" indent="0">
              <a:buNone/>
              <a:defRPr sz="4300"/>
            </a:lvl1pPr>
            <a:lvl2pPr marL="609600" indent="0">
              <a:buNone/>
              <a:defRPr sz="3700"/>
            </a:lvl2pPr>
            <a:lvl3pPr marL="1219835" indent="0">
              <a:buNone/>
              <a:defRPr sz="3200"/>
            </a:lvl3pPr>
            <a:lvl4pPr marL="1829435" indent="0">
              <a:buNone/>
              <a:defRPr sz="2700"/>
            </a:lvl4pPr>
            <a:lvl5pPr marL="2439035" indent="0">
              <a:buNone/>
              <a:defRPr sz="2700"/>
            </a:lvl5pPr>
            <a:lvl6pPr marL="3049270" indent="0">
              <a:buNone/>
              <a:defRPr sz="2700"/>
            </a:lvl6pPr>
            <a:lvl7pPr marL="3658870" indent="0">
              <a:buNone/>
              <a:defRPr sz="2700"/>
            </a:lvl7pPr>
            <a:lvl8pPr marL="4268470" indent="0">
              <a:buNone/>
              <a:defRPr sz="2700"/>
            </a:lvl8pPr>
            <a:lvl9pPr marL="4878705" indent="0">
              <a:buNone/>
              <a:defRPr sz="2700"/>
            </a:lvl9pPr>
          </a:lstStyle>
          <a:p>
            <a:endParaRPr lang="en-US"/>
          </a:p>
        </p:txBody>
      </p:sp>
      <p:sp>
        <p:nvSpPr>
          <p:cNvPr id="4" name="Text Placeholder 3"/>
          <p:cNvSpPr>
            <a:spLocks noGrp="1"/>
          </p:cNvSpPr>
          <p:nvPr>
            <p:ph type="body" sz="half" idx="2"/>
          </p:nvPr>
        </p:nvSpPr>
        <p:spPr>
          <a:xfrm>
            <a:off x="2390962" y="7158108"/>
            <a:ext cx="7319010" cy="1073398"/>
          </a:xfrm>
          <a:prstGeom prst="rect">
            <a:avLst/>
          </a:prstGeom>
        </p:spPr>
        <p:txBody>
          <a:bodyPr/>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t>1/11/23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09917" y="8477096"/>
            <a:ext cx="2846282" cy="486946"/>
          </a:xfrm>
          <a:prstGeom prst="rect">
            <a:avLst/>
          </a:prstGeom>
        </p:spPr>
        <p:txBody>
          <a:bodyPr vert="horz" lIns="121963" tIns="60981" rIns="121963" bIns="60981" rtlCol="0" anchor="ctr"/>
          <a:lstStyle>
            <a:lvl1pPr algn="l">
              <a:defRPr sz="1600">
                <a:solidFill>
                  <a:schemeClr val="tx1">
                    <a:tint val="75000"/>
                  </a:schemeClr>
                </a:solidFill>
              </a:defRPr>
            </a:lvl1pPr>
          </a:lstStyle>
          <a:p>
            <a:fld id="{1D8BD707-D9CF-40AE-B4C6-C98DA3205C09}" type="datetimeFigureOut">
              <a:rPr lang="en-US" smtClean="0"/>
              <a:t>1/11/23</a:t>
            </a:fld>
            <a:endParaRPr lang="en-US"/>
          </a:p>
        </p:txBody>
      </p:sp>
      <p:sp>
        <p:nvSpPr>
          <p:cNvPr id="5" name="Footer Placeholder 4"/>
          <p:cNvSpPr>
            <a:spLocks noGrp="1"/>
          </p:cNvSpPr>
          <p:nvPr>
            <p:ph type="ftr" sz="quarter" idx="3"/>
          </p:nvPr>
        </p:nvSpPr>
        <p:spPr>
          <a:xfrm>
            <a:off x="4167770" y="8477096"/>
            <a:ext cx="3862811" cy="486946"/>
          </a:xfrm>
          <a:prstGeom prst="rect">
            <a:avLst/>
          </a:prstGeom>
        </p:spPr>
        <p:txBody>
          <a:bodyPr vert="horz" lIns="121963" tIns="60981" rIns="121963" bIns="60981" rtlCol="0" anchor="ctr"/>
          <a:lstStyle>
            <a:lvl1pPr algn="ctr">
              <a:defRPr sz="16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42151" y="8477096"/>
            <a:ext cx="2846282" cy="486946"/>
          </a:xfrm>
          <a:prstGeom prst="rect">
            <a:avLst/>
          </a:prstGeom>
        </p:spPr>
        <p:txBody>
          <a:bodyPr vert="horz" lIns="121963" tIns="60981" rIns="121963" bIns="60981" rtlCol="0" anchor="ctr"/>
          <a:lstStyle>
            <a:lvl1pPr algn="r">
              <a:defRPr sz="1600">
                <a:solidFill>
                  <a:schemeClr val="tx1">
                    <a:tint val="75000"/>
                  </a:schemeClr>
                </a:solidFill>
              </a:defRPr>
            </a:lvl1pPr>
          </a:lstStyle>
          <a:p>
            <a:fld id="{B6F15528-21DE-4FAA-801E-634DDDAF4B2B}" type="slidenum">
              <a:rPr lang="en-US" smtClean="0"/>
              <a:t>‹#›</a:t>
            </a:fld>
            <a:endParaRPr lang="en-US"/>
          </a:p>
        </p:txBody>
      </p:sp>
      <p:sp>
        <p:nvSpPr>
          <p:cNvPr id="21" name="Text Placeholder 2"/>
          <p:cNvSpPr>
            <a:spLocks noGrp="1"/>
          </p:cNvSpPr>
          <p:nvPr>
            <p:ph type="body" idx="1"/>
          </p:nvPr>
        </p:nvSpPr>
        <p:spPr>
          <a:xfrm>
            <a:off x="609521" y="1143794"/>
            <a:ext cx="10971372" cy="5000369"/>
          </a:xfrm>
          <a:prstGeom prst="rect">
            <a:avLst/>
          </a:prstGeom>
        </p:spPr>
        <p:txBody>
          <a:bodyPr vert="horz" lIns="121917" tIns="60958" rIns="121917" bIns="6095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矩形 23"/>
          <p:cNvSpPr/>
          <p:nvPr/>
        </p:nvSpPr>
        <p:spPr>
          <a:xfrm>
            <a:off x="0" y="332656"/>
            <a:ext cx="12198350" cy="432048"/>
          </a:xfrm>
          <a:prstGeom prst="rect">
            <a:avLst/>
          </a:prstGeom>
          <a:solidFill>
            <a:srgbClr val="4080DC"/>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lvl="0" algn="ctr"/>
            <a:endParaRPr lang="zh-CN" altLang="en-US"/>
          </a:p>
        </p:txBody>
      </p:sp>
      <p:sp>
        <p:nvSpPr>
          <p:cNvPr id="25" name="矩形 24"/>
          <p:cNvSpPr/>
          <p:nvPr/>
        </p:nvSpPr>
        <p:spPr>
          <a:xfrm>
            <a:off x="0" y="764704"/>
            <a:ext cx="12198350"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1283362" y="306064"/>
            <a:ext cx="485233" cy="485233"/>
          </a:xfrm>
          <a:prstGeom prst="ellipse">
            <a:avLst/>
          </a:prstGeom>
          <a:solidFill>
            <a:srgbClr val="4080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latin typeface="微软雅黑" pitchFamily="34" charset="-122"/>
              <a:ea typeface="微软雅黑" pitchFamily="34" charset="-122"/>
            </a:endParaRPr>
          </a:p>
        </p:txBody>
      </p:sp>
      <p:sp>
        <p:nvSpPr>
          <p:cNvPr id="27" name="TextBox 15"/>
          <p:cNvSpPr txBox="1"/>
          <p:nvPr/>
        </p:nvSpPr>
        <p:spPr>
          <a:xfrm>
            <a:off x="11283362" y="442092"/>
            <a:ext cx="483393" cy="246221"/>
          </a:xfrm>
          <a:prstGeom prst="rect">
            <a:avLst/>
          </a:prstGeom>
          <a:solidFill>
            <a:srgbClr val="4080DC"/>
          </a:solidFill>
        </p:spPr>
        <p:txBody>
          <a:bodyPr wrap="square" lIns="0" tIns="0" rIns="0" bIns="0" rtlCol="0">
            <a:spAutoFit/>
          </a:bodyPr>
          <a:lstStyle/>
          <a:p>
            <a:pPr algn="ctr"/>
            <a:fld id="{2EEF1883-7A0E-4F66-9932-E581691AD397}" type="slidenum">
              <a:rPr lang="zh-CN" altLang="en-US" sz="1600" smtClean="0">
                <a:solidFill>
                  <a:schemeClr val="tx1"/>
                </a:solidFill>
                <a:latin typeface="Arial Unicode MS" pitchFamily="34" charset="-122"/>
                <a:ea typeface="Arial Unicode MS" pitchFamily="34" charset="-122"/>
                <a:cs typeface="Arial Unicode MS" pitchFamily="34" charset="-122"/>
              </a:rPr>
              <a:t>‹#›</a:t>
            </a:fld>
            <a:r>
              <a:rPr lang="zh-CN" altLang="en-US" sz="1600" dirty="0">
                <a:solidFill>
                  <a:schemeClr val="tx1"/>
                </a:solidFill>
                <a:latin typeface="Arial Unicode MS" pitchFamily="34" charset="-122"/>
                <a:ea typeface="Arial Unicode MS" pitchFamily="34" charset="-122"/>
                <a:cs typeface="Arial Unicode MS" pitchFamily="34" charset="-122"/>
              </a:rPr>
              <a:t> </a:t>
            </a:r>
            <a:endParaRPr lang="zh-CN" altLang="en-US" sz="1600" b="0" dirty="0">
              <a:solidFill>
                <a:schemeClr val="tx1"/>
              </a:solidFill>
              <a:latin typeface="Arial Unicode MS" pitchFamily="34" charset="-122"/>
              <a:ea typeface="Arial Unicode MS" pitchFamily="34" charset="-122"/>
              <a:cs typeface="Arial Unicode MS" pitchFamily="34" charset="-122"/>
            </a:endParaRPr>
          </a:p>
        </p:txBody>
      </p:sp>
      <p:sp>
        <p:nvSpPr>
          <p:cNvPr id="29" name="矩形 28"/>
          <p:cNvSpPr/>
          <p:nvPr/>
        </p:nvSpPr>
        <p:spPr>
          <a:xfrm>
            <a:off x="7897014" y="330746"/>
            <a:ext cx="2971800" cy="432048"/>
          </a:xfrm>
          <a:prstGeom prst="rect">
            <a:avLst/>
          </a:prstGeom>
          <a:solidFill>
            <a:srgbClr val="4080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0" dirty="0">
                <a:solidFill>
                  <a:schemeClr val="bg1"/>
                </a:solidFill>
                <a:latin typeface="微软雅黑" pitchFamily="34" charset="-122"/>
                <a:ea typeface="微软雅黑" pitchFamily="34" charset="-122"/>
              </a:rPr>
              <a:t>项目</a:t>
            </a:r>
            <a:r>
              <a:rPr lang="en-US" altLang="zh-CN" sz="1800" b="0" dirty="0">
                <a:solidFill>
                  <a:schemeClr val="bg1"/>
                </a:solidFill>
                <a:latin typeface="微软雅黑" pitchFamily="34" charset="-122"/>
                <a:ea typeface="微软雅黑" pitchFamily="34" charset="-122"/>
              </a:rPr>
              <a:t>2</a:t>
            </a:r>
            <a:r>
              <a:rPr lang="zh-CN" altLang="en-US" sz="1800" b="0" dirty="0">
                <a:solidFill>
                  <a:schemeClr val="bg1"/>
                </a:solidFill>
                <a:latin typeface="微软雅黑" pitchFamily="34" charset="-122"/>
                <a:ea typeface="微软雅黑" pitchFamily="34" charset="-122"/>
              </a:rPr>
              <a:t>  实现</a:t>
            </a:r>
            <a:r>
              <a:rPr lang="en-US" altLang="zh-CN" sz="1800" b="0" dirty="0">
                <a:solidFill>
                  <a:schemeClr val="bg1"/>
                </a:solidFill>
                <a:latin typeface="微软雅黑" pitchFamily="34" charset="-122"/>
                <a:ea typeface="微软雅黑" pitchFamily="34" charset="-122"/>
              </a:rPr>
              <a:t>VLAN</a:t>
            </a:r>
            <a:r>
              <a:rPr lang="zh-CN" altLang="en-US" sz="1800" b="0" dirty="0">
                <a:solidFill>
                  <a:schemeClr val="bg1"/>
                </a:solidFill>
                <a:latin typeface="微软雅黑" pitchFamily="34" charset="-122"/>
                <a:ea typeface="微软雅黑" pitchFamily="34" charset="-122"/>
              </a:rPr>
              <a:t>间的通信</a:t>
            </a:r>
          </a:p>
        </p:txBody>
      </p:sp>
      <p:sp>
        <p:nvSpPr>
          <p:cNvPr id="20" name="Title Placeholder 1"/>
          <p:cNvSpPr>
            <a:spLocks noGrp="1"/>
          </p:cNvSpPr>
          <p:nvPr>
            <p:ph type="title"/>
          </p:nvPr>
        </p:nvSpPr>
        <p:spPr>
          <a:xfrm>
            <a:off x="772942" y="362834"/>
            <a:ext cx="5305686" cy="399960"/>
          </a:xfrm>
          <a:prstGeom prst="rect">
            <a:avLst/>
          </a:prstGeom>
        </p:spPr>
        <p:txBody>
          <a:bodyPr vert="horz" lIns="121917" tIns="60958" rIns="121917" bIns="60958" rtlCol="0" anchor="ctr">
            <a:noAutofit/>
          </a:bodyPr>
          <a:lstStyle/>
          <a:p>
            <a:r>
              <a:rPr lang="en-US" dirty="0"/>
              <a:t>Click to edit Master title style</a:t>
            </a:r>
          </a:p>
        </p:txBody>
      </p:sp>
      <p:sp>
        <p:nvSpPr>
          <p:cNvPr id="40" name="等腰三角形 39">
            <a:hlinkClick r:id="" action="ppaction://hlinkshowjump?jump=previousslide"/>
          </p:cNvPr>
          <p:cNvSpPr/>
          <p:nvPr/>
        </p:nvSpPr>
        <p:spPr>
          <a:xfrm rot="5400000" flipH="1">
            <a:off x="3854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1" name="等腰三角形 40">
            <a:hlinkClick r:id="" action="ppaction://hlinkshowjump?jump=previousslide"/>
          </p:cNvPr>
          <p:cNvSpPr/>
          <p:nvPr/>
        </p:nvSpPr>
        <p:spPr>
          <a:xfrm rot="5400000" flipH="1">
            <a:off x="5251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2" name="等腰三角形 41">
            <a:hlinkClick r:id="" action="ppaction://hlinkshowjump?jump=previousslide"/>
          </p:cNvPr>
          <p:cNvSpPr/>
          <p:nvPr/>
        </p:nvSpPr>
        <p:spPr>
          <a:xfrm rot="5400000" flipH="1">
            <a:off x="65846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1219200" rtl="0" eaLnBrk="1" latinLnBrk="0" hangingPunct="1">
        <a:spcBef>
          <a:spcPct val="0"/>
        </a:spcBef>
        <a:buNone/>
        <a:defRPr sz="2200" kern="1200">
          <a:solidFill>
            <a:schemeClr val="bg1"/>
          </a:solidFill>
          <a:latin typeface="+mj-lt"/>
          <a:ea typeface="+mj-ea"/>
          <a:cs typeface="+mj-cs"/>
        </a:defRPr>
      </a:lvl1pPr>
    </p:titleStyle>
    <p:bodyStyle>
      <a:lvl1pPr marL="457200" indent="-457200" algn="l" defTabSz="1219200" rtl="0" eaLnBrk="1" latinLnBrk="0" hangingPunct="1">
        <a:spcBef>
          <a:spcPct val="20000"/>
        </a:spcBef>
        <a:buSzPct val="80000"/>
        <a:buFont typeface="Wingdings" pitchFamily="2" charset="2"/>
        <a:buChar char="l"/>
        <a:defRPr sz="2000" kern="1200">
          <a:solidFill>
            <a:schemeClr val="tx1">
              <a:lumMod val="75000"/>
              <a:lumOff val="25000"/>
            </a:schemeClr>
          </a:solidFill>
          <a:latin typeface="+mn-lt"/>
          <a:ea typeface="+mn-ea"/>
          <a:cs typeface="+mn-cs"/>
        </a:defRPr>
      </a:lvl1pPr>
      <a:lvl2pPr marL="991235" indent="-381000" algn="l" defTabSz="1219200" rtl="0" eaLnBrk="1" latinLnBrk="0" hangingPunct="1">
        <a:spcBef>
          <a:spcPct val="20000"/>
        </a:spcBef>
        <a:buFont typeface="Arial" pitchFamily="34" charset="0"/>
        <a:buChar char="–"/>
        <a:defRPr sz="1800" kern="1200">
          <a:solidFill>
            <a:schemeClr val="tx1">
              <a:lumMod val="75000"/>
              <a:lumOff val="25000"/>
            </a:schemeClr>
          </a:solidFill>
          <a:latin typeface="+mn-lt"/>
          <a:ea typeface="+mn-ea"/>
          <a:cs typeface="+mn-cs"/>
        </a:defRPr>
      </a:lvl2pPr>
      <a:lvl3pPr marL="1524635" indent="-304800" algn="l" defTabSz="12192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637" y="365210"/>
            <a:ext cx="10521077" cy="132587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637" y="1826048"/>
            <a:ext cx="10521077" cy="4352346"/>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636" y="6357822"/>
            <a:ext cx="2744629" cy="365210"/>
          </a:xfrm>
          <a:prstGeom prst="rect">
            <a:avLst/>
          </a:prstGeom>
        </p:spPr>
        <p:txBody>
          <a:bodyPr vert="horz" lIns="91440" tIns="45720" rIns="91440" bIns="45720" rtlCol="0" anchor="ctr"/>
          <a:lstStyle>
            <a:lvl1pPr algn="l">
              <a:defRPr sz="1200">
                <a:solidFill>
                  <a:schemeClr val="tx1">
                    <a:tint val="75000"/>
                  </a:schemeClr>
                </a:solidFill>
              </a:defRPr>
            </a:lvl1pPr>
          </a:lstStyle>
          <a:p>
            <a:fld id="{CC02D343-BBAA-4974-B89F-198DA37C01B5}" type="datetimeFigureOut">
              <a:rPr lang="zh-CN" altLang="en-US" smtClean="0"/>
              <a:t>2023/1/11</a:t>
            </a:fld>
            <a:endParaRPr lang="zh-CN" altLang="en-US"/>
          </a:p>
        </p:txBody>
      </p:sp>
      <p:sp>
        <p:nvSpPr>
          <p:cNvPr id="5" name="页脚占位符 4"/>
          <p:cNvSpPr>
            <a:spLocks noGrp="1"/>
          </p:cNvSpPr>
          <p:nvPr>
            <p:ph type="ftr" sz="quarter" idx="3"/>
          </p:nvPr>
        </p:nvSpPr>
        <p:spPr>
          <a:xfrm>
            <a:off x="4040704" y="6357822"/>
            <a:ext cx="4116943" cy="36521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5085" y="6357822"/>
            <a:ext cx="2744629" cy="365210"/>
          </a:xfrm>
          <a:prstGeom prst="rect">
            <a:avLst/>
          </a:prstGeom>
        </p:spPr>
        <p:txBody>
          <a:bodyPr vert="horz" lIns="91440" tIns="45720" rIns="91440" bIns="45720" rtlCol="0" anchor="ctr"/>
          <a:lstStyle>
            <a:lvl1pPr algn="r">
              <a:defRPr sz="1200">
                <a:solidFill>
                  <a:schemeClr val="tx1">
                    <a:tint val="75000"/>
                  </a:schemeClr>
                </a:solidFill>
              </a:defRPr>
            </a:lvl1pPr>
          </a:lstStyle>
          <a:p>
            <a:fld id="{8ACD689D-6400-4EAA-B7EF-FE9F0AB65177}" type="slidenum">
              <a:rPr lang="zh-CN" altLang="en-US" smtClean="0"/>
              <a:t>‹#›</a:t>
            </a:fld>
            <a:endParaRPr lang="zh-CN" altLang="en-US"/>
          </a:p>
        </p:txBody>
      </p:sp>
    </p:spTree>
    <p:extLst>
      <p:ext uri="{BB962C8B-B14F-4D97-AF65-F5344CB8AC3E}">
        <p14:creationId xmlns:p14="http://schemas.microsoft.com/office/powerpoint/2010/main" val="425879883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txStyles>
    <p:titleStyle>
      <a:lvl1pPr algn="l" defTabSz="914583" rtl="0" eaLnBrk="1" latinLnBrk="0" hangingPunct="1">
        <a:lnSpc>
          <a:spcPct val="90000"/>
        </a:lnSpc>
        <a:spcBef>
          <a:spcPct val="0"/>
        </a:spcBef>
        <a:buNone/>
        <a:defRPr sz="4401" kern="1200">
          <a:solidFill>
            <a:schemeClr val="tx1"/>
          </a:solidFill>
          <a:latin typeface="+mj-lt"/>
          <a:ea typeface="+mj-ea"/>
          <a:cs typeface="+mj-cs"/>
        </a:defRPr>
      </a:lvl1pPr>
    </p:titleStyle>
    <p:bodyStyle>
      <a:lvl1pPr marL="228646" indent="-228646" algn="l" defTabSz="914583" rtl="0" eaLnBrk="1" latinLnBrk="0" hangingPunct="1">
        <a:lnSpc>
          <a:spcPct val="90000"/>
        </a:lnSpc>
        <a:spcBef>
          <a:spcPts val="1000"/>
        </a:spcBef>
        <a:buFont typeface="Arial" panose="020B0604020202020204" pitchFamily="34" charset="0"/>
        <a:buChar char="•"/>
        <a:defRPr sz="2801" kern="1200">
          <a:solidFill>
            <a:schemeClr val="tx1"/>
          </a:solidFill>
          <a:latin typeface="+mn-lt"/>
          <a:ea typeface="+mn-ea"/>
          <a:cs typeface="+mn-cs"/>
        </a:defRPr>
      </a:lvl1pPr>
      <a:lvl2pPr marL="685937" indent="-228646" algn="l" defTabSz="914583"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229" indent="-228646" algn="l" defTabSz="914583"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520"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811"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5103"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394"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686"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977"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583" rtl="0" eaLnBrk="1" latinLnBrk="0" hangingPunct="1">
        <a:defRPr sz="1800" kern="1200">
          <a:solidFill>
            <a:schemeClr val="tx1"/>
          </a:solidFill>
          <a:latin typeface="+mn-lt"/>
          <a:ea typeface="+mn-ea"/>
          <a:cs typeface="+mn-cs"/>
        </a:defRPr>
      </a:lvl1pPr>
      <a:lvl2pPr marL="457291" algn="l" defTabSz="914583" rtl="0" eaLnBrk="1" latinLnBrk="0" hangingPunct="1">
        <a:defRPr sz="1800" kern="1200">
          <a:solidFill>
            <a:schemeClr val="tx1"/>
          </a:solidFill>
          <a:latin typeface="+mn-lt"/>
          <a:ea typeface="+mn-ea"/>
          <a:cs typeface="+mn-cs"/>
        </a:defRPr>
      </a:lvl2pPr>
      <a:lvl3pPr marL="914583" algn="l" defTabSz="914583" rtl="0" eaLnBrk="1" latinLnBrk="0" hangingPunct="1">
        <a:defRPr sz="1800" kern="1200">
          <a:solidFill>
            <a:schemeClr val="tx1"/>
          </a:solidFill>
          <a:latin typeface="+mn-lt"/>
          <a:ea typeface="+mn-ea"/>
          <a:cs typeface="+mn-cs"/>
        </a:defRPr>
      </a:lvl3pPr>
      <a:lvl4pPr marL="1371874" algn="l" defTabSz="914583" rtl="0" eaLnBrk="1" latinLnBrk="0" hangingPunct="1">
        <a:defRPr sz="1800" kern="1200">
          <a:solidFill>
            <a:schemeClr val="tx1"/>
          </a:solidFill>
          <a:latin typeface="+mn-lt"/>
          <a:ea typeface="+mn-ea"/>
          <a:cs typeface="+mn-cs"/>
        </a:defRPr>
      </a:lvl4pPr>
      <a:lvl5pPr marL="1829166" algn="l" defTabSz="914583" rtl="0" eaLnBrk="1" latinLnBrk="0" hangingPunct="1">
        <a:defRPr sz="1800" kern="1200">
          <a:solidFill>
            <a:schemeClr val="tx1"/>
          </a:solidFill>
          <a:latin typeface="+mn-lt"/>
          <a:ea typeface="+mn-ea"/>
          <a:cs typeface="+mn-cs"/>
        </a:defRPr>
      </a:lvl5pPr>
      <a:lvl6pPr marL="2286457" algn="l" defTabSz="914583" rtl="0" eaLnBrk="1" latinLnBrk="0" hangingPunct="1">
        <a:defRPr sz="1800" kern="1200">
          <a:solidFill>
            <a:schemeClr val="tx1"/>
          </a:solidFill>
          <a:latin typeface="+mn-lt"/>
          <a:ea typeface="+mn-ea"/>
          <a:cs typeface="+mn-cs"/>
        </a:defRPr>
      </a:lvl6pPr>
      <a:lvl7pPr marL="2743749" algn="l" defTabSz="914583" rtl="0" eaLnBrk="1" latinLnBrk="0" hangingPunct="1">
        <a:defRPr sz="1800" kern="1200">
          <a:solidFill>
            <a:schemeClr val="tx1"/>
          </a:solidFill>
          <a:latin typeface="+mn-lt"/>
          <a:ea typeface="+mn-ea"/>
          <a:cs typeface="+mn-cs"/>
        </a:defRPr>
      </a:lvl7pPr>
      <a:lvl8pPr marL="3201040" algn="l" defTabSz="914583" rtl="0" eaLnBrk="1" latinLnBrk="0" hangingPunct="1">
        <a:defRPr sz="1800" kern="1200">
          <a:solidFill>
            <a:schemeClr val="tx1"/>
          </a:solidFill>
          <a:latin typeface="+mn-lt"/>
          <a:ea typeface="+mn-ea"/>
          <a:cs typeface="+mn-cs"/>
        </a:defRPr>
      </a:lvl8pPr>
      <a:lvl9pPr marL="3658332" algn="l" defTabSz="91458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http://it.100xuexi.com/MatUpPT/Image/201204251033068383836.jpg" TargetMode="External"/><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889375" y="1219994"/>
            <a:ext cx="7772400" cy="1841081"/>
          </a:xfrm>
          <a:prstGeom prst="rect">
            <a:avLst/>
          </a:prstGeom>
          <a:noFill/>
        </p:spPr>
        <p:txBody>
          <a:bodyPr wrap="square" rtlCol="0" anchor="t">
            <a:spAutoFit/>
          </a:bodyPr>
          <a:lstStyle/>
          <a:p>
            <a:pPr algn="ctr" defTabSz="914583">
              <a:lnSpc>
                <a:spcPct val="150000"/>
              </a:lnSpc>
            </a:pPr>
            <a:r>
              <a:rPr lang="zh-CN" altLang="en-US" sz="4400" dirty="0">
                <a:solidFill>
                  <a:prstClr val="black"/>
                </a:solidFill>
                <a:cs typeface="+mn-ea"/>
                <a:sym typeface="+mn-lt"/>
              </a:rPr>
              <a:t>网络设备配置项目教程</a:t>
            </a:r>
            <a:r>
              <a:rPr lang="zh-CN" altLang="en-US" sz="3600" dirty="0">
                <a:solidFill>
                  <a:prstClr val="black"/>
                </a:solidFill>
                <a:cs typeface="+mn-ea"/>
                <a:sym typeface="+mn-lt"/>
              </a:rPr>
              <a:t>（微课版）           （第</a:t>
            </a:r>
            <a:r>
              <a:rPr lang="en-US" altLang="zh-CN" sz="3600" dirty="0">
                <a:solidFill>
                  <a:prstClr val="black"/>
                </a:solidFill>
                <a:cs typeface="+mn-ea"/>
                <a:sym typeface="+mn-lt"/>
              </a:rPr>
              <a:t>3</a:t>
            </a:r>
            <a:r>
              <a:rPr lang="zh-CN" altLang="en-US" sz="3600" dirty="0">
                <a:solidFill>
                  <a:prstClr val="black"/>
                </a:solidFill>
                <a:cs typeface="+mn-ea"/>
                <a:sym typeface="+mn-lt"/>
              </a:rPr>
              <a:t>版）</a:t>
            </a:r>
            <a:endParaRPr lang="zh-CN" altLang="en-US" sz="3600" dirty="0">
              <a:solidFill>
                <a:prstClr val="black"/>
              </a:solidFill>
              <a:latin typeface="微软雅黑"/>
              <a:ea typeface="微软雅黑"/>
              <a:cs typeface="+mn-ea"/>
              <a:sym typeface="+mn-lt"/>
            </a:endParaRPr>
          </a:p>
        </p:txBody>
      </p:sp>
      <p:pic>
        <p:nvPicPr>
          <p:cNvPr id="6" name="图片 5" descr="51miz-E841183-6477854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823575" y="4141292"/>
            <a:ext cx="1145805" cy="1145805"/>
          </a:xfrm>
          <a:prstGeom prst="rect">
            <a:avLst/>
          </a:prstGeom>
        </p:spPr>
      </p:pic>
    </p:spTree>
  </p:cSld>
  <p:clrMapOvr>
    <a:masterClrMapping/>
  </p:clrMapOvr>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500"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0.7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0"/>
                                  </p:stCondLst>
                                  <p:childTnLst>
                                    <p:set>
                                      <p:cBhvr>
                                        <p:cTn id="11" dur="500"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a:t>
            </a:r>
            <a:r>
              <a:rPr lang="zh-CN" altLang="en-US" sz="2400" dirty="0"/>
              <a:t>相关知识</a:t>
            </a:r>
            <a:endParaRPr lang="zh-CN" altLang="en-US" dirty="0"/>
          </a:p>
        </p:txBody>
      </p:sp>
      <p:sp>
        <p:nvSpPr>
          <p:cNvPr id="10" name="矩形 9"/>
          <p:cNvSpPr/>
          <p:nvPr/>
        </p:nvSpPr>
        <p:spPr>
          <a:xfrm>
            <a:off x="1069975" y="1448594"/>
            <a:ext cx="9829800" cy="3730701"/>
          </a:xfrm>
          <a:prstGeom prst="rect">
            <a:avLst/>
          </a:prstGeom>
        </p:spPr>
        <p:txBody>
          <a:bodyPr wrap="square">
            <a:spAutoFit/>
          </a:bodyPr>
          <a:lstStyle/>
          <a:p>
            <a:pPr>
              <a:lnSpc>
                <a:spcPct val="150000"/>
              </a:lnSpc>
            </a:pPr>
            <a:r>
              <a:rPr lang="en-US" altLang="zh-CN" sz="2000" dirty="0">
                <a:solidFill>
                  <a:srgbClr val="656D8D"/>
                </a:solidFill>
              </a:rPr>
              <a:t>VLAN</a:t>
            </a:r>
            <a:r>
              <a:rPr lang="zh-CN" altLang="en-US" sz="2000" dirty="0">
                <a:solidFill>
                  <a:srgbClr val="656D8D"/>
                </a:solidFill>
              </a:rPr>
              <a:t>的配置：</a:t>
            </a:r>
            <a:endParaRPr lang="en-US" altLang="zh-CN" sz="2000" dirty="0">
              <a:solidFill>
                <a:srgbClr val="656D8D"/>
              </a:solidFill>
            </a:endParaRPr>
          </a:p>
          <a:p>
            <a:pPr>
              <a:lnSpc>
                <a:spcPct val="150000"/>
              </a:lnSpc>
            </a:pPr>
            <a:r>
              <a:rPr lang="zh-CN" altLang="en-US" sz="2000" dirty="0">
                <a:solidFill>
                  <a:srgbClr val="656D8D"/>
                </a:solidFill>
              </a:rPr>
              <a:t>  </a:t>
            </a:r>
            <a:r>
              <a:rPr lang="en-US" altLang="zh-CN" sz="2000" dirty="0">
                <a:solidFill>
                  <a:srgbClr val="656D8D"/>
                </a:solidFill>
              </a:rPr>
              <a:t>1.</a:t>
            </a:r>
            <a:r>
              <a:rPr lang="zh-CN" altLang="en-US" sz="2000" dirty="0">
                <a:solidFill>
                  <a:srgbClr val="656D8D"/>
                </a:solidFill>
              </a:rPr>
              <a:t>创建</a:t>
            </a:r>
            <a:r>
              <a:rPr lang="en-US" altLang="zh-CN" sz="2000" dirty="0">
                <a:solidFill>
                  <a:srgbClr val="656D8D"/>
                </a:solidFill>
              </a:rPr>
              <a:t>VLAN</a:t>
            </a:r>
          </a:p>
          <a:p>
            <a:pPr>
              <a:lnSpc>
                <a:spcPct val="150000"/>
              </a:lnSpc>
            </a:pPr>
            <a:r>
              <a:rPr lang="zh-CN" altLang="en-US" sz="2000" dirty="0">
                <a:solidFill>
                  <a:srgbClr val="656D8D"/>
                </a:solidFill>
              </a:rPr>
              <a:t>     方法一：在系统视图下，命令用来创建单个</a:t>
            </a:r>
            <a:r>
              <a:rPr lang="en" altLang="zh-CN" sz="2000" dirty="0">
                <a:solidFill>
                  <a:srgbClr val="656D8D"/>
                </a:solidFill>
              </a:rPr>
              <a:t>VLAN</a:t>
            </a:r>
            <a:r>
              <a:rPr lang="zh-CN" altLang="en-US" sz="2000" dirty="0">
                <a:solidFill>
                  <a:srgbClr val="656D8D"/>
                </a:solidFill>
              </a:rPr>
              <a:t>并进入</a:t>
            </a:r>
            <a:r>
              <a:rPr lang="en" altLang="zh-CN" sz="2000" dirty="0">
                <a:solidFill>
                  <a:srgbClr val="656D8D"/>
                </a:solidFill>
              </a:rPr>
              <a:t>VLAN</a:t>
            </a:r>
            <a:r>
              <a:rPr lang="zh-CN" altLang="en-US" sz="2000" dirty="0">
                <a:solidFill>
                  <a:srgbClr val="656D8D"/>
                </a:solidFill>
              </a:rPr>
              <a:t>视图</a:t>
            </a:r>
            <a:endParaRPr lang="en-US" altLang="zh-CN" sz="2000" dirty="0">
              <a:solidFill>
                <a:srgbClr val="656D8D"/>
              </a:solidFill>
            </a:endParaRPr>
          </a:p>
          <a:p>
            <a:pPr>
              <a:lnSpc>
                <a:spcPct val="150000"/>
              </a:lnSpc>
            </a:pPr>
            <a:r>
              <a:rPr lang="zh-CN" altLang="en-US" sz="2000" dirty="0">
                <a:solidFill>
                  <a:srgbClr val="656D8D"/>
                </a:solidFill>
              </a:rPr>
              <a:t>     命令：</a:t>
            </a:r>
            <a:r>
              <a:rPr lang="en" altLang="zh-CN" sz="2000" dirty="0">
                <a:solidFill>
                  <a:srgbClr val="656D8D"/>
                </a:solidFill>
              </a:rPr>
              <a:t>[Huawei]</a:t>
            </a:r>
            <a:r>
              <a:rPr lang="en" altLang="zh-CN" sz="2000" dirty="0" err="1">
                <a:solidFill>
                  <a:srgbClr val="656D8D"/>
                </a:solidFill>
              </a:rPr>
              <a:t>vlan</a:t>
            </a:r>
            <a:r>
              <a:rPr lang="en" altLang="zh-CN" sz="2000" dirty="0">
                <a:solidFill>
                  <a:srgbClr val="656D8D"/>
                </a:solidFill>
              </a:rPr>
              <a:t> </a:t>
            </a:r>
            <a:r>
              <a:rPr lang="en" altLang="zh-CN" sz="2000" dirty="0" err="1">
                <a:solidFill>
                  <a:srgbClr val="656D8D"/>
                </a:solidFill>
              </a:rPr>
              <a:t>vlan</a:t>
            </a:r>
            <a:r>
              <a:rPr lang="en" altLang="zh-CN" sz="2000" dirty="0">
                <a:solidFill>
                  <a:srgbClr val="656D8D"/>
                </a:solidFill>
              </a:rPr>
              <a:t>-id</a:t>
            </a:r>
          </a:p>
          <a:p>
            <a:pPr>
              <a:lnSpc>
                <a:spcPct val="150000"/>
              </a:lnSpc>
            </a:pPr>
            <a:r>
              <a:rPr lang="zh-CN" altLang="en-US" sz="2000" dirty="0">
                <a:solidFill>
                  <a:srgbClr val="656D8D"/>
                </a:solidFill>
              </a:rPr>
              <a:t>                </a:t>
            </a:r>
            <a:r>
              <a:rPr lang="en" altLang="zh-CN" sz="2000" dirty="0">
                <a:solidFill>
                  <a:srgbClr val="656D8D"/>
                </a:solidFill>
              </a:rPr>
              <a:t>[Huawei-</a:t>
            </a:r>
            <a:r>
              <a:rPr lang="en" altLang="zh-CN" sz="2000" dirty="0" err="1">
                <a:solidFill>
                  <a:srgbClr val="656D8D"/>
                </a:solidFill>
              </a:rPr>
              <a:t>vlan</a:t>
            </a:r>
            <a:r>
              <a:rPr lang="en" altLang="zh-CN" sz="2000" dirty="0">
                <a:solidFill>
                  <a:srgbClr val="656D8D"/>
                </a:solidFill>
              </a:rPr>
              <a:t> vlan-id1]</a:t>
            </a:r>
            <a:r>
              <a:rPr lang="en" altLang="zh-CN" sz="2000" dirty="0" err="1">
                <a:solidFill>
                  <a:srgbClr val="656D8D"/>
                </a:solidFill>
              </a:rPr>
              <a:t>vlan</a:t>
            </a:r>
            <a:r>
              <a:rPr lang="en" altLang="zh-CN" sz="2000" dirty="0">
                <a:solidFill>
                  <a:srgbClr val="656D8D"/>
                </a:solidFill>
              </a:rPr>
              <a:t> </a:t>
            </a:r>
            <a:r>
              <a:rPr lang="en" altLang="zh-CN" sz="2000" dirty="0" err="1">
                <a:solidFill>
                  <a:srgbClr val="656D8D"/>
                </a:solidFill>
              </a:rPr>
              <a:t>vlan</a:t>
            </a:r>
            <a:r>
              <a:rPr lang="en" altLang="zh-CN" sz="2000" dirty="0">
                <a:solidFill>
                  <a:srgbClr val="656D8D"/>
                </a:solidFill>
              </a:rPr>
              <a:t> id2 </a:t>
            </a:r>
          </a:p>
          <a:p>
            <a:pPr>
              <a:lnSpc>
                <a:spcPct val="150000"/>
              </a:lnSpc>
            </a:pPr>
            <a:r>
              <a:rPr lang="zh-CN" altLang="en-US" sz="2000" dirty="0">
                <a:solidFill>
                  <a:srgbClr val="656D8D"/>
                </a:solidFill>
              </a:rPr>
              <a:t>   </a:t>
            </a:r>
            <a:endParaRPr lang="en" altLang="zh-CN" sz="2000" dirty="0">
              <a:solidFill>
                <a:srgbClr val="656D8D"/>
              </a:solidFill>
            </a:endParaRPr>
          </a:p>
          <a:p>
            <a:pPr>
              <a:lnSpc>
                <a:spcPct val="150000"/>
              </a:lnSpc>
            </a:pPr>
            <a:r>
              <a:rPr lang="zh-CN" altLang="en-US" sz="2000" dirty="0">
                <a:solidFill>
                  <a:srgbClr val="656D8D"/>
                </a:solidFill>
              </a:rPr>
              <a:t>     方法二：在系统视图下，使用</a:t>
            </a:r>
            <a:r>
              <a:rPr lang="en" altLang="zh-CN" sz="2000" dirty="0" err="1">
                <a:solidFill>
                  <a:srgbClr val="656D8D"/>
                </a:solidFill>
              </a:rPr>
              <a:t>vlan</a:t>
            </a:r>
            <a:r>
              <a:rPr lang="en" altLang="zh-CN" sz="2000" dirty="0">
                <a:solidFill>
                  <a:srgbClr val="656D8D"/>
                </a:solidFill>
              </a:rPr>
              <a:t> batch</a:t>
            </a:r>
            <a:r>
              <a:rPr lang="zh-CN" altLang="en-US" sz="2000" dirty="0">
                <a:solidFill>
                  <a:srgbClr val="656D8D"/>
                </a:solidFill>
              </a:rPr>
              <a:t>命令用来制定批量创建多个</a:t>
            </a:r>
            <a:r>
              <a:rPr lang="en" altLang="zh-CN" sz="2000" dirty="0">
                <a:solidFill>
                  <a:srgbClr val="656D8D"/>
                </a:solidFill>
              </a:rPr>
              <a:t>VLAN </a:t>
            </a:r>
          </a:p>
          <a:p>
            <a:pPr>
              <a:lnSpc>
                <a:spcPct val="150000"/>
              </a:lnSpc>
            </a:pPr>
            <a:r>
              <a:rPr lang="zh-CN" altLang="en-US" sz="2000" dirty="0">
                <a:solidFill>
                  <a:srgbClr val="656D8D"/>
                </a:solidFill>
              </a:rPr>
              <a:t>     命令：</a:t>
            </a:r>
            <a:r>
              <a:rPr lang="en" altLang="zh-CN" sz="2000" dirty="0">
                <a:solidFill>
                  <a:srgbClr val="656D8D"/>
                </a:solidFill>
              </a:rPr>
              <a:t>[Huawei]</a:t>
            </a:r>
            <a:r>
              <a:rPr lang="en" altLang="zh-CN" sz="2000" dirty="0" err="1">
                <a:solidFill>
                  <a:srgbClr val="656D8D"/>
                </a:solidFill>
              </a:rPr>
              <a:t>vlan</a:t>
            </a:r>
            <a:r>
              <a:rPr lang="en" altLang="zh-CN" sz="2000" dirty="0">
                <a:solidFill>
                  <a:srgbClr val="656D8D"/>
                </a:solidFill>
              </a:rPr>
              <a:t> batch vlan-id1 vlan-id2 … </a:t>
            </a:r>
            <a:r>
              <a:rPr lang="en" altLang="zh-CN" sz="2000" dirty="0" err="1">
                <a:solidFill>
                  <a:srgbClr val="656D8D"/>
                </a:solidFill>
              </a:rPr>
              <a:t>vlan-idn</a:t>
            </a:r>
            <a:r>
              <a:rPr lang="en" altLang="zh-CN" sz="2000" dirty="0">
                <a:solidFill>
                  <a:srgbClr val="656D8D"/>
                </a:solidFill>
              </a:rPr>
              <a:t> </a:t>
            </a:r>
            <a:r>
              <a:rPr lang="zh-CN" altLang="en-US" sz="2000" dirty="0">
                <a:solidFill>
                  <a:srgbClr val="656D8D"/>
                </a:solidFill>
              </a:rPr>
              <a:t>      </a:t>
            </a:r>
            <a:endParaRPr lang="zh-CN" altLang="zh-CN" sz="2000" dirty="0">
              <a:solidFill>
                <a:srgbClr val="656D8D"/>
              </a:solidFill>
            </a:endParaRPr>
          </a:p>
        </p:txBody>
      </p:sp>
      <p:grpSp>
        <p:nvGrpSpPr>
          <p:cNvPr id="3" name="组合 2">
            <a:extLst>
              <a:ext uri="{FF2B5EF4-FFF2-40B4-BE49-F238E27FC236}">
                <a16:creationId xmlns:a16="http://schemas.microsoft.com/office/drawing/2014/main" id="{5C05B4B6-7E04-0A05-9136-3851007271DE}"/>
              </a:ext>
            </a:extLst>
          </p:cNvPr>
          <p:cNvGrpSpPr/>
          <p:nvPr/>
        </p:nvGrpSpPr>
        <p:grpSpPr>
          <a:xfrm>
            <a:off x="536575" y="5367966"/>
            <a:ext cx="10226040" cy="1123950"/>
            <a:chOff x="1325" y="8641"/>
            <a:chExt cx="16104" cy="1770"/>
          </a:xfrm>
        </p:grpSpPr>
        <p:sp>
          <p:nvSpPr>
            <p:cNvPr id="6" name="矩形 5">
              <a:extLst>
                <a:ext uri="{FF2B5EF4-FFF2-40B4-BE49-F238E27FC236}">
                  <a16:creationId xmlns:a16="http://schemas.microsoft.com/office/drawing/2014/main" id="{0C6F2DE4-236E-19E7-2FD0-33E7A1F05BA6}"/>
                </a:ext>
              </a:extLst>
            </p:cNvPr>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互联网">
              <a:extLst>
                <a:ext uri="{FF2B5EF4-FFF2-40B4-BE49-F238E27FC236}">
                  <a16:creationId xmlns:a16="http://schemas.microsoft.com/office/drawing/2014/main" id="{A94E483C-6172-A011-2505-9AAEDBA3F139}"/>
                </a:ext>
              </a:extLst>
            </p:cNvPr>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1014047677"/>
      </p:ext>
    </p:extLst>
  </p:cSld>
  <p:clrMapOvr>
    <a:masterClrMapping/>
  </p:clrMapOvr>
  <p:transition spd="slow">
    <p:push/>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a:t>
            </a:r>
            <a:r>
              <a:rPr lang="zh-CN" altLang="en-US" sz="2000" dirty="0"/>
              <a:t>相关知识</a:t>
            </a:r>
            <a:endParaRPr lang="zh-CN" altLang="en-US" dirty="0"/>
          </a:p>
        </p:txBody>
      </p:sp>
      <p:cxnSp>
        <p:nvCxnSpPr>
          <p:cNvPr id="47" name="直接连接符 46"/>
          <p:cNvCxnSpPr/>
          <p:nvPr/>
        </p:nvCxnSpPr>
        <p:spPr>
          <a:xfrm>
            <a:off x="4742124" y="-17285881"/>
            <a:ext cx="5700450" cy="0"/>
          </a:xfrm>
          <a:prstGeom prst="line">
            <a:avLst/>
          </a:prstGeom>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841375" y="5487035"/>
            <a:ext cx="10226040" cy="1123950"/>
            <a:chOff x="1325" y="8641"/>
            <a:chExt cx="16104" cy="1770"/>
          </a:xfrm>
        </p:grpSpPr>
        <p:sp>
          <p:nvSpPr>
            <p:cNvPr id="48" name="矩形 47"/>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
        <p:nvSpPr>
          <p:cNvPr id="3" name="矩形 2"/>
          <p:cNvSpPr/>
          <p:nvPr/>
        </p:nvSpPr>
        <p:spPr>
          <a:xfrm>
            <a:off x="688975" y="1219994"/>
            <a:ext cx="9888772" cy="5713744"/>
          </a:xfrm>
          <a:prstGeom prst="rect">
            <a:avLst/>
          </a:prstGeom>
        </p:spPr>
        <p:txBody>
          <a:bodyPr wrap="square">
            <a:spAutoFit/>
          </a:bodyPr>
          <a:lstStyle/>
          <a:p>
            <a:pPr>
              <a:lnSpc>
                <a:spcPct val="150000"/>
              </a:lnSpc>
            </a:pPr>
            <a:r>
              <a:rPr lang="en-US" altLang="zh-CN" sz="2000" dirty="0">
                <a:solidFill>
                  <a:srgbClr val="656D8D"/>
                </a:solidFill>
              </a:rPr>
              <a:t> VLAN</a:t>
            </a:r>
            <a:r>
              <a:rPr lang="zh-CN" altLang="en-US" sz="2000" dirty="0">
                <a:solidFill>
                  <a:srgbClr val="656D8D"/>
                </a:solidFill>
              </a:rPr>
              <a:t>的配置：</a:t>
            </a:r>
            <a:endParaRPr lang="en-US" altLang="zh-CN" sz="2000" dirty="0">
              <a:solidFill>
                <a:srgbClr val="656D8D"/>
              </a:solidFill>
            </a:endParaRPr>
          </a:p>
          <a:p>
            <a:pPr>
              <a:lnSpc>
                <a:spcPct val="150000"/>
              </a:lnSpc>
            </a:pPr>
            <a:r>
              <a:rPr lang="zh-CN" altLang="en-US" sz="2000" dirty="0">
                <a:solidFill>
                  <a:srgbClr val="656D8D"/>
                </a:solidFill>
              </a:rPr>
              <a:t>  </a:t>
            </a:r>
            <a:r>
              <a:rPr lang="en-US" altLang="zh-CN" sz="2000" dirty="0">
                <a:solidFill>
                  <a:srgbClr val="656D8D"/>
                </a:solidFill>
              </a:rPr>
              <a:t>2.</a:t>
            </a:r>
            <a:r>
              <a:rPr lang="zh-CN" altLang="en-US" sz="2000" dirty="0">
                <a:solidFill>
                  <a:srgbClr val="656D8D"/>
                </a:solidFill>
              </a:rPr>
              <a:t>划分</a:t>
            </a:r>
            <a:r>
              <a:rPr lang="en-US" altLang="zh-CN" sz="2000" dirty="0">
                <a:solidFill>
                  <a:srgbClr val="656D8D"/>
                </a:solidFill>
              </a:rPr>
              <a:t>VLAN</a:t>
            </a:r>
            <a:r>
              <a:rPr lang="zh-CN" altLang="en-US" sz="2000" dirty="0">
                <a:solidFill>
                  <a:srgbClr val="656D8D"/>
                </a:solidFill>
              </a:rPr>
              <a:t>端口</a:t>
            </a:r>
            <a:endParaRPr lang="en-US" altLang="zh-CN" sz="2000" dirty="0">
              <a:solidFill>
                <a:srgbClr val="656D8D"/>
              </a:solidFill>
            </a:endParaRPr>
          </a:p>
          <a:p>
            <a:pPr>
              <a:lnSpc>
                <a:spcPct val="150000"/>
              </a:lnSpc>
            </a:pPr>
            <a:r>
              <a:rPr lang="zh-CN" altLang="en-US" sz="1800" dirty="0">
                <a:solidFill>
                  <a:srgbClr val="656D8D"/>
                </a:solidFill>
              </a:rPr>
              <a:t>    （</a:t>
            </a:r>
            <a:r>
              <a:rPr lang="en-US" altLang="zh-CN" sz="1800" dirty="0">
                <a:solidFill>
                  <a:srgbClr val="656D8D"/>
                </a:solidFill>
              </a:rPr>
              <a:t>1</a:t>
            </a:r>
            <a:r>
              <a:rPr lang="zh-CN" altLang="en-US" sz="1800" dirty="0">
                <a:solidFill>
                  <a:srgbClr val="656D8D"/>
                </a:solidFill>
              </a:rPr>
              <a:t>）选择接口</a:t>
            </a:r>
            <a:endParaRPr lang="en-US" altLang="zh-CN" sz="1800" dirty="0">
              <a:solidFill>
                <a:srgbClr val="656D8D"/>
              </a:solidFill>
            </a:endParaRPr>
          </a:p>
          <a:p>
            <a:pPr>
              <a:lnSpc>
                <a:spcPct val="150000"/>
              </a:lnSpc>
            </a:pPr>
            <a:r>
              <a:rPr lang="zh-CN" altLang="en-US" sz="1600" dirty="0">
                <a:solidFill>
                  <a:srgbClr val="656D8D"/>
                </a:solidFill>
              </a:rPr>
              <a:t>      </a:t>
            </a:r>
            <a:r>
              <a:rPr lang="en-US" altLang="zh-CN" sz="1400" dirty="0">
                <a:solidFill>
                  <a:srgbClr val="656D8D"/>
                </a:solidFill>
              </a:rPr>
              <a:t>a.</a:t>
            </a:r>
            <a:r>
              <a:rPr lang="zh-CN" altLang="en-US" sz="1400" dirty="0">
                <a:solidFill>
                  <a:srgbClr val="656D8D"/>
                </a:solidFill>
              </a:rPr>
              <a:t>选择单个接口：在系统视图下，执行</a:t>
            </a:r>
            <a:r>
              <a:rPr lang="en" altLang="zh-CN" sz="1400" dirty="0">
                <a:solidFill>
                  <a:srgbClr val="656D8D"/>
                </a:solidFill>
              </a:rPr>
              <a:t>interface</a:t>
            </a:r>
            <a:r>
              <a:rPr lang="zh-CN" altLang="en-US" sz="1400" dirty="0">
                <a:solidFill>
                  <a:srgbClr val="656D8D"/>
                </a:solidFill>
              </a:rPr>
              <a:t>命令，即可选择接口（端口）进入接口配置模式 。</a:t>
            </a:r>
            <a:endParaRPr lang="en-US" altLang="zh-CN" sz="1400" dirty="0">
              <a:solidFill>
                <a:srgbClr val="656D8D"/>
              </a:solidFill>
            </a:endParaRPr>
          </a:p>
          <a:p>
            <a:pPr>
              <a:lnSpc>
                <a:spcPct val="150000"/>
              </a:lnSpc>
            </a:pPr>
            <a:r>
              <a:rPr lang="zh-CN" altLang="en-US" sz="1400" dirty="0">
                <a:solidFill>
                  <a:srgbClr val="656D8D"/>
                </a:solidFill>
              </a:rPr>
              <a:t>         命令：</a:t>
            </a:r>
            <a:r>
              <a:rPr lang="en" altLang="zh-CN" sz="1400" dirty="0">
                <a:solidFill>
                  <a:srgbClr val="656D8D"/>
                </a:solidFill>
              </a:rPr>
              <a:t>[Huawei]interface type </a:t>
            </a:r>
            <a:r>
              <a:rPr lang="en" altLang="zh-CN" sz="1400" dirty="0" err="1">
                <a:solidFill>
                  <a:srgbClr val="656D8D"/>
                </a:solidFill>
              </a:rPr>
              <a:t>mod_num</a:t>
            </a:r>
            <a:r>
              <a:rPr lang="en" altLang="zh-CN" sz="1400" dirty="0">
                <a:solidFill>
                  <a:srgbClr val="656D8D"/>
                </a:solidFill>
              </a:rPr>
              <a:t>/</a:t>
            </a:r>
            <a:r>
              <a:rPr lang="en" altLang="zh-CN" sz="1400" dirty="0" err="1">
                <a:solidFill>
                  <a:srgbClr val="656D8D"/>
                </a:solidFill>
              </a:rPr>
              <a:t>port_num</a:t>
            </a:r>
            <a:endParaRPr lang="en" altLang="zh-CN" sz="1400" dirty="0">
              <a:solidFill>
                <a:srgbClr val="656D8D"/>
              </a:solidFill>
            </a:endParaRPr>
          </a:p>
          <a:p>
            <a:pPr>
              <a:lnSpc>
                <a:spcPct val="150000"/>
              </a:lnSpc>
            </a:pPr>
            <a:r>
              <a:rPr lang="zh-CN" altLang="en-US" sz="1400" dirty="0">
                <a:solidFill>
                  <a:srgbClr val="656D8D"/>
                </a:solidFill>
              </a:rPr>
              <a:t>                    </a:t>
            </a:r>
            <a:r>
              <a:rPr lang="en" altLang="zh-CN" sz="1400" dirty="0">
                <a:solidFill>
                  <a:srgbClr val="656D8D"/>
                </a:solidFill>
              </a:rPr>
              <a:t>[Huawei-type mod num/port num]</a:t>
            </a:r>
          </a:p>
          <a:p>
            <a:pPr>
              <a:lnSpc>
                <a:spcPct val="150000"/>
              </a:lnSpc>
            </a:pPr>
            <a:r>
              <a:rPr lang="zh-CN" altLang="en-US" sz="1400" dirty="0">
                <a:solidFill>
                  <a:srgbClr val="656D8D"/>
                </a:solidFill>
              </a:rPr>
              <a:t>      </a:t>
            </a:r>
            <a:r>
              <a:rPr lang="en-US" altLang="zh-CN" sz="1400" dirty="0">
                <a:solidFill>
                  <a:srgbClr val="656D8D"/>
                </a:solidFill>
              </a:rPr>
              <a:t>b.</a:t>
            </a:r>
            <a:r>
              <a:rPr lang="zh-CN" altLang="en-US" sz="1400" dirty="0">
                <a:solidFill>
                  <a:srgbClr val="656D8D"/>
                </a:solidFill>
              </a:rPr>
              <a:t>选择多个接口：若选择多个端口，对于</a:t>
            </a:r>
            <a:r>
              <a:rPr lang="en" altLang="zh-CN" sz="1400" dirty="0">
                <a:solidFill>
                  <a:srgbClr val="656D8D"/>
                </a:solidFill>
              </a:rPr>
              <a:t>S5700</a:t>
            </a:r>
            <a:r>
              <a:rPr lang="zh-CN" altLang="en" sz="1400" dirty="0">
                <a:solidFill>
                  <a:srgbClr val="656D8D"/>
                </a:solidFill>
              </a:rPr>
              <a:t>、</a:t>
            </a:r>
            <a:r>
              <a:rPr lang="en" altLang="zh-CN" sz="1400" dirty="0">
                <a:solidFill>
                  <a:srgbClr val="656D8D"/>
                </a:solidFill>
              </a:rPr>
              <a:t>S3700</a:t>
            </a:r>
            <a:r>
              <a:rPr lang="zh-CN" altLang="en-US" sz="1400" dirty="0">
                <a:solidFill>
                  <a:srgbClr val="656D8D"/>
                </a:solidFill>
              </a:rPr>
              <a:t>和</a:t>
            </a:r>
            <a:r>
              <a:rPr lang="en" altLang="zh-CN" sz="1400" dirty="0">
                <a:solidFill>
                  <a:srgbClr val="656D8D"/>
                </a:solidFill>
              </a:rPr>
              <a:t>CE6800</a:t>
            </a:r>
            <a:r>
              <a:rPr lang="zh-CN" altLang="en-US" sz="1400" dirty="0">
                <a:solidFill>
                  <a:srgbClr val="656D8D"/>
                </a:solidFill>
              </a:rPr>
              <a:t>交换机，支持使用</a:t>
            </a:r>
            <a:r>
              <a:rPr lang="en" altLang="zh-CN" sz="1400" dirty="0">
                <a:solidFill>
                  <a:srgbClr val="656D8D"/>
                </a:solidFill>
              </a:rPr>
              <a:t>port-group</a:t>
            </a:r>
            <a:r>
              <a:rPr lang="zh-CN" altLang="en-US" sz="1400" dirty="0">
                <a:solidFill>
                  <a:srgbClr val="656D8D"/>
                </a:solidFill>
              </a:rPr>
              <a:t>关键字，来指定端口范围，并对这些端口进行统一的配置 。</a:t>
            </a:r>
            <a:endParaRPr lang="en-US" altLang="zh-CN" sz="1400" dirty="0">
              <a:solidFill>
                <a:srgbClr val="656D8D"/>
              </a:solidFill>
            </a:endParaRPr>
          </a:p>
          <a:p>
            <a:pPr>
              <a:lnSpc>
                <a:spcPct val="150000"/>
              </a:lnSpc>
            </a:pPr>
            <a:r>
              <a:rPr lang="zh-CN" altLang="en-US" sz="1400" dirty="0">
                <a:solidFill>
                  <a:srgbClr val="656D8D"/>
                </a:solidFill>
              </a:rPr>
              <a:t>         命令：</a:t>
            </a:r>
            <a:r>
              <a:rPr lang="en" altLang="zh-CN" sz="1400" dirty="0">
                <a:solidFill>
                  <a:srgbClr val="656D8D"/>
                </a:solidFill>
              </a:rPr>
              <a:t>[Huawei]port-group </a:t>
            </a:r>
            <a:r>
              <a:rPr lang="en" altLang="zh-CN" sz="1400" dirty="0" err="1">
                <a:solidFill>
                  <a:srgbClr val="656D8D"/>
                </a:solidFill>
              </a:rPr>
              <a:t>startport-endport</a:t>
            </a:r>
            <a:endParaRPr lang="en" altLang="zh-CN" sz="1400" dirty="0">
              <a:solidFill>
                <a:srgbClr val="656D8D"/>
              </a:solidFill>
            </a:endParaRPr>
          </a:p>
          <a:p>
            <a:pPr>
              <a:lnSpc>
                <a:spcPct val="150000"/>
              </a:lnSpc>
            </a:pPr>
            <a:r>
              <a:rPr lang="zh-CN" altLang="en-US" sz="1400" dirty="0">
                <a:solidFill>
                  <a:srgbClr val="656D8D"/>
                </a:solidFill>
              </a:rPr>
              <a:t>                    </a:t>
            </a:r>
            <a:r>
              <a:rPr lang="en" altLang="zh-CN" sz="1400" dirty="0">
                <a:solidFill>
                  <a:srgbClr val="656D8D"/>
                </a:solidFill>
              </a:rPr>
              <a:t>[Huawei-port-group-</a:t>
            </a:r>
            <a:r>
              <a:rPr lang="en" altLang="zh-CN" sz="1400" dirty="0" err="1">
                <a:solidFill>
                  <a:srgbClr val="656D8D"/>
                </a:solidFill>
              </a:rPr>
              <a:t>startport</a:t>
            </a:r>
            <a:r>
              <a:rPr lang="en" altLang="zh-CN" sz="1400" dirty="0">
                <a:solidFill>
                  <a:srgbClr val="656D8D"/>
                </a:solidFill>
              </a:rPr>
              <a:t>-</a:t>
            </a:r>
            <a:r>
              <a:rPr lang="en" altLang="zh-CN" sz="1400" dirty="0" err="1">
                <a:solidFill>
                  <a:srgbClr val="656D8D"/>
                </a:solidFill>
              </a:rPr>
              <a:t>endport</a:t>
            </a:r>
            <a:r>
              <a:rPr lang="en" altLang="zh-CN" sz="1400" dirty="0">
                <a:solidFill>
                  <a:srgbClr val="656D8D"/>
                </a:solidFill>
              </a:rPr>
              <a:t>]group-member type mode </a:t>
            </a:r>
            <a:r>
              <a:rPr lang="en" altLang="zh-CN" sz="1400" dirty="0" err="1">
                <a:solidFill>
                  <a:srgbClr val="656D8D"/>
                </a:solidFill>
              </a:rPr>
              <a:t>startport</a:t>
            </a:r>
            <a:r>
              <a:rPr lang="en" altLang="zh-CN" sz="1400" dirty="0">
                <a:solidFill>
                  <a:srgbClr val="656D8D"/>
                </a:solidFill>
              </a:rPr>
              <a:t> to </a:t>
            </a:r>
            <a:r>
              <a:rPr lang="en" altLang="zh-CN" sz="1400" dirty="0" err="1">
                <a:solidFill>
                  <a:srgbClr val="656D8D"/>
                </a:solidFill>
              </a:rPr>
              <a:t>endport</a:t>
            </a:r>
            <a:endParaRPr lang="en" altLang="zh-CN" sz="1400" dirty="0">
              <a:solidFill>
                <a:srgbClr val="656D8D"/>
              </a:solidFill>
            </a:endParaRPr>
          </a:p>
          <a:p>
            <a:pPr>
              <a:lnSpc>
                <a:spcPct val="150000"/>
              </a:lnSpc>
            </a:pPr>
            <a:r>
              <a:rPr lang="zh-CN" altLang="en-US" sz="1400" dirty="0">
                <a:solidFill>
                  <a:srgbClr val="656D8D"/>
                </a:solidFill>
              </a:rPr>
              <a:t>                    </a:t>
            </a:r>
            <a:r>
              <a:rPr lang="en" altLang="zh-CN" sz="1400" dirty="0">
                <a:solidFill>
                  <a:srgbClr val="656D8D"/>
                </a:solidFill>
              </a:rPr>
              <a:t>[Huawei-port-group-</a:t>
            </a:r>
            <a:r>
              <a:rPr lang="en" altLang="zh-CN" sz="1400" dirty="0" err="1">
                <a:solidFill>
                  <a:srgbClr val="656D8D"/>
                </a:solidFill>
              </a:rPr>
              <a:t>startport</a:t>
            </a:r>
            <a:r>
              <a:rPr lang="en" altLang="zh-CN" sz="1400" dirty="0">
                <a:solidFill>
                  <a:srgbClr val="656D8D"/>
                </a:solidFill>
              </a:rPr>
              <a:t>-</a:t>
            </a:r>
            <a:r>
              <a:rPr lang="en" altLang="zh-CN" sz="1400" dirty="0" err="1">
                <a:solidFill>
                  <a:srgbClr val="656D8D"/>
                </a:solidFill>
              </a:rPr>
              <a:t>endport</a:t>
            </a:r>
            <a:r>
              <a:rPr lang="en" altLang="zh-CN" sz="1400" dirty="0">
                <a:solidFill>
                  <a:srgbClr val="656D8D"/>
                </a:solidFill>
              </a:rPr>
              <a:t>]</a:t>
            </a:r>
          </a:p>
          <a:p>
            <a:pPr>
              <a:lnSpc>
                <a:spcPct val="150000"/>
              </a:lnSpc>
            </a:pPr>
            <a:r>
              <a:rPr lang="zh-CN" altLang="en-US" sz="1600" dirty="0">
                <a:solidFill>
                  <a:srgbClr val="656D8D"/>
                </a:solidFill>
              </a:rPr>
              <a:t>              </a:t>
            </a:r>
            <a:endParaRPr lang="en" altLang="zh-CN" sz="1600" dirty="0">
              <a:solidFill>
                <a:srgbClr val="656D8D"/>
              </a:solidFill>
            </a:endParaRPr>
          </a:p>
          <a:p>
            <a:pPr>
              <a:lnSpc>
                <a:spcPct val="150000"/>
              </a:lnSpc>
            </a:pPr>
            <a:endParaRPr lang="en" altLang="zh-CN" sz="1600" dirty="0">
              <a:solidFill>
                <a:srgbClr val="656D8D"/>
              </a:solidFill>
            </a:endParaRPr>
          </a:p>
          <a:p>
            <a:pPr>
              <a:lnSpc>
                <a:spcPct val="150000"/>
              </a:lnSpc>
            </a:pPr>
            <a:endParaRPr lang="en-US" altLang="zh-CN" sz="2000" dirty="0">
              <a:solidFill>
                <a:srgbClr val="656D8D"/>
              </a:solidFill>
            </a:endParaRPr>
          </a:p>
          <a:p>
            <a:pPr>
              <a:lnSpc>
                <a:spcPct val="150000"/>
              </a:lnSpc>
            </a:pPr>
            <a:endParaRPr lang="zh-CN" altLang="en-US" sz="2000" dirty="0">
              <a:solidFill>
                <a:srgbClr val="656D8D"/>
              </a:solidFill>
            </a:endParaRPr>
          </a:p>
        </p:txBody>
      </p:sp>
    </p:spTree>
    <p:extLst>
      <p:ext uri="{BB962C8B-B14F-4D97-AF65-F5344CB8AC3E}">
        <p14:creationId xmlns:p14="http://schemas.microsoft.com/office/powerpoint/2010/main" val="2194180810"/>
      </p:ext>
    </p:extLst>
  </p:cSld>
  <p:clrMapOvr>
    <a:masterClrMapping/>
  </p:clrMapOvr>
  <p:transition spd="slow">
    <p:push/>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a:t>
            </a:r>
            <a:r>
              <a:rPr lang="zh-CN" altLang="en-US" sz="2000" dirty="0"/>
              <a:t>相关知识</a:t>
            </a:r>
            <a:endParaRPr lang="zh-CN" altLang="en-US" dirty="0"/>
          </a:p>
        </p:txBody>
      </p:sp>
      <p:sp>
        <p:nvSpPr>
          <p:cNvPr id="4" name="Rectangle 3"/>
          <p:cNvSpPr txBox="1">
            <a:spLocks noRot="1" noChangeArrowheads="1"/>
          </p:cNvSpPr>
          <p:nvPr/>
        </p:nvSpPr>
        <p:spPr>
          <a:xfrm>
            <a:off x="301625" y="1752600"/>
            <a:ext cx="8540750" cy="4270375"/>
          </a:xfrm>
          <a:prstGeom prst="rect">
            <a:avLst/>
          </a:prstGeom>
        </p:spPr>
        <p:txBody>
          <a:bodyPr vert="horz" lIns="121917" tIns="60958" rIns="121917" bIns="60958" rtlCol="0">
            <a:normAutofit/>
          </a:bodyPr>
          <a:lstStyle>
            <a:lvl1pPr marL="457200" indent="-457200" algn="l" defTabSz="1219200" rtl="0" eaLnBrk="1" latinLnBrk="0" hangingPunct="1">
              <a:lnSpc>
                <a:spcPct val="120000"/>
              </a:lnSpc>
              <a:spcBef>
                <a:spcPct val="20000"/>
              </a:spcBef>
              <a:buSzPct val="80000"/>
              <a:buFont typeface="Wingdings" pitchFamily="2" charset="2"/>
              <a:buChar char="l"/>
              <a:defRPr sz="2000" kern="1200">
                <a:solidFill>
                  <a:schemeClr val="tx1"/>
                </a:solidFill>
                <a:latin typeface="+mn-lt"/>
                <a:ea typeface="+mn-ea"/>
                <a:cs typeface="+mn-cs"/>
              </a:defRPr>
            </a:lvl1pPr>
            <a:lvl2pPr marL="991235" indent="-381000" algn="l" defTabSz="1219200" rtl="0" eaLnBrk="1" latinLnBrk="0" hangingPunct="1">
              <a:spcBef>
                <a:spcPct val="20000"/>
              </a:spcBef>
              <a:buFont typeface="Arial" pitchFamily="34" charset="0"/>
              <a:buChar char="–"/>
              <a:defRPr sz="1800" kern="1200">
                <a:solidFill>
                  <a:schemeClr val="tx1"/>
                </a:solidFill>
                <a:latin typeface="+mn-lt"/>
                <a:ea typeface="+mn-ea"/>
                <a:cs typeface="+mn-cs"/>
              </a:defRPr>
            </a:lvl2pPr>
            <a:lvl3pPr marL="1524635" indent="-304800" algn="l" defTabSz="12192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endParaRPr lang="zh-CN" altLang="en-US" dirty="0"/>
          </a:p>
        </p:txBody>
      </p:sp>
      <p:sp>
        <p:nvSpPr>
          <p:cNvPr id="44" name="内容占位符 5"/>
          <p:cNvSpPr>
            <a:spLocks noGrp="1"/>
          </p:cNvSpPr>
          <p:nvPr>
            <p:ph idx="4294967295"/>
          </p:nvPr>
        </p:nvSpPr>
        <p:spPr>
          <a:xfrm>
            <a:off x="1082492" y="1224007"/>
            <a:ext cx="10747058" cy="5341258"/>
          </a:xfrm>
          <a:prstGeom prst="rect">
            <a:avLst/>
          </a:prstGeom>
        </p:spPr>
        <p:txBody>
          <a:bodyPr>
            <a:noAutofit/>
          </a:bodyPr>
          <a:lstStyle/>
          <a:p>
            <a:pPr marL="0" indent="0">
              <a:buNone/>
            </a:pPr>
            <a:r>
              <a:rPr lang="zh-CN" altLang="en-US" sz="1600" dirty="0">
                <a:solidFill>
                  <a:srgbClr val="656D8D"/>
                </a:solidFill>
              </a:rPr>
              <a:t>（</a:t>
            </a:r>
            <a:r>
              <a:rPr lang="en-US" altLang="zh-CN" sz="1600" dirty="0">
                <a:solidFill>
                  <a:srgbClr val="656D8D"/>
                </a:solidFill>
              </a:rPr>
              <a:t>2</a:t>
            </a:r>
            <a:r>
              <a:rPr lang="zh-CN" altLang="en-US" sz="1600" dirty="0">
                <a:solidFill>
                  <a:srgbClr val="656D8D"/>
                </a:solidFill>
              </a:rPr>
              <a:t>）将接口加入</a:t>
            </a:r>
            <a:r>
              <a:rPr lang="en-US" altLang="zh-CN" sz="1600" dirty="0">
                <a:solidFill>
                  <a:srgbClr val="656D8D"/>
                </a:solidFill>
              </a:rPr>
              <a:t>VLAN</a:t>
            </a:r>
          </a:p>
          <a:p>
            <a:pPr marL="0" indent="0">
              <a:buNone/>
            </a:pPr>
            <a:r>
              <a:rPr lang="zh-CN" altLang="en-US" sz="1400" dirty="0">
                <a:solidFill>
                  <a:srgbClr val="656D8D"/>
                </a:solidFill>
              </a:rPr>
              <a:t>      </a:t>
            </a:r>
            <a:r>
              <a:rPr lang="en" altLang="zh-CN" sz="1400" dirty="0">
                <a:solidFill>
                  <a:srgbClr val="656D8D"/>
                </a:solidFill>
              </a:rPr>
              <a:t>port link-type { access | hybrid | trunk } </a:t>
            </a:r>
            <a:r>
              <a:rPr lang="zh-CN" altLang="en" sz="1400" dirty="0">
                <a:solidFill>
                  <a:srgbClr val="656D8D"/>
                </a:solidFill>
              </a:rPr>
              <a:t>：</a:t>
            </a:r>
            <a:r>
              <a:rPr lang="zh-CN" altLang="en-US" sz="1400" dirty="0">
                <a:solidFill>
                  <a:srgbClr val="656D8D"/>
                </a:solidFill>
              </a:rPr>
              <a:t>命令用来配置接口的链路类型。可以配置接口的类型为</a:t>
            </a:r>
            <a:r>
              <a:rPr lang="en" altLang="zh-CN" sz="1400" dirty="0">
                <a:solidFill>
                  <a:srgbClr val="656D8D"/>
                </a:solidFill>
              </a:rPr>
              <a:t>Access</a:t>
            </a:r>
            <a:r>
              <a:rPr lang="zh-CN" altLang="en" sz="1400" dirty="0">
                <a:solidFill>
                  <a:srgbClr val="656D8D"/>
                </a:solidFill>
              </a:rPr>
              <a:t>、</a:t>
            </a:r>
            <a:r>
              <a:rPr lang="en" altLang="zh-CN" sz="1400" dirty="0">
                <a:solidFill>
                  <a:srgbClr val="656D8D"/>
                </a:solidFill>
              </a:rPr>
              <a:t>Trunk</a:t>
            </a:r>
            <a:r>
              <a:rPr lang="zh-CN" altLang="en-US" sz="1400" dirty="0">
                <a:solidFill>
                  <a:srgbClr val="656D8D"/>
                </a:solidFill>
              </a:rPr>
              <a:t>或</a:t>
            </a:r>
            <a:r>
              <a:rPr lang="en" altLang="zh-CN" sz="1400" dirty="0">
                <a:solidFill>
                  <a:srgbClr val="656D8D"/>
                </a:solidFill>
              </a:rPr>
              <a:t>Hybrid</a:t>
            </a:r>
            <a:r>
              <a:rPr lang="zh-CN" altLang="en" sz="1400" dirty="0">
                <a:solidFill>
                  <a:srgbClr val="656D8D"/>
                </a:solidFill>
              </a:rPr>
              <a:t>。</a:t>
            </a:r>
          </a:p>
          <a:p>
            <a:pPr marL="0" indent="0">
              <a:buNone/>
            </a:pPr>
            <a:r>
              <a:rPr lang="zh-CN" altLang="en-US" sz="1400" dirty="0">
                <a:solidFill>
                  <a:srgbClr val="656D8D"/>
                </a:solidFill>
              </a:rPr>
              <a:t>      </a:t>
            </a:r>
            <a:r>
              <a:rPr lang="en" altLang="zh-CN" sz="1400" dirty="0">
                <a:solidFill>
                  <a:srgbClr val="656D8D"/>
                </a:solidFill>
              </a:rPr>
              <a:t>port default </a:t>
            </a:r>
            <a:r>
              <a:rPr lang="en" altLang="zh-CN" sz="1400" dirty="0" err="1">
                <a:solidFill>
                  <a:srgbClr val="656D8D"/>
                </a:solidFill>
              </a:rPr>
              <a:t>vlan</a:t>
            </a:r>
            <a:r>
              <a:rPr lang="en" altLang="zh-CN" sz="1400" dirty="0">
                <a:solidFill>
                  <a:srgbClr val="656D8D"/>
                </a:solidFill>
              </a:rPr>
              <a:t> </a:t>
            </a:r>
            <a:r>
              <a:rPr lang="en" altLang="zh-CN" sz="1400" dirty="0" err="1">
                <a:solidFill>
                  <a:srgbClr val="656D8D"/>
                </a:solidFill>
              </a:rPr>
              <a:t>vlan</a:t>
            </a:r>
            <a:r>
              <a:rPr lang="en" altLang="zh-CN" sz="1400" dirty="0">
                <a:solidFill>
                  <a:srgbClr val="656D8D"/>
                </a:solidFill>
              </a:rPr>
              <a:t>-id </a:t>
            </a:r>
            <a:r>
              <a:rPr lang="zh-CN" altLang="en" sz="1400" dirty="0">
                <a:solidFill>
                  <a:srgbClr val="656D8D"/>
                </a:solidFill>
              </a:rPr>
              <a:t>：</a:t>
            </a:r>
            <a:r>
              <a:rPr lang="zh-CN" altLang="en-US" sz="1400" dirty="0">
                <a:solidFill>
                  <a:srgbClr val="656D8D"/>
                </a:solidFill>
              </a:rPr>
              <a:t>命令用来配置接口的默认</a:t>
            </a:r>
            <a:r>
              <a:rPr lang="en" altLang="zh-CN" sz="1400" dirty="0">
                <a:solidFill>
                  <a:srgbClr val="656D8D"/>
                </a:solidFill>
              </a:rPr>
              <a:t>VLAN</a:t>
            </a:r>
            <a:r>
              <a:rPr lang="zh-CN" altLang="en-US" sz="1400" dirty="0">
                <a:solidFill>
                  <a:srgbClr val="656D8D"/>
                </a:solidFill>
              </a:rPr>
              <a:t>并同时加入这个</a:t>
            </a:r>
            <a:r>
              <a:rPr lang="en" altLang="zh-CN" sz="1400" dirty="0">
                <a:solidFill>
                  <a:srgbClr val="656D8D"/>
                </a:solidFill>
              </a:rPr>
              <a:t>VLAN</a:t>
            </a:r>
            <a:r>
              <a:rPr lang="zh-CN" altLang="en" sz="1400" dirty="0">
                <a:solidFill>
                  <a:srgbClr val="656D8D"/>
                </a:solidFill>
              </a:rPr>
              <a:t>。</a:t>
            </a:r>
            <a:endParaRPr lang="en-US" altLang="zh-CN" sz="1400" dirty="0">
              <a:solidFill>
                <a:srgbClr val="656D8D"/>
              </a:solidFill>
            </a:endParaRPr>
          </a:p>
          <a:p>
            <a:pPr marL="0" indent="0">
              <a:buNone/>
            </a:pPr>
            <a:endParaRPr lang="en-US" altLang="zh-CN" sz="1400" dirty="0">
              <a:solidFill>
                <a:srgbClr val="656D8D"/>
              </a:solidFill>
            </a:endParaRPr>
          </a:p>
          <a:p>
            <a:pPr marL="0" indent="0">
              <a:buNone/>
            </a:pPr>
            <a:r>
              <a:rPr lang="zh-CN" altLang="en-US" sz="1600" dirty="0">
                <a:solidFill>
                  <a:srgbClr val="656D8D"/>
                </a:solidFill>
              </a:rPr>
              <a:t>（</a:t>
            </a:r>
            <a:r>
              <a:rPr lang="en-US" altLang="zh-CN" sz="1600" dirty="0">
                <a:solidFill>
                  <a:srgbClr val="656D8D"/>
                </a:solidFill>
              </a:rPr>
              <a:t>3</a:t>
            </a:r>
            <a:r>
              <a:rPr lang="zh-CN" altLang="en-US" sz="1600" dirty="0">
                <a:solidFill>
                  <a:srgbClr val="656D8D"/>
                </a:solidFill>
              </a:rPr>
              <a:t>）将接口设置为</a:t>
            </a:r>
            <a:r>
              <a:rPr lang="en-US" altLang="zh-CN" sz="1600" dirty="0">
                <a:solidFill>
                  <a:srgbClr val="656D8D"/>
                </a:solidFill>
              </a:rPr>
              <a:t>Trunk</a:t>
            </a:r>
            <a:r>
              <a:rPr lang="zh-CN" altLang="en-US" sz="1600" dirty="0">
                <a:solidFill>
                  <a:srgbClr val="656D8D"/>
                </a:solidFill>
              </a:rPr>
              <a:t>模式</a:t>
            </a:r>
            <a:endParaRPr lang="en-US" altLang="zh-CN" sz="1600" dirty="0">
              <a:solidFill>
                <a:srgbClr val="656D8D"/>
              </a:solidFill>
            </a:endParaRPr>
          </a:p>
          <a:p>
            <a:pPr marL="0" indent="0">
              <a:buNone/>
            </a:pPr>
            <a:r>
              <a:rPr lang="zh-CN" altLang="en-US" sz="2200" dirty="0">
                <a:solidFill>
                  <a:srgbClr val="656D8D"/>
                </a:solidFill>
              </a:rPr>
              <a:t>    </a:t>
            </a:r>
            <a:r>
              <a:rPr lang="en" altLang="zh-CN" sz="1400" dirty="0">
                <a:solidFill>
                  <a:srgbClr val="656D8D"/>
                </a:solidFill>
              </a:rPr>
              <a:t>port link-type trunk:</a:t>
            </a:r>
            <a:r>
              <a:rPr lang="zh-CN" altLang="en-US" sz="1400" dirty="0">
                <a:solidFill>
                  <a:srgbClr val="656D8D"/>
                </a:solidFill>
              </a:rPr>
              <a:t>命令将端口设置成</a:t>
            </a:r>
            <a:r>
              <a:rPr lang="en" altLang="zh-CN" sz="1400" dirty="0">
                <a:solidFill>
                  <a:srgbClr val="656D8D"/>
                </a:solidFill>
              </a:rPr>
              <a:t>trunk</a:t>
            </a:r>
            <a:r>
              <a:rPr lang="zh-CN" altLang="en-US" sz="1400" dirty="0">
                <a:solidFill>
                  <a:srgbClr val="656D8D"/>
                </a:solidFill>
              </a:rPr>
              <a:t>模式</a:t>
            </a:r>
          </a:p>
          <a:p>
            <a:pPr marL="0" indent="0">
              <a:buNone/>
            </a:pPr>
            <a:r>
              <a:rPr lang="zh-CN" altLang="en-US" sz="1400" dirty="0">
                <a:solidFill>
                  <a:srgbClr val="656D8D"/>
                </a:solidFill>
              </a:rPr>
              <a:t>      </a:t>
            </a:r>
            <a:r>
              <a:rPr lang="en" altLang="zh-CN" sz="1400" dirty="0">
                <a:solidFill>
                  <a:srgbClr val="656D8D"/>
                </a:solidFill>
              </a:rPr>
              <a:t>port trunk allow-pass </a:t>
            </a:r>
            <a:r>
              <a:rPr lang="en" altLang="zh-CN" sz="1400" dirty="0" err="1">
                <a:solidFill>
                  <a:srgbClr val="656D8D"/>
                </a:solidFill>
              </a:rPr>
              <a:t>vlan</a:t>
            </a:r>
            <a:r>
              <a:rPr lang="zh-CN" altLang="en" sz="1400" dirty="0">
                <a:solidFill>
                  <a:srgbClr val="656D8D"/>
                </a:solidFill>
              </a:rPr>
              <a:t>：</a:t>
            </a:r>
            <a:r>
              <a:rPr lang="zh-CN" altLang="en-US" sz="1400" dirty="0">
                <a:solidFill>
                  <a:srgbClr val="656D8D"/>
                </a:solidFill>
              </a:rPr>
              <a:t>命令用来配置</a:t>
            </a:r>
            <a:r>
              <a:rPr lang="en" altLang="zh-CN" sz="1400" dirty="0">
                <a:solidFill>
                  <a:srgbClr val="656D8D"/>
                </a:solidFill>
              </a:rPr>
              <a:t>Trunk</a:t>
            </a:r>
            <a:r>
              <a:rPr lang="zh-CN" altLang="en-US" sz="1400" dirty="0">
                <a:solidFill>
                  <a:srgbClr val="656D8D"/>
                </a:solidFill>
              </a:rPr>
              <a:t>类型接口允许通过的</a:t>
            </a:r>
            <a:r>
              <a:rPr lang="en" altLang="zh-CN" sz="1400" dirty="0">
                <a:solidFill>
                  <a:srgbClr val="656D8D"/>
                </a:solidFill>
              </a:rPr>
              <a:t>VLAN</a:t>
            </a:r>
            <a:r>
              <a:rPr lang="zh-CN" altLang="en" sz="1400" dirty="0">
                <a:solidFill>
                  <a:srgbClr val="656D8D"/>
                </a:solidFill>
              </a:rPr>
              <a:t>。</a:t>
            </a:r>
          </a:p>
          <a:p>
            <a:pPr marL="0" indent="0">
              <a:buNone/>
            </a:pPr>
            <a:r>
              <a:rPr lang="zh-CN" altLang="en-US" sz="1400" dirty="0">
                <a:solidFill>
                  <a:srgbClr val="656D8D"/>
                </a:solidFill>
              </a:rPr>
              <a:t>      </a:t>
            </a:r>
            <a:r>
              <a:rPr lang="en" altLang="zh-CN" sz="1400" dirty="0">
                <a:solidFill>
                  <a:srgbClr val="656D8D"/>
                </a:solidFill>
              </a:rPr>
              <a:t>undo port trunk allow-pass </a:t>
            </a:r>
            <a:r>
              <a:rPr lang="en" altLang="zh-CN" sz="1400" dirty="0" err="1">
                <a:solidFill>
                  <a:srgbClr val="656D8D"/>
                </a:solidFill>
              </a:rPr>
              <a:t>vlan</a:t>
            </a:r>
            <a:r>
              <a:rPr lang="zh-CN" altLang="en" sz="1400" dirty="0">
                <a:solidFill>
                  <a:srgbClr val="656D8D"/>
                </a:solidFill>
              </a:rPr>
              <a:t>：</a:t>
            </a:r>
            <a:r>
              <a:rPr lang="zh-CN" altLang="en-US" sz="1400" dirty="0">
                <a:solidFill>
                  <a:srgbClr val="656D8D"/>
                </a:solidFill>
              </a:rPr>
              <a:t>命令用来删除</a:t>
            </a:r>
            <a:r>
              <a:rPr lang="en" altLang="zh-CN" sz="1400" dirty="0">
                <a:solidFill>
                  <a:srgbClr val="656D8D"/>
                </a:solidFill>
              </a:rPr>
              <a:t>Trunk</a:t>
            </a:r>
            <a:r>
              <a:rPr lang="zh-CN" altLang="en-US" sz="1400" dirty="0">
                <a:solidFill>
                  <a:srgbClr val="656D8D"/>
                </a:solidFill>
              </a:rPr>
              <a:t>类型接口加入的</a:t>
            </a:r>
            <a:r>
              <a:rPr lang="en" altLang="zh-CN" sz="1400" dirty="0">
                <a:solidFill>
                  <a:srgbClr val="656D8D"/>
                </a:solidFill>
              </a:rPr>
              <a:t>VLAN</a:t>
            </a:r>
            <a:r>
              <a:rPr lang="zh-CN" altLang="en" sz="1400" dirty="0">
                <a:solidFill>
                  <a:srgbClr val="656D8D"/>
                </a:solidFill>
              </a:rPr>
              <a:t>。</a:t>
            </a:r>
          </a:p>
          <a:p>
            <a:pPr marL="0" indent="0">
              <a:buNone/>
            </a:pPr>
            <a:r>
              <a:rPr lang="zh-CN" altLang="en-US" sz="1400" dirty="0">
                <a:solidFill>
                  <a:srgbClr val="656D8D"/>
                </a:solidFill>
              </a:rPr>
              <a:t>      </a:t>
            </a:r>
            <a:r>
              <a:rPr lang="en" altLang="zh-CN" sz="1400" dirty="0">
                <a:solidFill>
                  <a:srgbClr val="656D8D"/>
                </a:solidFill>
              </a:rPr>
              <a:t>VLAN 1</a:t>
            </a:r>
            <a:r>
              <a:rPr lang="zh-CN" altLang="en-US" sz="1400" dirty="0">
                <a:solidFill>
                  <a:srgbClr val="656D8D"/>
                </a:solidFill>
              </a:rPr>
              <a:t>默认就在允许通过列表中，若无实际业务用途，出于安全考虑，一般要将它删除。</a:t>
            </a:r>
            <a:endParaRPr lang="en-US" altLang="zh-CN" sz="1400" dirty="0">
              <a:solidFill>
                <a:srgbClr val="656D8D"/>
              </a:solidFill>
            </a:endParaRPr>
          </a:p>
          <a:p>
            <a:pPr marL="0" indent="0">
              <a:buNone/>
            </a:pPr>
            <a:endParaRPr lang="en-US" altLang="zh-CN" sz="1400" dirty="0">
              <a:solidFill>
                <a:srgbClr val="656D8D"/>
              </a:solidFill>
            </a:endParaRPr>
          </a:p>
          <a:p>
            <a:pPr marL="0" indent="0">
              <a:lnSpc>
                <a:spcPct val="150000"/>
              </a:lnSpc>
              <a:buNone/>
            </a:pPr>
            <a:r>
              <a:rPr lang="en-US" altLang="zh-CN" dirty="0">
                <a:solidFill>
                  <a:srgbClr val="656D8D"/>
                </a:solidFill>
              </a:rPr>
              <a:t>3.</a:t>
            </a:r>
            <a:r>
              <a:rPr lang="zh-CN" altLang="en-US" dirty="0">
                <a:solidFill>
                  <a:srgbClr val="656D8D"/>
                </a:solidFill>
              </a:rPr>
              <a:t>显示</a:t>
            </a:r>
            <a:r>
              <a:rPr lang="en-US" altLang="zh-CN" dirty="0">
                <a:solidFill>
                  <a:srgbClr val="656D8D"/>
                </a:solidFill>
              </a:rPr>
              <a:t>VLAN</a:t>
            </a:r>
            <a:r>
              <a:rPr lang="zh-CN" altLang="en-US" dirty="0">
                <a:solidFill>
                  <a:srgbClr val="656D8D"/>
                </a:solidFill>
              </a:rPr>
              <a:t>信息</a:t>
            </a:r>
            <a:endParaRPr lang="en-US" altLang="zh-CN" dirty="0">
              <a:solidFill>
                <a:srgbClr val="656D8D"/>
              </a:solidFill>
            </a:endParaRPr>
          </a:p>
          <a:p>
            <a:pPr marL="0" indent="0">
              <a:buNone/>
            </a:pPr>
            <a:r>
              <a:rPr lang="zh-CN" altLang="en-US" dirty="0">
                <a:solidFill>
                  <a:srgbClr val="656D8D"/>
                </a:solidFill>
              </a:rPr>
              <a:t>    </a:t>
            </a:r>
            <a:r>
              <a:rPr lang="zh-CN" altLang="en-US" sz="1600" dirty="0">
                <a:solidFill>
                  <a:srgbClr val="656D8D"/>
                </a:solidFill>
              </a:rPr>
              <a:t>若要显示</a:t>
            </a:r>
            <a:r>
              <a:rPr lang="en" altLang="zh-CN" sz="1600" dirty="0">
                <a:solidFill>
                  <a:srgbClr val="656D8D"/>
                </a:solidFill>
              </a:rPr>
              <a:t>VLAN</a:t>
            </a:r>
            <a:r>
              <a:rPr lang="zh-CN" altLang="en-US" sz="1600" dirty="0">
                <a:solidFill>
                  <a:srgbClr val="656D8D"/>
                </a:solidFill>
              </a:rPr>
              <a:t>信息，可在系统视图下使用如下命令</a:t>
            </a:r>
          </a:p>
          <a:p>
            <a:pPr marL="0" indent="0">
              <a:buNone/>
            </a:pPr>
            <a:r>
              <a:rPr lang="zh-CN" altLang="en-US" dirty="0">
                <a:solidFill>
                  <a:srgbClr val="656D8D"/>
                </a:solidFill>
              </a:rPr>
              <a:t>    </a:t>
            </a:r>
            <a:r>
              <a:rPr lang="zh-CN" altLang="en-US" sz="1600" dirty="0">
                <a:solidFill>
                  <a:srgbClr val="656D8D"/>
                </a:solidFill>
              </a:rPr>
              <a:t>命令：</a:t>
            </a:r>
            <a:r>
              <a:rPr lang="en-US" altLang="zh-CN" sz="1600" dirty="0">
                <a:solidFill>
                  <a:srgbClr val="656D8D"/>
                </a:solidFill>
              </a:rPr>
              <a:t>[</a:t>
            </a:r>
            <a:r>
              <a:rPr lang="en" altLang="zh-CN" sz="1600" dirty="0">
                <a:solidFill>
                  <a:srgbClr val="656D8D"/>
                </a:solidFill>
              </a:rPr>
              <a:t>Huawei]display </a:t>
            </a:r>
            <a:r>
              <a:rPr lang="en" altLang="zh-CN" sz="1600" dirty="0" err="1">
                <a:solidFill>
                  <a:srgbClr val="656D8D"/>
                </a:solidFill>
              </a:rPr>
              <a:t>vlan</a:t>
            </a:r>
            <a:endParaRPr lang="en" altLang="zh-CN" sz="1600" dirty="0">
              <a:solidFill>
                <a:srgbClr val="656D8D"/>
              </a:solidFill>
            </a:endParaRPr>
          </a:p>
          <a:p>
            <a:pPr marL="0" indent="0">
              <a:lnSpc>
                <a:spcPct val="150000"/>
              </a:lnSpc>
              <a:buNone/>
            </a:pPr>
            <a:endParaRPr lang="en-US" altLang="zh-CN" dirty="0">
              <a:solidFill>
                <a:srgbClr val="656D8D"/>
              </a:solidFill>
            </a:endParaRPr>
          </a:p>
          <a:p>
            <a:pPr marL="0" indent="0">
              <a:lnSpc>
                <a:spcPct val="150000"/>
              </a:lnSpc>
              <a:buNone/>
            </a:pPr>
            <a:endParaRPr lang="zh-CN" altLang="en-US" sz="3600" dirty="0">
              <a:solidFill>
                <a:srgbClr val="656D8D"/>
              </a:solidFill>
            </a:endParaRPr>
          </a:p>
          <a:p>
            <a:pPr marL="0" indent="0">
              <a:lnSpc>
                <a:spcPct val="150000"/>
              </a:lnSpc>
              <a:buNone/>
            </a:pPr>
            <a:endParaRPr lang="zh-CN" altLang="en" sz="1800" dirty="0">
              <a:solidFill>
                <a:srgbClr val="656D8D"/>
              </a:solidFill>
            </a:endParaRPr>
          </a:p>
          <a:p>
            <a:pPr marL="0" indent="0">
              <a:lnSpc>
                <a:spcPct val="150000"/>
              </a:lnSpc>
              <a:buNone/>
            </a:pPr>
            <a:endParaRPr lang="en-US" altLang="zh-CN" sz="1800" dirty="0">
              <a:solidFill>
                <a:srgbClr val="656D8D"/>
              </a:solidFill>
            </a:endParaRPr>
          </a:p>
          <a:p>
            <a:pPr marL="0" indent="0">
              <a:lnSpc>
                <a:spcPct val="150000"/>
              </a:lnSpc>
              <a:buNone/>
            </a:pPr>
            <a:r>
              <a:rPr lang="zh-CN" altLang="en-US" dirty="0">
                <a:solidFill>
                  <a:srgbClr val="656D8D"/>
                </a:solidFill>
              </a:rPr>
              <a:t>    </a:t>
            </a:r>
            <a:endParaRPr lang="en-US" altLang="zh-CN" sz="2000" dirty="0">
              <a:solidFill>
                <a:srgbClr val="656D8D"/>
              </a:solidFill>
            </a:endParaRPr>
          </a:p>
          <a:p>
            <a:pPr marL="0" indent="0">
              <a:lnSpc>
                <a:spcPct val="150000"/>
              </a:lnSpc>
              <a:buNone/>
            </a:pPr>
            <a:endParaRPr lang="en-US" altLang="zh-CN" sz="2000" dirty="0">
              <a:solidFill>
                <a:srgbClr val="656D8D"/>
              </a:solidFill>
            </a:endParaRPr>
          </a:p>
        </p:txBody>
      </p:sp>
      <p:grpSp>
        <p:nvGrpSpPr>
          <p:cNvPr id="188" name="组合 187"/>
          <p:cNvGrpSpPr/>
          <p:nvPr/>
        </p:nvGrpSpPr>
        <p:grpSpPr>
          <a:xfrm>
            <a:off x="841375" y="5487035"/>
            <a:ext cx="10226040" cy="1123950"/>
            <a:chOff x="1325" y="8641"/>
            <a:chExt cx="16104" cy="1770"/>
          </a:xfrm>
        </p:grpSpPr>
        <p:sp>
          <p:nvSpPr>
            <p:cNvPr id="190" name="矩形 189"/>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3132016395"/>
      </p:ext>
    </p:extLst>
  </p:cSld>
  <p:clrMapOvr>
    <a:masterClrMapping/>
  </p:clrMapOvr>
  <p:transition spd="slow">
    <p:push/>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a:t>
            </a:r>
            <a:r>
              <a:rPr lang="zh-CN" altLang="en-US" sz="2400" dirty="0"/>
              <a:t>相关知识</a:t>
            </a:r>
            <a:endParaRPr lang="zh-CN" altLang="en-US" dirty="0"/>
          </a:p>
        </p:txBody>
      </p:sp>
      <p:sp>
        <p:nvSpPr>
          <p:cNvPr id="4" name="Rectangle 3"/>
          <p:cNvSpPr txBox="1">
            <a:spLocks noRot="1" noChangeArrowheads="1"/>
          </p:cNvSpPr>
          <p:nvPr/>
        </p:nvSpPr>
        <p:spPr>
          <a:xfrm>
            <a:off x="301625" y="1752600"/>
            <a:ext cx="8540750" cy="4270375"/>
          </a:xfrm>
          <a:prstGeom prst="rect">
            <a:avLst/>
          </a:prstGeom>
        </p:spPr>
        <p:txBody>
          <a:bodyPr vert="horz" lIns="121917" tIns="60958" rIns="121917" bIns="60958" rtlCol="0">
            <a:normAutofit/>
          </a:bodyPr>
          <a:lstStyle>
            <a:lvl1pPr marL="457200" indent="-457200" algn="l" defTabSz="1219200" rtl="0" eaLnBrk="1" latinLnBrk="0" hangingPunct="1">
              <a:lnSpc>
                <a:spcPct val="120000"/>
              </a:lnSpc>
              <a:spcBef>
                <a:spcPct val="20000"/>
              </a:spcBef>
              <a:buSzPct val="80000"/>
              <a:buFont typeface="Wingdings" pitchFamily="2" charset="2"/>
              <a:buChar char="l"/>
              <a:defRPr sz="2000" kern="1200">
                <a:solidFill>
                  <a:schemeClr val="tx1"/>
                </a:solidFill>
                <a:latin typeface="+mn-lt"/>
                <a:ea typeface="+mn-ea"/>
                <a:cs typeface="+mn-cs"/>
              </a:defRPr>
            </a:lvl1pPr>
            <a:lvl2pPr marL="991235" indent="-381000" algn="l" defTabSz="1219200" rtl="0" eaLnBrk="1" latinLnBrk="0" hangingPunct="1">
              <a:spcBef>
                <a:spcPct val="20000"/>
              </a:spcBef>
              <a:buFont typeface="Arial" pitchFamily="34" charset="0"/>
              <a:buChar char="–"/>
              <a:defRPr sz="1800" kern="1200">
                <a:solidFill>
                  <a:schemeClr val="tx1"/>
                </a:solidFill>
                <a:latin typeface="+mn-lt"/>
                <a:ea typeface="+mn-ea"/>
                <a:cs typeface="+mn-cs"/>
              </a:defRPr>
            </a:lvl2pPr>
            <a:lvl3pPr marL="1524635" indent="-304800" algn="l" defTabSz="12192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endParaRPr lang="zh-CN" altLang="en-US" dirty="0"/>
          </a:p>
        </p:txBody>
      </p:sp>
      <p:cxnSp>
        <p:nvCxnSpPr>
          <p:cNvPr id="47" name="直接连接符 46"/>
          <p:cNvCxnSpPr/>
          <p:nvPr/>
        </p:nvCxnSpPr>
        <p:spPr>
          <a:xfrm>
            <a:off x="4742124" y="-17285881"/>
            <a:ext cx="5700450" cy="0"/>
          </a:xfrm>
          <a:prstGeom prst="line">
            <a:avLst/>
          </a:prstGeom>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37" name="文本框 1"/>
          <p:cNvSpPr txBox="1"/>
          <p:nvPr/>
        </p:nvSpPr>
        <p:spPr>
          <a:xfrm>
            <a:off x="1308869" y="1273071"/>
            <a:ext cx="9164954" cy="3728585"/>
          </a:xfrm>
          <a:prstGeom prst="rect">
            <a:avLst/>
          </a:prstGeom>
          <a:noFill/>
        </p:spPr>
        <p:txBody>
          <a:bodyPr wrap="square" rtlCol="0" anchor="t">
            <a:spAutoFit/>
          </a:bodyPr>
          <a:lstStyle/>
          <a:p>
            <a:pPr>
              <a:lnSpc>
                <a:spcPct val="150000"/>
              </a:lnSpc>
            </a:pPr>
            <a:r>
              <a:rPr lang="zh-CN" altLang="en-US" sz="2000" dirty="0">
                <a:solidFill>
                  <a:srgbClr val="656D8D"/>
                </a:solidFill>
                <a:sym typeface="+mn-ea"/>
              </a:rPr>
              <a:t>认识三层交换机：</a:t>
            </a:r>
            <a:endParaRPr lang="en-US" altLang="zh-CN" sz="2000" dirty="0">
              <a:solidFill>
                <a:srgbClr val="656D8D"/>
              </a:solidFill>
              <a:sym typeface="+mn-ea"/>
            </a:endParaRPr>
          </a:p>
          <a:p>
            <a:pPr>
              <a:lnSpc>
                <a:spcPct val="150000"/>
              </a:lnSpc>
            </a:pPr>
            <a:r>
              <a:rPr lang="zh-CN" altLang="en-US" sz="2000" dirty="0">
                <a:solidFill>
                  <a:srgbClr val="656D8D"/>
                </a:solidFill>
                <a:sym typeface="+mn-ea"/>
              </a:rPr>
              <a:t>       三层交换是相对于传统的交换概念而提出的。传统的交换技术是在</a:t>
            </a:r>
            <a:r>
              <a:rPr lang="en-US" altLang="zh-CN" sz="2000" dirty="0">
                <a:solidFill>
                  <a:srgbClr val="656D8D"/>
                </a:solidFill>
                <a:sym typeface="+mn-ea"/>
              </a:rPr>
              <a:t>OSI</a:t>
            </a:r>
            <a:r>
              <a:rPr lang="zh-CN" altLang="en-US" sz="2000" dirty="0">
                <a:solidFill>
                  <a:srgbClr val="656D8D"/>
                </a:solidFill>
                <a:sym typeface="+mn-ea"/>
              </a:rPr>
              <a:t>网络参考模型中的第二层（即数据链路层）进行操作的，而三层交换技术是在网络模型中的第三层实现了数据包的高速转发。简单地说，三层交换技术就是二层交换技术＋三层转发技术，三层交换机就是“二层交换机＋基于硬件的路由器”， 但它是二者的有机结合，并不是简单地把路由器设备的硬件和软件简单地叠加在局域网交换机上。</a:t>
            </a:r>
            <a:endParaRPr lang="en-US" altLang="zh-CN" sz="2000" dirty="0">
              <a:solidFill>
                <a:srgbClr val="656D8D"/>
              </a:solidFill>
              <a:sym typeface="+mn-ea"/>
            </a:endParaRPr>
          </a:p>
          <a:p>
            <a:pPr>
              <a:lnSpc>
                <a:spcPct val="150000"/>
              </a:lnSpc>
            </a:pPr>
            <a:endParaRPr lang="zh-CN" altLang="en-US" sz="2000" dirty="0">
              <a:solidFill>
                <a:srgbClr val="656D8D"/>
              </a:solidFill>
              <a:sym typeface="+mn-ea"/>
            </a:endParaRPr>
          </a:p>
        </p:txBody>
      </p:sp>
      <p:grpSp>
        <p:nvGrpSpPr>
          <p:cNvPr id="38" name="组合 37"/>
          <p:cNvGrpSpPr/>
          <p:nvPr/>
        </p:nvGrpSpPr>
        <p:grpSpPr>
          <a:xfrm>
            <a:off x="841375" y="5487035"/>
            <a:ext cx="10226040" cy="1123950"/>
            <a:chOff x="1325" y="8641"/>
            <a:chExt cx="16104" cy="1770"/>
          </a:xfrm>
        </p:grpSpPr>
        <p:sp>
          <p:nvSpPr>
            <p:cNvPr id="48" name="矩形 47"/>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
        <p:nvSpPr>
          <p:cNvPr id="70" name="文本框 769"/>
          <p:cNvSpPr txBox="1"/>
          <p:nvPr/>
        </p:nvSpPr>
        <p:spPr>
          <a:xfrm>
            <a:off x="7300103" y="4365158"/>
            <a:ext cx="1417642" cy="1015663"/>
          </a:xfrm>
          <a:prstGeom prst="rect">
            <a:avLst/>
          </a:prstGeom>
          <a:noFill/>
        </p:spPr>
        <p:txBody>
          <a:bodyPr wrap="square" rtlCol="0">
            <a:spAutoFit/>
          </a:bodyPr>
          <a:lstStyle/>
          <a:p>
            <a:r>
              <a:rPr lang="en-US" altLang="zh-CN" sz="6000" b="1" dirty="0">
                <a:solidFill>
                  <a:schemeClr val="bg1"/>
                </a:solidFill>
                <a:latin typeface="微软雅黑" panose="020B0503020204020204" pitchFamily="34" charset="-122"/>
                <a:ea typeface="微软雅黑" panose="020B0503020204020204" pitchFamily="34" charset="-122"/>
              </a:rPr>
              <a:t>2</a:t>
            </a:r>
            <a:endParaRPr lang="zh-CN" altLang="en-US" sz="60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87488202"/>
      </p:ext>
    </p:extLst>
  </p:cSld>
  <p:clrMapOvr>
    <a:masterClrMapping/>
  </p:clrMapOvr>
  <p:transition spd="slow">
    <p:push/>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a:t>
            </a:r>
            <a:r>
              <a:rPr lang="zh-CN" altLang="en-US" sz="2400" dirty="0"/>
              <a:t>相关知识</a:t>
            </a:r>
            <a:endParaRPr lang="zh-CN" altLang="en-US" dirty="0"/>
          </a:p>
        </p:txBody>
      </p:sp>
      <p:sp>
        <p:nvSpPr>
          <p:cNvPr id="52" name="文本框 1"/>
          <p:cNvSpPr txBox="1"/>
          <p:nvPr/>
        </p:nvSpPr>
        <p:spPr>
          <a:xfrm>
            <a:off x="612775" y="996058"/>
            <a:ext cx="10003154" cy="3266920"/>
          </a:xfrm>
          <a:prstGeom prst="rect">
            <a:avLst/>
          </a:prstGeom>
          <a:noFill/>
        </p:spPr>
        <p:txBody>
          <a:bodyPr wrap="square" rtlCol="0" anchor="t">
            <a:spAutoFit/>
          </a:bodyPr>
          <a:lstStyle/>
          <a:p>
            <a:pPr>
              <a:lnSpc>
                <a:spcPct val="150000"/>
              </a:lnSpc>
            </a:pPr>
            <a:r>
              <a:rPr lang="zh-CN" altLang="en-US" sz="2000" dirty="0">
                <a:solidFill>
                  <a:srgbClr val="656D8D"/>
                </a:solidFill>
              </a:rPr>
              <a:t>三层交换机的工作原理：</a:t>
            </a:r>
            <a:endParaRPr lang="en-US" altLang="zh-CN" sz="2000" dirty="0">
              <a:solidFill>
                <a:srgbClr val="656D8D"/>
              </a:solidFill>
            </a:endParaRPr>
          </a:p>
          <a:p>
            <a:pPr>
              <a:lnSpc>
                <a:spcPct val="150000"/>
              </a:lnSpc>
            </a:pPr>
            <a:r>
              <a:rPr lang="zh-CN" altLang="en-US" sz="2000" dirty="0">
                <a:solidFill>
                  <a:srgbClr val="656D8D"/>
                </a:solidFill>
              </a:rPr>
              <a:t>      </a:t>
            </a:r>
            <a:r>
              <a:rPr lang="zh-CN" altLang="en-US" sz="1600" dirty="0">
                <a:solidFill>
                  <a:srgbClr val="656D8D"/>
                </a:solidFill>
              </a:rPr>
              <a:t>两台处于不同子网的主机通信，必须要通过路由器进行路由。主机</a:t>
            </a:r>
            <a:r>
              <a:rPr lang="en" altLang="zh-CN" sz="1600" dirty="0">
                <a:solidFill>
                  <a:srgbClr val="656D8D"/>
                </a:solidFill>
              </a:rPr>
              <a:t>A</a:t>
            </a:r>
            <a:r>
              <a:rPr lang="zh-CN" altLang="en-US" sz="1600" dirty="0">
                <a:solidFill>
                  <a:srgbClr val="656D8D"/>
                </a:solidFill>
              </a:rPr>
              <a:t>向主机</a:t>
            </a:r>
            <a:r>
              <a:rPr lang="en" altLang="zh-CN" sz="1600" dirty="0">
                <a:solidFill>
                  <a:srgbClr val="656D8D"/>
                </a:solidFill>
              </a:rPr>
              <a:t>B</a:t>
            </a:r>
            <a:r>
              <a:rPr lang="zh-CN" altLang="en-US" sz="1600" dirty="0">
                <a:solidFill>
                  <a:srgbClr val="656D8D"/>
                </a:solidFill>
              </a:rPr>
              <a:t>发送的第</a:t>
            </a:r>
            <a:r>
              <a:rPr lang="en-US" altLang="zh-CN" sz="1600" dirty="0">
                <a:solidFill>
                  <a:srgbClr val="656D8D"/>
                </a:solidFill>
              </a:rPr>
              <a:t>1</a:t>
            </a:r>
            <a:r>
              <a:rPr lang="zh-CN" altLang="en-US" sz="1600" dirty="0">
                <a:solidFill>
                  <a:srgbClr val="656D8D"/>
                </a:solidFill>
              </a:rPr>
              <a:t>个数据包必须要经过三层交换机中的路由处理器进行路由才能到达主机</a:t>
            </a:r>
            <a:r>
              <a:rPr lang="en" altLang="zh-CN" sz="1600" dirty="0">
                <a:solidFill>
                  <a:srgbClr val="656D8D"/>
                </a:solidFill>
              </a:rPr>
              <a:t>B</a:t>
            </a:r>
            <a:r>
              <a:rPr lang="zh-CN" altLang="en" sz="1600" dirty="0">
                <a:solidFill>
                  <a:srgbClr val="656D8D"/>
                </a:solidFill>
              </a:rPr>
              <a:t>，</a:t>
            </a:r>
            <a:r>
              <a:rPr lang="zh-CN" altLang="en-US" sz="1600" dirty="0">
                <a:solidFill>
                  <a:srgbClr val="656D8D"/>
                </a:solidFill>
              </a:rPr>
              <a:t>但是当以后的数据包再发向主机</a:t>
            </a:r>
            <a:r>
              <a:rPr lang="en" altLang="zh-CN" sz="1600" dirty="0">
                <a:solidFill>
                  <a:srgbClr val="656D8D"/>
                </a:solidFill>
              </a:rPr>
              <a:t>B</a:t>
            </a:r>
            <a:r>
              <a:rPr lang="zh-CN" altLang="en-US" sz="1600" dirty="0">
                <a:solidFill>
                  <a:srgbClr val="656D8D"/>
                </a:solidFill>
              </a:rPr>
              <a:t>时，就不必再经过路由处理器处理了，因为三层交换机有“记忆”路由的功能。</a:t>
            </a:r>
          </a:p>
          <a:p>
            <a:pPr>
              <a:lnSpc>
                <a:spcPct val="150000"/>
              </a:lnSpc>
            </a:pPr>
            <a:r>
              <a:rPr lang="zh-CN" altLang="en-US" sz="1600" dirty="0">
                <a:solidFill>
                  <a:srgbClr val="656D8D"/>
                </a:solidFill>
              </a:rPr>
              <a:t>       三层交换机的路由记忆功能是由路由缓存来实现的。当一个数据包发往三层交换机时，三层交换机首先在它的缓存列表里进行检查，看看路由缓存里有没有记录，如果有记录就直接调取缓存的记录进行路由，而不再经过路由处理器进行处理，这样的数据包的路由速度就大大提高了。</a:t>
            </a:r>
          </a:p>
          <a:p>
            <a:pPr>
              <a:lnSpc>
                <a:spcPct val="150000"/>
              </a:lnSpc>
            </a:pPr>
            <a:endParaRPr lang="en-US" altLang="zh-CN" sz="2000" dirty="0">
              <a:solidFill>
                <a:srgbClr val="656D8D"/>
              </a:solidFill>
            </a:endParaRPr>
          </a:p>
        </p:txBody>
      </p:sp>
      <p:pic>
        <p:nvPicPr>
          <p:cNvPr id="3" name="Picture 5">
            <a:extLst>
              <a:ext uri="{FF2B5EF4-FFF2-40B4-BE49-F238E27FC236}">
                <a16:creationId xmlns:a16="http://schemas.microsoft.com/office/drawing/2014/main" id="{F06A12AD-BD76-38E0-1549-326441279EDE}"/>
              </a:ext>
            </a:extLst>
          </p:cNvPr>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3127375" y="4019768"/>
            <a:ext cx="3821112" cy="1843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6">
            <a:extLst>
              <a:ext uri="{FF2B5EF4-FFF2-40B4-BE49-F238E27FC236}">
                <a16:creationId xmlns:a16="http://schemas.microsoft.com/office/drawing/2014/main" id="{1806859F-B1EA-B3C7-B4B2-4062AB07A372}"/>
              </a:ext>
            </a:extLst>
          </p:cNvPr>
          <p:cNvSpPr>
            <a:spLocks noChangeArrowheads="1"/>
          </p:cNvSpPr>
          <p:nvPr/>
        </p:nvSpPr>
        <p:spPr bwMode="auto">
          <a:xfrm>
            <a:off x="3919676" y="5944394"/>
            <a:ext cx="223651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a:r>
              <a:rPr lang="zh-CN" altLang="en-US" sz="1600" dirty="0">
                <a:latin typeface="宋体" panose="02010600030101010101" pitchFamily="2" charset="-122"/>
                <a:ea typeface="宋体" panose="02010600030101010101" pitchFamily="2" charset="-122"/>
              </a:rPr>
              <a:t>三</a:t>
            </a:r>
            <a:r>
              <a:rPr kumimoji="0" lang="zh-CN" altLang="en-US" sz="1600" dirty="0">
                <a:latin typeface="宋体" panose="02010600030101010101" pitchFamily="2" charset="-122"/>
                <a:ea typeface="宋体" panose="02010600030101010101" pitchFamily="2" charset="-122"/>
              </a:rPr>
              <a:t>层交换机的工作原理</a:t>
            </a:r>
          </a:p>
        </p:txBody>
      </p:sp>
      <p:grpSp>
        <p:nvGrpSpPr>
          <p:cNvPr id="6" name="组合 5">
            <a:extLst>
              <a:ext uri="{FF2B5EF4-FFF2-40B4-BE49-F238E27FC236}">
                <a16:creationId xmlns:a16="http://schemas.microsoft.com/office/drawing/2014/main" id="{2975F4BD-40B9-0DFB-1EFE-284CB0A0F947}"/>
              </a:ext>
            </a:extLst>
          </p:cNvPr>
          <p:cNvGrpSpPr/>
          <p:nvPr/>
        </p:nvGrpSpPr>
        <p:grpSpPr>
          <a:xfrm>
            <a:off x="841375" y="5487035"/>
            <a:ext cx="10226040" cy="1123950"/>
            <a:chOff x="1325" y="8641"/>
            <a:chExt cx="16104" cy="1770"/>
          </a:xfrm>
        </p:grpSpPr>
        <p:sp>
          <p:nvSpPr>
            <p:cNvPr id="7" name="矩形 6">
              <a:extLst>
                <a:ext uri="{FF2B5EF4-FFF2-40B4-BE49-F238E27FC236}">
                  <a16:creationId xmlns:a16="http://schemas.microsoft.com/office/drawing/2014/main" id="{CA708F49-1EB4-4163-1CE7-2C4ADD309EC2}"/>
                </a:ext>
              </a:extLst>
            </p:cNvPr>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互联网">
              <a:extLst>
                <a:ext uri="{FF2B5EF4-FFF2-40B4-BE49-F238E27FC236}">
                  <a16:creationId xmlns:a16="http://schemas.microsoft.com/office/drawing/2014/main" id="{98828F84-7B0E-9208-506C-4C4977D6DCD0}"/>
                </a:ext>
              </a:extLst>
            </p:cNvPr>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cSld>
  <p:clrMapOvr>
    <a:masterClrMapping/>
  </p:clrMapOvr>
  <p:transition spd="slow">
    <p:push/>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a:t>
            </a:r>
            <a:r>
              <a:rPr lang="zh-CN" altLang="en-US" sz="2400" dirty="0"/>
              <a:t>相关知识</a:t>
            </a:r>
            <a:endParaRPr lang="zh-CN" altLang="en-US" dirty="0"/>
          </a:p>
        </p:txBody>
      </p:sp>
      <p:sp>
        <p:nvSpPr>
          <p:cNvPr id="52" name="文本框 1"/>
          <p:cNvSpPr txBox="1"/>
          <p:nvPr/>
        </p:nvSpPr>
        <p:spPr>
          <a:xfrm>
            <a:off x="937915" y="1156405"/>
            <a:ext cx="10092570" cy="1881925"/>
          </a:xfrm>
          <a:prstGeom prst="rect">
            <a:avLst/>
          </a:prstGeom>
          <a:noFill/>
        </p:spPr>
        <p:txBody>
          <a:bodyPr wrap="square" rtlCol="0" anchor="t">
            <a:spAutoFit/>
          </a:bodyPr>
          <a:lstStyle/>
          <a:p>
            <a:pPr>
              <a:lnSpc>
                <a:spcPct val="150000"/>
              </a:lnSpc>
            </a:pPr>
            <a:r>
              <a:rPr lang="zh-CN" altLang="en-US" sz="2000" dirty="0">
                <a:solidFill>
                  <a:srgbClr val="656D8D"/>
                </a:solidFill>
              </a:rPr>
              <a:t>三层交换机的路由：</a:t>
            </a:r>
            <a:endParaRPr lang="en-US" altLang="zh-CN" sz="2000" dirty="0">
              <a:solidFill>
                <a:srgbClr val="656D8D"/>
              </a:solidFill>
            </a:endParaRPr>
          </a:p>
          <a:p>
            <a:pPr>
              <a:lnSpc>
                <a:spcPct val="150000"/>
              </a:lnSpc>
            </a:pPr>
            <a:r>
              <a:rPr lang="zh-CN" altLang="en-US" sz="2000" dirty="0">
                <a:solidFill>
                  <a:srgbClr val="656D8D"/>
                </a:solidFill>
              </a:rPr>
              <a:t>       网络接口是路由设备为一个</a:t>
            </a:r>
            <a:r>
              <a:rPr lang="en" altLang="zh-CN" sz="2000" dirty="0">
                <a:solidFill>
                  <a:srgbClr val="656D8D"/>
                </a:solidFill>
              </a:rPr>
              <a:t>IP</a:t>
            </a:r>
            <a:r>
              <a:rPr lang="zh-CN" altLang="en-US" sz="2000" dirty="0">
                <a:solidFill>
                  <a:srgbClr val="656D8D"/>
                </a:solidFill>
              </a:rPr>
              <a:t>子网提供的网关接口，三层交换机的网络接口为</a:t>
            </a:r>
            <a:r>
              <a:rPr lang="en-US" altLang="zh-CN" sz="2000" dirty="0">
                <a:solidFill>
                  <a:srgbClr val="656D8D"/>
                </a:solidFill>
              </a:rPr>
              <a:t>3</a:t>
            </a:r>
            <a:r>
              <a:rPr lang="zh-CN" altLang="en-US" sz="2000" dirty="0">
                <a:solidFill>
                  <a:srgbClr val="656D8D"/>
                </a:solidFill>
              </a:rPr>
              <a:t>种三层接口之一。所有的三层网络接口必须配置</a:t>
            </a:r>
            <a:r>
              <a:rPr lang="en" altLang="zh-CN" sz="2000" dirty="0">
                <a:solidFill>
                  <a:srgbClr val="656D8D"/>
                </a:solidFill>
              </a:rPr>
              <a:t>IP</a:t>
            </a:r>
            <a:r>
              <a:rPr lang="zh-CN" altLang="en-US" sz="2000" dirty="0">
                <a:solidFill>
                  <a:srgbClr val="656D8D"/>
                </a:solidFill>
              </a:rPr>
              <a:t>地址才能进行路径选择。</a:t>
            </a:r>
          </a:p>
          <a:p>
            <a:pPr>
              <a:lnSpc>
                <a:spcPct val="150000"/>
              </a:lnSpc>
            </a:pPr>
            <a:endParaRPr lang="zh-CN" altLang="zh-CN" sz="2000" dirty="0">
              <a:solidFill>
                <a:srgbClr val="656D8D"/>
              </a:solidFill>
            </a:endParaRPr>
          </a:p>
        </p:txBody>
      </p:sp>
      <p:grpSp>
        <p:nvGrpSpPr>
          <p:cNvPr id="43" name="组合 42"/>
          <p:cNvGrpSpPr/>
          <p:nvPr/>
        </p:nvGrpSpPr>
        <p:grpSpPr>
          <a:xfrm>
            <a:off x="841375" y="5487035"/>
            <a:ext cx="10226040" cy="1123950"/>
            <a:chOff x="1325" y="8641"/>
            <a:chExt cx="16104" cy="1770"/>
          </a:xfrm>
        </p:grpSpPr>
        <p:sp>
          <p:nvSpPr>
            <p:cNvPr id="46" name="矩形 45"/>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graphicFrame>
        <p:nvGraphicFramePr>
          <p:cNvPr id="6" name="Group 57">
            <a:extLst>
              <a:ext uri="{FF2B5EF4-FFF2-40B4-BE49-F238E27FC236}">
                <a16:creationId xmlns:a16="http://schemas.microsoft.com/office/drawing/2014/main" id="{0D3C333E-2D63-9EDB-9308-DF3A3F25ED94}"/>
              </a:ext>
            </a:extLst>
          </p:cNvPr>
          <p:cNvGraphicFramePr>
            <a:graphicFrameLocks noGrp="1"/>
          </p:cNvGraphicFramePr>
          <p:nvPr>
            <p:ph idx="1"/>
            <p:extLst>
              <p:ext uri="{D42A27DB-BD31-4B8C-83A1-F6EECF244321}">
                <p14:modId xmlns:p14="http://schemas.microsoft.com/office/powerpoint/2010/main" val="4228747672"/>
              </p:ext>
            </p:extLst>
          </p:nvPr>
        </p:nvGraphicFramePr>
        <p:xfrm>
          <a:off x="2517775" y="2850196"/>
          <a:ext cx="6804025" cy="2636839"/>
        </p:xfrm>
        <a:graphic>
          <a:graphicData uri="http://schemas.openxmlformats.org/drawingml/2006/table">
            <a:tbl>
              <a:tblPr/>
              <a:tblGrid>
                <a:gridCol w="2135187">
                  <a:extLst>
                    <a:ext uri="{9D8B030D-6E8A-4147-A177-3AD203B41FA5}">
                      <a16:colId xmlns:a16="http://schemas.microsoft.com/office/drawing/2014/main" val="748547188"/>
                    </a:ext>
                  </a:extLst>
                </a:gridCol>
                <a:gridCol w="4668838">
                  <a:extLst>
                    <a:ext uri="{9D8B030D-6E8A-4147-A177-3AD203B41FA5}">
                      <a16:colId xmlns:a16="http://schemas.microsoft.com/office/drawing/2014/main" val="38536311"/>
                    </a:ext>
                  </a:extLst>
                </a:gridCol>
              </a:tblGrid>
              <a:tr h="373063">
                <a:tc>
                  <a:txBody>
                    <a:bodyPr/>
                    <a:lstStyle>
                      <a:lvl1pPr marL="342900" indent="-342900">
                        <a:spcBef>
                          <a:spcPct val="20000"/>
                        </a:spcBef>
                        <a:buClr>
                          <a:schemeClr val="folHlink"/>
                        </a:buClr>
                        <a:buSzPct val="75000"/>
                        <a:buFont typeface="Wingdings"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a:ln>
                            <a:noFill/>
                          </a:ln>
                          <a:solidFill>
                            <a:schemeClr val="tx1"/>
                          </a:solidFill>
                          <a:effectLst/>
                          <a:latin typeface="Arial" panose="020B0604020202020204" pitchFamily="34" charset="0"/>
                          <a:ea typeface="宋体" panose="02010600030101010101" pitchFamily="2" charset="-122"/>
                        </a:rPr>
                        <a:t>类    型</a:t>
                      </a:r>
                      <a:endParaRPr kumimoji="0" lang="zh-CN" altLang="en-US" sz="16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D9D9D9"/>
                    </a:solidFill>
                  </a:tcPr>
                </a:tc>
                <a:tc>
                  <a:txBody>
                    <a:bodyPr/>
                    <a:lstStyle>
                      <a:lvl1pPr marL="342900" indent="-342900">
                        <a:spcBef>
                          <a:spcPct val="20000"/>
                        </a:spcBef>
                        <a:buClr>
                          <a:schemeClr val="folHlink"/>
                        </a:buClr>
                        <a:buSzPct val="75000"/>
                        <a:buFont typeface="Wingdings"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a:ln>
                            <a:noFill/>
                          </a:ln>
                          <a:solidFill>
                            <a:schemeClr val="tx1"/>
                          </a:solidFill>
                          <a:effectLst/>
                          <a:latin typeface="Arial" panose="020B0604020202020204" pitchFamily="34" charset="0"/>
                          <a:ea typeface="宋体" panose="02010600030101010101" pitchFamily="2" charset="-122"/>
                        </a:rPr>
                        <a:t>作    用</a:t>
                      </a:r>
                      <a:endParaRPr kumimoji="0" lang="zh-CN" altLang="en-US" sz="16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D9D9D9"/>
                    </a:solidFill>
                  </a:tcPr>
                </a:tc>
                <a:extLst>
                  <a:ext uri="{0D108BD9-81ED-4DB2-BD59-A6C34878D82A}">
                    <a16:rowId xmlns:a16="http://schemas.microsoft.com/office/drawing/2014/main" val="2228629927"/>
                  </a:ext>
                </a:extLst>
              </a:tr>
              <a:tr h="668338">
                <a:tc>
                  <a:txBody>
                    <a:bodyPr/>
                    <a:lstStyle>
                      <a:lvl1pPr marL="342900" indent="-342900">
                        <a:spcBef>
                          <a:spcPct val="20000"/>
                        </a:spcBef>
                        <a:buClr>
                          <a:schemeClr val="folHlink"/>
                        </a:buClr>
                        <a:buSzPct val="75000"/>
                        <a:buFont typeface="Wingdings"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a:ln>
                            <a:noFill/>
                          </a:ln>
                          <a:solidFill>
                            <a:schemeClr val="tx1"/>
                          </a:solidFill>
                          <a:effectLst/>
                          <a:latin typeface="Arial" panose="020B0604020202020204" pitchFamily="34" charset="0"/>
                          <a:ea typeface="宋体" panose="02010600030101010101" pitchFamily="2" charset="-122"/>
                        </a:rPr>
                        <a:t>路由口</a:t>
                      </a:r>
                      <a:r>
                        <a:rPr kumimoji="0" lang="zh-CN" altLang="fr-FR" sz="1600" b="0" i="0" u="none" strike="noStrike" cap="none" normalizeH="0" baseline="0">
                          <a:ln>
                            <a:noFill/>
                          </a:ln>
                          <a:solidFill>
                            <a:schemeClr val="tx1"/>
                          </a:solidFill>
                          <a:effectLst/>
                          <a:latin typeface="Arial" panose="020B0604020202020204" pitchFamily="34" charset="0"/>
                          <a:ea typeface="宋体" panose="02010600030101010101" pitchFamily="2" charset="-122"/>
                        </a:rPr>
                        <a:t>（</a:t>
                      </a:r>
                      <a:r>
                        <a:rPr kumimoji="0" lang="fr-FR" altLang="zh-CN" sz="1600" b="0" i="0" u="none" strike="noStrike" cap="none" normalizeH="0" baseline="0">
                          <a:ln>
                            <a:noFill/>
                          </a:ln>
                          <a:solidFill>
                            <a:schemeClr val="tx1"/>
                          </a:solidFill>
                          <a:effectLst/>
                          <a:latin typeface="Arial" panose="020B0604020202020204" pitchFamily="34" charset="0"/>
                          <a:ea typeface="宋体" panose="02010600030101010101" pitchFamily="2" charset="-122"/>
                        </a:rPr>
                        <a:t>Route Port</a:t>
                      </a:r>
                      <a:r>
                        <a:rPr kumimoji="0" lang="zh-CN" altLang="fr-FR" sz="1600" b="0" i="0" u="none" strike="noStrike" cap="none" normalizeH="0" baseline="0">
                          <a:ln>
                            <a:noFill/>
                          </a:ln>
                          <a:solidFill>
                            <a:schemeClr val="tx1"/>
                          </a:solidFill>
                          <a:effectLst/>
                          <a:latin typeface="Arial" panose="020B0604020202020204" pitchFamily="34" charset="0"/>
                          <a:ea typeface="宋体" panose="02010600030101010101" pitchFamily="2" charset="-122"/>
                        </a:rPr>
                        <a:t>）</a:t>
                      </a: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75000"/>
                        <a:buFont typeface="Wingdings"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a:ln>
                            <a:noFill/>
                          </a:ln>
                          <a:solidFill>
                            <a:schemeClr val="tx1"/>
                          </a:solidFill>
                          <a:effectLst/>
                          <a:latin typeface="Arial" panose="020B0604020202020204" pitchFamily="34" charset="0"/>
                          <a:ea typeface="宋体" panose="02010600030101010101" pitchFamily="2" charset="-122"/>
                        </a:rPr>
                        <a:t>一个物理端口，它把</a:t>
                      </a:r>
                      <a:r>
                        <a:rPr kumimoji="0" lang="en-US" altLang="zh-CN" sz="1600" b="0" i="0" u="none" strike="noStrike" cap="none" normalizeH="0" baseline="0">
                          <a:ln>
                            <a:noFill/>
                          </a:ln>
                          <a:solidFill>
                            <a:schemeClr val="tx1"/>
                          </a:solidFill>
                          <a:effectLst/>
                          <a:latin typeface="Arial" panose="020B0604020202020204" pitchFamily="34" charset="0"/>
                          <a:ea typeface="宋体" panose="02010600030101010101" pitchFamily="2" charset="-122"/>
                        </a:rPr>
                        <a:t>3</a:t>
                      </a:r>
                      <a:r>
                        <a:rPr kumimoji="0" lang="zh-CN" altLang="en-US" sz="1600" b="0" i="0" u="none" strike="noStrike" cap="none" normalizeH="0" baseline="0">
                          <a:ln>
                            <a:noFill/>
                          </a:ln>
                          <a:solidFill>
                            <a:schemeClr val="tx1"/>
                          </a:solidFill>
                          <a:effectLst/>
                          <a:latin typeface="Arial" panose="020B0604020202020204" pitchFamily="34" charset="0"/>
                          <a:ea typeface="宋体" panose="02010600030101010101" pitchFamily="2" charset="-122"/>
                        </a:rPr>
                        <a:t>层交换机的一个</a:t>
                      </a:r>
                      <a:r>
                        <a:rPr kumimoji="0" lang="en-US" altLang="zh-CN" sz="1600" b="0" i="0" u="none" strike="noStrike" cap="none" normalizeH="0" baseline="0">
                          <a:ln>
                            <a:noFill/>
                          </a:ln>
                          <a:solidFill>
                            <a:schemeClr val="tx1"/>
                          </a:solidFill>
                          <a:effectLst/>
                          <a:latin typeface="Arial" panose="020B0604020202020204" pitchFamily="34" charset="0"/>
                          <a:ea typeface="宋体" panose="02010600030101010101" pitchFamily="2" charset="-122"/>
                        </a:rPr>
                        <a:t>2</a:t>
                      </a:r>
                      <a:r>
                        <a:rPr kumimoji="0" lang="zh-CN" altLang="en-US" sz="1600" b="0" i="0" u="none" strike="noStrike" cap="none" normalizeH="0" baseline="0">
                          <a:ln>
                            <a:noFill/>
                          </a:ln>
                          <a:solidFill>
                            <a:schemeClr val="tx1"/>
                          </a:solidFill>
                          <a:effectLst/>
                          <a:latin typeface="Arial" panose="020B0604020202020204" pitchFamily="34" charset="0"/>
                          <a:ea typeface="宋体" panose="02010600030101010101" pitchFamily="2" charset="-122"/>
                        </a:rPr>
                        <a:t>层接口通过</a:t>
                      </a:r>
                      <a:r>
                        <a:rPr kumimoji="0" lang="en-US" altLang="zh-CN" sz="1600" b="0" i="0" u="none" strike="noStrike" cap="none" normalizeH="0" baseline="0">
                          <a:ln>
                            <a:noFill/>
                          </a:ln>
                          <a:solidFill>
                            <a:schemeClr val="tx1"/>
                          </a:solidFill>
                          <a:effectLst/>
                          <a:latin typeface="Arial" panose="020B0604020202020204" pitchFamily="34" charset="0"/>
                          <a:ea typeface="宋体" panose="02010600030101010101" pitchFamily="2" charset="-122"/>
                        </a:rPr>
                        <a:t>no switchport</a:t>
                      </a:r>
                      <a:r>
                        <a:rPr kumimoji="0" lang="zh-CN" altLang="en-US" sz="1600" b="0" i="0" u="none" strike="noStrike" cap="none" normalizeH="0" baseline="0">
                          <a:ln>
                            <a:noFill/>
                          </a:ln>
                          <a:solidFill>
                            <a:schemeClr val="tx1"/>
                          </a:solidFill>
                          <a:effectLst/>
                          <a:latin typeface="Arial" panose="020B0604020202020204" pitchFamily="34" charset="0"/>
                          <a:ea typeface="宋体" panose="02010600030101010101" pitchFamily="2" charset="-122"/>
                        </a:rPr>
                        <a:t>命令设为</a:t>
                      </a:r>
                      <a:r>
                        <a:rPr kumimoji="0" lang="en-US" altLang="zh-CN" sz="1600" b="0" i="0" u="none" strike="noStrike" cap="none" normalizeH="0" baseline="0">
                          <a:ln>
                            <a:noFill/>
                          </a:ln>
                          <a:solidFill>
                            <a:schemeClr val="tx1"/>
                          </a:solidFill>
                          <a:effectLst/>
                          <a:latin typeface="Arial" panose="020B0604020202020204" pitchFamily="34" charset="0"/>
                          <a:ea typeface="宋体" panose="02010600030101010101" pitchFamily="2" charset="-122"/>
                        </a:rPr>
                        <a:t>3</a:t>
                      </a:r>
                      <a:r>
                        <a:rPr kumimoji="0" lang="zh-CN" altLang="en-US" sz="1600" b="0" i="0" u="none" strike="noStrike" cap="none" normalizeH="0" baseline="0">
                          <a:ln>
                            <a:noFill/>
                          </a:ln>
                          <a:solidFill>
                            <a:schemeClr val="tx1"/>
                          </a:solidFill>
                          <a:effectLst/>
                          <a:latin typeface="Arial" panose="020B0604020202020204" pitchFamily="34" charset="0"/>
                          <a:ea typeface="宋体" panose="02010600030101010101" pitchFamily="2" charset="-122"/>
                        </a:rPr>
                        <a:t>层端口。</a:t>
                      </a: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429205725"/>
                  </a:ext>
                </a:extLst>
              </a:tr>
              <a:tr h="668338">
                <a:tc>
                  <a:txBody>
                    <a:bodyPr/>
                    <a:lstStyle>
                      <a:lvl1pPr marL="342900" indent="-342900">
                        <a:spcBef>
                          <a:spcPct val="20000"/>
                        </a:spcBef>
                        <a:buClr>
                          <a:schemeClr val="folHlink"/>
                        </a:buClr>
                        <a:buSzPct val="75000"/>
                        <a:buFont typeface="Wingdings"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dirty="0">
                          <a:ln>
                            <a:noFill/>
                          </a:ln>
                          <a:solidFill>
                            <a:schemeClr val="tx1"/>
                          </a:solidFill>
                          <a:effectLst/>
                          <a:latin typeface="Arial" panose="020B0604020202020204" pitchFamily="34" charset="0"/>
                          <a:ea typeface="宋体" panose="02010600030101010101" pitchFamily="2" charset="-122"/>
                        </a:rPr>
                        <a:t>虚拟交换接口（</a:t>
                      </a:r>
                      <a:r>
                        <a:rPr kumimoji="0" lang="en-US" altLang="zh-CN" sz="1600" b="0" i="0" u="none" strike="noStrike" cap="none" normalizeH="0" baseline="0" dirty="0">
                          <a:ln>
                            <a:noFill/>
                          </a:ln>
                          <a:solidFill>
                            <a:schemeClr val="tx1"/>
                          </a:solidFill>
                          <a:effectLst/>
                          <a:latin typeface="Arial" panose="020B0604020202020204" pitchFamily="34" charset="0"/>
                          <a:ea typeface="宋体" panose="02010600030101010101" pitchFamily="2" charset="-122"/>
                        </a:rPr>
                        <a:t>SVI</a:t>
                      </a:r>
                      <a:r>
                        <a:rPr kumimoji="0" lang="zh-CN" altLang="en-US" sz="1600" b="0" i="0" u="none" strike="noStrike" cap="none" normalizeH="0" baseline="0" dirty="0">
                          <a:ln>
                            <a:noFill/>
                          </a:ln>
                          <a:solidFill>
                            <a:schemeClr val="tx1"/>
                          </a:solidFill>
                          <a:effectLst/>
                          <a:latin typeface="Arial" panose="020B0604020202020204" pitchFamily="34" charset="0"/>
                          <a:ea typeface="宋体" panose="02010600030101010101" pitchFamily="2" charset="-122"/>
                        </a:rPr>
                        <a:t>）</a:t>
                      </a: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75000"/>
                        <a:buFont typeface="Wingdings"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a:ln>
                            <a:noFill/>
                          </a:ln>
                          <a:solidFill>
                            <a:schemeClr val="tx1"/>
                          </a:solidFill>
                          <a:effectLst/>
                          <a:latin typeface="Arial" panose="020B0604020202020204" pitchFamily="34" charset="0"/>
                          <a:ea typeface="宋体" panose="02010600030101010101" pitchFamily="2" charset="-122"/>
                        </a:rPr>
                        <a:t>一个通过全局配置命令</a:t>
                      </a:r>
                      <a:r>
                        <a:rPr kumimoji="0" lang="en-US" altLang="zh-CN" sz="1600" b="0" i="0" u="none" strike="noStrike" cap="none" normalizeH="0" baseline="0">
                          <a:ln>
                            <a:noFill/>
                          </a:ln>
                          <a:solidFill>
                            <a:schemeClr val="tx1"/>
                          </a:solidFill>
                          <a:effectLst/>
                          <a:latin typeface="Arial" panose="020B0604020202020204" pitchFamily="34" charset="0"/>
                          <a:ea typeface="宋体" panose="02010600030101010101" pitchFamily="2" charset="-122"/>
                        </a:rPr>
                        <a:t>interface vlan vlan-id</a:t>
                      </a:r>
                      <a:r>
                        <a:rPr kumimoji="0" lang="zh-CN" altLang="en-US" sz="1600" b="0" i="0" u="none" strike="noStrike" cap="none" normalizeH="0" baseline="0">
                          <a:ln>
                            <a:noFill/>
                          </a:ln>
                          <a:solidFill>
                            <a:schemeClr val="tx1"/>
                          </a:solidFill>
                          <a:effectLst/>
                          <a:latin typeface="Arial" panose="020B0604020202020204" pitchFamily="34" charset="0"/>
                          <a:ea typeface="宋体" panose="02010600030101010101" pitchFamily="2" charset="-122"/>
                        </a:rPr>
                        <a:t>创建的关联</a:t>
                      </a:r>
                      <a:r>
                        <a:rPr kumimoji="0" lang="en-US" altLang="zh-CN" sz="1600" b="0" i="0" u="none" strike="noStrike" cap="none" normalizeH="0" baseline="0">
                          <a:ln>
                            <a:noFill/>
                          </a:ln>
                          <a:solidFill>
                            <a:schemeClr val="tx1"/>
                          </a:solidFill>
                          <a:effectLst/>
                          <a:latin typeface="Arial" panose="020B0604020202020204" pitchFamily="34" charset="0"/>
                          <a:ea typeface="宋体" panose="02010600030101010101" pitchFamily="2" charset="-122"/>
                        </a:rPr>
                        <a:t>VLAN</a:t>
                      </a:r>
                      <a:r>
                        <a:rPr kumimoji="0" lang="zh-CN" altLang="en-US" sz="1600" b="0" i="0" u="none" strike="noStrike" cap="none" normalizeH="0" baseline="0">
                          <a:ln>
                            <a:noFill/>
                          </a:ln>
                          <a:solidFill>
                            <a:schemeClr val="tx1"/>
                          </a:solidFill>
                          <a:effectLst/>
                          <a:latin typeface="Arial" panose="020B0604020202020204" pitchFamily="34" charset="0"/>
                          <a:ea typeface="宋体" panose="02010600030101010101" pitchFamily="2" charset="-122"/>
                        </a:rPr>
                        <a:t>的网络接口。</a:t>
                      </a: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448285029"/>
                  </a:ext>
                </a:extLst>
              </a:tr>
              <a:tr h="927100">
                <a:tc>
                  <a:txBody>
                    <a:bodyPr/>
                    <a:lstStyle>
                      <a:lvl1pPr marL="342900" indent="-342900">
                        <a:spcBef>
                          <a:spcPct val="20000"/>
                        </a:spcBef>
                        <a:buClr>
                          <a:schemeClr val="folHlink"/>
                        </a:buClr>
                        <a:buSzPct val="75000"/>
                        <a:buFont typeface="Wingdings"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a:ln>
                            <a:noFill/>
                          </a:ln>
                          <a:solidFill>
                            <a:schemeClr val="tx1"/>
                          </a:solidFill>
                          <a:effectLst/>
                          <a:latin typeface="Arial" panose="020B0604020202020204" pitchFamily="34" charset="0"/>
                          <a:ea typeface="宋体" panose="02010600030101010101" pitchFamily="2" charset="-122"/>
                        </a:rPr>
                        <a:t>3</a:t>
                      </a:r>
                      <a:r>
                        <a:rPr kumimoji="0" lang="zh-CN" altLang="en-US" sz="1600" b="0" i="0" u="none" strike="noStrike" cap="none" normalizeH="0" baseline="0">
                          <a:ln>
                            <a:noFill/>
                          </a:ln>
                          <a:solidFill>
                            <a:schemeClr val="tx1"/>
                          </a:solidFill>
                          <a:effectLst/>
                          <a:latin typeface="Arial" panose="020B0604020202020204" pitchFamily="34" charset="0"/>
                          <a:ea typeface="宋体" panose="02010600030101010101" pitchFamily="2" charset="-122"/>
                        </a:rPr>
                        <a:t>层模式下的聚合链路（</a:t>
                      </a:r>
                      <a:r>
                        <a:rPr kumimoji="0" lang="en-US" altLang="zh-CN" sz="1600" b="0" i="0" u="none" strike="noStrike" cap="none" normalizeH="0" baseline="0">
                          <a:ln>
                            <a:noFill/>
                          </a:ln>
                          <a:solidFill>
                            <a:schemeClr val="tx1"/>
                          </a:solidFill>
                          <a:effectLst/>
                          <a:latin typeface="Arial" panose="020B0604020202020204" pitchFamily="34" charset="0"/>
                          <a:ea typeface="宋体" panose="02010600030101010101" pitchFamily="2" charset="-122"/>
                        </a:rPr>
                        <a:t>L3 Aggregate Port</a:t>
                      </a:r>
                      <a:r>
                        <a:rPr kumimoji="0" lang="zh-CN" altLang="en-US" sz="1600" b="0" i="0" u="none" strike="noStrike" cap="none" normalizeH="0" baseline="0">
                          <a:ln>
                            <a:noFill/>
                          </a:ln>
                          <a:solidFill>
                            <a:schemeClr val="tx1"/>
                          </a:solidFill>
                          <a:effectLst/>
                          <a:latin typeface="Arial" panose="020B0604020202020204" pitchFamily="34" charset="0"/>
                          <a:ea typeface="宋体" panose="02010600030101010101" pitchFamily="2" charset="-122"/>
                        </a:rPr>
                        <a:t>）</a:t>
                      </a: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75000"/>
                        <a:buFont typeface="Wingdings" pitchFamily="2" charset="2"/>
                        <a:defRPr kumimoji="1" sz="28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folHlink"/>
                        </a:buClr>
                        <a:buSzPct val="70000"/>
                        <a:buFont typeface="Wingdings" pitchFamily="2" charset="2"/>
                        <a:defRPr kumimoji="1" sz="24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tx2"/>
                        </a:buClr>
                        <a:defRPr kumimoji="1" sz="20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hlink"/>
                        </a:buClr>
                        <a:defRPr kumimoji="1">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tx1"/>
                        </a:buClr>
                        <a:buSzPct val="85000"/>
                        <a:defRPr kumimoji="1">
                          <a:solidFill>
                            <a:schemeClr val="tx1"/>
                          </a:solidFill>
                          <a:latin typeface="Verdana" panose="020B0604030504040204" pitchFamily="34" charset="0"/>
                          <a:ea typeface="宋体" panose="02010600030101010101" pitchFamily="2" charset="-122"/>
                        </a:defRPr>
                      </a:lvl5pPr>
                      <a:lvl6pPr marL="25146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6pPr>
                      <a:lvl7pPr marL="29718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7pPr>
                      <a:lvl8pPr marL="34290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8pPr>
                      <a:lvl9pPr marL="3886200" indent="-228600" fontAlgn="base">
                        <a:spcBef>
                          <a:spcPct val="20000"/>
                        </a:spcBef>
                        <a:spcAft>
                          <a:spcPct val="0"/>
                        </a:spcAft>
                        <a:buClr>
                          <a:schemeClr val="tx1"/>
                        </a:buClr>
                        <a:buSzPct val="85000"/>
                        <a:defRPr kumimoji="1">
                          <a:solidFill>
                            <a:schemeClr val="tx1"/>
                          </a:solidFill>
                          <a:latin typeface="Verdan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dirty="0">
                          <a:ln>
                            <a:noFill/>
                          </a:ln>
                          <a:solidFill>
                            <a:schemeClr val="tx1"/>
                          </a:solidFill>
                          <a:effectLst/>
                          <a:latin typeface="Arial" panose="020B0604020202020204" pitchFamily="34" charset="0"/>
                          <a:ea typeface="宋体" panose="02010600030101010101" pitchFamily="2" charset="-122"/>
                        </a:rPr>
                        <a:t>一个逻辑接口，先创建一个空的</a:t>
                      </a:r>
                      <a:r>
                        <a:rPr kumimoji="0" lang="en-US" altLang="zh-CN" sz="1600" b="0" i="0" u="none" strike="noStrike" cap="none" normalizeH="0" baseline="0" dirty="0">
                          <a:ln>
                            <a:noFill/>
                          </a:ln>
                          <a:solidFill>
                            <a:schemeClr val="tx1"/>
                          </a:solidFill>
                          <a:effectLst/>
                          <a:latin typeface="Arial" panose="020B0604020202020204" pitchFamily="34" charset="0"/>
                          <a:ea typeface="宋体" panose="02010600030101010101" pitchFamily="2" charset="-122"/>
                        </a:rPr>
                        <a:t>L2 AP</a:t>
                      </a:r>
                      <a:r>
                        <a:rPr kumimoji="0" lang="zh-CN" altLang="en-US" sz="1600" b="0" i="0" u="none" strike="noStrike" cap="none" normalizeH="0" baseline="0" dirty="0">
                          <a:ln>
                            <a:noFill/>
                          </a:ln>
                          <a:solidFill>
                            <a:schemeClr val="tx1"/>
                          </a:solidFill>
                          <a:effectLst/>
                          <a:latin typeface="Arial" panose="020B0604020202020204" pitchFamily="34" charset="0"/>
                          <a:ea typeface="宋体" panose="02010600030101010101" pitchFamily="2" charset="-122"/>
                        </a:rPr>
                        <a:t>，然后通过</a:t>
                      </a:r>
                      <a:r>
                        <a:rPr kumimoji="0" lang="en-US" altLang="zh-CN" sz="1600" b="0" i="0" u="none" strike="noStrike" cap="none" normalizeH="0" baseline="0" dirty="0">
                          <a:ln>
                            <a:noFill/>
                          </a:ln>
                          <a:solidFill>
                            <a:schemeClr val="tx1"/>
                          </a:solidFill>
                          <a:effectLst/>
                          <a:latin typeface="Arial" panose="020B0604020202020204" pitchFamily="34" charset="0"/>
                          <a:ea typeface="宋体" panose="02010600030101010101" pitchFamily="2" charset="-122"/>
                        </a:rPr>
                        <a:t>no switchport</a:t>
                      </a:r>
                      <a:r>
                        <a:rPr kumimoji="0" lang="zh-CN" altLang="en-US" sz="1600" b="0" i="0" u="none" strike="noStrike" cap="none" normalizeH="0" baseline="0" dirty="0">
                          <a:ln>
                            <a:noFill/>
                          </a:ln>
                          <a:solidFill>
                            <a:schemeClr val="tx1"/>
                          </a:solidFill>
                          <a:effectLst/>
                          <a:latin typeface="Arial" panose="020B0604020202020204" pitchFamily="34" charset="0"/>
                          <a:ea typeface="宋体" panose="02010600030101010101" pitchFamily="2" charset="-122"/>
                        </a:rPr>
                        <a:t>命令转换成</a:t>
                      </a:r>
                      <a:r>
                        <a:rPr kumimoji="0" lang="en-US" altLang="zh-CN" sz="1600" b="0" i="0" u="none" strike="noStrike" cap="none" normalizeH="0" baseline="0" dirty="0">
                          <a:ln>
                            <a:noFill/>
                          </a:ln>
                          <a:solidFill>
                            <a:schemeClr val="tx1"/>
                          </a:solidFill>
                          <a:effectLst/>
                          <a:latin typeface="Arial" panose="020B0604020202020204" pitchFamily="34" charset="0"/>
                          <a:ea typeface="宋体" panose="02010600030101010101" pitchFamily="2" charset="-122"/>
                        </a:rPr>
                        <a:t>L3 AP</a:t>
                      </a:r>
                      <a:r>
                        <a:rPr kumimoji="0" lang="zh-CN" altLang="en-US" sz="1600" b="0" i="0" u="none" strike="noStrike" cap="none" normalizeH="0" baseline="0" dirty="0">
                          <a:ln>
                            <a:noFill/>
                          </a:ln>
                          <a:solidFill>
                            <a:schemeClr val="tx1"/>
                          </a:solidFill>
                          <a:effectLst/>
                          <a:latin typeface="Arial" panose="020B0604020202020204" pitchFamily="34" charset="0"/>
                          <a:ea typeface="宋体" panose="02010600030101010101" pitchFamily="2" charset="-122"/>
                        </a:rPr>
                        <a:t>，将</a:t>
                      </a:r>
                      <a:r>
                        <a:rPr kumimoji="0" lang="en-US" altLang="zh-CN" sz="1600" b="0" i="0" u="none" strike="noStrike" cap="none" normalizeH="0" baseline="0" dirty="0">
                          <a:ln>
                            <a:noFill/>
                          </a:ln>
                          <a:solidFill>
                            <a:schemeClr val="tx1"/>
                          </a:solidFill>
                          <a:effectLst/>
                          <a:latin typeface="Arial" panose="020B0604020202020204" pitchFamily="34" charset="0"/>
                          <a:ea typeface="宋体" panose="02010600030101010101" pitchFamily="2" charset="-122"/>
                        </a:rPr>
                        <a:t>Route Port</a:t>
                      </a:r>
                      <a:r>
                        <a:rPr kumimoji="0" lang="zh-CN" altLang="en-US" sz="1600" b="0" i="0" u="none" strike="noStrike" cap="none" normalizeH="0" baseline="0" dirty="0">
                          <a:ln>
                            <a:noFill/>
                          </a:ln>
                          <a:solidFill>
                            <a:schemeClr val="tx1"/>
                          </a:solidFill>
                          <a:effectLst/>
                          <a:latin typeface="Arial" panose="020B0604020202020204" pitchFamily="34" charset="0"/>
                          <a:ea typeface="宋体" panose="02010600030101010101" pitchFamily="2" charset="-122"/>
                        </a:rPr>
                        <a:t>作为成员加入。</a:t>
                      </a: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666040083"/>
                  </a:ext>
                </a:extLst>
              </a:tr>
            </a:tbl>
          </a:graphicData>
        </a:graphic>
      </p:graphicFrame>
      <p:sp>
        <p:nvSpPr>
          <p:cNvPr id="7" name="Rectangle 56">
            <a:extLst>
              <a:ext uri="{FF2B5EF4-FFF2-40B4-BE49-F238E27FC236}">
                <a16:creationId xmlns:a16="http://schemas.microsoft.com/office/drawing/2014/main" id="{976FE6AB-9589-9DF8-E55C-FDF0C5573E6E}"/>
              </a:ext>
            </a:extLst>
          </p:cNvPr>
          <p:cNvSpPr>
            <a:spLocks noChangeArrowheads="1"/>
          </p:cNvSpPr>
          <p:nvPr/>
        </p:nvSpPr>
        <p:spPr bwMode="auto">
          <a:xfrm>
            <a:off x="4385708" y="5532627"/>
            <a:ext cx="2544286"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a:r>
              <a:rPr lang="zh-CN" altLang="en-US" sz="1600" dirty="0">
                <a:latin typeface="宋体" panose="02010600030101010101" pitchFamily="2" charset="-122"/>
                <a:ea typeface="宋体" panose="02010600030101010101" pitchFamily="2" charset="-122"/>
              </a:rPr>
              <a:t>三</a:t>
            </a:r>
            <a:r>
              <a:rPr kumimoji="0" lang="zh-CN" altLang="en-US" sz="1600" dirty="0">
                <a:latin typeface="宋体" panose="02010600030101010101" pitchFamily="2" charset="-122"/>
                <a:ea typeface="宋体" panose="02010600030101010101" pitchFamily="2" charset="-122"/>
              </a:rPr>
              <a:t>层交换机的</a:t>
            </a:r>
            <a:r>
              <a:rPr kumimoji="0" lang="en-US" altLang="zh-CN" sz="1600" dirty="0">
                <a:latin typeface="宋体" panose="02010600030101010101" pitchFamily="2" charset="-122"/>
                <a:ea typeface="宋体" panose="02010600030101010101" pitchFamily="2" charset="-122"/>
              </a:rPr>
              <a:t>3</a:t>
            </a:r>
            <a:r>
              <a:rPr kumimoji="0" lang="zh-CN" altLang="en-US" sz="1600" dirty="0">
                <a:latin typeface="宋体" panose="02010600030101010101" pitchFamily="2" charset="-122"/>
                <a:ea typeface="宋体" panose="02010600030101010101" pitchFamily="2" charset="-122"/>
              </a:rPr>
              <a:t>种网络接口</a:t>
            </a:r>
          </a:p>
        </p:txBody>
      </p:sp>
    </p:spTree>
    <p:extLst>
      <p:ext uri="{BB962C8B-B14F-4D97-AF65-F5344CB8AC3E}">
        <p14:creationId xmlns:p14="http://schemas.microsoft.com/office/powerpoint/2010/main" val="101103208"/>
      </p:ext>
    </p:extLst>
  </p:cSld>
  <p:clrMapOvr>
    <a:masterClrMapping/>
  </p:clrMapOvr>
  <p:transition spd="slow">
    <p:push/>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a:t>
            </a:r>
            <a:r>
              <a:rPr lang="zh-CN" altLang="en-US" sz="2400" dirty="0"/>
              <a:t>相关知识</a:t>
            </a:r>
            <a:endParaRPr lang="zh-CN" altLang="en-US" dirty="0"/>
          </a:p>
        </p:txBody>
      </p:sp>
      <p:sp>
        <p:nvSpPr>
          <p:cNvPr id="4" name="矩形 3"/>
          <p:cNvSpPr/>
          <p:nvPr/>
        </p:nvSpPr>
        <p:spPr>
          <a:xfrm>
            <a:off x="942529" y="1488001"/>
            <a:ext cx="10041333" cy="4374916"/>
          </a:xfrm>
          <a:prstGeom prst="rect">
            <a:avLst/>
          </a:prstGeom>
        </p:spPr>
        <p:txBody>
          <a:bodyPr wrap="square">
            <a:spAutoFit/>
          </a:bodyPr>
          <a:lstStyle/>
          <a:p>
            <a:pPr>
              <a:lnSpc>
                <a:spcPct val="150000"/>
              </a:lnSpc>
            </a:pPr>
            <a:r>
              <a:rPr lang="zh-CN" altLang="en-US" dirty="0">
                <a:solidFill>
                  <a:srgbClr val="656D8D"/>
                </a:solidFill>
              </a:rPr>
              <a:t>三层交换机与二层交换机的区别</a:t>
            </a:r>
          </a:p>
          <a:p>
            <a:pPr>
              <a:lnSpc>
                <a:spcPct val="150000"/>
              </a:lnSpc>
            </a:pPr>
            <a:r>
              <a:rPr lang="zh-CN" altLang="en-US" sz="1600" dirty="0">
                <a:solidFill>
                  <a:srgbClr val="656D8D"/>
                </a:solidFill>
              </a:rPr>
              <a:t>（</a:t>
            </a:r>
            <a:r>
              <a:rPr lang="en-US" altLang="zh-CN" sz="1600" dirty="0">
                <a:solidFill>
                  <a:srgbClr val="656D8D"/>
                </a:solidFill>
              </a:rPr>
              <a:t>1</a:t>
            </a:r>
            <a:r>
              <a:rPr lang="zh-CN" altLang="en-US" sz="1600" dirty="0">
                <a:solidFill>
                  <a:srgbClr val="656D8D"/>
                </a:solidFill>
              </a:rPr>
              <a:t>）主要功能不同</a:t>
            </a:r>
          </a:p>
          <a:p>
            <a:pPr>
              <a:lnSpc>
                <a:spcPct val="150000"/>
              </a:lnSpc>
            </a:pPr>
            <a:r>
              <a:rPr lang="zh-CN" altLang="en-US" sz="1600" dirty="0">
                <a:solidFill>
                  <a:srgbClr val="656D8D"/>
                </a:solidFill>
              </a:rPr>
              <a:t>       二层交换机和三层交换机都可以交换转发数据帧，但三层交换机除了具有二层交换机的转发功能外，还有</a:t>
            </a:r>
            <a:r>
              <a:rPr lang="en" altLang="zh-CN" sz="1600" dirty="0">
                <a:solidFill>
                  <a:srgbClr val="656D8D"/>
                </a:solidFill>
              </a:rPr>
              <a:t>IP</a:t>
            </a:r>
            <a:r>
              <a:rPr lang="zh-CN" altLang="en-US" sz="1600" dirty="0">
                <a:solidFill>
                  <a:srgbClr val="656D8D"/>
                </a:solidFill>
              </a:rPr>
              <a:t>数据包路由功能。</a:t>
            </a:r>
          </a:p>
          <a:p>
            <a:pPr>
              <a:lnSpc>
                <a:spcPct val="150000"/>
              </a:lnSpc>
            </a:pPr>
            <a:r>
              <a:rPr lang="zh-CN" altLang="en-US" sz="1600" dirty="0">
                <a:solidFill>
                  <a:srgbClr val="656D8D"/>
                </a:solidFill>
              </a:rPr>
              <a:t>（</a:t>
            </a:r>
            <a:r>
              <a:rPr lang="en-US" altLang="zh-CN" sz="1600" dirty="0">
                <a:solidFill>
                  <a:srgbClr val="656D8D"/>
                </a:solidFill>
              </a:rPr>
              <a:t>2</a:t>
            </a:r>
            <a:r>
              <a:rPr lang="zh-CN" altLang="en-US" sz="1600" dirty="0">
                <a:solidFill>
                  <a:srgbClr val="656D8D"/>
                </a:solidFill>
              </a:rPr>
              <a:t>）使用的场所不同</a:t>
            </a:r>
          </a:p>
          <a:p>
            <a:pPr>
              <a:lnSpc>
                <a:spcPct val="150000"/>
              </a:lnSpc>
            </a:pPr>
            <a:r>
              <a:rPr lang="zh-CN" altLang="en-US" sz="1600" dirty="0">
                <a:solidFill>
                  <a:srgbClr val="656D8D"/>
                </a:solidFill>
              </a:rPr>
              <a:t>       二层交换机是工作在</a:t>
            </a:r>
            <a:r>
              <a:rPr lang="en" altLang="zh-CN" sz="1600" dirty="0">
                <a:solidFill>
                  <a:srgbClr val="656D8D"/>
                </a:solidFill>
              </a:rPr>
              <a:t>OSI</a:t>
            </a:r>
            <a:r>
              <a:rPr lang="zh-CN" altLang="en-US" sz="1600" dirty="0">
                <a:solidFill>
                  <a:srgbClr val="656D8D"/>
                </a:solidFill>
              </a:rPr>
              <a:t>参考模型第二层（数据链路层）的设备，而三层交换机是工作在</a:t>
            </a:r>
            <a:r>
              <a:rPr lang="en" altLang="zh-CN" sz="1600" dirty="0">
                <a:solidFill>
                  <a:srgbClr val="656D8D"/>
                </a:solidFill>
              </a:rPr>
              <a:t>OSI</a:t>
            </a:r>
            <a:r>
              <a:rPr lang="zh-CN" altLang="en-US" sz="1600" dirty="0">
                <a:solidFill>
                  <a:srgbClr val="656D8D"/>
                </a:solidFill>
              </a:rPr>
              <a:t>参考模型第三层（网络层）的设备。</a:t>
            </a:r>
            <a:endParaRPr lang="en-US" altLang="zh-CN" sz="1600" dirty="0">
              <a:solidFill>
                <a:srgbClr val="656D8D"/>
              </a:solidFill>
            </a:endParaRPr>
          </a:p>
          <a:p>
            <a:pPr>
              <a:lnSpc>
                <a:spcPct val="150000"/>
              </a:lnSpc>
            </a:pPr>
            <a:r>
              <a:rPr lang="zh-CN" altLang="en-US" sz="1600" dirty="0">
                <a:solidFill>
                  <a:srgbClr val="656D8D"/>
                </a:solidFill>
              </a:rPr>
              <a:t>（</a:t>
            </a:r>
            <a:r>
              <a:rPr lang="en-US" altLang="zh-CN" sz="1600" dirty="0">
                <a:solidFill>
                  <a:srgbClr val="656D8D"/>
                </a:solidFill>
              </a:rPr>
              <a:t>3</a:t>
            </a:r>
            <a:r>
              <a:rPr lang="zh-CN" altLang="en-US" sz="1600" dirty="0">
                <a:solidFill>
                  <a:srgbClr val="656D8D"/>
                </a:solidFill>
              </a:rPr>
              <a:t>）处理数据的方式不同</a:t>
            </a:r>
          </a:p>
          <a:p>
            <a:pPr>
              <a:lnSpc>
                <a:spcPct val="150000"/>
              </a:lnSpc>
            </a:pPr>
            <a:r>
              <a:rPr lang="zh-CN" altLang="en-US" sz="1600" dirty="0">
                <a:solidFill>
                  <a:srgbClr val="656D8D"/>
                </a:solidFill>
              </a:rPr>
              <a:t>       二层交换机使用二层交换转发数据帧，而三层交换的路由模块使用三层交换</a:t>
            </a:r>
            <a:r>
              <a:rPr lang="en" altLang="zh-CN" sz="1600" dirty="0">
                <a:solidFill>
                  <a:srgbClr val="656D8D"/>
                </a:solidFill>
              </a:rPr>
              <a:t>IP</a:t>
            </a:r>
            <a:r>
              <a:rPr lang="zh-CN" altLang="en-US" sz="1600" dirty="0">
                <a:solidFill>
                  <a:srgbClr val="656D8D"/>
                </a:solidFill>
              </a:rPr>
              <a:t>数据包。</a:t>
            </a:r>
          </a:p>
          <a:p>
            <a:pPr>
              <a:lnSpc>
                <a:spcPct val="150000"/>
              </a:lnSpc>
            </a:pPr>
            <a:endParaRPr lang="zh-CN" altLang="en-US" sz="1600" dirty="0">
              <a:solidFill>
                <a:srgbClr val="656D8D"/>
              </a:solidFill>
            </a:endParaRPr>
          </a:p>
          <a:p>
            <a:pPr>
              <a:lnSpc>
                <a:spcPct val="150000"/>
              </a:lnSpc>
            </a:pPr>
            <a:endParaRPr lang="zh-CN" altLang="zh-CN" sz="2000" dirty="0">
              <a:solidFill>
                <a:srgbClr val="656D8D"/>
              </a:solidFill>
            </a:endParaRPr>
          </a:p>
        </p:txBody>
      </p:sp>
      <p:grpSp>
        <p:nvGrpSpPr>
          <p:cNvPr id="5" name="组合 4">
            <a:extLst>
              <a:ext uri="{FF2B5EF4-FFF2-40B4-BE49-F238E27FC236}">
                <a16:creationId xmlns:a16="http://schemas.microsoft.com/office/drawing/2014/main" id="{78ECBFFE-AF01-20BD-A5B8-3842D420BE32}"/>
              </a:ext>
            </a:extLst>
          </p:cNvPr>
          <p:cNvGrpSpPr/>
          <p:nvPr/>
        </p:nvGrpSpPr>
        <p:grpSpPr>
          <a:xfrm>
            <a:off x="774700" y="5383214"/>
            <a:ext cx="10226040" cy="1123950"/>
            <a:chOff x="1325" y="8641"/>
            <a:chExt cx="16104" cy="1770"/>
          </a:xfrm>
        </p:grpSpPr>
        <p:sp>
          <p:nvSpPr>
            <p:cNvPr id="6" name="矩形 5">
              <a:extLst>
                <a:ext uri="{FF2B5EF4-FFF2-40B4-BE49-F238E27FC236}">
                  <a16:creationId xmlns:a16="http://schemas.microsoft.com/office/drawing/2014/main" id="{28718104-4C54-E38F-4539-85833792E1F8}"/>
                </a:ext>
              </a:extLst>
            </p:cNvPr>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互联网">
              <a:extLst>
                <a:ext uri="{FF2B5EF4-FFF2-40B4-BE49-F238E27FC236}">
                  <a16:creationId xmlns:a16="http://schemas.microsoft.com/office/drawing/2014/main" id="{6C0B2B0B-C9F0-5A3F-A21D-64EF430B1515}"/>
                </a:ext>
              </a:extLst>
            </p:cNvPr>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315462433"/>
      </p:ext>
    </p:extLst>
  </p:cSld>
  <p:clrMapOvr>
    <a:masterClrMapping/>
  </p:clrMapOvr>
  <p:transition spd="slow">
    <p:push/>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四、相关知识</a:t>
            </a:r>
          </a:p>
        </p:txBody>
      </p:sp>
      <p:grpSp>
        <p:nvGrpSpPr>
          <p:cNvPr id="6" name="组合 5"/>
          <p:cNvGrpSpPr/>
          <p:nvPr/>
        </p:nvGrpSpPr>
        <p:grpSpPr>
          <a:xfrm>
            <a:off x="841375" y="5487035"/>
            <a:ext cx="10226040" cy="1123950"/>
            <a:chOff x="1325" y="8641"/>
            <a:chExt cx="16104" cy="1770"/>
          </a:xfrm>
        </p:grpSpPr>
        <p:sp>
          <p:nvSpPr>
            <p:cNvPr id="8" name="矩形 7"/>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
        <p:nvSpPr>
          <p:cNvPr id="3" name="矩形 2"/>
          <p:cNvSpPr/>
          <p:nvPr/>
        </p:nvSpPr>
        <p:spPr>
          <a:xfrm>
            <a:off x="1069975" y="1753394"/>
            <a:ext cx="10422332" cy="2634119"/>
          </a:xfrm>
          <a:prstGeom prst="rect">
            <a:avLst/>
          </a:prstGeom>
        </p:spPr>
        <p:txBody>
          <a:bodyPr wrap="square">
            <a:spAutoFit/>
          </a:bodyPr>
          <a:lstStyle/>
          <a:p>
            <a:r>
              <a:rPr lang="zh-CN" altLang="en-US" dirty="0">
                <a:solidFill>
                  <a:srgbClr val="656D8D"/>
                </a:solidFill>
                <a:latin typeface="+mn-ea"/>
              </a:rPr>
              <a:t>三</a:t>
            </a:r>
            <a:r>
              <a:rPr kumimoji="0" lang="zh-CN" altLang="en-US" dirty="0">
                <a:solidFill>
                  <a:srgbClr val="656D8D"/>
                </a:solidFill>
                <a:latin typeface="+mn-ea"/>
              </a:rPr>
              <a:t>层交换机与路由器的区别</a:t>
            </a:r>
            <a:endParaRPr kumimoji="0" lang="en-US" altLang="zh-CN" dirty="0">
              <a:solidFill>
                <a:srgbClr val="656D8D"/>
              </a:solidFill>
              <a:latin typeface="+mn-ea"/>
            </a:endParaRPr>
          </a:p>
          <a:p>
            <a:endParaRPr kumimoji="0" lang="zh-CN" altLang="en-US" dirty="0">
              <a:solidFill>
                <a:srgbClr val="656D8D"/>
              </a:solidFill>
              <a:latin typeface="+mn-ea"/>
            </a:endParaRPr>
          </a:p>
          <a:p>
            <a:pPr>
              <a:lnSpc>
                <a:spcPct val="150000"/>
              </a:lnSpc>
            </a:pPr>
            <a:r>
              <a:rPr kumimoji="0" lang="zh-CN" altLang="en-US" sz="1600" dirty="0">
                <a:solidFill>
                  <a:srgbClr val="656D8D"/>
                </a:solidFill>
                <a:latin typeface="Microsoft YaHei" panose="020B0503020204020204" pitchFamily="34" charset="-122"/>
                <a:ea typeface="Microsoft YaHei" panose="020B0503020204020204" pitchFamily="34" charset="-122"/>
              </a:rPr>
              <a:t>（</a:t>
            </a:r>
            <a:r>
              <a:rPr kumimoji="0" lang="en-US" altLang="zh-CN" sz="1600" dirty="0">
                <a:solidFill>
                  <a:srgbClr val="656D8D"/>
                </a:solidFill>
                <a:latin typeface="Microsoft YaHei" panose="020B0503020204020204" pitchFamily="34" charset="-122"/>
                <a:ea typeface="Microsoft YaHei" panose="020B0503020204020204" pitchFamily="34" charset="-122"/>
              </a:rPr>
              <a:t>1</a:t>
            </a:r>
            <a:r>
              <a:rPr kumimoji="0" lang="zh-CN" altLang="en-US" sz="1600" dirty="0">
                <a:solidFill>
                  <a:srgbClr val="656D8D"/>
                </a:solidFill>
                <a:latin typeface="Microsoft YaHei" panose="020B0503020204020204" pitchFamily="34" charset="-122"/>
                <a:ea typeface="Microsoft YaHei" panose="020B0503020204020204" pitchFamily="34" charset="-122"/>
              </a:rPr>
              <a:t>）结构不同</a:t>
            </a:r>
          </a:p>
          <a:p>
            <a:pPr>
              <a:lnSpc>
                <a:spcPct val="150000"/>
              </a:lnSpc>
            </a:pPr>
            <a:r>
              <a:rPr kumimoji="0" lang="zh-CN" altLang="en-US" sz="1600" dirty="0">
                <a:solidFill>
                  <a:srgbClr val="656D8D"/>
                </a:solidFill>
                <a:latin typeface="Microsoft YaHei" panose="020B0503020204020204" pitchFamily="34" charset="-122"/>
                <a:ea typeface="Microsoft YaHei" panose="020B0503020204020204" pitchFamily="34" charset="-122"/>
              </a:rPr>
              <a:t>       在结构上，</a:t>
            </a:r>
            <a:r>
              <a:rPr lang="zh-CN" altLang="en-US" sz="1600" dirty="0">
                <a:solidFill>
                  <a:srgbClr val="656D8D"/>
                </a:solidFill>
                <a:latin typeface="Microsoft YaHei" panose="020B0503020204020204" pitchFamily="34" charset="-122"/>
                <a:ea typeface="Microsoft YaHei" panose="020B0503020204020204" pitchFamily="34" charset="-122"/>
              </a:rPr>
              <a:t>三</a:t>
            </a:r>
            <a:r>
              <a:rPr kumimoji="0" lang="zh-CN" altLang="en-US" sz="1600" dirty="0">
                <a:solidFill>
                  <a:srgbClr val="656D8D"/>
                </a:solidFill>
                <a:latin typeface="Microsoft YaHei" panose="020B0503020204020204" pitchFamily="34" charset="-122"/>
                <a:ea typeface="Microsoft YaHei" panose="020B0503020204020204" pitchFamily="34" charset="-122"/>
              </a:rPr>
              <a:t>层交换机更接近于</a:t>
            </a:r>
            <a:r>
              <a:rPr lang="zh-CN" altLang="en-US" sz="1600" dirty="0">
                <a:solidFill>
                  <a:srgbClr val="656D8D"/>
                </a:solidFill>
                <a:latin typeface="Microsoft YaHei" panose="020B0503020204020204" pitchFamily="34" charset="-122"/>
                <a:ea typeface="Microsoft YaHei" panose="020B0503020204020204" pitchFamily="34" charset="-122"/>
              </a:rPr>
              <a:t>二</a:t>
            </a:r>
            <a:r>
              <a:rPr kumimoji="0" lang="zh-CN" altLang="en-US" sz="1600" dirty="0">
                <a:solidFill>
                  <a:srgbClr val="656D8D"/>
                </a:solidFill>
                <a:latin typeface="Microsoft YaHei" panose="020B0503020204020204" pitchFamily="34" charset="-122"/>
                <a:ea typeface="Microsoft YaHei" panose="020B0503020204020204" pitchFamily="34" charset="-122"/>
              </a:rPr>
              <a:t>层交换机，只是针对</a:t>
            </a:r>
            <a:r>
              <a:rPr lang="zh-CN" altLang="en-US" sz="1600" dirty="0">
                <a:solidFill>
                  <a:srgbClr val="656D8D"/>
                </a:solidFill>
                <a:latin typeface="Microsoft YaHei" panose="020B0503020204020204" pitchFamily="34" charset="-122"/>
                <a:ea typeface="Microsoft YaHei" panose="020B0503020204020204" pitchFamily="34" charset="-122"/>
              </a:rPr>
              <a:t>三</a:t>
            </a:r>
            <a:r>
              <a:rPr kumimoji="0" lang="zh-CN" altLang="en-US" sz="1600" dirty="0">
                <a:solidFill>
                  <a:srgbClr val="656D8D"/>
                </a:solidFill>
                <a:latin typeface="Microsoft YaHei" panose="020B0503020204020204" pitchFamily="34" charset="-122"/>
                <a:ea typeface="Microsoft YaHei" panose="020B0503020204020204" pitchFamily="34" charset="-122"/>
              </a:rPr>
              <a:t>层路由进行了专门设计。之所以称为“</a:t>
            </a:r>
            <a:r>
              <a:rPr lang="zh-CN" altLang="en-US" sz="1600" dirty="0">
                <a:solidFill>
                  <a:srgbClr val="656D8D"/>
                </a:solidFill>
                <a:latin typeface="Microsoft YaHei" panose="020B0503020204020204" pitchFamily="34" charset="-122"/>
                <a:ea typeface="Microsoft YaHei" panose="020B0503020204020204" pitchFamily="34" charset="-122"/>
              </a:rPr>
              <a:t>三</a:t>
            </a:r>
            <a:r>
              <a:rPr kumimoji="0" lang="zh-CN" altLang="en-US" sz="1600" dirty="0">
                <a:solidFill>
                  <a:srgbClr val="656D8D"/>
                </a:solidFill>
                <a:latin typeface="Microsoft YaHei" panose="020B0503020204020204" pitchFamily="34" charset="-122"/>
                <a:ea typeface="Microsoft YaHei" panose="020B0503020204020204" pitchFamily="34" charset="-122"/>
              </a:rPr>
              <a:t>层交换机”而不称为“交换路由器”， 原因就在于此。</a:t>
            </a:r>
          </a:p>
          <a:p>
            <a:pPr>
              <a:lnSpc>
                <a:spcPct val="150000"/>
              </a:lnSpc>
            </a:pPr>
            <a:r>
              <a:rPr kumimoji="0" lang="zh-CN" altLang="en-US" sz="1600" dirty="0">
                <a:solidFill>
                  <a:srgbClr val="656D8D"/>
                </a:solidFill>
                <a:latin typeface="Microsoft YaHei" panose="020B0503020204020204" pitchFamily="34" charset="-122"/>
                <a:ea typeface="Microsoft YaHei" panose="020B0503020204020204" pitchFamily="34" charset="-122"/>
              </a:rPr>
              <a:t>（</a:t>
            </a:r>
            <a:r>
              <a:rPr kumimoji="0" lang="en-US" altLang="zh-CN" sz="1600" dirty="0">
                <a:solidFill>
                  <a:srgbClr val="656D8D"/>
                </a:solidFill>
                <a:latin typeface="Microsoft YaHei" panose="020B0503020204020204" pitchFamily="34" charset="-122"/>
                <a:ea typeface="Microsoft YaHei" panose="020B0503020204020204" pitchFamily="34" charset="-122"/>
              </a:rPr>
              <a:t>2</a:t>
            </a:r>
            <a:r>
              <a:rPr kumimoji="0" lang="zh-CN" altLang="en-US" sz="1600" dirty="0">
                <a:solidFill>
                  <a:srgbClr val="656D8D"/>
                </a:solidFill>
                <a:latin typeface="Microsoft YaHei" panose="020B0503020204020204" pitchFamily="34" charset="-122"/>
                <a:ea typeface="Microsoft YaHei" panose="020B0503020204020204" pitchFamily="34" charset="-122"/>
              </a:rPr>
              <a:t>）性能不同</a:t>
            </a:r>
          </a:p>
          <a:p>
            <a:pPr>
              <a:lnSpc>
                <a:spcPct val="150000"/>
              </a:lnSpc>
            </a:pPr>
            <a:r>
              <a:rPr kumimoji="0" lang="zh-CN" altLang="en-US" sz="1600" dirty="0">
                <a:solidFill>
                  <a:srgbClr val="656D8D"/>
                </a:solidFill>
                <a:latin typeface="Microsoft YaHei" panose="020B0503020204020204" pitchFamily="34" charset="-122"/>
                <a:ea typeface="Microsoft YaHei" panose="020B0503020204020204" pitchFamily="34" charset="-122"/>
              </a:rPr>
              <a:t>       在交换性能上，路由器比</a:t>
            </a:r>
            <a:r>
              <a:rPr lang="zh-CN" altLang="en-US" sz="1600" dirty="0">
                <a:solidFill>
                  <a:srgbClr val="656D8D"/>
                </a:solidFill>
                <a:latin typeface="Microsoft YaHei" panose="020B0503020204020204" pitchFamily="34" charset="-122"/>
                <a:ea typeface="Microsoft YaHei" panose="020B0503020204020204" pitchFamily="34" charset="-122"/>
              </a:rPr>
              <a:t>三</a:t>
            </a:r>
            <a:r>
              <a:rPr kumimoji="0" lang="zh-CN" altLang="en-US" sz="1600" dirty="0">
                <a:solidFill>
                  <a:srgbClr val="656D8D"/>
                </a:solidFill>
                <a:latin typeface="Microsoft YaHei" panose="020B0503020204020204" pitchFamily="34" charset="-122"/>
                <a:ea typeface="Microsoft YaHei" panose="020B0503020204020204" pitchFamily="34" charset="-122"/>
              </a:rPr>
              <a:t>层交换机的交换性能要弱很多。</a:t>
            </a:r>
          </a:p>
        </p:txBody>
      </p:sp>
    </p:spTree>
    <p:extLst>
      <p:ext uri="{BB962C8B-B14F-4D97-AF65-F5344CB8AC3E}">
        <p14:creationId xmlns:p14="http://schemas.microsoft.com/office/powerpoint/2010/main" val="910111938"/>
      </p:ext>
    </p:extLst>
  </p:cSld>
  <p:clrMapOvr>
    <a:masterClrMapping/>
  </p:clrMapOvr>
  <p:transition spd="slow">
    <p:push/>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a:t>
            </a:r>
            <a:r>
              <a:rPr lang="zh-CN" altLang="en-US" sz="2400" dirty="0"/>
              <a:t>相关知识</a:t>
            </a:r>
            <a:endParaRPr lang="zh-CN" altLang="en-US" dirty="0"/>
          </a:p>
        </p:txBody>
      </p:sp>
      <p:grpSp>
        <p:nvGrpSpPr>
          <p:cNvPr id="11" name="组合 10"/>
          <p:cNvGrpSpPr/>
          <p:nvPr/>
        </p:nvGrpSpPr>
        <p:grpSpPr>
          <a:xfrm flipH="1">
            <a:off x="536575" y="5487035"/>
            <a:ext cx="10937875" cy="1123950"/>
            <a:chOff x="1325" y="8641"/>
            <a:chExt cx="17225" cy="1770"/>
          </a:xfrm>
        </p:grpSpPr>
        <p:sp>
          <p:nvSpPr>
            <p:cNvPr id="13" name="矩形 12"/>
            <p:cNvSpPr/>
            <p:nvPr/>
          </p:nvSpPr>
          <p:spPr>
            <a:xfrm flipV="1">
              <a:off x="2093" y="10339"/>
              <a:ext cx="16457"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
        <p:nvSpPr>
          <p:cNvPr id="4" name="矩形 3">
            <a:extLst>
              <a:ext uri="{FF2B5EF4-FFF2-40B4-BE49-F238E27FC236}">
                <a16:creationId xmlns:a16="http://schemas.microsoft.com/office/drawing/2014/main" id="{92700DAF-AA2D-3F60-0BA0-BA865C0C06E9}"/>
              </a:ext>
            </a:extLst>
          </p:cNvPr>
          <p:cNvSpPr/>
          <p:nvPr/>
        </p:nvSpPr>
        <p:spPr>
          <a:xfrm>
            <a:off x="897534" y="1524794"/>
            <a:ext cx="10422332" cy="2646878"/>
          </a:xfrm>
          <a:prstGeom prst="rect">
            <a:avLst/>
          </a:prstGeom>
        </p:spPr>
        <p:txBody>
          <a:bodyPr wrap="square">
            <a:spAutoFit/>
          </a:bodyPr>
          <a:lstStyle/>
          <a:p>
            <a:r>
              <a:rPr lang="zh-CN" altLang="en-US" dirty="0">
                <a:solidFill>
                  <a:srgbClr val="656D8D"/>
                </a:solidFill>
                <a:latin typeface="+mn-ea"/>
              </a:rPr>
              <a:t>三</a:t>
            </a:r>
            <a:r>
              <a:rPr kumimoji="0" lang="zh-CN" altLang="en-US" dirty="0">
                <a:solidFill>
                  <a:srgbClr val="656D8D"/>
                </a:solidFill>
                <a:latin typeface="+mn-ea"/>
              </a:rPr>
              <a:t>层交换机的</a:t>
            </a:r>
            <a:r>
              <a:rPr kumimoji="0" lang="en" altLang="zh-CN" dirty="0">
                <a:solidFill>
                  <a:srgbClr val="656D8D"/>
                </a:solidFill>
                <a:latin typeface="+mn-ea"/>
              </a:rPr>
              <a:t>VLAN</a:t>
            </a:r>
            <a:r>
              <a:rPr kumimoji="0" lang="zh-CN" altLang="en-US" dirty="0">
                <a:solidFill>
                  <a:srgbClr val="656D8D"/>
                </a:solidFill>
                <a:latin typeface="+mn-ea"/>
              </a:rPr>
              <a:t>概述：</a:t>
            </a:r>
            <a:endParaRPr kumimoji="0" lang="en-US" altLang="zh-CN" dirty="0">
              <a:solidFill>
                <a:srgbClr val="656D8D"/>
              </a:solidFill>
              <a:latin typeface="+mn-ea"/>
            </a:endParaRPr>
          </a:p>
          <a:p>
            <a:endParaRPr kumimoji="0" lang="en-US" altLang="zh-CN" dirty="0">
              <a:solidFill>
                <a:srgbClr val="656D8D"/>
              </a:solidFill>
              <a:latin typeface="+mn-ea"/>
            </a:endParaRPr>
          </a:p>
          <a:p>
            <a:r>
              <a:rPr kumimoji="0" lang="zh-CN" altLang="en-US" dirty="0">
                <a:solidFill>
                  <a:srgbClr val="656D8D"/>
                </a:solidFill>
                <a:latin typeface="+mn-ea"/>
              </a:rPr>
              <a:t>      </a:t>
            </a:r>
            <a:r>
              <a:rPr kumimoji="0" lang="zh-CN" altLang="en-US" sz="1800" dirty="0">
                <a:solidFill>
                  <a:srgbClr val="656D8D"/>
                </a:solidFill>
                <a:latin typeface="+mn-ea"/>
              </a:rPr>
              <a:t>在</a:t>
            </a:r>
            <a:r>
              <a:rPr lang="zh-CN" altLang="en-US" sz="1800" dirty="0">
                <a:solidFill>
                  <a:srgbClr val="656D8D"/>
                </a:solidFill>
                <a:latin typeface="+mn-ea"/>
              </a:rPr>
              <a:t>三</a:t>
            </a:r>
            <a:r>
              <a:rPr kumimoji="0" lang="zh-CN" altLang="en-US" sz="1800" dirty="0">
                <a:solidFill>
                  <a:srgbClr val="656D8D"/>
                </a:solidFill>
                <a:latin typeface="+mn-ea"/>
              </a:rPr>
              <a:t>层交换机中，</a:t>
            </a:r>
            <a:r>
              <a:rPr kumimoji="0" lang="en-US" altLang="zh-CN" sz="1800" dirty="0">
                <a:solidFill>
                  <a:srgbClr val="656D8D"/>
                </a:solidFill>
                <a:latin typeface="+mn-ea"/>
              </a:rPr>
              <a:t>VLAN</a:t>
            </a:r>
            <a:r>
              <a:rPr kumimoji="0" lang="zh-CN" altLang="en-US" sz="1800" dirty="0">
                <a:solidFill>
                  <a:srgbClr val="656D8D"/>
                </a:solidFill>
                <a:latin typeface="+mn-ea"/>
              </a:rPr>
              <a:t>的原理与</a:t>
            </a:r>
            <a:r>
              <a:rPr lang="zh-CN" altLang="en-US" sz="1800" dirty="0">
                <a:solidFill>
                  <a:srgbClr val="656D8D"/>
                </a:solidFill>
                <a:latin typeface="+mn-ea"/>
              </a:rPr>
              <a:t>二</a:t>
            </a:r>
            <a:r>
              <a:rPr kumimoji="0" lang="zh-CN" altLang="en-US" sz="1800" dirty="0">
                <a:solidFill>
                  <a:srgbClr val="656D8D"/>
                </a:solidFill>
                <a:latin typeface="+mn-ea"/>
              </a:rPr>
              <a:t>层交换机中是相同的。但有一点要注意的是，如果一个端口所连接的主机想要和它不在同一个</a:t>
            </a:r>
            <a:r>
              <a:rPr kumimoji="0" lang="en-US" altLang="zh-CN" sz="1800" dirty="0">
                <a:solidFill>
                  <a:srgbClr val="656D8D"/>
                </a:solidFill>
                <a:latin typeface="+mn-ea"/>
              </a:rPr>
              <a:t>VLAN</a:t>
            </a:r>
            <a:r>
              <a:rPr kumimoji="0" lang="zh-CN" altLang="en-US" sz="1800" dirty="0">
                <a:solidFill>
                  <a:srgbClr val="656D8D"/>
                </a:solidFill>
                <a:latin typeface="+mn-ea"/>
              </a:rPr>
              <a:t>的主机通信时，则必须通过一个</a:t>
            </a:r>
            <a:r>
              <a:rPr lang="zh-CN" altLang="en-US" sz="1800" dirty="0">
                <a:solidFill>
                  <a:srgbClr val="656D8D"/>
                </a:solidFill>
                <a:latin typeface="+mn-ea"/>
              </a:rPr>
              <a:t>三</a:t>
            </a:r>
            <a:r>
              <a:rPr kumimoji="0" lang="zh-CN" altLang="en-US" sz="1800" dirty="0">
                <a:solidFill>
                  <a:srgbClr val="656D8D"/>
                </a:solidFill>
                <a:latin typeface="+mn-ea"/>
              </a:rPr>
              <a:t>层设备（路由器或者</a:t>
            </a:r>
            <a:r>
              <a:rPr lang="zh-CN" altLang="en-US" sz="1800" dirty="0">
                <a:solidFill>
                  <a:srgbClr val="656D8D"/>
                </a:solidFill>
                <a:latin typeface="+mn-ea"/>
              </a:rPr>
              <a:t>三</a:t>
            </a:r>
            <a:r>
              <a:rPr kumimoji="0" lang="zh-CN" altLang="en-US" sz="1800" dirty="0">
                <a:solidFill>
                  <a:srgbClr val="656D8D"/>
                </a:solidFill>
                <a:latin typeface="+mn-ea"/>
              </a:rPr>
              <a:t>层交换机）。</a:t>
            </a:r>
            <a:r>
              <a:rPr lang="zh-CN" altLang="en-US" sz="1800" dirty="0">
                <a:solidFill>
                  <a:srgbClr val="656D8D"/>
                </a:solidFill>
                <a:latin typeface="+mn-ea"/>
              </a:rPr>
              <a:t>三</a:t>
            </a:r>
            <a:r>
              <a:rPr kumimoji="0" lang="zh-CN" altLang="en-US" sz="1800" dirty="0">
                <a:solidFill>
                  <a:srgbClr val="656D8D"/>
                </a:solidFill>
                <a:latin typeface="+mn-ea"/>
              </a:rPr>
              <a:t>层交换机可以通过</a:t>
            </a:r>
            <a:r>
              <a:rPr kumimoji="0" lang="en-US" altLang="zh-CN" sz="1800" dirty="0">
                <a:solidFill>
                  <a:srgbClr val="656D8D"/>
                </a:solidFill>
                <a:latin typeface="+mn-ea"/>
              </a:rPr>
              <a:t>SVI</a:t>
            </a:r>
            <a:r>
              <a:rPr kumimoji="0" lang="zh-CN" altLang="en-US" sz="1800" dirty="0">
                <a:solidFill>
                  <a:srgbClr val="656D8D"/>
                </a:solidFill>
                <a:latin typeface="+mn-ea"/>
              </a:rPr>
              <a:t>接口（</a:t>
            </a:r>
            <a:r>
              <a:rPr kumimoji="0" lang="en-US" altLang="zh-CN" sz="1800" dirty="0">
                <a:solidFill>
                  <a:srgbClr val="656D8D"/>
                </a:solidFill>
                <a:latin typeface="+mn-ea"/>
              </a:rPr>
              <a:t>Switch Virtual Interfaces</a:t>
            </a:r>
            <a:r>
              <a:rPr kumimoji="0" lang="zh-CN" altLang="en-US" sz="1800" dirty="0">
                <a:solidFill>
                  <a:srgbClr val="656D8D"/>
                </a:solidFill>
                <a:latin typeface="+mn-ea"/>
              </a:rPr>
              <a:t>交换机虚拟接口）或者</a:t>
            </a:r>
            <a:r>
              <a:rPr lang="zh-CN" altLang="en-US" sz="1800" dirty="0">
                <a:solidFill>
                  <a:srgbClr val="656D8D"/>
                </a:solidFill>
                <a:latin typeface="+mn-ea"/>
              </a:rPr>
              <a:t>三</a:t>
            </a:r>
            <a:r>
              <a:rPr kumimoji="0" lang="zh-CN" altLang="en-US" sz="1800" dirty="0">
                <a:solidFill>
                  <a:srgbClr val="656D8D"/>
                </a:solidFill>
                <a:latin typeface="+mn-ea"/>
              </a:rPr>
              <a:t>层物理接口来进行</a:t>
            </a:r>
            <a:r>
              <a:rPr kumimoji="0" lang="en-US" altLang="zh-CN" sz="1800" dirty="0">
                <a:solidFill>
                  <a:srgbClr val="656D8D"/>
                </a:solidFill>
                <a:latin typeface="+mn-ea"/>
              </a:rPr>
              <a:t>VLAN</a:t>
            </a:r>
            <a:r>
              <a:rPr kumimoji="0" lang="zh-CN" altLang="en-US" sz="1800" dirty="0">
                <a:solidFill>
                  <a:srgbClr val="656D8D"/>
                </a:solidFill>
                <a:latin typeface="+mn-ea"/>
              </a:rPr>
              <a:t>间的</a:t>
            </a:r>
            <a:r>
              <a:rPr kumimoji="0" lang="en-US" altLang="zh-CN" sz="1800" dirty="0">
                <a:solidFill>
                  <a:srgbClr val="656D8D"/>
                </a:solidFill>
                <a:latin typeface="+mn-ea"/>
              </a:rPr>
              <a:t>IP</a:t>
            </a:r>
            <a:r>
              <a:rPr kumimoji="0" lang="zh-CN" altLang="en-US" sz="1800" dirty="0">
                <a:solidFill>
                  <a:srgbClr val="656D8D"/>
                </a:solidFill>
                <a:latin typeface="+mn-ea"/>
              </a:rPr>
              <a:t>路由。</a:t>
            </a:r>
            <a:endParaRPr kumimoji="0" lang="en-US" altLang="zh-CN" sz="1800" dirty="0">
              <a:solidFill>
                <a:srgbClr val="656D8D"/>
              </a:solidFill>
              <a:latin typeface="+mn-ea"/>
            </a:endParaRPr>
          </a:p>
          <a:p>
            <a:endParaRPr kumimoji="0" lang="zh-CN" altLang="en-US" dirty="0">
              <a:solidFill>
                <a:srgbClr val="656D8D"/>
              </a:solidFill>
              <a:latin typeface="+mn-ea"/>
            </a:endParaRPr>
          </a:p>
          <a:p>
            <a:endParaRPr kumimoji="0" lang="zh-CN" altLang="en-US" sz="1600" dirty="0">
              <a:solidFill>
                <a:srgbClr val="656D8D"/>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133245484"/>
      </p:ext>
    </p:extLst>
  </p:cSld>
  <p:clrMapOvr>
    <a:masterClrMapping/>
  </p:clrMapOvr>
  <p:transition spd="slow">
    <p:push/>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a:t>
            </a:r>
            <a:r>
              <a:rPr lang="zh-CN" altLang="en-US" sz="2000" dirty="0"/>
              <a:t>相关知识</a:t>
            </a:r>
            <a:endParaRPr lang="zh-CN" altLang="en-US" dirty="0"/>
          </a:p>
        </p:txBody>
      </p:sp>
      <p:sp>
        <p:nvSpPr>
          <p:cNvPr id="4" name="矩形 3">
            <a:extLst>
              <a:ext uri="{FF2B5EF4-FFF2-40B4-BE49-F238E27FC236}">
                <a16:creationId xmlns:a16="http://schemas.microsoft.com/office/drawing/2014/main" id="{B702F33B-5553-7224-8C66-788CD4775416}"/>
              </a:ext>
            </a:extLst>
          </p:cNvPr>
          <p:cNvSpPr/>
          <p:nvPr/>
        </p:nvSpPr>
        <p:spPr>
          <a:xfrm>
            <a:off x="774700" y="915194"/>
            <a:ext cx="10422332" cy="6601807"/>
          </a:xfrm>
          <a:prstGeom prst="rect">
            <a:avLst/>
          </a:prstGeom>
        </p:spPr>
        <p:txBody>
          <a:bodyPr wrap="square">
            <a:spAutoFit/>
          </a:bodyPr>
          <a:lstStyle/>
          <a:p>
            <a:r>
              <a:rPr kumimoji="0" lang="zh-CN" altLang="en-US" dirty="0">
                <a:solidFill>
                  <a:srgbClr val="656D8D"/>
                </a:solidFill>
                <a:latin typeface="+mn-ea"/>
              </a:rPr>
              <a:t>三层交换机通过</a:t>
            </a:r>
            <a:r>
              <a:rPr kumimoji="0" lang="en" altLang="zh-CN" dirty="0">
                <a:solidFill>
                  <a:srgbClr val="656D8D"/>
                </a:solidFill>
                <a:latin typeface="+mn-ea"/>
              </a:rPr>
              <a:t>SVI</a:t>
            </a:r>
            <a:r>
              <a:rPr kumimoji="0" lang="zh-CN" altLang="en-US" dirty="0">
                <a:solidFill>
                  <a:srgbClr val="656D8D"/>
                </a:solidFill>
                <a:latin typeface="+mn-ea"/>
              </a:rPr>
              <a:t>接口实现</a:t>
            </a:r>
            <a:r>
              <a:rPr kumimoji="0" lang="en" altLang="zh-CN" dirty="0">
                <a:solidFill>
                  <a:srgbClr val="656D8D"/>
                </a:solidFill>
                <a:latin typeface="+mn-ea"/>
              </a:rPr>
              <a:t>VLAN</a:t>
            </a:r>
            <a:r>
              <a:rPr kumimoji="0" lang="zh-CN" altLang="en-US" dirty="0">
                <a:solidFill>
                  <a:srgbClr val="656D8D"/>
                </a:solidFill>
                <a:latin typeface="+mn-ea"/>
              </a:rPr>
              <a:t>间的路由 </a:t>
            </a:r>
            <a:endParaRPr kumimoji="0" lang="en-US" altLang="zh-CN" dirty="0">
              <a:solidFill>
                <a:srgbClr val="656D8D"/>
              </a:solidFill>
              <a:latin typeface="+mn-ea"/>
            </a:endParaRPr>
          </a:p>
          <a:p>
            <a:endParaRPr kumimoji="0" lang="en-US" altLang="zh-CN" dirty="0">
              <a:solidFill>
                <a:srgbClr val="656D8D"/>
              </a:solidFill>
              <a:latin typeface="+mn-ea"/>
            </a:endParaRPr>
          </a:p>
          <a:p>
            <a:r>
              <a:rPr kumimoji="0" lang="zh-CN" altLang="en-US" sz="1800" dirty="0">
                <a:solidFill>
                  <a:srgbClr val="656D8D"/>
                </a:solidFill>
                <a:latin typeface="+mn-ea"/>
              </a:rPr>
              <a:t>三层交换机通过</a:t>
            </a:r>
            <a:r>
              <a:rPr kumimoji="0" lang="en" altLang="zh-CN" sz="1800" dirty="0">
                <a:solidFill>
                  <a:srgbClr val="656D8D"/>
                </a:solidFill>
                <a:latin typeface="+mn-ea"/>
              </a:rPr>
              <a:t>SVI</a:t>
            </a:r>
            <a:r>
              <a:rPr kumimoji="0" lang="zh-CN" altLang="en-US" sz="1800" dirty="0">
                <a:solidFill>
                  <a:srgbClr val="656D8D"/>
                </a:solidFill>
                <a:latin typeface="+mn-ea"/>
              </a:rPr>
              <a:t>接口实现</a:t>
            </a:r>
            <a:r>
              <a:rPr kumimoji="0" lang="en" altLang="zh-CN" sz="1800" dirty="0">
                <a:solidFill>
                  <a:srgbClr val="656D8D"/>
                </a:solidFill>
                <a:latin typeface="+mn-ea"/>
              </a:rPr>
              <a:t>VLAN</a:t>
            </a:r>
            <a:r>
              <a:rPr kumimoji="0" lang="zh-CN" altLang="en-US" sz="1800" dirty="0">
                <a:solidFill>
                  <a:srgbClr val="656D8D"/>
                </a:solidFill>
                <a:latin typeface="+mn-ea"/>
              </a:rPr>
              <a:t>间的路由的步骤如下：</a:t>
            </a:r>
            <a:endParaRPr kumimoji="0" lang="en-US" altLang="zh-CN" sz="1800" dirty="0">
              <a:solidFill>
                <a:srgbClr val="656D8D"/>
              </a:solidFill>
              <a:latin typeface="+mn-ea"/>
            </a:endParaRPr>
          </a:p>
          <a:p>
            <a:pPr>
              <a:lnSpc>
                <a:spcPct val="150000"/>
              </a:lnSpc>
            </a:pPr>
            <a:r>
              <a:rPr kumimoji="0" lang="zh-CN" altLang="en-US" sz="1400" dirty="0">
                <a:solidFill>
                  <a:srgbClr val="656D8D"/>
                </a:solidFill>
                <a:latin typeface="+mn-ea"/>
              </a:rPr>
              <a:t>（</a:t>
            </a:r>
            <a:r>
              <a:rPr kumimoji="0" lang="en-US" altLang="zh-CN" sz="1400" dirty="0">
                <a:solidFill>
                  <a:srgbClr val="656D8D"/>
                </a:solidFill>
                <a:latin typeface="+mn-ea"/>
              </a:rPr>
              <a:t>1</a:t>
            </a:r>
            <a:r>
              <a:rPr kumimoji="0" lang="zh-CN" altLang="en-US" sz="1400" dirty="0">
                <a:solidFill>
                  <a:srgbClr val="656D8D"/>
                </a:solidFill>
                <a:latin typeface="+mn-ea"/>
              </a:rPr>
              <a:t>）创建</a:t>
            </a:r>
            <a:r>
              <a:rPr kumimoji="0" lang="en" altLang="zh-CN" sz="1400" dirty="0">
                <a:solidFill>
                  <a:srgbClr val="656D8D"/>
                </a:solidFill>
                <a:latin typeface="+mn-ea"/>
              </a:rPr>
              <a:t>VLAN</a:t>
            </a:r>
          </a:p>
          <a:p>
            <a:pPr>
              <a:lnSpc>
                <a:spcPct val="150000"/>
              </a:lnSpc>
            </a:pPr>
            <a:r>
              <a:rPr kumimoji="0" lang="zh-CN" altLang="en-US" sz="1400" dirty="0">
                <a:solidFill>
                  <a:srgbClr val="656D8D"/>
                </a:solidFill>
                <a:latin typeface="+mn-ea"/>
              </a:rPr>
              <a:t>      </a:t>
            </a:r>
            <a:r>
              <a:rPr kumimoji="0" lang="en" altLang="zh-CN" sz="1400" dirty="0">
                <a:solidFill>
                  <a:srgbClr val="656D8D"/>
                </a:solidFill>
                <a:latin typeface="+mn-ea"/>
              </a:rPr>
              <a:t>&lt;Huawei&gt;system-view</a:t>
            </a:r>
          </a:p>
          <a:p>
            <a:pPr>
              <a:lnSpc>
                <a:spcPct val="150000"/>
              </a:lnSpc>
            </a:pPr>
            <a:r>
              <a:rPr kumimoji="0" lang="zh-CN" altLang="en-US" sz="1400" dirty="0">
                <a:solidFill>
                  <a:srgbClr val="656D8D"/>
                </a:solidFill>
                <a:latin typeface="+mn-ea"/>
              </a:rPr>
              <a:t>      </a:t>
            </a:r>
            <a:r>
              <a:rPr kumimoji="0" lang="en" altLang="zh-CN" sz="1400" dirty="0">
                <a:solidFill>
                  <a:srgbClr val="656D8D"/>
                </a:solidFill>
                <a:latin typeface="+mn-ea"/>
              </a:rPr>
              <a:t>[Huawei] </a:t>
            </a:r>
            <a:r>
              <a:rPr kumimoji="0" lang="en" altLang="zh-CN" sz="1400" dirty="0" err="1">
                <a:solidFill>
                  <a:srgbClr val="656D8D"/>
                </a:solidFill>
                <a:latin typeface="+mn-ea"/>
              </a:rPr>
              <a:t>vlan</a:t>
            </a:r>
            <a:r>
              <a:rPr kumimoji="0" lang="en" altLang="zh-CN" sz="1400" dirty="0">
                <a:solidFill>
                  <a:srgbClr val="656D8D"/>
                </a:solidFill>
                <a:latin typeface="+mn-ea"/>
              </a:rPr>
              <a:t>  [</a:t>
            </a:r>
            <a:r>
              <a:rPr kumimoji="0" lang="en" altLang="zh-CN" sz="1400" dirty="0" err="1">
                <a:solidFill>
                  <a:srgbClr val="656D8D"/>
                </a:solidFill>
                <a:latin typeface="+mn-ea"/>
              </a:rPr>
              <a:t>vlan</a:t>
            </a:r>
            <a:r>
              <a:rPr kumimoji="0" lang="en" altLang="zh-CN" sz="1400" dirty="0">
                <a:solidFill>
                  <a:srgbClr val="656D8D"/>
                </a:solidFill>
                <a:latin typeface="+mn-ea"/>
              </a:rPr>
              <a:t> id]        //</a:t>
            </a:r>
            <a:r>
              <a:rPr kumimoji="0" lang="en" altLang="zh-CN" sz="1400" dirty="0" err="1">
                <a:solidFill>
                  <a:srgbClr val="656D8D"/>
                </a:solidFill>
                <a:latin typeface="+mn-ea"/>
              </a:rPr>
              <a:t>vlan</a:t>
            </a:r>
            <a:r>
              <a:rPr kumimoji="0" lang="en" altLang="zh-CN" sz="1400" dirty="0">
                <a:solidFill>
                  <a:srgbClr val="656D8D"/>
                </a:solidFill>
                <a:latin typeface="+mn-ea"/>
              </a:rPr>
              <a:t> id</a:t>
            </a:r>
            <a:r>
              <a:rPr kumimoji="0" lang="zh-CN" altLang="en-US" sz="1400" dirty="0">
                <a:solidFill>
                  <a:srgbClr val="656D8D"/>
                </a:solidFill>
                <a:latin typeface="+mn-ea"/>
              </a:rPr>
              <a:t>取值范围为</a:t>
            </a:r>
            <a:r>
              <a:rPr kumimoji="0" lang="en-US" altLang="zh-CN" sz="1400" dirty="0">
                <a:solidFill>
                  <a:srgbClr val="656D8D"/>
                </a:solidFill>
                <a:latin typeface="+mn-ea"/>
              </a:rPr>
              <a:t>1-4094</a:t>
            </a:r>
          </a:p>
          <a:p>
            <a:pPr>
              <a:lnSpc>
                <a:spcPct val="150000"/>
              </a:lnSpc>
            </a:pPr>
            <a:r>
              <a:rPr kumimoji="0" lang="zh-CN" altLang="en-US" sz="1400" dirty="0">
                <a:solidFill>
                  <a:srgbClr val="656D8D"/>
                </a:solidFill>
                <a:latin typeface="+mn-ea"/>
              </a:rPr>
              <a:t>（</a:t>
            </a:r>
            <a:r>
              <a:rPr kumimoji="0" lang="en-US" altLang="zh-CN" sz="1400" dirty="0">
                <a:solidFill>
                  <a:srgbClr val="656D8D"/>
                </a:solidFill>
                <a:latin typeface="+mn-ea"/>
              </a:rPr>
              <a:t>2</a:t>
            </a:r>
            <a:r>
              <a:rPr kumimoji="0" lang="zh-CN" altLang="en-US" sz="1400" dirty="0">
                <a:solidFill>
                  <a:srgbClr val="656D8D"/>
                </a:solidFill>
                <a:latin typeface="+mn-ea"/>
              </a:rPr>
              <a:t>）选择端口，并将端口划分到</a:t>
            </a:r>
            <a:r>
              <a:rPr kumimoji="0" lang="en" altLang="zh-CN" sz="1400" dirty="0">
                <a:solidFill>
                  <a:srgbClr val="656D8D"/>
                </a:solidFill>
                <a:latin typeface="+mn-ea"/>
              </a:rPr>
              <a:t>VLAN</a:t>
            </a:r>
            <a:r>
              <a:rPr kumimoji="0" lang="zh-CN" altLang="en-US" sz="1400" dirty="0">
                <a:solidFill>
                  <a:srgbClr val="656D8D"/>
                </a:solidFill>
                <a:latin typeface="+mn-ea"/>
              </a:rPr>
              <a:t>里</a:t>
            </a:r>
          </a:p>
          <a:p>
            <a:pPr>
              <a:lnSpc>
                <a:spcPct val="150000"/>
              </a:lnSpc>
            </a:pPr>
            <a:r>
              <a:rPr kumimoji="0" lang="zh-CN" altLang="en-US" sz="1400" dirty="0">
                <a:solidFill>
                  <a:srgbClr val="656D8D"/>
                </a:solidFill>
                <a:latin typeface="+mn-ea"/>
              </a:rPr>
              <a:t>      </a:t>
            </a:r>
            <a:r>
              <a:rPr kumimoji="0" lang="en-US" altLang="zh-CN" sz="1400" dirty="0">
                <a:solidFill>
                  <a:srgbClr val="656D8D"/>
                </a:solidFill>
                <a:latin typeface="+mn-ea"/>
              </a:rPr>
              <a:t>[</a:t>
            </a:r>
            <a:r>
              <a:rPr kumimoji="0" lang="en" altLang="zh-CN" sz="1400" dirty="0">
                <a:solidFill>
                  <a:srgbClr val="656D8D"/>
                </a:solidFill>
                <a:latin typeface="+mn-ea"/>
              </a:rPr>
              <a:t>Huawei]interface type </a:t>
            </a:r>
            <a:r>
              <a:rPr kumimoji="0" lang="en" altLang="zh-CN" sz="1400" dirty="0" err="1">
                <a:solidFill>
                  <a:srgbClr val="656D8D"/>
                </a:solidFill>
                <a:latin typeface="+mn-ea"/>
              </a:rPr>
              <a:t>mod_num</a:t>
            </a:r>
            <a:r>
              <a:rPr kumimoji="0" lang="en" altLang="zh-CN" sz="1400" dirty="0">
                <a:solidFill>
                  <a:srgbClr val="656D8D"/>
                </a:solidFill>
                <a:latin typeface="+mn-ea"/>
              </a:rPr>
              <a:t>/</a:t>
            </a:r>
            <a:r>
              <a:rPr kumimoji="0" lang="en" altLang="zh-CN" sz="1400" dirty="0" err="1">
                <a:solidFill>
                  <a:srgbClr val="656D8D"/>
                </a:solidFill>
                <a:latin typeface="+mn-ea"/>
              </a:rPr>
              <a:t>port_num</a:t>
            </a:r>
            <a:r>
              <a:rPr kumimoji="0" lang="en" altLang="zh-CN" sz="1400" dirty="0">
                <a:solidFill>
                  <a:srgbClr val="656D8D"/>
                </a:solidFill>
                <a:latin typeface="+mn-ea"/>
              </a:rPr>
              <a:t>  //</a:t>
            </a:r>
            <a:r>
              <a:rPr kumimoji="0" lang="zh-CN" altLang="en-US" sz="1400" dirty="0">
                <a:solidFill>
                  <a:srgbClr val="656D8D"/>
                </a:solidFill>
                <a:latin typeface="+mn-ea"/>
              </a:rPr>
              <a:t>选择一个端口</a:t>
            </a:r>
          </a:p>
          <a:p>
            <a:pPr>
              <a:lnSpc>
                <a:spcPct val="150000"/>
              </a:lnSpc>
            </a:pPr>
            <a:r>
              <a:rPr kumimoji="0" lang="zh-CN" altLang="en-US" sz="1400" dirty="0">
                <a:solidFill>
                  <a:srgbClr val="656D8D"/>
                </a:solidFill>
                <a:latin typeface="+mn-ea"/>
              </a:rPr>
              <a:t>      </a:t>
            </a:r>
            <a:r>
              <a:rPr kumimoji="0" lang="en-US" altLang="zh-CN" sz="1400" dirty="0">
                <a:solidFill>
                  <a:srgbClr val="656D8D"/>
                </a:solidFill>
                <a:latin typeface="+mn-ea"/>
              </a:rPr>
              <a:t>[</a:t>
            </a:r>
            <a:r>
              <a:rPr kumimoji="0" lang="en" altLang="zh-CN" sz="1400" dirty="0">
                <a:solidFill>
                  <a:srgbClr val="656D8D"/>
                </a:solidFill>
                <a:latin typeface="+mn-ea"/>
              </a:rPr>
              <a:t>Huawei]port-group </a:t>
            </a:r>
            <a:r>
              <a:rPr kumimoji="0" lang="en" altLang="zh-CN" sz="1400" dirty="0" err="1">
                <a:solidFill>
                  <a:srgbClr val="656D8D"/>
                </a:solidFill>
                <a:latin typeface="+mn-ea"/>
              </a:rPr>
              <a:t>startport-endport</a:t>
            </a:r>
            <a:endParaRPr kumimoji="0" lang="en" altLang="zh-CN" sz="1400" dirty="0">
              <a:solidFill>
                <a:srgbClr val="656D8D"/>
              </a:solidFill>
              <a:latin typeface="+mn-ea"/>
            </a:endParaRPr>
          </a:p>
          <a:p>
            <a:pPr>
              <a:lnSpc>
                <a:spcPct val="150000"/>
              </a:lnSpc>
            </a:pPr>
            <a:r>
              <a:rPr kumimoji="0" lang="zh-CN" altLang="en-US" sz="1400" dirty="0">
                <a:solidFill>
                  <a:srgbClr val="656D8D"/>
                </a:solidFill>
                <a:latin typeface="+mn-ea"/>
              </a:rPr>
              <a:t>      </a:t>
            </a:r>
            <a:r>
              <a:rPr kumimoji="0" lang="en" altLang="zh-CN" sz="1400" dirty="0">
                <a:solidFill>
                  <a:srgbClr val="656D8D"/>
                </a:solidFill>
                <a:latin typeface="+mn-ea"/>
              </a:rPr>
              <a:t>[Huawei-port-group-</a:t>
            </a:r>
            <a:r>
              <a:rPr kumimoji="0" lang="en" altLang="zh-CN" sz="1400" dirty="0" err="1">
                <a:solidFill>
                  <a:srgbClr val="656D8D"/>
                </a:solidFill>
                <a:latin typeface="+mn-ea"/>
              </a:rPr>
              <a:t>startport</a:t>
            </a:r>
            <a:r>
              <a:rPr kumimoji="0" lang="en" altLang="zh-CN" sz="1400" dirty="0">
                <a:solidFill>
                  <a:srgbClr val="656D8D"/>
                </a:solidFill>
                <a:latin typeface="+mn-ea"/>
              </a:rPr>
              <a:t>-</a:t>
            </a:r>
            <a:r>
              <a:rPr kumimoji="0" lang="en" altLang="zh-CN" sz="1400" dirty="0" err="1">
                <a:solidFill>
                  <a:srgbClr val="656D8D"/>
                </a:solidFill>
                <a:latin typeface="+mn-ea"/>
              </a:rPr>
              <a:t>endport</a:t>
            </a:r>
            <a:r>
              <a:rPr kumimoji="0" lang="en" altLang="zh-CN" sz="1400" dirty="0">
                <a:solidFill>
                  <a:srgbClr val="656D8D"/>
                </a:solidFill>
                <a:latin typeface="+mn-ea"/>
              </a:rPr>
              <a:t>]group-member type mode </a:t>
            </a:r>
            <a:r>
              <a:rPr kumimoji="0" lang="en" altLang="zh-CN" sz="1400" dirty="0" err="1">
                <a:solidFill>
                  <a:srgbClr val="656D8D"/>
                </a:solidFill>
                <a:latin typeface="+mn-ea"/>
              </a:rPr>
              <a:t>startport</a:t>
            </a:r>
            <a:r>
              <a:rPr kumimoji="0" lang="en" altLang="zh-CN" sz="1400" dirty="0">
                <a:solidFill>
                  <a:srgbClr val="656D8D"/>
                </a:solidFill>
                <a:latin typeface="+mn-ea"/>
              </a:rPr>
              <a:t> to </a:t>
            </a:r>
            <a:r>
              <a:rPr kumimoji="0" lang="en" altLang="zh-CN" sz="1400" dirty="0" err="1">
                <a:solidFill>
                  <a:srgbClr val="656D8D"/>
                </a:solidFill>
                <a:latin typeface="+mn-ea"/>
              </a:rPr>
              <a:t>endport</a:t>
            </a:r>
            <a:r>
              <a:rPr kumimoji="0" lang="en" altLang="zh-CN" sz="1400" dirty="0">
                <a:solidFill>
                  <a:srgbClr val="656D8D"/>
                </a:solidFill>
                <a:latin typeface="+mn-ea"/>
              </a:rPr>
              <a:t>     //</a:t>
            </a:r>
            <a:r>
              <a:rPr kumimoji="0" lang="zh-CN" altLang="en-US" sz="1400" dirty="0">
                <a:solidFill>
                  <a:srgbClr val="656D8D"/>
                </a:solidFill>
                <a:latin typeface="+mn-ea"/>
              </a:rPr>
              <a:t>选择一组端口</a:t>
            </a:r>
          </a:p>
          <a:p>
            <a:pPr>
              <a:lnSpc>
                <a:spcPct val="150000"/>
              </a:lnSpc>
            </a:pPr>
            <a:r>
              <a:rPr kumimoji="0" lang="zh-CN" altLang="en-US" sz="1400" dirty="0">
                <a:solidFill>
                  <a:srgbClr val="656D8D"/>
                </a:solidFill>
                <a:latin typeface="+mn-ea"/>
              </a:rPr>
              <a:t>      </a:t>
            </a:r>
            <a:r>
              <a:rPr kumimoji="0" lang="en-US" altLang="zh-CN" sz="1400" dirty="0">
                <a:solidFill>
                  <a:srgbClr val="656D8D"/>
                </a:solidFill>
                <a:latin typeface="+mn-ea"/>
              </a:rPr>
              <a:t>[</a:t>
            </a:r>
            <a:r>
              <a:rPr kumimoji="0" lang="en" altLang="zh-CN" sz="1400" dirty="0">
                <a:solidFill>
                  <a:srgbClr val="656D8D"/>
                </a:solidFill>
                <a:latin typeface="+mn-ea"/>
              </a:rPr>
              <a:t>Huawei]port link-type access</a:t>
            </a:r>
          </a:p>
          <a:p>
            <a:pPr>
              <a:lnSpc>
                <a:spcPct val="150000"/>
              </a:lnSpc>
            </a:pPr>
            <a:r>
              <a:rPr kumimoji="0" lang="zh-CN" altLang="en-US" sz="1400" dirty="0">
                <a:solidFill>
                  <a:srgbClr val="656D8D"/>
                </a:solidFill>
                <a:latin typeface="+mn-ea"/>
              </a:rPr>
              <a:t>      </a:t>
            </a:r>
            <a:r>
              <a:rPr kumimoji="0" lang="en" altLang="zh-CN" sz="1400" dirty="0">
                <a:solidFill>
                  <a:srgbClr val="656D8D"/>
                </a:solidFill>
                <a:latin typeface="+mn-ea"/>
              </a:rPr>
              <a:t>[Huawei]port default </a:t>
            </a:r>
            <a:r>
              <a:rPr kumimoji="0" lang="en" altLang="zh-CN" sz="1400" dirty="0" err="1">
                <a:solidFill>
                  <a:srgbClr val="656D8D"/>
                </a:solidFill>
                <a:latin typeface="+mn-ea"/>
              </a:rPr>
              <a:t>vlan</a:t>
            </a:r>
            <a:r>
              <a:rPr kumimoji="0" lang="en" altLang="zh-CN" sz="1400" dirty="0">
                <a:solidFill>
                  <a:srgbClr val="656D8D"/>
                </a:solidFill>
                <a:latin typeface="+mn-ea"/>
              </a:rPr>
              <a:t>  [</a:t>
            </a:r>
            <a:r>
              <a:rPr kumimoji="0" lang="en" altLang="zh-CN" sz="1400" dirty="0" err="1">
                <a:solidFill>
                  <a:srgbClr val="656D8D"/>
                </a:solidFill>
                <a:latin typeface="+mn-ea"/>
              </a:rPr>
              <a:t>vlan</a:t>
            </a:r>
            <a:r>
              <a:rPr kumimoji="0" lang="en" altLang="zh-CN" sz="1400" dirty="0">
                <a:solidFill>
                  <a:srgbClr val="656D8D"/>
                </a:solidFill>
                <a:latin typeface="+mn-ea"/>
              </a:rPr>
              <a:t> id]</a:t>
            </a:r>
          </a:p>
          <a:p>
            <a:pPr>
              <a:lnSpc>
                <a:spcPct val="150000"/>
              </a:lnSpc>
            </a:pPr>
            <a:r>
              <a:rPr kumimoji="0" lang="zh-CN" altLang="en-US" sz="1400" dirty="0">
                <a:solidFill>
                  <a:srgbClr val="656D8D"/>
                </a:solidFill>
                <a:latin typeface="+mn-ea"/>
              </a:rPr>
              <a:t>（</a:t>
            </a:r>
            <a:r>
              <a:rPr lang="en-US" altLang="zh-CN" sz="1400" dirty="0">
                <a:solidFill>
                  <a:srgbClr val="656D8D"/>
                </a:solidFill>
                <a:latin typeface="+mn-ea"/>
              </a:rPr>
              <a:t>3</a:t>
            </a:r>
            <a:r>
              <a:rPr kumimoji="0" lang="zh-CN" altLang="en-US" sz="1400" dirty="0">
                <a:solidFill>
                  <a:srgbClr val="656D8D"/>
                </a:solidFill>
                <a:latin typeface="+mn-ea"/>
              </a:rPr>
              <a:t>）进入</a:t>
            </a:r>
            <a:r>
              <a:rPr kumimoji="0" lang="en" altLang="zh-CN" sz="1400" dirty="0">
                <a:solidFill>
                  <a:srgbClr val="656D8D"/>
                </a:solidFill>
                <a:latin typeface="+mn-ea"/>
              </a:rPr>
              <a:t>VLAN</a:t>
            </a:r>
            <a:r>
              <a:rPr kumimoji="0" lang="zh-CN" altLang="en-US" sz="1400" dirty="0">
                <a:solidFill>
                  <a:srgbClr val="656D8D"/>
                </a:solidFill>
                <a:latin typeface="+mn-ea"/>
              </a:rPr>
              <a:t>虚接口，并为其配置</a:t>
            </a:r>
            <a:r>
              <a:rPr kumimoji="0" lang="en" altLang="zh-CN" sz="1400" dirty="0">
                <a:solidFill>
                  <a:srgbClr val="656D8D"/>
                </a:solidFill>
                <a:latin typeface="+mn-ea"/>
              </a:rPr>
              <a:t>IP</a:t>
            </a:r>
            <a:r>
              <a:rPr kumimoji="0" lang="zh-CN" altLang="en-US" sz="1400" dirty="0">
                <a:solidFill>
                  <a:srgbClr val="656D8D"/>
                </a:solidFill>
                <a:latin typeface="+mn-ea"/>
              </a:rPr>
              <a:t>地址</a:t>
            </a:r>
          </a:p>
          <a:p>
            <a:pPr>
              <a:lnSpc>
                <a:spcPct val="150000"/>
              </a:lnSpc>
            </a:pPr>
            <a:r>
              <a:rPr kumimoji="0" lang="zh-CN" altLang="en-US" sz="1400" dirty="0">
                <a:solidFill>
                  <a:srgbClr val="656D8D"/>
                </a:solidFill>
                <a:latin typeface="+mn-ea"/>
              </a:rPr>
              <a:t>      </a:t>
            </a:r>
            <a:r>
              <a:rPr kumimoji="0" lang="en-US" altLang="zh-CN" sz="1400" dirty="0">
                <a:solidFill>
                  <a:srgbClr val="656D8D"/>
                </a:solidFill>
                <a:latin typeface="+mn-ea"/>
              </a:rPr>
              <a:t>[</a:t>
            </a:r>
            <a:r>
              <a:rPr kumimoji="0" lang="en" altLang="zh-CN" sz="1400" dirty="0">
                <a:solidFill>
                  <a:srgbClr val="656D8D"/>
                </a:solidFill>
                <a:latin typeface="+mn-ea"/>
              </a:rPr>
              <a:t>Huawei]interface </a:t>
            </a:r>
            <a:r>
              <a:rPr kumimoji="0" lang="en" altLang="zh-CN" sz="1400" dirty="0" err="1">
                <a:solidFill>
                  <a:srgbClr val="656D8D"/>
                </a:solidFill>
                <a:latin typeface="+mn-ea"/>
              </a:rPr>
              <a:t>vlanif</a:t>
            </a:r>
            <a:r>
              <a:rPr kumimoji="0" lang="en" altLang="zh-CN" sz="1400" dirty="0">
                <a:solidFill>
                  <a:srgbClr val="656D8D"/>
                </a:solidFill>
                <a:latin typeface="+mn-ea"/>
              </a:rPr>
              <a:t> </a:t>
            </a:r>
            <a:r>
              <a:rPr kumimoji="0" lang="en" altLang="zh-CN" sz="1400" dirty="0" err="1">
                <a:solidFill>
                  <a:srgbClr val="656D8D"/>
                </a:solidFill>
                <a:latin typeface="+mn-ea"/>
              </a:rPr>
              <a:t>vlan</a:t>
            </a:r>
            <a:r>
              <a:rPr kumimoji="0" lang="en" altLang="zh-CN" sz="1400" dirty="0">
                <a:solidFill>
                  <a:srgbClr val="656D8D"/>
                </a:solidFill>
                <a:latin typeface="+mn-ea"/>
              </a:rPr>
              <a:t>-id</a:t>
            </a:r>
          </a:p>
          <a:p>
            <a:pPr>
              <a:lnSpc>
                <a:spcPct val="150000"/>
              </a:lnSpc>
            </a:pPr>
            <a:r>
              <a:rPr kumimoji="0" lang="zh-CN" altLang="en-US" sz="1400" dirty="0">
                <a:solidFill>
                  <a:srgbClr val="656D8D"/>
                </a:solidFill>
                <a:latin typeface="+mn-ea"/>
              </a:rPr>
              <a:t>      </a:t>
            </a:r>
            <a:r>
              <a:rPr kumimoji="0" lang="en" altLang="zh-CN" sz="1400" dirty="0">
                <a:solidFill>
                  <a:srgbClr val="656D8D"/>
                </a:solidFill>
                <a:latin typeface="+mn-ea"/>
              </a:rPr>
              <a:t>[Huawei]</a:t>
            </a:r>
            <a:r>
              <a:rPr kumimoji="0" lang="en" altLang="zh-CN" sz="1400" dirty="0" err="1">
                <a:solidFill>
                  <a:srgbClr val="656D8D"/>
                </a:solidFill>
                <a:latin typeface="+mn-ea"/>
              </a:rPr>
              <a:t>ip</a:t>
            </a:r>
            <a:r>
              <a:rPr kumimoji="0" lang="en" altLang="zh-CN" sz="1400" dirty="0">
                <a:solidFill>
                  <a:srgbClr val="656D8D"/>
                </a:solidFill>
                <a:latin typeface="+mn-ea"/>
              </a:rPr>
              <a:t> address address netmask</a:t>
            </a:r>
          </a:p>
          <a:p>
            <a:pPr>
              <a:lnSpc>
                <a:spcPct val="150000"/>
              </a:lnSpc>
            </a:pPr>
            <a:r>
              <a:rPr kumimoji="0" lang="zh-CN" altLang="en-US" sz="1400" dirty="0">
                <a:solidFill>
                  <a:srgbClr val="656D8D"/>
                </a:solidFill>
                <a:latin typeface="+mn-ea"/>
              </a:rPr>
              <a:t>（</a:t>
            </a:r>
            <a:r>
              <a:rPr kumimoji="0" lang="en" altLang="zh-CN" sz="1400" dirty="0">
                <a:solidFill>
                  <a:srgbClr val="656D8D"/>
                </a:solidFill>
                <a:latin typeface="+mn-ea"/>
              </a:rPr>
              <a:t>4</a:t>
            </a:r>
            <a:r>
              <a:rPr kumimoji="0" lang="zh-CN" altLang="en" sz="1400" dirty="0">
                <a:solidFill>
                  <a:srgbClr val="656D8D"/>
                </a:solidFill>
                <a:latin typeface="+mn-ea"/>
              </a:rPr>
              <a:t>）</a:t>
            </a:r>
            <a:r>
              <a:rPr kumimoji="0" lang="zh-CN" altLang="en-US" sz="1400" dirty="0">
                <a:solidFill>
                  <a:srgbClr val="656D8D"/>
                </a:solidFill>
                <a:latin typeface="+mn-ea"/>
              </a:rPr>
              <a:t>验证</a:t>
            </a:r>
          </a:p>
          <a:p>
            <a:pPr>
              <a:lnSpc>
                <a:spcPct val="150000"/>
              </a:lnSpc>
            </a:pPr>
            <a:r>
              <a:rPr kumimoji="0" lang="zh-CN" altLang="en-US" sz="1400" dirty="0">
                <a:solidFill>
                  <a:srgbClr val="656D8D"/>
                </a:solidFill>
                <a:latin typeface="+mn-ea"/>
              </a:rPr>
              <a:t>      </a:t>
            </a:r>
            <a:r>
              <a:rPr kumimoji="0" lang="en-US" altLang="zh-CN" sz="1400" dirty="0">
                <a:solidFill>
                  <a:srgbClr val="656D8D"/>
                </a:solidFill>
                <a:latin typeface="+mn-ea"/>
              </a:rPr>
              <a:t>[</a:t>
            </a:r>
            <a:r>
              <a:rPr kumimoji="0" lang="en" altLang="zh-CN" sz="1400" dirty="0">
                <a:solidFill>
                  <a:srgbClr val="656D8D"/>
                </a:solidFill>
                <a:latin typeface="+mn-ea"/>
              </a:rPr>
              <a:t>Huawei]display </a:t>
            </a:r>
            <a:r>
              <a:rPr kumimoji="0" lang="en" altLang="zh-CN" sz="1400" dirty="0" err="1">
                <a:solidFill>
                  <a:srgbClr val="656D8D"/>
                </a:solidFill>
                <a:latin typeface="+mn-ea"/>
              </a:rPr>
              <a:t>ip</a:t>
            </a:r>
            <a:r>
              <a:rPr kumimoji="0" lang="en" altLang="zh-CN" sz="1400" dirty="0">
                <a:solidFill>
                  <a:srgbClr val="656D8D"/>
                </a:solidFill>
                <a:latin typeface="+mn-ea"/>
              </a:rPr>
              <a:t> interface brief       //</a:t>
            </a:r>
            <a:r>
              <a:rPr kumimoji="0" lang="zh-CN" altLang="en-US" sz="1400" dirty="0">
                <a:solidFill>
                  <a:srgbClr val="656D8D"/>
                </a:solidFill>
                <a:latin typeface="+mn-ea"/>
              </a:rPr>
              <a:t>查看接口状态</a:t>
            </a:r>
          </a:p>
          <a:p>
            <a:pPr>
              <a:lnSpc>
                <a:spcPct val="150000"/>
              </a:lnSpc>
            </a:pPr>
            <a:endParaRPr kumimoji="0" lang="zh-CN" altLang="en-US" sz="1800" dirty="0">
              <a:solidFill>
                <a:srgbClr val="656D8D"/>
              </a:solidFill>
              <a:latin typeface="+mn-ea"/>
            </a:endParaRPr>
          </a:p>
          <a:p>
            <a:endParaRPr kumimoji="0" lang="zh-CN" altLang="en-US" dirty="0">
              <a:solidFill>
                <a:srgbClr val="656D8D"/>
              </a:solidFill>
              <a:latin typeface="+mn-ea"/>
            </a:endParaRPr>
          </a:p>
          <a:p>
            <a:endParaRPr kumimoji="0" lang="zh-CN" altLang="en-US" sz="1600" dirty="0">
              <a:solidFill>
                <a:srgbClr val="656D8D"/>
              </a:solidFill>
              <a:latin typeface="Microsoft YaHei" panose="020B0503020204020204" pitchFamily="34" charset="-122"/>
              <a:ea typeface="Microsoft YaHei" panose="020B0503020204020204" pitchFamily="34" charset="-122"/>
            </a:endParaRPr>
          </a:p>
        </p:txBody>
      </p:sp>
      <p:grpSp>
        <p:nvGrpSpPr>
          <p:cNvPr id="5" name="组合 4">
            <a:extLst>
              <a:ext uri="{FF2B5EF4-FFF2-40B4-BE49-F238E27FC236}">
                <a16:creationId xmlns:a16="http://schemas.microsoft.com/office/drawing/2014/main" id="{1471A3D9-6694-D2EA-FDE5-2BBC3540613F}"/>
              </a:ext>
            </a:extLst>
          </p:cNvPr>
          <p:cNvGrpSpPr/>
          <p:nvPr/>
        </p:nvGrpSpPr>
        <p:grpSpPr>
          <a:xfrm flipH="1">
            <a:off x="536575" y="5487035"/>
            <a:ext cx="10937875" cy="1123950"/>
            <a:chOff x="1325" y="8641"/>
            <a:chExt cx="17225" cy="1770"/>
          </a:xfrm>
        </p:grpSpPr>
        <p:sp>
          <p:nvSpPr>
            <p:cNvPr id="6" name="矩形 5">
              <a:extLst>
                <a:ext uri="{FF2B5EF4-FFF2-40B4-BE49-F238E27FC236}">
                  <a16:creationId xmlns:a16="http://schemas.microsoft.com/office/drawing/2014/main" id="{C2BBB117-2C90-9880-54F9-C36A65F95F89}"/>
                </a:ext>
              </a:extLst>
            </p:cNvPr>
            <p:cNvSpPr/>
            <p:nvPr/>
          </p:nvSpPr>
          <p:spPr>
            <a:xfrm flipV="1">
              <a:off x="2093" y="10339"/>
              <a:ext cx="16457"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互联网">
              <a:extLst>
                <a:ext uri="{FF2B5EF4-FFF2-40B4-BE49-F238E27FC236}">
                  <a16:creationId xmlns:a16="http://schemas.microsoft.com/office/drawing/2014/main" id="{85A14AD1-8056-FB5B-29E9-0B2ADCA63883}"/>
                </a:ext>
              </a:extLst>
            </p:cNvPr>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3063707134"/>
      </p:ext>
    </p:extLst>
  </p:cSld>
  <p:clrMapOvr>
    <a:masterClrMapping/>
  </p:clrMapOvr>
  <p:transition spd="slow">
    <p:push/>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870575" y="2615064"/>
            <a:ext cx="5615970" cy="848181"/>
          </a:xfrm>
          <a:prstGeom prst="rect">
            <a:avLst/>
          </a:prstGeom>
          <a:noFill/>
        </p:spPr>
        <p:txBody>
          <a:bodyPr wrap="square" rtlCol="0" anchor="t">
            <a:spAutoFit/>
          </a:bodyPr>
          <a:lstStyle/>
          <a:p>
            <a:pPr defTabSz="914583">
              <a:lnSpc>
                <a:spcPct val="110000"/>
              </a:lnSpc>
            </a:pPr>
            <a:r>
              <a:rPr lang="zh-CN" altLang="en-US" sz="4800" dirty="0">
                <a:solidFill>
                  <a:prstClr val="black"/>
                </a:solidFill>
                <a:latin typeface="微软雅黑"/>
                <a:ea typeface="微软雅黑"/>
                <a:cs typeface="+mn-ea"/>
                <a:sym typeface="+mn-lt"/>
              </a:rPr>
              <a:t>实现</a:t>
            </a:r>
            <a:r>
              <a:rPr lang="en-US" altLang="zh-CN" sz="4800" dirty="0">
                <a:solidFill>
                  <a:prstClr val="black"/>
                </a:solidFill>
                <a:latin typeface="微软雅黑"/>
                <a:ea typeface="微软雅黑"/>
                <a:cs typeface="+mn-ea"/>
                <a:sym typeface="+mn-lt"/>
              </a:rPr>
              <a:t>VLAN</a:t>
            </a:r>
            <a:r>
              <a:rPr lang="zh-CN" altLang="en-US" sz="4800" dirty="0">
                <a:solidFill>
                  <a:prstClr val="black"/>
                </a:solidFill>
                <a:latin typeface="微软雅黑"/>
                <a:ea typeface="微软雅黑"/>
                <a:cs typeface="+mn-ea"/>
                <a:sym typeface="+mn-lt"/>
              </a:rPr>
              <a:t>间的通信</a:t>
            </a:r>
          </a:p>
        </p:txBody>
      </p:sp>
      <p:sp>
        <p:nvSpPr>
          <p:cNvPr id="4" name="文本框 3"/>
          <p:cNvSpPr txBox="1"/>
          <p:nvPr/>
        </p:nvSpPr>
        <p:spPr>
          <a:xfrm>
            <a:off x="5946775" y="1677194"/>
            <a:ext cx="2924198" cy="801053"/>
          </a:xfrm>
          <a:prstGeom prst="rect">
            <a:avLst/>
          </a:prstGeom>
          <a:noFill/>
        </p:spPr>
        <p:txBody>
          <a:bodyPr wrap="none" rtlCol="0" anchor="t">
            <a:spAutoFit/>
          </a:bodyPr>
          <a:lstStyle/>
          <a:p>
            <a:pPr defTabSz="914583">
              <a:lnSpc>
                <a:spcPct val="110000"/>
              </a:lnSpc>
            </a:pPr>
            <a:r>
              <a:rPr lang="en-US" altLang="zh-CN" sz="4501" dirty="0">
                <a:solidFill>
                  <a:srgbClr val="4080DC"/>
                </a:solidFill>
                <a:latin typeface="微软雅黑"/>
                <a:ea typeface="微软雅黑"/>
                <a:cs typeface="+mn-ea"/>
                <a:sym typeface="+mn-lt"/>
              </a:rPr>
              <a:t>——</a:t>
            </a:r>
            <a:r>
              <a:rPr lang="zh-CN" altLang="en-US" sz="4501" dirty="0">
                <a:solidFill>
                  <a:srgbClr val="4080DC"/>
                </a:solidFill>
                <a:latin typeface="微软雅黑"/>
                <a:ea typeface="微软雅黑"/>
                <a:cs typeface="+mn-ea"/>
                <a:sym typeface="+mn-lt"/>
              </a:rPr>
              <a:t>项目</a:t>
            </a:r>
            <a:r>
              <a:rPr lang="en-US" altLang="zh-CN" sz="4501" dirty="0">
                <a:solidFill>
                  <a:srgbClr val="4080DC"/>
                </a:solidFill>
                <a:latin typeface="微软雅黑"/>
                <a:ea typeface="微软雅黑"/>
                <a:cs typeface="+mn-ea"/>
                <a:sym typeface="+mn-lt"/>
              </a:rPr>
              <a:t>2</a:t>
            </a:r>
          </a:p>
        </p:txBody>
      </p:sp>
      <p:sp>
        <p:nvSpPr>
          <p:cNvPr id="10" name="文本框 9">
            <a:extLst>
              <a:ext uri="{FF2B5EF4-FFF2-40B4-BE49-F238E27FC236}">
                <a16:creationId xmlns:a16="http://schemas.microsoft.com/office/drawing/2014/main" id="{EE0E30CD-5AB8-48A1-B069-07EBF4F22990}"/>
              </a:ext>
            </a:extLst>
          </p:cNvPr>
          <p:cNvSpPr txBox="1"/>
          <p:nvPr/>
        </p:nvSpPr>
        <p:spPr>
          <a:xfrm>
            <a:off x="2605231" y="304871"/>
            <a:ext cx="2493567" cy="375896"/>
          </a:xfrm>
          <a:prstGeom prst="rect">
            <a:avLst/>
          </a:prstGeom>
          <a:noFill/>
        </p:spPr>
        <p:txBody>
          <a:bodyPr wrap="none" rtlCol="0" anchor="t">
            <a:spAutoFit/>
          </a:bodyPr>
          <a:lstStyle/>
          <a:p>
            <a:pPr defTabSz="914583">
              <a:lnSpc>
                <a:spcPct val="110000"/>
              </a:lnSpc>
            </a:pPr>
            <a:r>
              <a:rPr lang="zh-CN" altLang="en-US" sz="1800" dirty="0">
                <a:solidFill>
                  <a:srgbClr val="4080DC"/>
                </a:solidFill>
                <a:latin typeface="微软雅黑"/>
                <a:ea typeface="微软雅黑"/>
                <a:cs typeface="+mn-ea"/>
                <a:sym typeface="+mn-lt"/>
              </a:rPr>
              <a:t>名校名师精品系列教材</a:t>
            </a:r>
          </a:p>
        </p:txBody>
      </p:sp>
    </p:spTree>
  </p:cSld>
  <p:clrMapOvr>
    <a:masterClrMapping/>
  </p:clrMapOvr>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500"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0.7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animEffect transition="in" filter="fade">
                                      <p:cBhvr>
                                        <p:cTn id="9" dur="500"/>
                                        <p:tgtEl>
                                          <p:spTgt spid="2"/>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五、配置实例</a:t>
            </a:r>
          </a:p>
        </p:txBody>
      </p:sp>
      <p:sp>
        <p:nvSpPr>
          <p:cNvPr id="187" name="内容占位符 5"/>
          <p:cNvSpPr>
            <a:spLocks noGrp="1"/>
          </p:cNvSpPr>
          <p:nvPr>
            <p:ph idx="4294967295"/>
          </p:nvPr>
        </p:nvSpPr>
        <p:spPr>
          <a:xfrm>
            <a:off x="841375" y="984137"/>
            <a:ext cx="10747058" cy="464458"/>
          </a:xfrm>
          <a:prstGeom prst="rect">
            <a:avLst/>
          </a:prstGeom>
        </p:spPr>
        <p:txBody>
          <a:bodyPr>
            <a:normAutofit/>
          </a:bodyPr>
          <a:lstStyle/>
          <a:p>
            <a:pPr marL="0" indent="0">
              <a:buNone/>
            </a:pPr>
            <a:r>
              <a:rPr lang="en-US" altLang="zh-CN" b="0" dirty="0"/>
              <a:t>VLAN</a:t>
            </a:r>
            <a:r>
              <a:rPr lang="zh-CN" altLang="en-US" b="0" dirty="0"/>
              <a:t>配置实例</a:t>
            </a:r>
          </a:p>
        </p:txBody>
      </p:sp>
      <p:sp>
        <p:nvSpPr>
          <p:cNvPr id="188"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9" name="组合 8"/>
          <p:cNvGrpSpPr/>
          <p:nvPr/>
        </p:nvGrpSpPr>
        <p:grpSpPr>
          <a:xfrm>
            <a:off x="841375" y="5487035"/>
            <a:ext cx="10633075" cy="1123950"/>
            <a:chOff x="1325" y="8641"/>
            <a:chExt cx="16745" cy="1770"/>
          </a:xfrm>
        </p:grpSpPr>
        <p:sp>
          <p:nvSpPr>
            <p:cNvPr id="10" name="矩形 9"/>
            <p:cNvSpPr/>
            <p:nvPr/>
          </p:nvSpPr>
          <p:spPr>
            <a:xfrm flipV="1">
              <a:off x="3438" y="10004"/>
              <a:ext cx="14632" cy="1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
        <p:nvSpPr>
          <p:cNvPr id="4" name="矩形 3"/>
          <p:cNvSpPr/>
          <p:nvPr/>
        </p:nvSpPr>
        <p:spPr>
          <a:xfrm>
            <a:off x="848561" y="1700205"/>
            <a:ext cx="10058239" cy="1289456"/>
          </a:xfrm>
          <a:prstGeom prst="rect">
            <a:avLst/>
          </a:prstGeom>
        </p:spPr>
        <p:txBody>
          <a:bodyPr wrap="square">
            <a:spAutoFit/>
          </a:bodyPr>
          <a:lstStyle/>
          <a:p>
            <a:pPr>
              <a:lnSpc>
                <a:spcPct val="150000"/>
              </a:lnSpc>
            </a:pPr>
            <a:r>
              <a:rPr lang="zh-CN" altLang="en-US" sz="1800" dirty="0">
                <a:solidFill>
                  <a:srgbClr val="656D8D"/>
                </a:solidFill>
              </a:rPr>
              <a:t>例</a:t>
            </a:r>
            <a:r>
              <a:rPr lang="en-US" altLang="zh-CN" sz="1800" dirty="0">
                <a:solidFill>
                  <a:srgbClr val="656D8D"/>
                </a:solidFill>
              </a:rPr>
              <a:t>1</a:t>
            </a:r>
            <a:r>
              <a:rPr lang="zh-CN" altLang="en-US" sz="1800" dirty="0">
                <a:solidFill>
                  <a:srgbClr val="656D8D"/>
                </a:solidFill>
              </a:rPr>
              <a:t>    </a:t>
            </a:r>
            <a:r>
              <a:rPr lang="en-US" altLang="zh-CN" sz="1800" dirty="0">
                <a:solidFill>
                  <a:srgbClr val="656D8D"/>
                </a:solidFill>
              </a:rPr>
              <a:t> </a:t>
            </a:r>
            <a:r>
              <a:rPr lang="zh-CN" altLang="en-US" sz="1800" dirty="0">
                <a:solidFill>
                  <a:srgbClr val="656D8D"/>
                </a:solidFill>
              </a:rPr>
              <a:t>现有</a:t>
            </a:r>
            <a:r>
              <a:rPr lang="en-US" altLang="zh-CN" sz="1800" dirty="0">
                <a:solidFill>
                  <a:srgbClr val="656D8D"/>
                </a:solidFill>
              </a:rPr>
              <a:t>1</a:t>
            </a:r>
            <a:r>
              <a:rPr lang="zh-CN" altLang="en-US" sz="1800" dirty="0">
                <a:solidFill>
                  <a:srgbClr val="656D8D"/>
                </a:solidFill>
              </a:rPr>
              <a:t>台</a:t>
            </a:r>
            <a:r>
              <a:rPr lang="en" altLang="zh-CN" sz="1800" dirty="0">
                <a:solidFill>
                  <a:srgbClr val="656D8D"/>
                </a:solidFill>
              </a:rPr>
              <a:t>Huawei S3700-26C-HI</a:t>
            </a:r>
            <a:r>
              <a:rPr lang="zh-CN" altLang="en-US" sz="1800" dirty="0">
                <a:solidFill>
                  <a:srgbClr val="656D8D"/>
                </a:solidFill>
              </a:rPr>
              <a:t>交换机，两台</a:t>
            </a:r>
            <a:r>
              <a:rPr lang="en" altLang="zh-CN" sz="1800" dirty="0">
                <a:solidFill>
                  <a:srgbClr val="656D8D"/>
                </a:solidFill>
              </a:rPr>
              <a:t>PC</a:t>
            </a:r>
            <a:r>
              <a:rPr lang="zh-CN" altLang="en-US" sz="1800" dirty="0">
                <a:solidFill>
                  <a:srgbClr val="656D8D"/>
                </a:solidFill>
              </a:rPr>
              <a:t>机。</a:t>
            </a:r>
            <a:r>
              <a:rPr lang="en" altLang="zh-CN" sz="1800" dirty="0">
                <a:solidFill>
                  <a:srgbClr val="656D8D"/>
                </a:solidFill>
              </a:rPr>
              <a:t>PC1(192.168.1.1</a:t>
            </a:r>
            <a:r>
              <a:rPr lang="zh-CN" altLang="en" sz="1800" dirty="0">
                <a:solidFill>
                  <a:srgbClr val="656D8D"/>
                </a:solidFill>
              </a:rPr>
              <a:t>）</a:t>
            </a:r>
            <a:r>
              <a:rPr lang="zh-CN" altLang="en-US" sz="1800" dirty="0">
                <a:solidFill>
                  <a:srgbClr val="656D8D"/>
                </a:solidFill>
              </a:rPr>
              <a:t>和</a:t>
            </a:r>
            <a:r>
              <a:rPr lang="en" altLang="zh-CN" sz="1800" dirty="0">
                <a:solidFill>
                  <a:srgbClr val="656D8D"/>
                </a:solidFill>
              </a:rPr>
              <a:t>PC2(192.168.1.2</a:t>
            </a:r>
            <a:r>
              <a:rPr lang="zh-CN" altLang="en" sz="1800" dirty="0">
                <a:solidFill>
                  <a:srgbClr val="656D8D"/>
                </a:solidFill>
              </a:rPr>
              <a:t>）</a:t>
            </a:r>
            <a:r>
              <a:rPr lang="zh-CN" altLang="en-US" sz="1800" dirty="0">
                <a:solidFill>
                  <a:srgbClr val="656D8D"/>
                </a:solidFill>
              </a:rPr>
              <a:t>连接在同一台交换机上，但是处在不同的</a:t>
            </a:r>
            <a:r>
              <a:rPr lang="en" altLang="zh-CN" sz="1800" dirty="0">
                <a:solidFill>
                  <a:srgbClr val="656D8D"/>
                </a:solidFill>
              </a:rPr>
              <a:t>VLAN</a:t>
            </a:r>
            <a:r>
              <a:rPr lang="zh-CN" altLang="en-US" sz="1800" dirty="0">
                <a:solidFill>
                  <a:srgbClr val="656D8D"/>
                </a:solidFill>
              </a:rPr>
              <a:t>中。测试两台计算机的连通性，并加以显示和验证，同时说明其中的道理。实验拓扑如图所示。</a:t>
            </a:r>
          </a:p>
        </p:txBody>
      </p:sp>
      <p:pic>
        <p:nvPicPr>
          <p:cNvPr id="3" name="图片 2" descr="图示&#10;&#10;描述已自动生成">
            <a:extLst>
              <a:ext uri="{FF2B5EF4-FFF2-40B4-BE49-F238E27FC236}">
                <a16:creationId xmlns:a16="http://schemas.microsoft.com/office/drawing/2014/main" id="{037B707E-83B0-10EA-A027-A9DFB75F60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46375" y="3340319"/>
            <a:ext cx="5348785" cy="1341476"/>
          </a:xfrm>
          <a:prstGeom prst="rect">
            <a:avLst/>
          </a:prstGeom>
        </p:spPr>
      </p:pic>
      <p:sp>
        <p:nvSpPr>
          <p:cNvPr id="5" name="文本框 4">
            <a:extLst>
              <a:ext uri="{FF2B5EF4-FFF2-40B4-BE49-F238E27FC236}">
                <a16:creationId xmlns:a16="http://schemas.microsoft.com/office/drawing/2014/main" id="{9A5EA995-8CB5-E943-7EDA-EF3CC9170FD1}"/>
              </a:ext>
            </a:extLst>
          </p:cNvPr>
          <p:cNvSpPr txBox="1"/>
          <p:nvPr/>
        </p:nvSpPr>
        <p:spPr>
          <a:xfrm>
            <a:off x="4727575" y="4974717"/>
            <a:ext cx="1828800" cy="369332"/>
          </a:xfrm>
          <a:prstGeom prst="rect">
            <a:avLst/>
          </a:prstGeom>
          <a:noFill/>
        </p:spPr>
        <p:txBody>
          <a:bodyPr wrap="square" rtlCol="0">
            <a:spAutoFit/>
          </a:bodyPr>
          <a:lstStyle/>
          <a:p>
            <a:r>
              <a:rPr kumimoji="1" lang="zh-CN" altLang="en-US" sz="1800" dirty="0"/>
              <a:t>连接拓扑图 </a:t>
            </a:r>
          </a:p>
        </p:txBody>
      </p:sp>
    </p:spTree>
    <p:extLst>
      <p:ext uri="{BB962C8B-B14F-4D97-AF65-F5344CB8AC3E}">
        <p14:creationId xmlns:p14="http://schemas.microsoft.com/office/powerpoint/2010/main" val="18557096"/>
      </p:ext>
    </p:extLst>
  </p:cSld>
  <p:clrMapOvr>
    <a:masterClrMapping/>
  </p:clrMapOvr>
  <p:transition spd="slow">
    <p:push/>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五、配置实例</a:t>
            </a:r>
          </a:p>
        </p:txBody>
      </p:sp>
      <p:grpSp>
        <p:nvGrpSpPr>
          <p:cNvPr id="9" name="组合 8"/>
          <p:cNvGrpSpPr/>
          <p:nvPr/>
        </p:nvGrpSpPr>
        <p:grpSpPr>
          <a:xfrm>
            <a:off x="841375" y="5487035"/>
            <a:ext cx="10226040" cy="1123950"/>
            <a:chOff x="1325" y="8641"/>
            <a:chExt cx="16104" cy="1770"/>
          </a:xfrm>
        </p:grpSpPr>
        <p:sp>
          <p:nvSpPr>
            <p:cNvPr id="12" name="矩形 1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
        <p:nvSpPr>
          <p:cNvPr id="22" name="矩形 21">
            <a:extLst>
              <a:ext uri="{FF2B5EF4-FFF2-40B4-BE49-F238E27FC236}">
                <a16:creationId xmlns:a16="http://schemas.microsoft.com/office/drawing/2014/main" id="{5E795BD6-5D60-FB54-76AE-AA776C75648D}"/>
              </a:ext>
            </a:extLst>
          </p:cNvPr>
          <p:cNvSpPr/>
          <p:nvPr/>
        </p:nvSpPr>
        <p:spPr>
          <a:xfrm>
            <a:off x="549693" y="1156544"/>
            <a:ext cx="11118014" cy="1702967"/>
          </a:xfrm>
          <a:prstGeom prst="rect">
            <a:avLst/>
          </a:prstGeom>
        </p:spPr>
        <p:txBody>
          <a:bodyPr wrap="square">
            <a:spAutoFit/>
          </a:bodyPr>
          <a:lstStyle/>
          <a:p>
            <a:pPr>
              <a:lnSpc>
                <a:spcPct val="150000"/>
              </a:lnSpc>
            </a:pPr>
            <a:r>
              <a:rPr lang="zh-CN" altLang="en-US" sz="1800" dirty="0">
                <a:solidFill>
                  <a:srgbClr val="656D8D"/>
                </a:solidFill>
              </a:rPr>
              <a:t>例</a:t>
            </a:r>
            <a:r>
              <a:rPr lang="en-US" altLang="zh-CN" sz="1800" dirty="0">
                <a:solidFill>
                  <a:srgbClr val="656D8D"/>
                </a:solidFill>
              </a:rPr>
              <a:t>2  </a:t>
            </a:r>
            <a:r>
              <a:rPr lang="zh-CN" altLang="en-US" sz="1800" dirty="0">
                <a:solidFill>
                  <a:srgbClr val="656D8D"/>
                </a:solidFill>
              </a:rPr>
              <a:t>   现有</a:t>
            </a:r>
            <a:r>
              <a:rPr lang="en-US" altLang="zh-CN" sz="1800" dirty="0">
                <a:solidFill>
                  <a:srgbClr val="656D8D"/>
                </a:solidFill>
              </a:rPr>
              <a:t>2</a:t>
            </a:r>
            <a:r>
              <a:rPr lang="zh-CN" altLang="en-US" sz="1800" dirty="0">
                <a:solidFill>
                  <a:srgbClr val="656D8D"/>
                </a:solidFill>
              </a:rPr>
              <a:t>台</a:t>
            </a:r>
            <a:r>
              <a:rPr lang="en" altLang="zh-CN" sz="1800" dirty="0">
                <a:solidFill>
                  <a:srgbClr val="656D8D"/>
                </a:solidFill>
              </a:rPr>
              <a:t>Huawei S3700-26C-HI</a:t>
            </a:r>
            <a:r>
              <a:rPr lang="zh-CN" altLang="en-US" sz="1800" dirty="0">
                <a:solidFill>
                  <a:srgbClr val="656D8D"/>
                </a:solidFill>
              </a:rPr>
              <a:t>交换机，</a:t>
            </a:r>
            <a:r>
              <a:rPr lang="en-US" altLang="zh-CN" sz="1800" dirty="0">
                <a:solidFill>
                  <a:srgbClr val="656D8D"/>
                </a:solidFill>
              </a:rPr>
              <a:t>3</a:t>
            </a:r>
            <a:r>
              <a:rPr lang="zh-CN" altLang="en-US" sz="1800" dirty="0">
                <a:solidFill>
                  <a:srgbClr val="656D8D"/>
                </a:solidFill>
              </a:rPr>
              <a:t>台</a:t>
            </a:r>
            <a:r>
              <a:rPr lang="en" altLang="zh-CN" sz="1800" dirty="0">
                <a:solidFill>
                  <a:srgbClr val="656D8D"/>
                </a:solidFill>
              </a:rPr>
              <a:t>PC</a:t>
            </a:r>
            <a:r>
              <a:rPr lang="zh-CN" altLang="en" sz="1800" dirty="0">
                <a:solidFill>
                  <a:srgbClr val="656D8D"/>
                </a:solidFill>
              </a:rPr>
              <a:t>。</a:t>
            </a:r>
            <a:r>
              <a:rPr lang="en" altLang="zh-CN" sz="1800" dirty="0">
                <a:solidFill>
                  <a:srgbClr val="656D8D"/>
                </a:solidFill>
              </a:rPr>
              <a:t>PC1(192.168.1.1</a:t>
            </a:r>
            <a:r>
              <a:rPr lang="zh-CN" altLang="en" sz="1800" dirty="0">
                <a:solidFill>
                  <a:srgbClr val="656D8D"/>
                </a:solidFill>
              </a:rPr>
              <a:t>）</a:t>
            </a:r>
            <a:r>
              <a:rPr lang="zh-CN" altLang="en-US" sz="1800" dirty="0">
                <a:solidFill>
                  <a:srgbClr val="656D8D"/>
                </a:solidFill>
              </a:rPr>
              <a:t>和</a:t>
            </a:r>
            <a:r>
              <a:rPr lang="en" altLang="zh-CN" sz="1800" dirty="0">
                <a:solidFill>
                  <a:srgbClr val="656D8D"/>
                </a:solidFill>
              </a:rPr>
              <a:t>PC2(192.168.1.2</a:t>
            </a:r>
            <a:r>
              <a:rPr lang="zh-CN" altLang="en" sz="1800" dirty="0">
                <a:solidFill>
                  <a:srgbClr val="656D8D"/>
                </a:solidFill>
              </a:rPr>
              <a:t>）</a:t>
            </a:r>
            <a:r>
              <a:rPr lang="zh-CN" altLang="en-US" sz="1800" dirty="0">
                <a:solidFill>
                  <a:srgbClr val="656D8D"/>
                </a:solidFill>
              </a:rPr>
              <a:t>连接到同一台交换机机上，但是处在不同的</a:t>
            </a:r>
            <a:r>
              <a:rPr lang="en" altLang="zh-CN" sz="1800" dirty="0">
                <a:solidFill>
                  <a:srgbClr val="656D8D"/>
                </a:solidFill>
              </a:rPr>
              <a:t>VLAN</a:t>
            </a:r>
            <a:r>
              <a:rPr lang="zh-CN" altLang="en-US" sz="1800" dirty="0">
                <a:solidFill>
                  <a:srgbClr val="656D8D"/>
                </a:solidFill>
              </a:rPr>
              <a:t>中，</a:t>
            </a:r>
            <a:r>
              <a:rPr lang="en" altLang="zh-CN" sz="1800" dirty="0">
                <a:solidFill>
                  <a:srgbClr val="656D8D"/>
                </a:solidFill>
              </a:rPr>
              <a:t>PC3(192.168.1.3</a:t>
            </a:r>
            <a:r>
              <a:rPr lang="zh-CN" altLang="en" sz="1800" dirty="0">
                <a:solidFill>
                  <a:srgbClr val="656D8D"/>
                </a:solidFill>
              </a:rPr>
              <a:t>）</a:t>
            </a:r>
            <a:r>
              <a:rPr lang="zh-CN" altLang="en-US" sz="1800" dirty="0">
                <a:solidFill>
                  <a:srgbClr val="656D8D"/>
                </a:solidFill>
              </a:rPr>
              <a:t>连接到另一台的交换机上。要求</a:t>
            </a:r>
            <a:r>
              <a:rPr lang="en" altLang="zh-CN" sz="1800" dirty="0">
                <a:solidFill>
                  <a:srgbClr val="656D8D"/>
                </a:solidFill>
              </a:rPr>
              <a:t>PC1</a:t>
            </a:r>
            <a:r>
              <a:rPr lang="zh-CN" altLang="en-US" sz="1800" dirty="0">
                <a:solidFill>
                  <a:srgbClr val="656D8D"/>
                </a:solidFill>
              </a:rPr>
              <a:t>能与</a:t>
            </a:r>
            <a:r>
              <a:rPr lang="en" altLang="zh-CN" sz="1800" dirty="0">
                <a:solidFill>
                  <a:srgbClr val="656D8D"/>
                </a:solidFill>
              </a:rPr>
              <a:t>PC3</a:t>
            </a:r>
            <a:r>
              <a:rPr lang="zh-CN" altLang="en-US" sz="1800" dirty="0">
                <a:solidFill>
                  <a:srgbClr val="656D8D"/>
                </a:solidFill>
              </a:rPr>
              <a:t>互相通信，</a:t>
            </a:r>
            <a:r>
              <a:rPr lang="en" altLang="zh-CN" sz="1800" dirty="0">
                <a:solidFill>
                  <a:srgbClr val="656D8D"/>
                </a:solidFill>
              </a:rPr>
              <a:t>PC2</a:t>
            </a:r>
            <a:r>
              <a:rPr lang="zh-CN" altLang="en-US" sz="1800" dirty="0">
                <a:solidFill>
                  <a:srgbClr val="656D8D"/>
                </a:solidFill>
              </a:rPr>
              <a:t>不能与</a:t>
            </a:r>
            <a:r>
              <a:rPr lang="en" altLang="zh-CN" sz="1800" dirty="0">
                <a:solidFill>
                  <a:srgbClr val="656D8D"/>
                </a:solidFill>
              </a:rPr>
              <a:t>PC3</a:t>
            </a:r>
            <a:r>
              <a:rPr lang="zh-CN" altLang="en-US" sz="1800" dirty="0">
                <a:solidFill>
                  <a:srgbClr val="656D8D"/>
                </a:solidFill>
              </a:rPr>
              <a:t>互相通信，并加以显示和验证，同时说明其中的道理。拓扑连接如图</a:t>
            </a:r>
            <a:r>
              <a:rPr lang="en-US" altLang="zh-CN" sz="1800" dirty="0">
                <a:solidFill>
                  <a:srgbClr val="656D8D"/>
                </a:solidFill>
              </a:rPr>
              <a:t>2-8</a:t>
            </a:r>
            <a:r>
              <a:rPr lang="zh-CN" altLang="en-US" sz="1800" dirty="0">
                <a:solidFill>
                  <a:srgbClr val="656D8D"/>
                </a:solidFill>
              </a:rPr>
              <a:t>所示。</a:t>
            </a:r>
          </a:p>
          <a:p>
            <a:pPr>
              <a:lnSpc>
                <a:spcPct val="150000"/>
              </a:lnSpc>
            </a:pPr>
            <a:endParaRPr lang="zh-CN" altLang="en-US" sz="1800" dirty="0">
              <a:solidFill>
                <a:srgbClr val="656D8D"/>
              </a:solidFill>
            </a:endParaRPr>
          </a:p>
        </p:txBody>
      </p:sp>
      <p:pic>
        <p:nvPicPr>
          <p:cNvPr id="23" name="图片 22" descr="图片包含 日程表&#10;&#10;描述已自动生成">
            <a:extLst>
              <a:ext uri="{FF2B5EF4-FFF2-40B4-BE49-F238E27FC236}">
                <a16:creationId xmlns:a16="http://schemas.microsoft.com/office/drawing/2014/main" id="{38D254AD-C371-7B19-749F-F45E4E61964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41575" y="2515394"/>
            <a:ext cx="5486400" cy="2614423"/>
          </a:xfrm>
          <a:prstGeom prst="rect">
            <a:avLst/>
          </a:prstGeom>
        </p:spPr>
      </p:pic>
      <p:sp>
        <p:nvSpPr>
          <p:cNvPr id="24" name="文本框 23">
            <a:extLst>
              <a:ext uri="{FF2B5EF4-FFF2-40B4-BE49-F238E27FC236}">
                <a16:creationId xmlns:a16="http://schemas.microsoft.com/office/drawing/2014/main" id="{07A1F487-3A29-D250-7199-E3C59D1AB2AC}"/>
              </a:ext>
            </a:extLst>
          </p:cNvPr>
          <p:cNvSpPr txBox="1"/>
          <p:nvPr/>
        </p:nvSpPr>
        <p:spPr>
          <a:xfrm>
            <a:off x="4651375" y="5204112"/>
            <a:ext cx="1828800" cy="369332"/>
          </a:xfrm>
          <a:prstGeom prst="rect">
            <a:avLst/>
          </a:prstGeom>
          <a:noFill/>
        </p:spPr>
        <p:txBody>
          <a:bodyPr wrap="square" rtlCol="0">
            <a:spAutoFit/>
          </a:bodyPr>
          <a:lstStyle/>
          <a:p>
            <a:r>
              <a:rPr kumimoji="1" lang="zh-CN" altLang="en-US" sz="1800" dirty="0"/>
              <a:t>连接拓扑图 </a:t>
            </a:r>
          </a:p>
        </p:txBody>
      </p:sp>
    </p:spTree>
    <p:extLst>
      <p:ext uri="{BB962C8B-B14F-4D97-AF65-F5344CB8AC3E}">
        <p14:creationId xmlns:p14="http://schemas.microsoft.com/office/powerpoint/2010/main" val="22704714"/>
      </p:ext>
    </p:extLst>
  </p:cSld>
  <p:clrMapOvr>
    <a:masterClrMapping/>
  </p:clrMapOvr>
  <p:transition spd="slow">
    <p:push/>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五、配置实例</a:t>
            </a:r>
          </a:p>
        </p:txBody>
      </p:sp>
      <p:sp>
        <p:nvSpPr>
          <p:cNvPr id="187" name="内容占位符 5"/>
          <p:cNvSpPr>
            <a:spLocks noGrp="1"/>
          </p:cNvSpPr>
          <p:nvPr>
            <p:ph idx="4294967295"/>
          </p:nvPr>
        </p:nvSpPr>
        <p:spPr>
          <a:xfrm>
            <a:off x="841375" y="984137"/>
            <a:ext cx="10747058" cy="464458"/>
          </a:xfrm>
          <a:prstGeom prst="rect">
            <a:avLst/>
          </a:prstGeom>
        </p:spPr>
        <p:txBody>
          <a:bodyPr>
            <a:normAutofit/>
          </a:bodyPr>
          <a:lstStyle/>
          <a:p>
            <a:pPr marL="0" indent="0">
              <a:buNone/>
            </a:pPr>
            <a:r>
              <a:rPr lang="zh-CN" altLang="en-US" dirty="0"/>
              <a:t>三层交换机配置实例</a:t>
            </a:r>
          </a:p>
        </p:txBody>
      </p:sp>
      <p:sp>
        <p:nvSpPr>
          <p:cNvPr id="188"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9" name="组合 8"/>
          <p:cNvGrpSpPr/>
          <p:nvPr/>
        </p:nvGrpSpPr>
        <p:grpSpPr>
          <a:xfrm>
            <a:off x="841375" y="5487035"/>
            <a:ext cx="10226040" cy="1123950"/>
            <a:chOff x="1325" y="8641"/>
            <a:chExt cx="16104" cy="1770"/>
          </a:xfrm>
        </p:grpSpPr>
        <p:sp>
          <p:nvSpPr>
            <p:cNvPr id="12" name="矩形 1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
        <p:nvSpPr>
          <p:cNvPr id="4" name="矩形 3"/>
          <p:cNvSpPr/>
          <p:nvPr/>
        </p:nvSpPr>
        <p:spPr>
          <a:xfrm>
            <a:off x="1069975" y="1757024"/>
            <a:ext cx="9888772" cy="1156792"/>
          </a:xfrm>
          <a:prstGeom prst="rect">
            <a:avLst/>
          </a:prstGeom>
        </p:spPr>
        <p:txBody>
          <a:bodyPr wrap="square">
            <a:spAutoFit/>
          </a:bodyPr>
          <a:lstStyle/>
          <a:p>
            <a:pPr>
              <a:lnSpc>
                <a:spcPct val="150000"/>
              </a:lnSpc>
            </a:pPr>
            <a:r>
              <a:rPr lang="zh-CN" altLang="en-US" sz="1600" kern="0" dirty="0">
                <a:solidFill>
                  <a:srgbClr val="656D8D"/>
                </a:solidFill>
                <a:effectLst/>
                <a:latin typeface="+mn-ea"/>
                <a:cs typeface="宋体" panose="02010600030101010101" pitchFamily="2" charset="-122"/>
              </a:rPr>
              <a:t>        </a:t>
            </a:r>
            <a:r>
              <a:rPr lang="zh-CN" altLang="zh-CN" sz="1600" kern="0" dirty="0">
                <a:solidFill>
                  <a:srgbClr val="656D8D"/>
                </a:solidFill>
                <a:effectLst/>
                <a:latin typeface="+mn-ea"/>
                <a:cs typeface="宋体" panose="02010600030101010101" pitchFamily="2" charset="-122"/>
              </a:rPr>
              <a:t>现有一台</a:t>
            </a:r>
            <a:r>
              <a:rPr lang="en-US" altLang="zh-CN" sz="1600" kern="0" dirty="0">
                <a:solidFill>
                  <a:srgbClr val="656D8D"/>
                </a:solidFill>
                <a:effectLst/>
                <a:latin typeface="+mn-ea"/>
                <a:cs typeface="Tahoma" panose="020B0604030504040204" pitchFamily="34" charset="0"/>
              </a:rPr>
              <a:t>Huawei S5700-28C-HI</a:t>
            </a:r>
            <a:r>
              <a:rPr lang="zh-CN" altLang="zh-CN" sz="1600" kern="0" dirty="0">
                <a:solidFill>
                  <a:srgbClr val="656D8D"/>
                </a:solidFill>
                <a:effectLst/>
                <a:latin typeface="+mn-ea"/>
                <a:cs typeface="宋体" panose="02010600030101010101" pitchFamily="2" charset="-122"/>
              </a:rPr>
              <a:t>交换机，两台</a:t>
            </a:r>
            <a:r>
              <a:rPr lang="en-US" altLang="zh-CN" sz="1600" kern="0" dirty="0">
                <a:solidFill>
                  <a:srgbClr val="656D8D"/>
                </a:solidFill>
                <a:effectLst/>
                <a:latin typeface="+mn-ea"/>
                <a:cs typeface="宋体" panose="02010600030101010101" pitchFamily="2" charset="-122"/>
              </a:rPr>
              <a:t>PC</a:t>
            </a:r>
            <a:r>
              <a:rPr lang="zh-CN" altLang="zh-CN" sz="1600" kern="0" dirty="0">
                <a:solidFill>
                  <a:srgbClr val="656D8D"/>
                </a:solidFill>
                <a:effectLst/>
                <a:latin typeface="+mn-ea"/>
                <a:cs typeface="宋体" panose="02010600030101010101" pitchFamily="2" charset="-122"/>
              </a:rPr>
              <a:t>。</a:t>
            </a:r>
            <a:r>
              <a:rPr lang="en-US" altLang="zh-CN" sz="1600" kern="0" dirty="0">
                <a:solidFill>
                  <a:srgbClr val="656D8D"/>
                </a:solidFill>
                <a:effectLst/>
                <a:latin typeface="+mn-ea"/>
                <a:cs typeface="宋体" panose="02010600030101010101" pitchFamily="2" charset="-122"/>
              </a:rPr>
              <a:t>PC1</a:t>
            </a:r>
            <a:r>
              <a:rPr lang="zh-CN" altLang="zh-CN" sz="1600" kern="0" dirty="0">
                <a:solidFill>
                  <a:srgbClr val="656D8D"/>
                </a:solidFill>
                <a:effectLst/>
                <a:latin typeface="+mn-ea"/>
                <a:cs typeface="宋体" panose="02010600030101010101" pitchFamily="2" charset="-122"/>
              </a:rPr>
              <a:t>（</a:t>
            </a:r>
            <a:r>
              <a:rPr lang="en-US" altLang="zh-CN" sz="1600" kern="0" dirty="0">
                <a:solidFill>
                  <a:srgbClr val="656D8D"/>
                </a:solidFill>
                <a:effectLst/>
                <a:latin typeface="+mn-ea"/>
                <a:cs typeface="宋体" panose="02010600030101010101" pitchFamily="2" charset="-122"/>
              </a:rPr>
              <a:t> 192.168.10.10</a:t>
            </a:r>
            <a:r>
              <a:rPr lang="zh-CN" altLang="zh-CN" sz="1600" kern="0" dirty="0">
                <a:solidFill>
                  <a:srgbClr val="656D8D"/>
                </a:solidFill>
                <a:effectLst/>
                <a:latin typeface="+mn-ea"/>
                <a:cs typeface="宋体" panose="02010600030101010101" pitchFamily="2" charset="-122"/>
              </a:rPr>
              <a:t>）和</a:t>
            </a:r>
            <a:r>
              <a:rPr lang="en-US" altLang="zh-CN" sz="1600" kern="0" dirty="0">
                <a:solidFill>
                  <a:srgbClr val="656D8D"/>
                </a:solidFill>
                <a:effectLst/>
                <a:latin typeface="+mn-ea"/>
                <a:cs typeface="宋体" panose="02010600030101010101" pitchFamily="2" charset="-122"/>
              </a:rPr>
              <a:t>PC2</a:t>
            </a:r>
            <a:r>
              <a:rPr lang="zh-CN" altLang="zh-CN" sz="1600" kern="0" dirty="0">
                <a:solidFill>
                  <a:srgbClr val="656D8D"/>
                </a:solidFill>
                <a:effectLst/>
                <a:latin typeface="+mn-ea"/>
                <a:cs typeface="宋体" panose="02010600030101010101" pitchFamily="2" charset="-122"/>
              </a:rPr>
              <a:t>（</a:t>
            </a:r>
            <a:r>
              <a:rPr lang="en-US" altLang="zh-CN" sz="1600" kern="0" dirty="0">
                <a:solidFill>
                  <a:srgbClr val="656D8D"/>
                </a:solidFill>
                <a:effectLst/>
                <a:latin typeface="+mn-ea"/>
                <a:cs typeface="宋体" panose="02010600030101010101" pitchFamily="2" charset="-122"/>
              </a:rPr>
              <a:t> 192.168.20.20</a:t>
            </a:r>
            <a:r>
              <a:rPr lang="zh-CN" altLang="zh-CN" sz="1600" kern="0" dirty="0">
                <a:solidFill>
                  <a:srgbClr val="656D8D"/>
                </a:solidFill>
                <a:effectLst/>
                <a:latin typeface="+mn-ea"/>
                <a:cs typeface="宋体" panose="02010600030101010101" pitchFamily="2" charset="-122"/>
              </a:rPr>
              <a:t>）连接在同一台交换机上，但是处在不同的</a:t>
            </a:r>
            <a:r>
              <a:rPr lang="en-US" altLang="zh-CN" sz="1600" kern="0" dirty="0">
                <a:solidFill>
                  <a:srgbClr val="656D8D"/>
                </a:solidFill>
                <a:effectLst/>
                <a:latin typeface="+mn-ea"/>
                <a:cs typeface="宋体" panose="02010600030101010101" pitchFamily="2" charset="-122"/>
              </a:rPr>
              <a:t>VLAN</a:t>
            </a:r>
            <a:r>
              <a:rPr lang="zh-CN" altLang="zh-CN" sz="1600" kern="0" dirty="0">
                <a:solidFill>
                  <a:srgbClr val="656D8D"/>
                </a:solidFill>
                <a:effectLst/>
                <a:latin typeface="+mn-ea"/>
                <a:cs typeface="宋体" panose="02010600030101010101" pitchFamily="2" charset="-122"/>
              </a:rPr>
              <a:t>中。</a:t>
            </a:r>
            <a:endParaRPr lang="en-US" altLang="zh-CN" sz="1600" kern="0" dirty="0">
              <a:solidFill>
                <a:srgbClr val="656D8D"/>
              </a:solidFill>
              <a:effectLst/>
              <a:latin typeface="+mn-ea"/>
              <a:cs typeface="宋体" panose="02010600030101010101" pitchFamily="2" charset="-122"/>
            </a:endParaRPr>
          </a:p>
          <a:p>
            <a:pPr>
              <a:lnSpc>
                <a:spcPct val="150000"/>
              </a:lnSpc>
            </a:pPr>
            <a:r>
              <a:rPr lang="zh-CN" altLang="zh-CN" sz="1600" kern="0" dirty="0">
                <a:solidFill>
                  <a:srgbClr val="656D8D"/>
                </a:solidFill>
                <a:effectLst/>
                <a:latin typeface="+mn-ea"/>
                <a:cs typeface="宋体" panose="02010600030101010101" pitchFamily="2" charset="-122"/>
              </a:rPr>
              <a:t>要求，实现两台主机间的通信，并加以显示和验证。实验拓扑如图所示：</a:t>
            </a:r>
            <a:r>
              <a:rPr lang="zh-CN" altLang="zh-CN" sz="1600" dirty="0">
                <a:solidFill>
                  <a:srgbClr val="656D8D"/>
                </a:solidFill>
                <a:effectLst/>
                <a:latin typeface="+mn-ea"/>
              </a:rPr>
              <a:t> </a:t>
            </a:r>
            <a:endParaRPr lang="zh-CN" altLang="en-US" sz="1600" dirty="0">
              <a:solidFill>
                <a:srgbClr val="656D8D"/>
              </a:solidFill>
              <a:latin typeface="+mn-ea"/>
            </a:endParaRPr>
          </a:p>
        </p:txBody>
      </p:sp>
      <p:pic>
        <p:nvPicPr>
          <p:cNvPr id="3" name="图片 2" descr="图示&#10;&#10;描述已自动生成">
            <a:extLst>
              <a:ext uri="{FF2B5EF4-FFF2-40B4-BE49-F238E27FC236}">
                <a16:creationId xmlns:a16="http://schemas.microsoft.com/office/drawing/2014/main" id="{9430674E-5999-D137-0C76-B565449409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55975" y="2960831"/>
            <a:ext cx="3103880" cy="2533650"/>
          </a:xfrm>
          <a:prstGeom prst="rect">
            <a:avLst/>
          </a:prstGeom>
        </p:spPr>
      </p:pic>
      <p:sp>
        <p:nvSpPr>
          <p:cNvPr id="6" name="文本框 5">
            <a:extLst>
              <a:ext uri="{FF2B5EF4-FFF2-40B4-BE49-F238E27FC236}">
                <a16:creationId xmlns:a16="http://schemas.microsoft.com/office/drawing/2014/main" id="{12B994C8-4FF0-077A-A179-A5D03FD77C1F}"/>
              </a:ext>
            </a:extLst>
          </p:cNvPr>
          <p:cNvSpPr txBox="1"/>
          <p:nvPr/>
        </p:nvSpPr>
        <p:spPr>
          <a:xfrm>
            <a:off x="4148631" y="5591925"/>
            <a:ext cx="1828800" cy="369332"/>
          </a:xfrm>
          <a:prstGeom prst="rect">
            <a:avLst/>
          </a:prstGeom>
          <a:noFill/>
        </p:spPr>
        <p:txBody>
          <a:bodyPr wrap="square" rtlCol="0">
            <a:spAutoFit/>
          </a:bodyPr>
          <a:lstStyle/>
          <a:p>
            <a:r>
              <a:rPr kumimoji="1" lang="zh-CN" altLang="en-US" sz="1800" dirty="0"/>
              <a:t>连接拓扑图 </a:t>
            </a:r>
          </a:p>
        </p:txBody>
      </p:sp>
    </p:spTree>
    <p:extLst>
      <p:ext uri="{BB962C8B-B14F-4D97-AF65-F5344CB8AC3E}">
        <p14:creationId xmlns:p14="http://schemas.microsoft.com/office/powerpoint/2010/main" val="1935397436"/>
      </p:ext>
    </p:extLst>
  </p:cSld>
  <p:clrMapOvr>
    <a:masterClrMapping/>
  </p:clrMapOvr>
  <p:transition spd="slow">
    <p:push/>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六、项目小结</a:t>
            </a:r>
          </a:p>
        </p:txBody>
      </p:sp>
      <p:grpSp>
        <p:nvGrpSpPr>
          <p:cNvPr id="9" name="组合 8"/>
          <p:cNvGrpSpPr/>
          <p:nvPr/>
        </p:nvGrpSpPr>
        <p:grpSpPr>
          <a:xfrm>
            <a:off x="841375" y="5487035"/>
            <a:ext cx="10226040" cy="1123950"/>
            <a:chOff x="1325" y="8641"/>
            <a:chExt cx="16104" cy="1770"/>
          </a:xfrm>
        </p:grpSpPr>
        <p:sp>
          <p:nvSpPr>
            <p:cNvPr id="12" name="矩形 1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
        <p:nvSpPr>
          <p:cNvPr id="4" name="矩形 3"/>
          <p:cNvSpPr/>
          <p:nvPr/>
        </p:nvSpPr>
        <p:spPr>
          <a:xfrm>
            <a:off x="1069975" y="1219994"/>
            <a:ext cx="9888772" cy="4111062"/>
          </a:xfrm>
          <a:prstGeom prst="rect">
            <a:avLst/>
          </a:prstGeom>
        </p:spPr>
        <p:txBody>
          <a:bodyPr wrap="square">
            <a:spAutoFit/>
          </a:bodyPr>
          <a:lstStyle/>
          <a:p>
            <a:pPr>
              <a:lnSpc>
                <a:spcPct val="150000"/>
              </a:lnSpc>
            </a:pPr>
            <a:r>
              <a:rPr lang="zh-CN" altLang="en-US" sz="1600" dirty="0">
                <a:solidFill>
                  <a:srgbClr val="656D8D"/>
                </a:solidFill>
              </a:rPr>
              <a:t>      本项目主要介绍了</a:t>
            </a:r>
            <a:r>
              <a:rPr lang="en-US" altLang="zh-CN" sz="1600" dirty="0">
                <a:solidFill>
                  <a:srgbClr val="656D8D"/>
                </a:solidFill>
              </a:rPr>
              <a:t>VLAN</a:t>
            </a:r>
            <a:r>
              <a:rPr lang="zh-CN" altLang="en-US" sz="1600" dirty="0">
                <a:solidFill>
                  <a:srgbClr val="656D8D"/>
                </a:solidFill>
              </a:rPr>
              <a:t>的基本理论和相关操作。通过在交换机上划分</a:t>
            </a:r>
            <a:r>
              <a:rPr lang="en-US" altLang="zh-CN" sz="1600" dirty="0">
                <a:solidFill>
                  <a:srgbClr val="656D8D"/>
                </a:solidFill>
              </a:rPr>
              <a:t>VLAN</a:t>
            </a:r>
            <a:r>
              <a:rPr lang="zh-CN" altLang="en-US" sz="1600" dirty="0">
                <a:solidFill>
                  <a:srgbClr val="656D8D"/>
                </a:solidFill>
              </a:rPr>
              <a:t>，可以将一个大的局域网划分成若干个网段，每个网段内所有主机间的通信和广播仅限于该</a:t>
            </a:r>
            <a:r>
              <a:rPr lang="en-US" altLang="zh-CN" sz="1600" dirty="0">
                <a:solidFill>
                  <a:srgbClr val="656D8D"/>
                </a:solidFill>
              </a:rPr>
              <a:t>VLAN</a:t>
            </a:r>
            <a:r>
              <a:rPr lang="zh-CN" altLang="en-US" sz="1600" dirty="0">
                <a:solidFill>
                  <a:srgbClr val="656D8D"/>
                </a:solidFill>
              </a:rPr>
              <a:t>内，广播帧不会被转发到其他网段。</a:t>
            </a:r>
            <a:r>
              <a:rPr lang="en-US" altLang="zh-CN" sz="1600" dirty="0">
                <a:solidFill>
                  <a:srgbClr val="656D8D"/>
                </a:solidFill>
              </a:rPr>
              <a:t>VLAN</a:t>
            </a:r>
            <a:r>
              <a:rPr lang="zh-CN" altLang="en-US" sz="1600" dirty="0">
                <a:solidFill>
                  <a:srgbClr val="656D8D"/>
                </a:solidFill>
              </a:rPr>
              <a:t>间是不能进行直接通信的，这就实现了对广播域的分割和隔离。</a:t>
            </a:r>
          </a:p>
          <a:p>
            <a:pPr>
              <a:lnSpc>
                <a:spcPct val="150000"/>
              </a:lnSpc>
            </a:pPr>
            <a:r>
              <a:rPr lang="zh-CN" altLang="en-US" sz="1600" dirty="0">
                <a:solidFill>
                  <a:srgbClr val="656D8D"/>
                </a:solidFill>
              </a:rPr>
              <a:t>      通过对本项目的学习，要求了解</a:t>
            </a:r>
            <a:r>
              <a:rPr lang="en-US" altLang="zh-CN" sz="1600" dirty="0">
                <a:solidFill>
                  <a:srgbClr val="656D8D"/>
                </a:solidFill>
              </a:rPr>
              <a:t>VLAN</a:t>
            </a:r>
            <a:r>
              <a:rPr lang="zh-CN" altLang="en-US" sz="1600" dirty="0">
                <a:solidFill>
                  <a:srgbClr val="656D8D"/>
                </a:solidFill>
              </a:rPr>
              <a:t>产生的原因，理解</a:t>
            </a:r>
            <a:r>
              <a:rPr lang="en-US" altLang="zh-CN" sz="1600" dirty="0">
                <a:solidFill>
                  <a:srgbClr val="656D8D"/>
                </a:solidFill>
              </a:rPr>
              <a:t>VLAN</a:t>
            </a:r>
            <a:r>
              <a:rPr lang="zh-CN" altLang="en-US" sz="1600" dirty="0">
                <a:solidFill>
                  <a:srgbClr val="656D8D"/>
                </a:solidFill>
              </a:rPr>
              <a:t>的功能和工作原理，掌握向</a:t>
            </a:r>
            <a:r>
              <a:rPr lang="en-US" altLang="zh-CN" sz="1600" dirty="0">
                <a:solidFill>
                  <a:srgbClr val="656D8D"/>
                </a:solidFill>
              </a:rPr>
              <a:t>VLAN</a:t>
            </a:r>
            <a:r>
              <a:rPr lang="zh-CN" altLang="en-US" sz="1600" dirty="0">
                <a:solidFill>
                  <a:srgbClr val="656D8D"/>
                </a:solidFill>
              </a:rPr>
              <a:t>中添加接口的方法，能完成连通性测试并能明白其中的道理。</a:t>
            </a:r>
            <a:endParaRPr lang="en-US" altLang="zh-CN" sz="1600" dirty="0">
              <a:solidFill>
                <a:srgbClr val="656D8D"/>
              </a:solidFill>
            </a:endParaRPr>
          </a:p>
          <a:p>
            <a:pPr>
              <a:lnSpc>
                <a:spcPct val="150000"/>
              </a:lnSpc>
            </a:pPr>
            <a:r>
              <a:rPr lang="zh-CN" altLang="en-US" sz="1600" dirty="0">
                <a:solidFill>
                  <a:srgbClr val="656D8D"/>
                </a:solidFill>
              </a:rPr>
              <a:t>      本项目还介绍了三层交换机的工作原理和相关配置。三层交换机可以通过虚拟交换接口来进行</a:t>
            </a:r>
            <a:r>
              <a:rPr lang="en-US" altLang="zh-CN" sz="1600" dirty="0">
                <a:solidFill>
                  <a:srgbClr val="656D8D"/>
                </a:solidFill>
              </a:rPr>
              <a:t>VLAN</a:t>
            </a:r>
            <a:r>
              <a:rPr lang="zh-CN" altLang="en-US" sz="1600" dirty="0">
                <a:solidFill>
                  <a:srgbClr val="656D8D"/>
                </a:solidFill>
              </a:rPr>
              <a:t>之间的</a:t>
            </a:r>
            <a:r>
              <a:rPr lang="en-US" altLang="zh-CN" sz="1600" dirty="0">
                <a:solidFill>
                  <a:srgbClr val="656D8D"/>
                </a:solidFill>
              </a:rPr>
              <a:t>IP</a:t>
            </a:r>
            <a:r>
              <a:rPr lang="zh-CN" altLang="en-US" sz="1600" dirty="0">
                <a:solidFill>
                  <a:srgbClr val="656D8D"/>
                </a:solidFill>
              </a:rPr>
              <a:t>路由。一个端口所连接的主机想要和它不在同一个</a:t>
            </a:r>
            <a:r>
              <a:rPr lang="en-US" altLang="zh-CN" sz="1600" dirty="0">
                <a:solidFill>
                  <a:srgbClr val="656D8D"/>
                </a:solidFill>
              </a:rPr>
              <a:t>VLAN</a:t>
            </a:r>
            <a:r>
              <a:rPr lang="zh-CN" altLang="en-US" sz="1600" dirty="0">
                <a:solidFill>
                  <a:srgbClr val="656D8D"/>
                </a:solidFill>
              </a:rPr>
              <a:t>的主机通信时，则必须通过一个三层设备（路由器或者三层交换机）。</a:t>
            </a:r>
          </a:p>
          <a:p>
            <a:pPr>
              <a:lnSpc>
                <a:spcPct val="150000"/>
              </a:lnSpc>
            </a:pPr>
            <a:r>
              <a:rPr lang="zh-CN" altLang="en-US" sz="1600" dirty="0">
                <a:solidFill>
                  <a:srgbClr val="656D8D"/>
                </a:solidFill>
              </a:rPr>
              <a:t>      通过本任务学习，要求理解三层交换机的工作原理，了解三层交换机与二层交换机和路由器的区别，熟练掌握三层路由器实现路由通信的关键操作，即：开启路由功能、为各</a:t>
            </a:r>
            <a:r>
              <a:rPr lang="en-US" altLang="zh-CN" sz="1600" dirty="0">
                <a:solidFill>
                  <a:srgbClr val="656D8D"/>
                </a:solidFill>
              </a:rPr>
              <a:t>VLAN</a:t>
            </a:r>
            <a:r>
              <a:rPr lang="zh-CN" altLang="en-US" sz="1600" dirty="0">
                <a:solidFill>
                  <a:srgbClr val="656D8D"/>
                </a:solidFill>
              </a:rPr>
              <a:t>添加虚接口</a:t>
            </a:r>
            <a:r>
              <a:rPr lang="en-US" altLang="zh-CN" sz="1600" dirty="0">
                <a:solidFill>
                  <a:srgbClr val="656D8D"/>
                </a:solidFill>
              </a:rPr>
              <a:t>IP</a:t>
            </a:r>
            <a:r>
              <a:rPr lang="zh-CN" altLang="en-US" sz="1600" dirty="0">
                <a:solidFill>
                  <a:srgbClr val="656D8D"/>
                </a:solidFill>
              </a:rPr>
              <a:t>（或将接口转换为三层接口，并为其配置</a:t>
            </a:r>
            <a:r>
              <a:rPr lang="en-US" altLang="zh-CN" sz="1600" dirty="0">
                <a:solidFill>
                  <a:srgbClr val="656D8D"/>
                </a:solidFill>
              </a:rPr>
              <a:t>IP</a:t>
            </a:r>
            <a:r>
              <a:rPr lang="zh-CN" altLang="en-US" sz="1600" dirty="0">
                <a:solidFill>
                  <a:srgbClr val="656D8D"/>
                </a:solidFill>
              </a:rPr>
              <a:t>），并为各</a:t>
            </a:r>
            <a:r>
              <a:rPr lang="en-US" altLang="zh-CN" sz="1600" dirty="0">
                <a:solidFill>
                  <a:srgbClr val="656D8D"/>
                </a:solidFill>
              </a:rPr>
              <a:t>PC</a:t>
            </a:r>
            <a:r>
              <a:rPr lang="zh-CN" altLang="en-US" sz="1600" dirty="0">
                <a:solidFill>
                  <a:srgbClr val="656D8D"/>
                </a:solidFill>
              </a:rPr>
              <a:t>机添加网关。操作中一定不要忘记为</a:t>
            </a:r>
            <a:r>
              <a:rPr lang="en-US" altLang="zh-CN" sz="1600" dirty="0">
                <a:solidFill>
                  <a:srgbClr val="656D8D"/>
                </a:solidFill>
              </a:rPr>
              <a:t>PC</a:t>
            </a:r>
            <a:r>
              <a:rPr lang="zh-CN" altLang="en-US" sz="1600" dirty="0">
                <a:solidFill>
                  <a:srgbClr val="656D8D"/>
                </a:solidFill>
              </a:rPr>
              <a:t>机添加网关。</a:t>
            </a:r>
          </a:p>
        </p:txBody>
      </p:sp>
    </p:spTree>
    <p:extLst>
      <p:ext uri="{BB962C8B-B14F-4D97-AF65-F5344CB8AC3E}">
        <p14:creationId xmlns:p14="http://schemas.microsoft.com/office/powerpoint/2010/main" val="587135024"/>
      </p:ext>
    </p:extLst>
  </p:cSld>
  <p:clrMapOvr>
    <a:masterClrMapping/>
  </p:clrMapOvr>
  <p:transition spd="slow">
    <p:push/>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拓展知识</a:t>
            </a:r>
          </a:p>
        </p:txBody>
      </p:sp>
      <p:grpSp>
        <p:nvGrpSpPr>
          <p:cNvPr id="9" name="组合 8"/>
          <p:cNvGrpSpPr/>
          <p:nvPr/>
        </p:nvGrpSpPr>
        <p:grpSpPr>
          <a:xfrm>
            <a:off x="841375" y="5487035"/>
            <a:ext cx="10226040" cy="1123950"/>
            <a:chOff x="1325" y="8641"/>
            <a:chExt cx="16104" cy="1770"/>
          </a:xfrm>
        </p:grpSpPr>
        <p:sp>
          <p:nvSpPr>
            <p:cNvPr id="12" name="矩形 1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
        <p:nvSpPr>
          <p:cNvPr id="4" name="矩形 3"/>
          <p:cNvSpPr/>
          <p:nvPr/>
        </p:nvSpPr>
        <p:spPr>
          <a:xfrm>
            <a:off x="993775" y="1421635"/>
            <a:ext cx="10668000" cy="3459280"/>
          </a:xfrm>
          <a:prstGeom prst="rect">
            <a:avLst/>
          </a:prstGeom>
        </p:spPr>
        <p:txBody>
          <a:bodyPr wrap="square">
            <a:spAutoFit/>
          </a:bodyPr>
          <a:lstStyle/>
          <a:p>
            <a:pPr>
              <a:lnSpc>
                <a:spcPct val="150000"/>
              </a:lnSpc>
            </a:pPr>
            <a:r>
              <a:rPr lang="en-US" altLang="zh-CN" sz="2000" dirty="0">
                <a:solidFill>
                  <a:srgbClr val="656D8D"/>
                </a:solidFill>
              </a:rPr>
              <a:t>1.</a:t>
            </a:r>
            <a:r>
              <a:rPr lang="zh-CN" altLang="en-US" sz="2000" dirty="0">
                <a:solidFill>
                  <a:srgbClr val="656D8D"/>
                </a:solidFill>
              </a:rPr>
              <a:t>删除</a:t>
            </a:r>
            <a:r>
              <a:rPr lang="en-US" altLang="zh-CN" sz="2000" dirty="0">
                <a:solidFill>
                  <a:srgbClr val="656D8D"/>
                </a:solidFill>
              </a:rPr>
              <a:t>VLAN</a:t>
            </a:r>
            <a:r>
              <a:rPr lang="zh-CN" altLang="en-US" sz="2000" dirty="0">
                <a:solidFill>
                  <a:srgbClr val="656D8D"/>
                </a:solidFill>
              </a:rPr>
              <a:t>：</a:t>
            </a:r>
            <a:endParaRPr lang="en-US" altLang="zh-CN" sz="2000" dirty="0">
              <a:solidFill>
                <a:srgbClr val="656D8D"/>
              </a:solidFill>
            </a:endParaRPr>
          </a:p>
          <a:p>
            <a:pPr>
              <a:lnSpc>
                <a:spcPct val="150000"/>
              </a:lnSpc>
            </a:pPr>
            <a:r>
              <a:rPr lang="zh-CN" altLang="en-US" sz="2000" dirty="0">
                <a:solidFill>
                  <a:srgbClr val="656D8D"/>
                </a:solidFill>
              </a:rPr>
              <a:t>      </a:t>
            </a:r>
            <a:r>
              <a:rPr lang="zh-CN" altLang="en-US" sz="1800" dirty="0">
                <a:solidFill>
                  <a:srgbClr val="656D8D"/>
                </a:solidFill>
              </a:rPr>
              <a:t>删除</a:t>
            </a:r>
            <a:r>
              <a:rPr lang="en" altLang="zh-CN" sz="1800" dirty="0">
                <a:solidFill>
                  <a:srgbClr val="656D8D"/>
                </a:solidFill>
              </a:rPr>
              <a:t>VLAN</a:t>
            </a:r>
            <a:r>
              <a:rPr lang="zh-CN" altLang="en-US" sz="1800" dirty="0">
                <a:solidFill>
                  <a:srgbClr val="656D8D"/>
                </a:solidFill>
              </a:rPr>
              <a:t>时，必须确认这个</a:t>
            </a:r>
            <a:r>
              <a:rPr lang="en" altLang="zh-CN" sz="1800" dirty="0">
                <a:solidFill>
                  <a:srgbClr val="656D8D"/>
                </a:solidFill>
              </a:rPr>
              <a:t>VLAN</a:t>
            </a:r>
            <a:r>
              <a:rPr lang="zh-CN" altLang="en-US" sz="1800" dirty="0">
                <a:solidFill>
                  <a:srgbClr val="656D8D"/>
                </a:solidFill>
              </a:rPr>
              <a:t>的任何端口都处于不活动状态。然后使用如下命令：</a:t>
            </a:r>
          </a:p>
          <a:p>
            <a:pPr>
              <a:lnSpc>
                <a:spcPct val="150000"/>
              </a:lnSpc>
            </a:pPr>
            <a:r>
              <a:rPr lang="zh-CN" altLang="en-US" sz="1800" dirty="0">
                <a:solidFill>
                  <a:srgbClr val="656D8D"/>
                </a:solidFill>
              </a:rPr>
              <a:t>      命令：</a:t>
            </a:r>
            <a:r>
              <a:rPr lang="en-US" altLang="zh-CN" sz="1800" dirty="0">
                <a:solidFill>
                  <a:srgbClr val="656D8D"/>
                </a:solidFill>
              </a:rPr>
              <a:t>[</a:t>
            </a:r>
            <a:r>
              <a:rPr lang="en" altLang="zh-CN" sz="1800" dirty="0">
                <a:solidFill>
                  <a:srgbClr val="656D8D"/>
                </a:solidFill>
              </a:rPr>
              <a:t>Huawei]undo </a:t>
            </a:r>
            <a:r>
              <a:rPr lang="en" altLang="zh-CN" sz="1800" dirty="0" err="1">
                <a:solidFill>
                  <a:srgbClr val="656D8D"/>
                </a:solidFill>
              </a:rPr>
              <a:t>vlan</a:t>
            </a:r>
            <a:r>
              <a:rPr lang="en" altLang="zh-CN" sz="1800" dirty="0">
                <a:solidFill>
                  <a:srgbClr val="656D8D"/>
                </a:solidFill>
              </a:rPr>
              <a:t> </a:t>
            </a:r>
            <a:r>
              <a:rPr lang="en" altLang="zh-CN" sz="1800" dirty="0" err="1">
                <a:solidFill>
                  <a:srgbClr val="656D8D"/>
                </a:solidFill>
              </a:rPr>
              <a:t>vlan</a:t>
            </a:r>
            <a:r>
              <a:rPr lang="en" altLang="zh-CN" sz="1800" dirty="0">
                <a:solidFill>
                  <a:srgbClr val="656D8D"/>
                </a:solidFill>
              </a:rPr>
              <a:t>-id   </a:t>
            </a:r>
          </a:p>
          <a:p>
            <a:pPr>
              <a:lnSpc>
                <a:spcPct val="150000"/>
              </a:lnSpc>
            </a:pPr>
            <a:r>
              <a:rPr lang="zh-CN" altLang="en-US" sz="1800" dirty="0">
                <a:solidFill>
                  <a:srgbClr val="656D8D"/>
                </a:solidFill>
              </a:rPr>
              <a:t>      其中，</a:t>
            </a:r>
            <a:r>
              <a:rPr lang="en" altLang="zh-CN" sz="1800" dirty="0" err="1">
                <a:solidFill>
                  <a:srgbClr val="656D8D"/>
                </a:solidFill>
              </a:rPr>
              <a:t>vlan</a:t>
            </a:r>
            <a:r>
              <a:rPr lang="en" altLang="zh-CN" sz="1800" dirty="0">
                <a:solidFill>
                  <a:srgbClr val="656D8D"/>
                </a:solidFill>
              </a:rPr>
              <a:t>-id</a:t>
            </a:r>
            <a:r>
              <a:rPr lang="zh-CN" altLang="en-US" sz="1800" dirty="0">
                <a:solidFill>
                  <a:srgbClr val="656D8D"/>
                </a:solidFill>
              </a:rPr>
              <a:t>是要删除的</a:t>
            </a:r>
            <a:r>
              <a:rPr lang="en" altLang="zh-CN" sz="1800" dirty="0" err="1">
                <a:solidFill>
                  <a:srgbClr val="656D8D"/>
                </a:solidFill>
              </a:rPr>
              <a:t>vlan</a:t>
            </a:r>
            <a:r>
              <a:rPr lang="zh-CN" altLang="en-US" sz="1800" dirty="0">
                <a:solidFill>
                  <a:srgbClr val="656D8D"/>
                </a:solidFill>
              </a:rPr>
              <a:t>的序号。</a:t>
            </a:r>
          </a:p>
          <a:p>
            <a:pPr>
              <a:lnSpc>
                <a:spcPct val="150000"/>
              </a:lnSpc>
            </a:pPr>
            <a:r>
              <a:rPr lang="zh-CN" altLang="en-US" sz="1800" dirty="0">
                <a:solidFill>
                  <a:srgbClr val="656D8D"/>
                </a:solidFill>
              </a:rPr>
              <a:t>  例如：现已创建了</a:t>
            </a:r>
            <a:r>
              <a:rPr lang="en" altLang="zh-CN" sz="1800" dirty="0">
                <a:solidFill>
                  <a:srgbClr val="656D8D"/>
                </a:solidFill>
              </a:rPr>
              <a:t>VLAN 10</a:t>
            </a:r>
            <a:r>
              <a:rPr lang="zh-CN" altLang="en-US" sz="1800" dirty="0">
                <a:solidFill>
                  <a:srgbClr val="656D8D"/>
                </a:solidFill>
              </a:rPr>
              <a:t>并且将接口</a:t>
            </a:r>
            <a:r>
              <a:rPr lang="en" altLang="zh-CN" sz="1800" dirty="0">
                <a:solidFill>
                  <a:srgbClr val="656D8D"/>
                </a:solidFill>
              </a:rPr>
              <a:t>E0/0/1</a:t>
            </a:r>
            <a:r>
              <a:rPr lang="zh-CN" altLang="en-US" sz="1800" dirty="0">
                <a:solidFill>
                  <a:srgbClr val="656D8D"/>
                </a:solidFill>
              </a:rPr>
              <a:t>加入其中，下面我们要删除  的</a:t>
            </a:r>
            <a:r>
              <a:rPr lang="en" altLang="zh-CN" sz="1800" dirty="0">
                <a:solidFill>
                  <a:srgbClr val="656D8D"/>
                </a:solidFill>
              </a:rPr>
              <a:t>VLAN 10</a:t>
            </a:r>
            <a:r>
              <a:rPr lang="zh-CN" altLang="en" sz="1800" dirty="0">
                <a:solidFill>
                  <a:srgbClr val="656D8D"/>
                </a:solidFill>
              </a:rPr>
              <a:t>，</a:t>
            </a:r>
            <a:r>
              <a:rPr lang="zh-CN" altLang="en-US" sz="1800" dirty="0">
                <a:solidFill>
                  <a:srgbClr val="656D8D"/>
                </a:solidFill>
              </a:rPr>
              <a:t>则配置命令为：</a:t>
            </a:r>
          </a:p>
          <a:p>
            <a:pPr>
              <a:lnSpc>
                <a:spcPct val="150000"/>
              </a:lnSpc>
            </a:pPr>
            <a:r>
              <a:rPr lang="zh-CN" altLang="en-US" sz="1800" dirty="0">
                <a:solidFill>
                  <a:srgbClr val="656D8D"/>
                </a:solidFill>
              </a:rPr>
              <a:t>      </a:t>
            </a:r>
            <a:r>
              <a:rPr lang="en-US" altLang="zh-CN" sz="1800" dirty="0">
                <a:solidFill>
                  <a:srgbClr val="656D8D"/>
                </a:solidFill>
              </a:rPr>
              <a:t>&lt;</a:t>
            </a:r>
            <a:r>
              <a:rPr lang="en" altLang="zh-CN" sz="1800" dirty="0">
                <a:solidFill>
                  <a:srgbClr val="656D8D"/>
                </a:solidFill>
              </a:rPr>
              <a:t>Huawei&gt;system-view</a:t>
            </a:r>
          </a:p>
          <a:p>
            <a:pPr>
              <a:lnSpc>
                <a:spcPct val="150000"/>
              </a:lnSpc>
            </a:pPr>
            <a:r>
              <a:rPr lang="zh-CN" altLang="en-US" sz="1800" dirty="0">
                <a:solidFill>
                  <a:srgbClr val="656D8D"/>
                </a:solidFill>
              </a:rPr>
              <a:t>      </a:t>
            </a:r>
            <a:r>
              <a:rPr lang="en" altLang="zh-CN" sz="1800" dirty="0">
                <a:solidFill>
                  <a:srgbClr val="656D8D"/>
                </a:solidFill>
              </a:rPr>
              <a:t>[Huawei]undo </a:t>
            </a:r>
            <a:r>
              <a:rPr lang="en" altLang="zh-CN" sz="1800" dirty="0" err="1">
                <a:solidFill>
                  <a:srgbClr val="656D8D"/>
                </a:solidFill>
              </a:rPr>
              <a:t>vlan</a:t>
            </a:r>
            <a:r>
              <a:rPr lang="en" altLang="zh-CN" sz="1800" dirty="0">
                <a:solidFill>
                  <a:srgbClr val="656D8D"/>
                </a:solidFill>
              </a:rPr>
              <a:t> 10       //</a:t>
            </a:r>
            <a:r>
              <a:rPr lang="zh-CN" altLang="en-US" sz="1800" dirty="0">
                <a:solidFill>
                  <a:srgbClr val="656D8D"/>
                </a:solidFill>
              </a:rPr>
              <a:t>删除</a:t>
            </a:r>
            <a:r>
              <a:rPr lang="en" altLang="zh-CN" sz="1800" dirty="0">
                <a:solidFill>
                  <a:srgbClr val="656D8D"/>
                </a:solidFill>
              </a:rPr>
              <a:t>VLAN 10</a:t>
            </a:r>
          </a:p>
          <a:p>
            <a:pPr>
              <a:lnSpc>
                <a:spcPct val="150000"/>
              </a:lnSpc>
            </a:pPr>
            <a:r>
              <a:rPr lang="zh-CN" altLang="en-US" sz="1800" dirty="0">
                <a:solidFill>
                  <a:srgbClr val="656D8D"/>
                </a:solidFill>
              </a:rPr>
              <a:t>      这样删除后，我们再执行</a:t>
            </a:r>
            <a:r>
              <a:rPr lang="en-US" altLang="zh-CN" sz="1800" dirty="0">
                <a:solidFill>
                  <a:srgbClr val="656D8D"/>
                </a:solidFill>
              </a:rPr>
              <a:t>[</a:t>
            </a:r>
            <a:r>
              <a:rPr lang="en" altLang="zh-CN" sz="1800" dirty="0">
                <a:solidFill>
                  <a:srgbClr val="656D8D"/>
                </a:solidFill>
              </a:rPr>
              <a:t>Huawei]display </a:t>
            </a:r>
            <a:r>
              <a:rPr lang="en" altLang="zh-CN" sz="1800" dirty="0" err="1">
                <a:solidFill>
                  <a:srgbClr val="656D8D"/>
                </a:solidFill>
              </a:rPr>
              <a:t>vlan</a:t>
            </a:r>
            <a:r>
              <a:rPr lang="zh-CN" altLang="en-US" sz="1800" dirty="0">
                <a:solidFill>
                  <a:srgbClr val="656D8D"/>
                </a:solidFill>
              </a:rPr>
              <a:t>命令就看不到</a:t>
            </a:r>
            <a:r>
              <a:rPr lang="en" altLang="zh-CN" sz="1800" dirty="0">
                <a:solidFill>
                  <a:srgbClr val="656D8D"/>
                </a:solidFill>
              </a:rPr>
              <a:t>VLAN 10</a:t>
            </a:r>
            <a:r>
              <a:rPr lang="zh-CN" altLang="en-US" sz="1800" dirty="0">
                <a:solidFill>
                  <a:srgbClr val="656D8D"/>
                </a:solidFill>
              </a:rPr>
              <a:t>的信息了。 </a:t>
            </a:r>
          </a:p>
        </p:txBody>
      </p:sp>
    </p:spTree>
    <p:extLst>
      <p:ext uri="{BB962C8B-B14F-4D97-AF65-F5344CB8AC3E}">
        <p14:creationId xmlns:p14="http://schemas.microsoft.com/office/powerpoint/2010/main" val="2496701993"/>
      </p:ext>
    </p:extLst>
  </p:cSld>
  <p:clrMapOvr>
    <a:masterClrMapping/>
  </p:clrMapOvr>
  <p:transition spd="slow">
    <p:push/>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拓展知识</a:t>
            </a:r>
          </a:p>
        </p:txBody>
      </p:sp>
      <p:sp>
        <p:nvSpPr>
          <p:cNvPr id="3" name="矩形 2"/>
          <p:cNvSpPr/>
          <p:nvPr/>
        </p:nvSpPr>
        <p:spPr>
          <a:xfrm>
            <a:off x="612775" y="1103836"/>
            <a:ext cx="10972800" cy="4651915"/>
          </a:xfrm>
          <a:prstGeom prst="rect">
            <a:avLst/>
          </a:prstGeom>
        </p:spPr>
        <p:txBody>
          <a:bodyPr wrap="square" numCol="1" spcCol="180000">
            <a:spAutoFit/>
          </a:bodyPr>
          <a:lstStyle/>
          <a:p>
            <a:pPr algn="just">
              <a:lnSpc>
                <a:spcPct val="150000"/>
              </a:lnSpc>
            </a:pPr>
            <a:r>
              <a:rPr lang="en-US" altLang="zh-CN" sz="2000" dirty="0">
                <a:solidFill>
                  <a:srgbClr val="656D8D"/>
                </a:solidFill>
              </a:rPr>
              <a:t>2.</a:t>
            </a:r>
            <a:r>
              <a:rPr lang="zh-CN" altLang="en-US" sz="2000" dirty="0">
                <a:solidFill>
                  <a:srgbClr val="656D8D"/>
                </a:solidFill>
              </a:rPr>
              <a:t>端口聚合</a:t>
            </a:r>
            <a:endParaRPr lang="en-US" altLang="zh-CN" sz="2000" dirty="0">
              <a:solidFill>
                <a:srgbClr val="656D8D"/>
              </a:solidFill>
            </a:endParaRPr>
          </a:p>
          <a:p>
            <a:pPr algn="just">
              <a:lnSpc>
                <a:spcPct val="150000"/>
              </a:lnSpc>
            </a:pPr>
            <a:r>
              <a:rPr lang="zh-CN" altLang="en-US" sz="1600" dirty="0">
                <a:solidFill>
                  <a:srgbClr val="656D8D"/>
                </a:solidFill>
              </a:rPr>
              <a:t>      交换机允许将多个端口聚合成一个逻辑端口或者称为</a:t>
            </a:r>
            <a:r>
              <a:rPr lang="en" altLang="zh-CN" sz="1600" dirty="0">
                <a:solidFill>
                  <a:srgbClr val="656D8D"/>
                </a:solidFill>
              </a:rPr>
              <a:t>Eth-trunk</a:t>
            </a:r>
            <a:r>
              <a:rPr lang="zh-CN" altLang="en" sz="1600" dirty="0">
                <a:solidFill>
                  <a:srgbClr val="656D8D"/>
                </a:solidFill>
              </a:rPr>
              <a:t>。</a:t>
            </a:r>
            <a:r>
              <a:rPr lang="zh-CN" altLang="en-US" sz="1600" dirty="0">
                <a:solidFill>
                  <a:srgbClr val="656D8D"/>
                </a:solidFill>
              </a:rPr>
              <a:t>通过端口聚合，可大大提高端口间的通信速度。当用</a:t>
            </a:r>
            <a:r>
              <a:rPr lang="en-US" altLang="zh-CN" sz="1600" dirty="0">
                <a:solidFill>
                  <a:srgbClr val="656D8D"/>
                </a:solidFill>
              </a:rPr>
              <a:t>2</a:t>
            </a:r>
            <a:r>
              <a:rPr lang="zh-CN" altLang="en-US" sz="1600" dirty="0">
                <a:solidFill>
                  <a:srgbClr val="656D8D"/>
                </a:solidFill>
              </a:rPr>
              <a:t>个</a:t>
            </a:r>
            <a:r>
              <a:rPr lang="en-US" altLang="zh-CN" sz="1600" dirty="0">
                <a:solidFill>
                  <a:srgbClr val="656D8D"/>
                </a:solidFill>
              </a:rPr>
              <a:t>100</a:t>
            </a:r>
            <a:r>
              <a:rPr lang="en" altLang="zh-CN" sz="1600" dirty="0">
                <a:solidFill>
                  <a:srgbClr val="656D8D"/>
                </a:solidFill>
              </a:rPr>
              <a:t>Mbps</a:t>
            </a:r>
            <a:r>
              <a:rPr lang="zh-CN" altLang="en-US" sz="1600" dirty="0">
                <a:solidFill>
                  <a:srgbClr val="656D8D"/>
                </a:solidFill>
              </a:rPr>
              <a:t>的端口聚合时，所形成的逻辑端口的通信速度为</a:t>
            </a:r>
            <a:r>
              <a:rPr lang="en-US" altLang="zh-CN" sz="1600" dirty="0">
                <a:solidFill>
                  <a:srgbClr val="656D8D"/>
                </a:solidFill>
              </a:rPr>
              <a:t>200</a:t>
            </a:r>
            <a:r>
              <a:rPr lang="en" altLang="zh-CN" sz="1600" dirty="0">
                <a:solidFill>
                  <a:srgbClr val="656D8D"/>
                </a:solidFill>
              </a:rPr>
              <a:t>Mbps</a:t>
            </a:r>
            <a:r>
              <a:rPr lang="zh-CN" altLang="en" sz="1600" dirty="0">
                <a:solidFill>
                  <a:srgbClr val="656D8D"/>
                </a:solidFill>
              </a:rPr>
              <a:t>；</a:t>
            </a:r>
            <a:r>
              <a:rPr lang="zh-CN" altLang="en-US" sz="1600" dirty="0">
                <a:solidFill>
                  <a:srgbClr val="656D8D"/>
                </a:solidFill>
              </a:rPr>
              <a:t>若用</a:t>
            </a:r>
            <a:r>
              <a:rPr lang="en-US" altLang="zh-CN" sz="1600" dirty="0">
                <a:solidFill>
                  <a:srgbClr val="656D8D"/>
                </a:solidFill>
              </a:rPr>
              <a:t>4</a:t>
            </a:r>
            <a:r>
              <a:rPr lang="zh-CN" altLang="en-US" sz="1600" dirty="0">
                <a:solidFill>
                  <a:srgbClr val="656D8D"/>
                </a:solidFill>
              </a:rPr>
              <a:t>个，则为</a:t>
            </a:r>
            <a:r>
              <a:rPr lang="en-US" altLang="zh-CN" sz="1600" dirty="0">
                <a:solidFill>
                  <a:srgbClr val="656D8D"/>
                </a:solidFill>
              </a:rPr>
              <a:t>400</a:t>
            </a:r>
            <a:r>
              <a:rPr lang="en" altLang="zh-CN" sz="1600" dirty="0">
                <a:solidFill>
                  <a:srgbClr val="656D8D"/>
                </a:solidFill>
              </a:rPr>
              <a:t>Mbps</a:t>
            </a:r>
            <a:r>
              <a:rPr lang="zh-CN" altLang="en" sz="1600" dirty="0">
                <a:solidFill>
                  <a:srgbClr val="656D8D"/>
                </a:solidFill>
              </a:rPr>
              <a:t>。</a:t>
            </a:r>
            <a:r>
              <a:rPr lang="zh-CN" altLang="en-US" sz="1600" dirty="0">
                <a:solidFill>
                  <a:srgbClr val="656D8D"/>
                </a:solidFill>
              </a:rPr>
              <a:t>当</a:t>
            </a:r>
            <a:r>
              <a:rPr lang="en" altLang="zh-CN" sz="1600" dirty="0">
                <a:solidFill>
                  <a:srgbClr val="656D8D"/>
                </a:solidFill>
              </a:rPr>
              <a:t>Eth-trunk</a:t>
            </a:r>
            <a:r>
              <a:rPr lang="zh-CN" altLang="en-US" sz="1600" dirty="0">
                <a:solidFill>
                  <a:srgbClr val="656D8D"/>
                </a:solidFill>
              </a:rPr>
              <a:t>内的某条链路出现故障时，该链路的流量将自动转移到其余链路上。</a:t>
            </a:r>
          </a:p>
          <a:p>
            <a:pPr algn="just">
              <a:lnSpc>
                <a:spcPct val="150000"/>
              </a:lnSpc>
            </a:pPr>
            <a:r>
              <a:rPr lang="zh-CN" altLang="en-US" sz="1600" dirty="0">
                <a:solidFill>
                  <a:srgbClr val="656D8D"/>
                </a:solidFill>
              </a:rPr>
              <a:t>      </a:t>
            </a:r>
            <a:r>
              <a:rPr lang="en" altLang="zh-CN" sz="1600" dirty="0">
                <a:solidFill>
                  <a:srgbClr val="656D8D"/>
                </a:solidFill>
              </a:rPr>
              <a:t>Eth-Trunk</a:t>
            </a:r>
            <a:r>
              <a:rPr lang="zh-CN" altLang="en-US" sz="1600" dirty="0">
                <a:solidFill>
                  <a:srgbClr val="656D8D"/>
                </a:solidFill>
              </a:rPr>
              <a:t>端口的工作模式分为手工负载分担模式和</a:t>
            </a:r>
            <a:r>
              <a:rPr lang="en" altLang="zh-CN" sz="1600" dirty="0">
                <a:solidFill>
                  <a:srgbClr val="656D8D"/>
                </a:solidFill>
              </a:rPr>
              <a:t>LACP</a:t>
            </a:r>
            <a:r>
              <a:rPr lang="zh-CN" altLang="en-US" sz="1600" dirty="0">
                <a:solidFill>
                  <a:srgbClr val="656D8D"/>
                </a:solidFill>
              </a:rPr>
              <a:t>模式两种，可以使用命令</a:t>
            </a:r>
            <a:r>
              <a:rPr lang="en" altLang="zh-CN" sz="1600" dirty="0">
                <a:solidFill>
                  <a:srgbClr val="656D8D"/>
                </a:solidFill>
              </a:rPr>
              <a:t>mode</a:t>
            </a:r>
            <a:r>
              <a:rPr lang="zh-CN" altLang="en-US" sz="1600" dirty="0">
                <a:solidFill>
                  <a:srgbClr val="656D8D"/>
                </a:solidFill>
              </a:rPr>
              <a:t>来进行配置，默认是</a:t>
            </a:r>
            <a:r>
              <a:rPr lang="en" altLang="zh-CN" sz="1600" dirty="0">
                <a:solidFill>
                  <a:srgbClr val="656D8D"/>
                </a:solidFill>
              </a:rPr>
              <a:t>load-balance</a:t>
            </a:r>
            <a:r>
              <a:rPr lang="zh-CN" altLang="en-US" sz="1600" dirty="0">
                <a:solidFill>
                  <a:srgbClr val="656D8D"/>
                </a:solidFill>
              </a:rPr>
              <a:t>模式。值得注意的是，</a:t>
            </a:r>
            <a:r>
              <a:rPr lang="en" altLang="zh-CN" sz="1600" dirty="0">
                <a:solidFill>
                  <a:srgbClr val="656D8D"/>
                </a:solidFill>
              </a:rPr>
              <a:t>Eth-Trunk</a:t>
            </a:r>
            <a:r>
              <a:rPr lang="zh-CN" altLang="en-US" sz="1600" dirty="0">
                <a:solidFill>
                  <a:srgbClr val="656D8D"/>
                </a:solidFill>
              </a:rPr>
              <a:t>端口的工作模式在两端的设备上必须保持一致。</a:t>
            </a:r>
          </a:p>
          <a:p>
            <a:pPr algn="just">
              <a:lnSpc>
                <a:spcPct val="150000"/>
              </a:lnSpc>
            </a:pPr>
            <a:r>
              <a:rPr lang="zh-CN" altLang="en-US" sz="1600" dirty="0">
                <a:solidFill>
                  <a:srgbClr val="656D8D"/>
                </a:solidFill>
              </a:rPr>
              <a:t>      配置命令为：</a:t>
            </a:r>
          </a:p>
          <a:p>
            <a:pPr algn="just">
              <a:lnSpc>
                <a:spcPct val="150000"/>
              </a:lnSpc>
            </a:pPr>
            <a:r>
              <a:rPr lang="zh-CN" altLang="en-US" sz="1600" dirty="0">
                <a:solidFill>
                  <a:srgbClr val="656D8D"/>
                </a:solidFill>
              </a:rPr>
              <a:t>      </a:t>
            </a:r>
            <a:r>
              <a:rPr lang="en-US" altLang="zh-CN" sz="1600" dirty="0">
                <a:solidFill>
                  <a:srgbClr val="656D8D"/>
                </a:solidFill>
              </a:rPr>
              <a:t>[</a:t>
            </a:r>
            <a:r>
              <a:rPr lang="en" altLang="zh-CN" sz="1600" dirty="0">
                <a:solidFill>
                  <a:srgbClr val="656D8D"/>
                </a:solidFill>
              </a:rPr>
              <a:t>Huawei]interface Eth-Trunk 1</a:t>
            </a:r>
          </a:p>
          <a:p>
            <a:pPr algn="just">
              <a:lnSpc>
                <a:spcPct val="150000"/>
              </a:lnSpc>
            </a:pPr>
            <a:r>
              <a:rPr lang="zh-CN" altLang="en-US" sz="1600" dirty="0">
                <a:solidFill>
                  <a:srgbClr val="656D8D"/>
                </a:solidFill>
              </a:rPr>
              <a:t>      </a:t>
            </a:r>
            <a:r>
              <a:rPr lang="en" altLang="zh-CN" sz="1600" dirty="0">
                <a:solidFill>
                  <a:srgbClr val="656D8D"/>
                </a:solidFill>
              </a:rPr>
              <a:t>[Huawei-Eth-Trunk1]mode manual load-balance</a:t>
            </a:r>
          </a:p>
          <a:p>
            <a:pPr algn="just">
              <a:lnSpc>
                <a:spcPct val="150000"/>
              </a:lnSpc>
            </a:pPr>
            <a:r>
              <a:rPr lang="zh-CN" altLang="en-US" sz="1600" dirty="0">
                <a:solidFill>
                  <a:srgbClr val="656D8D"/>
                </a:solidFill>
              </a:rPr>
              <a:t> 说明：</a:t>
            </a:r>
          </a:p>
          <a:p>
            <a:pPr algn="just">
              <a:lnSpc>
                <a:spcPct val="150000"/>
              </a:lnSpc>
            </a:pPr>
            <a:r>
              <a:rPr lang="zh-CN" altLang="en-US" sz="1600" dirty="0">
                <a:solidFill>
                  <a:srgbClr val="656D8D"/>
                </a:solidFill>
              </a:rPr>
              <a:t>      在交换机上配置链路聚合，创建</a:t>
            </a:r>
            <a:r>
              <a:rPr lang="en" altLang="zh-CN" sz="1600" dirty="0">
                <a:solidFill>
                  <a:srgbClr val="656D8D"/>
                </a:solidFill>
              </a:rPr>
              <a:t>Eth-Trunk 1</a:t>
            </a:r>
            <a:r>
              <a:rPr lang="zh-CN" altLang="en-US" sz="1600" dirty="0">
                <a:solidFill>
                  <a:srgbClr val="656D8D"/>
                </a:solidFill>
              </a:rPr>
              <a:t>接口，并指定为手工负载分担模式。</a:t>
            </a:r>
          </a:p>
          <a:p>
            <a:pPr algn="just">
              <a:lnSpc>
                <a:spcPct val="150000"/>
              </a:lnSpc>
            </a:pPr>
            <a:endParaRPr lang="zh-CN" altLang="en-US" sz="2000" dirty="0">
              <a:solidFill>
                <a:srgbClr val="656D8D"/>
              </a:solidFill>
            </a:endParaRPr>
          </a:p>
        </p:txBody>
      </p:sp>
      <p:grpSp>
        <p:nvGrpSpPr>
          <p:cNvPr id="9" name="组合 8"/>
          <p:cNvGrpSpPr/>
          <p:nvPr/>
        </p:nvGrpSpPr>
        <p:grpSpPr>
          <a:xfrm>
            <a:off x="841375" y="5487035"/>
            <a:ext cx="10226040" cy="1123950"/>
            <a:chOff x="1325" y="8641"/>
            <a:chExt cx="16104" cy="1770"/>
          </a:xfrm>
        </p:grpSpPr>
        <p:sp>
          <p:nvSpPr>
            <p:cNvPr id="12" name="矩形 1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1364905025"/>
      </p:ext>
    </p:extLst>
  </p:cSld>
  <p:clrMapOvr>
    <a:masterClrMapping/>
  </p:clrMapOvr>
  <p:transition spd="slow">
    <p:push/>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拓展知识</a:t>
            </a:r>
          </a:p>
        </p:txBody>
      </p:sp>
      <p:sp>
        <p:nvSpPr>
          <p:cNvPr id="3" name="矩形 2"/>
          <p:cNvSpPr/>
          <p:nvPr/>
        </p:nvSpPr>
        <p:spPr>
          <a:xfrm>
            <a:off x="826135" y="1224237"/>
            <a:ext cx="10744200" cy="4940327"/>
          </a:xfrm>
          <a:prstGeom prst="rect">
            <a:avLst/>
          </a:prstGeom>
        </p:spPr>
        <p:txBody>
          <a:bodyPr wrap="square" numCol="1" spcCol="180000">
            <a:spAutoFit/>
          </a:bodyPr>
          <a:lstStyle/>
          <a:p>
            <a:pPr>
              <a:lnSpc>
                <a:spcPct val="150000"/>
              </a:lnSpc>
            </a:pPr>
            <a:r>
              <a:rPr lang="en-US" altLang="zh-CN" sz="2000" dirty="0">
                <a:solidFill>
                  <a:srgbClr val="656D8D"/>
                </a:solidFill>
              </a:rPr>
              <a:t>3.VLAN</a:t>
            </a:r>
            <a:r>
              <a:rPr lang="zh-CN" altLang="en-US" sz="2000" dirty="0">
                <a:solidFill>
                  <a:srgbClr val="656D8D"/>
                </a:solidFill>
              </a:rPr>
              <a:t>同步（</a:t>
            </a:r>
            <a:r>
              <a:rPr lang="en-US" altLang="zh-CN" sz="2000" dirty="0">
                <a:solidFill>
                  <a:srgbClr val="656D8D"/>
                </a:solidFill>
              </a:rPr>
              <a:t>GVRP</a:t>
            </a:r>
            <a:r>
              <a:rPr lang="zh-CN" altLang="en-US" sz="2000" dirty="0">
                <a:solidFill>
                  <a:srgbClr val="656D8D"/>
                </a:solidFill>
              </a:rPr>
              <a:t>）</a:t>
            </a:r>
            <a:endParaRPr lang="en-US" altLang="zh-CN" sz="2000" dirty="0">
              <a:solidFill>
                <a:srgbClr val="656D8D"/>
              </a:solidFill>
            </a:endParaRPr>
          </a:p>
          <a:p>
            <a:pPr>
              <a:lnSpc>
                <a:spcPct val="150000"/>
              </a:lnSpc>
            </a:pPr>
            <a:r>
              <a:rPr lang="zh-CN" altLang="en-US" sz="1600" dirty="0">
                <a:solidFill>
                  <a:srgbClr val="656D8D"/>
                </a:solidFill>
              </a:rPr>
              <a:t>      在当网络中交换机数量很多时，需要分别在每台交换机上创建很多重复的</a:t>
            </a:r>
            <a:r>
              <a:rPr lang="en" altLang="zh-CN" sz="1600" dirty="0">
                <a:solidFill>
                  <a:srgbClr val="656D8D"/>
                </a:solidFill>
              </a:rPr>
              <a:t>VLAN</a:t>
            </a:r>
            <a:r>
              <a:rPr lang="zh-CN" altLang="en" sz="1600" dirty="0">
                <a:solidFill>
                  <a:srgbClr val="656D8D"/>
                </a:solidFill>
              </a:rPr>
              <a:t>。</a:t>
            </a:r>
            <a:r>
              <a:rPr lang="zh-CN" altLang="en-US" sz="1600" dirty="0">
                <a:solidFill>
                  <a:srgbClr val="656D8D"/>
                </a:solidFill>
              </a:rPr>
              <a:t>工作量很大、过程很繁琐，并且容易出错。我们常采用</a:t>
            </a:r>
            <a:r>
              <a:rPr lang="en" altLang="zh-CN" sz="1600" dirty="0">
                <a:solidFill>
                  <a:srgbClr val="656D8D"/>
                </a:solidFill>
              </a:rPr>
              <a:t>GVRP</a:t>
            </a:r>
            <a:r>
              <a:rPr lang="zh-CN" altLang="en-US" sz="1600" dirty="0">
                <a:solidFill>
                  <a:srgbClr val="656D8D"/>
                </a:solidFill>
              </a:rPr>
              <a:t>来解决这个问题。</a:t>
            </a:r>
          </a:p>
          <a:p>
            <a:pPr lvl="0">
              <a:lnSpc>
                <a:spcPct val="150000"/>
              </a:lnSpc>
            </a:pPr>
            <a:r>
              <a:rPr lang="zh-CN" altLang="en-US" sz="1600" dirty="0"/>
              <a:t>      </a:t>
            </a:r>
            <a:r>
              <a:rPr lang="zh-CN" altLang="en-US" sz="1600" dirty="0">
                <a:solidFill>
                  <a:srgbClr val="656D8D"/>
                </a:solidFill>
              </a:rPr>
              <a:t>（</a:t>
            </a:r>
            <a:r>
              <a:rPr lang="en-US" altLang="zh-CN" sz="1600" dirty="0">
                <a:solidFill>
                  <a:srgbClr val="656D8D"/>
                </a:solidFill>
              </a:rPr>
              <a:t>1</a:t>
            </a:r>
            <a:r>
              <a:rPr lang="zh-CN" altLang="en-US" sz="1600" dirty="0">
                <a:solidFill>
                  <a:srgbClr val="656D8D"/>
                </a:solidFill>
              </a:rPr>
              <a:t>）</a:t>
            </a:r>
            <a:r>
              <a:rPr lang="en" altLang="zh-CN" sz="1600" dirty="0">
                <a:solidFill>
                  <a:srgbClr val="656D8D"/>
                </a:solidFill>
              </a:rPr>
              <a:t>GVRP</a:t>
            </a:r>
            <a:r>
              <a:rPr lang="zh-CN" altLang="en-US" sz="1600" dirty="0">
                <a:solidFill>
                  <a:srgbClr val="656D8D"/>
                </a:solidFill>
              </a:rPr>
              <a:t>的概念</a:t>
            </a:r>
          </a:p>
          <a:p>
            <a:pPr lvl="0">
              <a:lnSpc>
                <a:spcPct val="150000"/>
              </a:lnSpc>
            </a:pPr>
            <a:r>
              <a:rPr lang="zh-CN" altLang="en-US" sz="1600" dirty="0">
                <a:solidFill>
                  <a:srgbClr val="656D8D"/>
                </a:solidFill>
              </a:rPr>
              <a:t>      </a:t>
            </a:r>
            <a:r>
              <a:rPr lang="en" altLang="zh-CN" sz="1600" dirty="0">
                <a:solidFill>
                  <a:srgbClr val="656D8D"/>
                </a:solidFill>
              </a:rPr>
              <a:t>GVRP(GARP VLAN registration protocol )</a:t>
            </a:r>
            <a:r>
              <a:rPr lang="zh-CN" altLang="en" sz="1600" dirty="0">
                <a:solidFill>
                  <a:srgbClr val="656D8D"/>
                </a:solidFill>
              </a:rPr>
              <a:t>：</a:t>
            </a:r>
            <a:r>
              <a:rPr lang="zh-CN" altLang="en-US" sz="1600" dirty="0">
                <a:solidFill>
                  <a:srgbClr val="656D8D"/>
                </a:solidFill>
              </a:rPr>
              <a:t>通用</a:t>
            </a:r>
            <a:r>
              <a:rPr lang="en" altLang="zh-CN" sz="1600" dirty="0">
                <a:solidFill>
                  <a:srgbClr val="656D8D"/>
                </a:solidFill>
              </a:rPr>
              <a:t>VLAN</a:t>
            </a:r>
            <a:r>
              <a:rPr lang="zh-CN" altLang="en-US" sz="1600" dirty="0">
                <a:solidFill>
                  <a:srgbClr val="656D8D"/>
                </a:solidFill>
              </a:rPr>
              <a:t>注册协议。通用属性注册协议（</a:t>
            </a:r>
            <a:r>
              <a:rPr lang="en" altLang="zh-CN" sz="1600" dirty="0">
                <a:solidFill>
                  <a:srgbClr val="656D8D"/>
                </a:solidFill>
              </a:rPr>
              <a:t>GARP</a:t>
            </a:r>
            <a:r>
              <a:rPr lang="zh-CN" altLang="en" sz="1600" dirty="0">
                <a:solidFill>
                  <a:srgbClr val="656D8D"/>
                </a:solidFill>
              </a:rPr>
              <a:t>）</a:t>
            </a:r>
            <a:r>
              <a:rPr lang="zh-CN" altLang="en-US" sz="1600" dirty="0">
                <a:solidFill>
                  <a:srgbClr val="656D8D"/>
                </a:solidFill>
              </a:rPr>
              <a:t>提供了一种通用机制供桥接局域网设备相互之间（如终端站和交换机等）注册或注销属性值，如 </a:t>
            </a:r>
            <a:r>
              <a:rPr lang="en" altLang="zh-CN" sz="1600" dirty="0">
                <a:solidFill>
                  <a:srgbClr val="656D8D"/>
                </a:solidFill>
              </a:rPr>
              <a:t>VLAN </a:t>
            </a:r>
            <a:r>
              <a:rPr lang="zh-CN" altLang="en-US" sz="1600" dirty="0">
                <a:solidFill>
                  <a:srgbClr val="656D8D"/>
                </a:solidFill>
              </a:rPr>
              <a:t>标识符。</a:t>
            </a:r>
            <a:r>
              <a:rPr lang="en" altLang="zh-CN" sz="1600" dirty="0">
                <a:solidFill>
                  <a:srgbClr val="656D8D"/>
                </a:solidFill>
              </a:rPr>
              <a:t>GVRP</a:t>
            </a:r>
            <a:r>
              <a:rPr lang="zh-CN" altLang="en-US" sz="1600" dirty="0">
                <a:solidFill>
                  <a:srgbClr val="656D8D"/>
                </a:solidFill>
              </a:rPr>
              <a:t>是</a:t>
            </a:r>
            <a:r>
              <a:rPr lang="en" altLang="zh-CN" sz="1600" dirty="0">
                <a:solidFill>
                  <a:srgbClr val="656D8D"/>
                </a:solidFill>
              </a:rPr>
              <a:t>GARP</a:t>
            </a:r>
            <a:r>
              <a:rPr lang="zh-CN" altLang="en-US" sz="1600" dirty="0">
                <a:solidFill>
                  <a:srgbClr val="656D8D"/>
                </a:solidFill>
              </a:rPr>
              <a:t>的一种应用，它基于</a:t>
            </a:r>
            <a:r>
              <a:rPr lang="en" altLang="zh-CN" sz="1600" dirty="0">
                <a:solidFill>
                  <a:srgbClr val="656D8D"/>
                </a:solidFill>
              </a:rPr>
              <a:t>GARP</a:t>
            </a:r>
            <a:r>
              <a:rPr lang="zh-CN" altLang="en-US" sz="1600" dirty="0">
                <a:solidFill>
                  <a:srgbClr val="656D8D"/>
                </a:solidFill>
              </a:rPr>
              <a:t>的工作机制，维护交换机中的</a:t>
            </a:r>
            <a:r>
              <a:rPr lang="en" altLang="zh-CN" sz="1600" dirty="0">
                <a:solidFill>
                  <a:srgbClr val="656D8D"/>
                </a:solidFill>
              </a:rPr>
              <a:t>VLSN</a:t>
            </a:r>
            <a:r>
              <a:rPr lang="zh-CN" altLang="en-US" sz="1600" dirty="0">
                <a:solidFill>
                  <a:srgbClr val="656D8D"/>
                </a:solidFill>
              </a:rPr>
              <a:t>动态注册信息，并传播该信息到其它的交换机中。所有支持</a:t>
            </a:r>
            <a:r>
              <a:rPr lang="en" altLang="zh-CN" sz="1600" dirty="0">
                <a:solidFill>
                  <a:srgbClr val="656D8D"/>
                </a:solidFill>
              </a:rPr>
              <a:t>GVRP</a:t>
            </a:r>
            <a:r>
              <a:rPr lang="zh-CN" altLang="en-US" sz="1600" dirty="0">
                <a:solidFill>
                  <a:srgbClr val="656D8D"/>
                </a:solidFill>
              </a:rPr>
              <a:t>特性的交换机能够接收来自其它交换机</a:t>
            </a:r>
            <a:r>
              <a:rPr lang="en" altLang="zh-CN" sz="1600" dirty="0">
                <a:solidFill>
                  <a:srgbClr val="656D8D"/>
                </a:solidFill>
              </a:rPr>
              <a:t>VLAN</a:t>
            </a:r>
            <a:r>
              <a:rPr lang="zh-CN" altLang="en-US" sz="1600" dirty="0">
                <a:solidFill>
                  <a:srgbClr val="656D8D"/>
                </a:solidFill>
              </a:rPr>
              <a:t>注册信息，并动态更新本地的</a:t>
            </a:r>
            <a:r>
              <a:rPr lang="en" altLang="zh-CN" sz="1600" dirty="0">
                <a:solidFill>
                  <a:srgbClr val="656D8D"/>
                </a:solidFill>
              </a:rPr>
              <a:t>VLAN</a:t>
            </a:r>
            <a:r>
              <a:rPr lang="zh-CN" altLang="en-US" sz="1600" dirty="0">
                <a:solidFill>
                  <a:srgbClr val="656D8D"/>
                </a:solidFill>
              </a:rPr>
              <a:t>注册信息。包括当前的</a:t>
            </a:r>
            <a:r>
              <a:rPr lang="en" altLang="zh-CN" sz="1600" dirty="0">
                <a:solidFill>
                  <a:srgbClr val="656D8D"/>
                </a:solidFill>
              </a:rPr>
              <a:t>VLAN</a:t>
            </a:r>
            <a:r>
              <a:rPr lang="zh-CN" altLang="en-US" sz="1600" dirty="0">
                <a:solidFill>
                  <a:srgbClr val="656D8D"/>
                </a:solidFill>
              </a:rPr>
              <a:t>成员、这些</a:t>
            </a:r>
            <a:r>
              <a:rPr lang="en" altLang="zh-CN" sz="1600" dirty="0">
                <a:solidFill>
                  <a:srgbClr val="656D8D"/>
                </a:solidFill>
              </a:rPr>
              <a:t>VLAN</a:t>
            </a:r>
            <a:r>
              <a:rPr lang="zh-CN" altLang="en-US" sz="1600" dirty="0">
                <a:solidFill>
                  <a:srgbClr val="656D8D"/>
                </a:solidFill>
              </a:rPr>
              <a:t>成员可以通过哪个端口到达等。而且所支持</a:t>
            </a:r>
            <a:r>
              <a:rPr lang="en" altLang="zh-CN" sz="1600" dirty="0">
                <a:solidFill>
                  <a:srgbClr val="656D8D"/>
                </a:solidFill>
              </a:rPr>
              <a:t>GVRP</a:t>
            </a:r>
            <a:r>
              <a:rPr lang="zh-CN" altLang="en-US" sz="1600" dirty="0">
                <a:solidFill>
                  <a:srgbClr val="656D8D"/>
                </a:solidFill>
              </a:rPr>
              <a:t>特性的交换机能够将本地的</a:t>
            </a:r>
            <a:r>
              <a:rPr lang="en" altLang="zh-CN" sz="1600" dirty="0">
                <a:solidFill>
                  <a:srgbClr val="656D8D"/>
                </a:solidFill>
              </a:rPr>
              <a:t>VLAN</a:t>
            </a:r>
            <a:r>
              <a:rPr lang="zh-CN" altLang="en-US" sz="1600" dirty="0">
                <a:solidFill>
                  <a:srgbClr val="656D8D"/>
                </a:solidFill>
              </a:rPr>
              <a:t>注册注册信息向其它交换机传播，以使同一交换网内所有支持</a:t>
            </a:r>
            <a:r>
              <a:rPr lang="en" altLang="zh-CN" sz="1600" dirty="0">
                <a:solidFill>
                  <a:srgbClr val="656D8D"/>
                </a:solidFill>
              </a:rPr>
              <a:t>GVRP</a:t>
            </a:r>
            <a:r>
              <a:rPr lang="zh-CN" altLang="en-US" sz="1600" dirty="0">
                <a:solidFill>
                  <a:srgbClr val="656D8D"/>
                </a:solidFill>
              </a:rPr>
              <a:t>特性的设备的</a:t>
            </a:r>
            <a:r>
              <a:rPr lang="en" altLang="zh-CN" sz="1600" dirty="0">
                <a:solidFill>
                  <a:srgbClr val="656D8D"/>
                </a:solidFill>
              </a:rPr>
              <a:t>VLAN</a:t>
            </a:r>
            <a:r>
              <a:rPr lang="zh-CN" altLang="en-US" sz="1600" dirty="0">
                <a:solidFill>
                  <a:srgbClr val="656D8D"/>
                </a:solidFill>
              </a:rPr>
              <a:t>信息达成一致。</a:t>
            </a:r>
            <a:r>
              <a:rPr lang="en" altLang="zh-CN" sz="1600" dirty="0">
                <a:solidFill>
                  <a:srgbClr val="656D8D"/>
                </a:solidFill>
              </a:rPr>
              <a:t>GVRP</a:t>
            </a:r>
            <a:r>
              <a:rPr lang="zh-CN" altLang="en-US" sz="1600" dirty="0">
                <a:solidFill>
                  <a:srgbClr val="656D8D"/>
                </a:solidFill>
              </a:rPr>
              <a:t>传播的</a:t>
            </a:r>
            <a:r>
              <a:rPr lang="en" altLang="zh-CN" sz="1600" dirty="0">
                <a:solidFill>
                  <a:srgbClr val="656D8D"/>
                </a:solidFill>
              </a:rPr>
              <a:t>VLAN</a:t>
            </a:r>
            <a:r>
              <a:rPr lang="zh-CN" altLang="en-US" sz="1600" dirty="0">
                <a:solidFill>
                  <a:srgbClr val="656D8D"/>
                </a:solidFill>
              </a:rPr>
              <a:t>注册信息既包括本地手工配置的静态注册信息，也包括来自其它交换机的动态注册信息。这样的话，根据</a:t>
            </a:r>
            <a:r>
              <a:rPr lang="en" altLang="zh-CN" sz="1600" dirty="0">
                <a:solidFill>
                  <a:srgbClr val="656D8D"/>
                </a:solidFill>
              </a:rPr>
              <a:t>VLAN</a:t>
            </a:r>
            <a:r>
              <a:rPr lang="zh-CN" altLang="en-US" sz="1600" dirty="0">
                <a:solidFill>
                  <a:srgbClr val="656D8D"/>
                </a:solidFill>
              </a:rPr>
              <a:t>注册信息，各个交换机可以了解到干道链路对端有哪些</a:t>
            </a:r>
            <a:r>
              <a:rPr lang="en" altLang="zh-CN" sz="1600" dirty="0">
                <a:solidFill>
                  <a:srgbClr val="656D8D"/>
                </a:solidFill>
              </a:rPr>
              <a:t>VLAN</a:t>
            </a:r>
            <a:r>
              <a:rPr lang="zh-CN" altLang="en" sz="1600" dirty="0">
                <a:solidFill>
                  <a:srgbClr val="656D8D"/>
                </a:solidFill>
              </a:rPr>
              <a:t>，</a:t>
            </a:r>
            <a:r>
              <a:rPr lang="zh-CN" altLang="en-US" sz="1600" dirty="0">
                <a:solidFill>
                  <a:srgbClr val="656D8D"/>
                </a:solidFill>
              </a:rPr>
              <a:t>从而自动配置干道链路，只允许对端交换机需要的</a:t>
            </a:r>
            <a:r>
              <a:rPr lang="en" altLang="zh-CN" sz="1600" dirty="0">
                <a:solidFill>
                  <a:srgbClr val="656D8D"/>
                </a:solidFill>
              </a:rPr>
              <a:t>VLAN</a:t>
            </a:r>
            <a:r>
              <a:rPr lang="zh-CN" altLang="en-US" sz="1600" dirty="0">
                <a:solidFill>
                  <a:srgbClr val="656D8D"/>
                </a:solidFill>
              </a:rPr>
              <a:t>在干道链路上传输。</a:t>
            </a:r>
          </a:p>
          <a:p>
            <a:pPr lvl="0">
              <a:lnSpc>
                <a:spcPct val="150000"/>
              </a:lnSpc>
            </a:pPr>
            <a:endParaRPr lang="zh-CN" altLang="zh-CN" sz="1600" dirty="0"/>
          </a:p>
        </p:txBody>
      </p:sp>
    </p:spTree>
    <p:extLst>
      <p:ext uri="{BB962C8B-B14F-4D97-AF65-F5344CB8AC3E}">
        <p14:creationId xmlns:p14="http://schemas.microsoft.com/office/powerpoint/2010/main" val="3387264286"/>
      </p:ext>
    </p:extLst>
  </p:cSld>
  <p:clrMapOvr>
    <a:masterClrMapping/>
  </p:clrMapOvr>
  <p:transition spd="slow">
    <p:push/>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拓展知识</a:t>
            </a:r>
          </a:p>
        </p:txBody>
      </p:sp>
      <p:sp>
        <p:nvSpPr>
          <p:cNvPr id="3" name="矩形 2"/>
          <p:cNvSpPr/>
          <p:nvPr/>
        </p:nvSpPr>
        <p:spPr>
          <a:xfrm>
            <a:off x="612775" y="991394"/>
            <a:ext cx="11125200" cy="4282583"/>
          </a:xfrm>
          <a:prstGeom prst="rect">
            <a:avLst/>
          </a:prstGeom>
        </p:spPr>
        <p:txBody>
          <a:bodyPr wrap="square" numCol="1" spcCol="180000">
            <a:spAutoFit/>
          </a:bodyPr>
          <a:lstStyle/>
          <a:p>
            <a:pPr algn="just">
              <a:lnSpc>
                <a:spcPct val="150000"/>
              </a:lnSpc>
            </a:pPr>
            <a:r>
              <a:rPr lang="zh-CN" altLang="en-US" sz="2000" dirty="0">
                <a:solidFill>
                  <a:srgbClr val="656D8D"/>
                </a:solidFill>
              </a:rPr>
              <a:t>（</a:t>
            </a:r>
            <a:r>
              <a:rPr lang="en-US" altLang="zh-CN" sz="2000" dirty="0">
                <a:solidFill>
                  <a:srgbClr val="656D8D"/>
                </a:solidFill>
              </a:rPr>
              <a:t>2</a:t>
            </a:r>
            <a:r>
              <a:rPr lang="zh-CN" altLang="en-US" sz="2000" dirty="0">
                <a:solidFill>
                  <a:srgbClr val="656D8D"/>
                </a:solidFill>
              </a:rPr>
              <a:t>）</a:t>
            </a:r>
            <a:r>
              <a:rPr lang="en-US" altLang="zh-CN" sz="2000" dirty="0">
                <a:solidFill>
                  <a:srgbClr val="656D8D"/>
                </a:solidFill>
              </a:rPr>
              <a:t>GVRP</a:t>
            </a:r>
            <a:r>
              <a:rPr lang="zh-CN" altLang="en-US" sz="2000" dirty="0">
                <a:solidFill>
                  <a:srgbClr val="656D8D"/>
                </a:solidFill>
              </a:rPr>
              <a:t>的三种注册模式</a:t>
            </a:r>
            <a:endParaRPr lang="en-US" altLang="zh-CN" sz="2000" dirty="0">
              <a:solidFill>
                <a:srgbClr val="656D8D"/>
              </a:solidFill>
            </a:endParaRPr>
          </a:p>
          <a:p>
            <a:pPr algn="just">
              <a:lnSpc>
                <a:spcPct val="150000"/>
              </a:lnSpc>
            </a:pPr>
            <a:r>
              <a:rPr lang="zh-CN" altLang="en-US" sz="1600" dirty="0">
                <a:solidFill>
                  <a:srgbClr val="656D8D"/>
                </a:solidFill>
              </a:rPr>
              <a:t>      </a:t>
            </a:r>
            <a:r>
              <a:rPr lang="en" altLang="zh-CN" sz="1600" dirty="0">
                <a:solidFill>
                  <a:srgbClr val="656D8D"/>
                </a:solidFill>
              </a:rPr>
              <a:t>GVRP</a:t>
            </a:r>
            <a:r>
              <a:rPr lang="zh-CN" altLang="en-US" sz="1600" dirty="0">
                <a:solidFill>
                  <a:srgbClr val="656D8D"/>
                </a:solidFill>
              </a:rPr>
              <a:t>有三种注册模式：</a:t>
            </a:r>
            <a:r>
              <a:rPr lang="en" altLang="zh-CN" sz="1600" dirty="0">
                <a:solidFill>
                  <a:srgbClr val="656D8D"/>
                </a:solidFill>
              </a:rPr>
              <a:t>Normal</a:t>
            </a:r>
            <a:r>
              <a:rPr lang="zh-CN" altLang="en-US" sz="1600" dirty="0">
                <a:solidFill>
                  <a:srgbClr val="656D8D"/>
                </a:solidFill>
              </a:rPr>
              <a:t>模式、</a:t>
            </a:r>
            <a:r>
              <a:rPr lang="en" altLang="zh-CN" sz="1600" dirty="0">
                <a:solidFill>
                  <a:srgbClr val="656D8D"/>
                </a:solidFill>
              </a:rPr>
              <a:t>Fixed</a:t>
            </a:r>
            <a:r>
              <a:rPr lang="zh-CN" altLang="en-US" sz="1600" dirty="0">
                <a:solidFill>
                  <a:srgbClr val="656D8D"/>
                </a:solidFill>
              </a:rPr>
              <a:t>模式和</a:t>
            </a:r>
            <a:r>
              <a:rPr lang="en" altLang="zh-CN" sz="1600" dirty="0">
                <a:solidFill>
                  <a:srgbClr val="656D8D"/>
                </a:solidFill>
              </a:rPr>
              <a:t>Forbidden</a:t>
            </a:r>
            <a:r>
              <a:rPr lang="zh-CN" altLang="en-US" sz="1600" dirty="0">
                <a:solidFill>
                  <a:srgbClr val="656D8D"/>
                </a:solidFill>
              </a:rPr>
              <a:t>模式。</a:t>
            </a:r>
          </a:p>
          <a:p>
            <a:pPr algn="just">
              <a:lnSpc>
                <a:spcPct val="150000"/>
              </a:lnSpc>
            </a:pPr>
            <a:r>
              <a:rPr lang="zh-CN" altLang="en-US" sz="1600" dirty="0">
                <a:solidFill>
                  <a:srgbClr val="656D8D"/>
                </a:solidFill>
              </a:rPr>
              <a:t>    （</a:t>
            </a:r>
            <a:r>
              <a:rPr lang="en-US" altLang="zh-CN" sz="1600" dirty="0">
                <a:solidFill>
                  <a:srgbClr val="656D8D"/>
                </a:solidFill>
              </a:rPr>
              <a:t>a</a:t>
            </a:r>
            <a:r>
              <a:rPr lang="zh-CN" altLang="en-US" sz="1600" dirty="0">
                <a:solidFill>
                  <a:srgbClr val="656D8D"/>
                </a:solidFill>
              </a:rPr>
              <a:t>）</a:t>
            </a:r>
            <a:r>
              <a:rPr lang="en" altLang="zh-CN" sz="1600" dirty="0">
                <a:solidFill>
                  <a:srgbClr val="656D8D"/>
                </a:solidFill>
              </a:rPr>
              <a:t>Normal</a:t>
            </a:r>
            <a:r>
              <a:rPr lang="zh-CN" altLang="en-US" sz="1600" dirty="0">
                <a:solidFill>
                  <a:srgbClr val="656D8D"/>
                </a:solidFill>
              </a:rPr>
              <a:t>模式</a:t>
            </a:r>
          </a:p>
          <a:p>
            <a:pPr algn="just">
              <a:lnSpc>
                <a:spcPct val="150000"/>
              </a:lnSpc>
            </a:pPr>
            <a:r>
              <a:rPr lang="zh-CN" altLang="en-US" sz="1600" dirty="0">
                <a:solidFill>
                  <a:srgbClr val="656D8D"/>
                </a:solidFill>
              </a:rPr>
              <a:t>    允许该端口动态注册或注销</a:t>
            </a:r>
            <a:r>
              <a:rPr lang="en" altLang="zh-CN" sz="1600" dirty="0">
                <a:solidFill>
                  <a:srgbClr val="656D8D"/>
                </a:solidFill>
              </a:rPr>
              <a:t>VLAN</a:t>
            </a:r>
            <a:r>
              <a:rPr lang="zh-CN" altLang="en" sz="1600" dirty="0">
                <a:solidFill>
                  <a:srgbClr val="656D8D"/>
                </a:solidFill>
              </a:rPr>
              <a:t>，</a:t>
            </a:r>
            <a:r>
              <a:rPr lang="zh-CN" altLang="en-US" sz="1600" dirty="0">
                <a:solidFill>
                  <a:srgbClr val="656D8D"/>
                </a:solidFill>
              </a:rPr>
              <a:t>传播动态</a:t>
            </a:r>
            <a:r>
              <a:rPr lang="en" altLang="zh-CN" sz="1600" dirty="0">
                <a:solidFill>
                  <a:srgbClr val="656D8D"/>
                </a:solidFill>
              </a:rPr>
              <a:t>VLAN</a:t>
            </a:r>
            <a:r>
              <a:rPr lang="zh-CN" altLang="en-US" sz="1600" dirty="0">
                <a:solidFill>
                  <a:srgbClr val="656D8D"/>
                </a:solidFill>
              </a:rPr>
              <a:t>和静态</a:t>
            </a:r>
            <a:r>
              <a:rPr lang="en" altLang="zh-CN" sz="1600" dirty="0">
                <a:solidFill>
                  <a:srgbClr val="656D8D"/>
                </a:solidFill>
              </a:rPr>
              <a:t>VLAN</a:t>
            </a:r>
            <a:r>
              <a:rPr lang="zh-CN" altLang="en-US" sz="1600" dirty="0">
                <a:solidFill>
                  <a:srgbClr val="656D8D"/>
                </a:solidFill>
              </a:rPr>
              <a:t>信息。</a:t>
            </a:r>
          </a:p>
          <a:p>
            <a:pPr algn="just">
              <a:lnSpc>
                <a:spcPct val="150000"/>
              </a:lnSpc>
            </a:pPr>
            <a:r>
              <a:rPr lang="zh-CN" altLang="en-US" sz="1600" dirty="0">
                <a:solidFill>
                  <a:srgbClr val="656D8D"/>
                </a:solidFill>
              </a:rPr>
              <a:t>    （</a:t>
            </a:r>
            <a:r>
              <a:rPr lang="en-US" altLang="zh-CN" sz="1600" dirty="0">
                <a:solidFill>
                  <a:srgbClr val="656D8D"/>
                </a:solidFill>
              </a:rPr>
              <a:t>b</a:t>
            </a:r>
            <a:r>
              <a:rPr lang="zh-CN" altLang="en-US" sz="1600" dirty="0">
                <a:solidFill>
                  <a:srgbClr val="656D8D"/>
                </a:solidFill>
              </a:rPr>
              <a:t>）</a:t>
            </a:r>
            <a:r>
              <a:rPr lang="en" altLang="zh-CN" sz="1600" dirty="0">
                <a:solidFill>
                  <a:srgbClr val="656D8D"/>
                </a:solidFill>
              </a:rPr>
              <a:t>Fixed</a:t>
            </a:r>
            <a:r>
              <a:rPr lang="zh-CN" altLang="en-US" sz="1600" dirty="0">
                <a:solidFill>
                  <a:srgbClr val="656D8D"/>
                </a:solidFill>
              </a:rPr>
              <a:t>模式</a:t>
            </a:r>
          </a:p>
          <a:p>
            <a:pPr algn="just">
              <a:lnSpc>
                <a:spcPct val="150000"/>
              </a:lnSpc>
            </a:pPr>
            <a:r>
              <a:rPr lang="zh-CN" altLang="en-US" sz="1600" dirty="0">
                <a:solidFill>
                  <a:srgbClr val="656D8D"/>
                </a:solidFill>
              </a:rPr>
              <a:t>    禁止该端口动态注册或注销</a:t>
            </a:r>
            <a:r>
              <a:rPr lang="en" altLang="zh-CN" sz="1600" dirty="0">
                <a:solidFill>
                  <a:srgbClr val="656D8D"/>
                </a:solidFill>
              </a:rPr>
              <a:t>VLAN</a:t>
            </a:r>
            <a:r>
              <a:rPr lang="zh-CN" altLang="en" sz="1600" dirty="0">
                <a:solidFill>
                  <a:srgbClr val="656D8D"/>
                </a:solidFill>
              </a:rPr>
              <a:t>，</a:t>
            </a:r>
            <a:r>
              <a:rPr lang="zh-CN" altLang="en-US" sz="1600" dirty="0">
                <a:solidFill>
                  <a:srgbClr val="656D8D"/>
                </a:solidFill>
              </a:rPr>
              <a:t>只传播静态</a:t>
            </a:r>
            <a:r>
              <a:rPr lang="en" altLang="zh-CN" sz="1600" dirty="0">
                <a:solidFill>
                  <a:srgbClr val="656D8D"/>
                </a:solidFill>
              </a:rPr>
              <a:t>VLAN</a:t>
            </a:r>
            <a:r>
              <a:rPr lang="zh-CN" altLang="en-US" sz="1600" dirty="0">
                <a:solidFill>
                  <a:srgbClr val="656D8D"/>
                </a:solidFill>
              </a:rPr>
              <a:t>信息，不传播动态</a:t>
            </a:r>
            <a:r>
              <a:rPr lang="en" altLang="zh-CN" sz="1600" dirty="0">
                <a:solidFill>
                  <a:srgbClr val="656D8D"/>
                </a:solidFill>
              </a:rPr>
              <a:t>VLAN</a:t>
            </a:r>
            <a:r>
              <a:rPr lang="zh-CN" altLang="en-US" sz="1600" dirty="0">
                <a:solidFill>
                  <a:srgbClr val="656D8D"/>
                </a:solidFill>
              </a:rPr>
              <a:t>信息。也就是说被设置为</a:t>
            </a:r>
            <a:r>
              <a:rPr lang="en" altLang="zh-CN" sz="1600" dirty="0">
                <a:solidFill>
                  <a:srgbClr val="656D8D"/>
                </a:solidFill>
              </a:rPr>
              <a:t>Fixed</a:t>
            </a:r>
            <a:r>
              <a:rPr lang="zh-CN" altLang="en-US" sz="1600" dirty="0">
                <a:solidFill>
                  <a:srgbClr val="656D8D"/>
                </a:solidFill>
              </a:rPr>
              <a:t>模式的</a:t>
            </a:r>
            <a:r>
              <a:rPr lang="en" altLang="zh-CN" sz="1600" dirty="0">
                <a:solidFill>
                  <a:srgbClr val="656D8D"/>
                </a:solidFill>
              </a:rPr>
              <a:t>Trunk</a:t>
            </a:r>
            <a:r>
              <a:rPr lang="zh-CN" altLang="en-US" sz="1600" dirty="0">
                <a:solidFill>
                  <a:srgbClr val="656D8D"/>
                </a:solidFill>
              </a:rPr>
              <a:t>口，即使允许所有</a:t>
            </a:r>
            <a:r>
              <a:rPr lang="en" altLang="zh-CN" sz="1600" dirty="0">
                <a:solidFill>
                  <a:srgbClr val="656D8D"/>
                </a:solidFill>
              </a:rPr>
              <a:t>VLAN</a:t>
            </a:r>
            <a:r>
              <a:rPr lang="zh-CN" altLang="en-US" sz="1600" dirty="0">
                <a:solidFill>
                  <a:srgbClr val="656D8D"/>
                </a:solidFill>
              </a:rPr>
              <a:t>通过，实际能通过的</a:t>
            </a:r>
            <a:r>
              <a:rPr lang="en" altLang="zh-CN" sz="1600" dirty="0">
                <a:solidFill>
                  <a:srgbClr val="656D8D"/>
                </a:solidFill>
              </a:rPr>
              <a:t>VLAN</a:t>
            </a:r>
            <a:r>
              <a:rPr lang="zh-CN" altLang="en-US" sz="1600" dirty="0">
                <a:solidFill>
                  <a:srgbClr val="656D8D"/>
                </a:solidFill>
              </a:rPr>
              <a:t>也只是手动配置的静态</a:t>
            </a:r>
            <a:r>
              <a:rPr lang="en" altLang="zh-CN" sz="1600" dirty="0">
                <a:solidFill>
                  <a:srgbClr val="656D8D"/>
                </a:solidFill>
              </a:rPr>
              <a:t>VLAN</a:t>
            </a:r>
            <a:r>
              <a:rPr lang="zh-CN" altLang="en" sz="1600" dirty="0">
                <a:solidFill>
                  <a:srgbClr val="656D8D"/>
                </a:solidFill>
              </a:rPr>
              <a:t>。</a:t>
            </a:r>
          </a:p>
          <a:p>
            <a:pPr algn="just">
              <a:lnSpc>
                <a:spcPct val="150000"/>
              </a:lnSpc>
            </a:pPr>
            <a:r>
              <a:rPr lang="zh-CN" altLang="en-US" sz="1600" dirty="0">
                <a:solidFill>
                  <a:srgbClr val="656D8D"/>
                </a:solidFill>
              </a:rPr>
              <a:t>    </a:t>
            </a:r>
            <a:r>
              <a:rPr lang="zh-CN" altLang="en" sz="1600" dirty="0">
                <a:solidFill>
                  <a:srgbClr val="656D8D"/>
                </a:solidFill>
              </a:rPr>
              <a:t>（</a:t>
            </a:r>
            <a:r>
              <a:rPr lang="en-US" altLang="zh-CN" sz="1600" dirty="0">
                <a:solidFill>
                  <a:srgbClr val="656D8D"/>
                </a:solidFill>
              </a:rPr>
              <a:t>c</a:t>
            </a:r>
            <a:r>
              <a:rPr lang="zh-CN" altLang="en" sz="1600" dirty="0">
                <a:solidFill>
                  <a:srgbClr val="656D8D"/>
                </a:solidFill>
              </a:rPr>
              <a:t>）</a:t>
            </a:r>
            <a:r>
              <a:rPr lang="en" altLang="zh-CN" sz="1600" dirty="0">
                <a:solidFill>
                  <a:srgbClr val="656D8D"/>
                </a:solidFill>
              </a:rPr>
              <a:t>Forbidden</a:t>
            </a:r>
            <a:r>
              <a:rPr lang="zh-CN" altLang="en-US" sz="1600" dirty="0">
                <a:solidFill>
                  <a:srgbClr val="656D8D"/>
                </a:solidFill>
              </a:rPr>
              <a:t>模式</a:t>
            </a:r>
            <a:endParaRPr lang="en-US" altLang="zh-CN" sz="1600" dirty="0">
              <a:solidFill>
                <a:srgbClr val="656D8D"/>
              </a:solidFill>
            </a:endParaRPr>
          </a:p>
          <a:p>
            <a:pPr algn="just">
              <a:lnSpc>
                <a:spcPct val="150000"/>
              </a:lnSpc>
            </a:pPr>
            <a:r>
              <a:rPr lang="zh-CN" altLang="en-US" sz="1600" dirty="0">
                <a:solidFill>
                  <a:srgbClr val="656D8D"/>
                </a:solidFill>
              </a:rPr>
              <a:t>    禁止该端口动态注册或注销</a:t>
            </a:r>
            <a:r>
              <a:rPr lang="en" altLang="zh-CN" sz="1600" dirty="0">
                <a:solidFill>
                  <a:srgbClr val="656D8D"/>
                </a:solidFill>
              </a:rPr>
              <a:t>VLAN</a:t>
            </a:r>
            <a:r>
              <a:rPr lang="zh-CN" altLang="en" sz="1600" dirty="0">
                <a:solidFill>
                  <a:srgbClr val="656D8D"/>
                </a:solidFill>
              </a:rPr>
              <a:t>，</a:t>
            </a:r>
            <a:r>
              <a:rPr lang="zh-CN" altLang="en-US" sz="1600" dirty="0">
                <a:solidFill>
                  <a:srgbClr val="656D8D"/>
                </a:solidFill>
              </a:rPr>
              <a:t>不传播除</a:t>
            </a:r>
            <a:r>
              <a:rPr lang="en" altLang="zh-CN" sz="1600" dirty="0">
                <a:solidFill>
                  <a:srgbClr val="656D8D"/>
                </a:solidFill>
              </a:rPr>
              <a:t>VLAN</a:t>
            </a:r>
            <a:r>
              <a:rPr lang="zh-CN" altLang="en" sz="1600" dirty="0">
                <a:solidFill>
                  <a:srgbClr val="656D8D"/>
                </a:solidFill>
              </a:rPr>
              <a:t>１</a:t>
            </a:r>
            <a:r>
              <a:rPr lang="zh-CN" altLang="en-US" sz="1600" dirty="0">
                <a:solidFill>
                  <a:srgbClr val="656D8D"/>
                </a:solidFill>
              </a:rPr>
              <a:t>之外的任何</a:t>
            </a:r>
            <a:r>
              <a:rPr lang="en" altLang="zh-CN" sz="1600" dirty="0">
                <a:solidFill>
                  <a:srgbClr val="656D8D"/>
                </a:solidFill>
              </a:rPr>
              <a:t>VLAN</a:t>
            </a:r>
            <a:r>
              <a:rPr lang="zh-CN" altLang="en-US" sz="1600" dirty="0">
                <a:solidFill>
                  <a:srgbClr val="656D8D"/>
                </a:solidFill>
              </a:rPr>
              <a:t>信息。也就是说被设置为</a:t>
            </a:r>
            <a:r>
              <a:rPr lang="en" altLang="zh-CN" sz="1600" dirty="0">
                <a:solidFill>
                  <a:srgbClr val="656D8D"/>
                </a:solidFill>
              </a:rPr>
              <a:t>Forbidden</a:t>
            </a:r>
            <a:r>
              <a:rPr lang="zh-CN" altLang="en-US" sz="1600" dirty="0">
                <a:solidFill>
                  <a:srgbClr val="656D8D"/>
                </a:solidFill>
              </a:rPr>
              <a:t>模式的</a:t>
            </a:r>
            <a:r>
              <a:rPr lang="en" altLang="zh-CN" sz="1600" dirty="0">
                <a:solidFill>
                  <a:srgbClr val="656D8D"/>
                </a:solidFill>
              </a:rPr>
              <a:t>Trunk</a:t>
            </a:r>
            <a:r>
              <a:rPr lang="zh-CN" altLang="en-US" sz="1600" dirty="0">
                <a:solidFill>
                  <a:srgbClr val="656D8D"/>
                </a:solidFill>
              </a:rPr>
              <a:t>口，即使允许所有</a:t>
            </a:r>
            <a:r>
              <a:rPr lang="en" altLang="zh-CN" sz="1600" dirty="0">
                <a:solidFill>
                  <a:srgbClr val="656D8D"/>
                </a:solidFill>
              </a:rPr>
              <a:t>VLAN</a:t>
            </a:r>
            <a:r>
              <a:rPr lang="zh-CN" altLang="en-US" sz="1600" dirty="0">
                <a:solidFill>
                  <a:srgbClr val="656D8D"/>
                </a:solidFill>
              </a:rPr>
              <a:t>通过，实际能通过的</a:t>
            </a:r>
            <a:r>
              <a:rPr lang="en" altLang="zh-CN" sz="1600" dirty="0">
                <a:solidFill>
                  <a:srgbClr val="656D8D"/>
                </a:solidFill>
              </a:rPr>
              <a:t>VLAN</a:t>
            </a:r>
            <a:r>
              <a:rPr lang="zh-CN" altLang="en-US" sz="1600" dirty="0">
                <a:solidFill>
                  <a:srgbClr val="656D8D"/>
                </a:solidFill>
              </a:rPr>
              <a:t>也只是</a:t>
            </a:r>
            <a:r>
              <a:rPr lang="en" altLang="zh-CN" sz="1600" dirty="0">
                <a:solidFill>
                  <a:srgbClr val="656D8D"/>
                </a:solidFill>
              </a:rPr>
              <a:t>VLAN1</a:t>
            </a:r>
            <a:r>
              <a:rPr lang="zh-CN" altLang="en-US" sz="1600" dirty="0">
                <a:solidFill>
                  <a:srgbClr val="656D8D"/>
                </a:solidFill>
              </a:rPr>
              <a:t>。</a:t>
            </a:r>
          </a:p>
          <a:p>
            <a:pPr algn="just">
              <a:lnSpc>
                <a:spcPct val="150000"/>
              </a:lnSpc>
            </a:pPr>
            <a:endParaRPr lang="zh-CN" altLang="en-US" sz="2000" dirty="0">
              <a:solidFill>
                <a:srgbClr val="656D8D"/>
              </a:solidFill>
            </a:endParaRPr>
          </a:p>
        </p:txBody>
      </p:sp>
      <p:grpSp>
        <p:nvGrpSpPr>
          <p:cNvPr id="9" name="组合 8"/>
          <p:cNvGrpSpPr/>
          <p:nvPr/>
        </p:nvGrpSpPr>
        <p:grpSpPr>
          <a:xfrm>
            <a:off x="841375" y="5487035"/>
            <a:ext cx="10226040" cy="1123950"/>
            <a:chOff x="1325" y="8641"/>
            <a:chExt cx="16104" cy="1770"/>
          </a:xfrm>
        </p:grpSpPr>
        <p:sp>
          <p:nvSpPr>
            <p:cNvPr id="12" name="矩形 1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
        <p:nvSpPr>
          <p:cNvPr id="4" name="Rectangle 2"/>
          <p:cNvSpPr>
            <a:spLocks noChangeArrowheads="1"/>
          </p:cNvSpPr>
          <p:nvPr/>
        </p:nvSpPr>
        <p:spPr bwMode="auto">
          <a:xfrm>
            <a:off x="0" y="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59620804"/>
      </p:ext>
    </p:extLst>
  </p:cSld>
  <p:clrMapOvr>
    <a:masterClrMapping/>
  </p:clrMapOvr>
  <p:transition spd="slow">
    <p:push/>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拓展知识</a:t>
            </a:r>
          </a:p>
        </p:txBody>
      </p:sp>
      <p:sp>
        <p:nvSpPr>
          <p:cNvPr id="3" name="矩形 2"/>
          <p:cNvSpPr/>
          <p:nvPr/>
        </p:nvSpPr>
        <p:spPr>
          <a:xfrm>
            <a:off x="384175" y="1134266"/>
            <a:ext cx="11277600" cy="4570995"/>
          </a:xfrm>
          <a:prstGeom prst="rect">
            <a:avLst/>
          </a:prstGeom>
        </p:spPr>
        <p:txBody>
          <a:bodyPr wrap="square" numCol="1" spcCol="180000">
            <a:spAutoFit/>
          </a:bodyPr>
          <a:lstStyle/>
          <a:p>
            <a:pPr algn="just">
              <a:lnSpc>
                <a:spcPct val="150000"/>
              </a:lnSpc>
            </a:pPr>
            <a:r>
              <a:rPr lang="zh-CN" altLang="en-US" sz="2000" dirty="0">
                <a:solidFill>
                  <a:srgbClr val="656D8D"/>
                </a:solidFill>
              </a:rPr>
              <a:t>（</a:t>
            </a:r>
            <a:r>
              <a:rPr lang="en-US" altLang="zh-CN" sz="2000" dirty="0">
                <a:solidFill>
                  <a:srgbClr val="656D8D"/>
                </a:solidFill>
              </a:rPr>
              <a:t>3</a:t>
            </a:r>
            <a:r>
              <a:rPr lang="zh-CN" altLang="en-US" sz="2000" dirty="0">
                <a:solidFill>
                  <a:srgbClr val="656D8D"/>
                </a:solidFill>
              </a:rPr>
              <a:t>）</a:t>
            </a:r>
            <a:r>
              <a:rPr lang="en" altLang="zh-CN" sz="2000" dirty="0">
                <a:solidFill>
                  <a:srgbClr val="656D8D"/>
                </a:solidFill>
              </a:rPr>
              <a:t>GVRP</a:t>
            </a:r>
            <a:r>
              <a:rPr lang="zh-CN" altLang="en-US" sz="2000" dirty="0">
                <a:solidFill>
                  <a:srgbClr val="656D8D"/>
                </a:solidFill>
              </a:rPr>
              <a:t>的基本配置</a:t>
            </a:r>
          </a:p>
          <a:p>
            <a:pPr algn="just">
              <a:lnSpc>
                <a:spcPct val="150000"/>
              </a:lnSpc>
            </a:pPr>
            <a:r>
              <a:rPr lang="zh-CN" altLang="en-US" sz="1600" dirty="0">
                <a:solidFill>
                  <a:srgbClr val="656D8D"/>
                </a:solidFill>
              </a:rPr>
              <a:t>      在华为交换机上和端口开启了</a:t>
            </a:r>
            <a:r>
              <a:rPr lang="en" altLang="zh-CN" sz="1600" dirty="0">
                <a:solidFill>
                  <a:srgbClr val="656D8D"/>
                </a:solidFill>
              </a:rPr>
              <a:t>GVRP</a:t>
            </a:r>
            <a:r>
              <a:rPr lang="zh-CN" altLang="en-US" sz="1600" dirty="0">
                <a:solidFill>
                  <a:srgbClr val="656D8D"/>
                </a:solidFill>
              </a:rPr>
              <a:t>协议，本端交换机会根据对端</a:t>
            </a:r>
            <a:r>
              <a:rPr lang="en" altLang="zh-CN" sz="1600" dirty="0">
                <a:solidFill>
                  <a:srgbClr val="656D8D"/>
                </a:solidFill>
              </a:rPr>
              <a:t>VLAN</a:t>
            </a:r>
            <a:r>
              <a:rPr lang="zh-CN" altLang="en-US" sz="1600" dirty="0">
                <a:solidFill>
                  <a:srgbClr val="656D8D"/>
                </a:solidFill>
              </a:rPr>
              <a:t>情况决定是否透传某个</a:t>
            </a:r>
            <a:r>
              <a:rPr lang="en" altLang="zh-CN" sz="1600" dirty="0">
                <a:solidFill>
                  <a:srgbClr val="656D8D"/>
                </a:solidFill>
              </a:rPr>
              <a:t>VLAN</a:t>
            </a:r>
            <a:r>
              <a:rPr lang="zh-CN" altLang="en-US" sz="1600" dirty="0">
                <a:solidFill>
                  <a:srgbClr val="656D8D"/>
                </a:solidFill>
              </a:rPr>
              <a:t>的报文。这样，保证被</a:t>
            </a:r>
            <a:r>
              <a:rPr lang="en" altLang="zh-CN" sz="1600" dirty="0">
                <a:solidFill>
                  <a:srgbClr val="656D8D"/>
                </a:solidFill>
              </a:rPr>
              <a:t>Trunk</a:t>
            </a:r>
            <a:r>
              <a:rPr lang="zh-CN" altLang="en-US" sz="1600" dirty="0">
                <a:solidFill>
                  <a:srgbClr val="656D8D"/>
                </a:solidFill>
              </a:rPr>
              <a:t>链路传送的广播报文在对端交换机上肯定需要发送这个报文的端口。例如：交换机</a:t>
            </a:r>
            <a:r>
              <a:rPr lang="en" altLang="zh-CN" sz="1600" dirty="0">
                <a:solidFill>
                  <a:srgbClr val="656D8D"/>
                </a:solidFill>
              </a:rPr>
              <a:t>A</a:t>
            </a:r>
            <a:r>
              <a:rPr lang="zh-CN" altLang="en-US" sz="1600" dirty="0">
                <a:solidFill>
                  <a:srgbClr val="656D8D"/>
                </a:solidFill>
              </a:rPr>
              <a:t>与交换机</a:t>
            </a:r>
            <a:r>
              <a:rPr lang="en" altLang="zh-CN" sz="1600" dirty="0">
                <a:solidFill>
                  <a:srgbClr val="656D8D"/>
                </a:solidFill>
              </a:rPr>
              <a:t>B</a:t>
            </a:r>
            <a:r>
              <a:rPr lang="zh-CN" altLang="en-US" sz="1600" dirty="0">
                <a:solidFill>
                  <a:srgbClr val="656D8D"/>
                </a:solidFill>
              </a:rPr>
              <a:t>通过</a:t>
            </a:r>
            <a:r>
              <a:rPr lang="en" altLang="zh-CN" sz="1600" dirty="0">
                <a:solidFill>
                  <a:srgbClr val="656D8D"/>
                </a:solidFill>
              </a:rPr>
              <a:t>Trunk</a:t>
            </a:r>
            <a:r>
              <a:rPr lang="zh-CN" altLang="en-US" sz="1600" dirty="0">
                <a:solidFill>
                  <a:srgbClr val="656D8D"/>
                </a:solidFill>
              </a:rPr>
              <a:t>链路相连。交换机</a:t>
            </a:r>
            <a:r>
              <a:rPr lang="zh-CN" altLang="en" sz="1600" dirty="0">
                <a:solidFill>
                  <a:srgbClr val="656D8D"/>
                </a:solidFill>
              </a:rPr>
              <a:t>Ａ</a:t>
            </a:r>
            <a:r>
              <a:rPr lang="zh-CN" altLang="en-US" sz="1600" dirty="0">
                <a:solidFill>
                  <a:srgbClr val="656D8D"/>
                </a:solidFill>
              </a:rPr>
              <a:t>配置了两个</a:t>
            </a:r>
            <a:r>
              <a:rPr lang="en" altLang="zh-CN" sz="1600" dirty="0">
                <a:solidFill>
                  <a:srgbClr val="656D8D"/>
                </a:solidFill>
              </a:rPr>
              <a:t>VLAN</a:t>
            </a:r>
            <a:r>
              <a:rPr lang="zh-CN" altLang="en" sz="1600" dirty="0">
                <a:solidFill>
                  <a:srgbClr val="656D8D"/>
                </a:solidFill>
              </a:rPr>
              <a:t>：</a:t>
            </a:r>
            <a:r>
              <a:rPr lang="en" altLang="zh-CN" sz="1600" dirty="0">
                <a:solidFill>
                  <a:srgbClr val="656D8D"/>
                </a:solidFill>
              </a:rPr>
              <a:t>VLAN1</a:t>
            </a:r>
            <a:r>
              <a:rPr lang="zh-CN" altLang="en-US" sz="1600" dirty="0">
                <a:solidFill>
                  <a:srgbClr val="656D8D"/>
                </a:solidFill>
              </a:rPr>
              <a:t>和</a:t>
            </a:r>
            <a:r>
              <a:rPr lang="en" altLang="zh-CN" sz="1600" dirty="0">
                <a:solidFill>
                  <a:srgbClr val="656D8D"/>
                </a:solidFill>
              </a:rPr>
              <a:t>VLAN2</a:t>
            </a:r>
            <a:r>
              <a:rPr lang="zh-CN" altLang="en" sz="1600" dirty="0">
                <a:solidFill>
                  <a:srgbClr val="656D8D"/>
                </a:solidFill>
              </a:rPr>
              <a:t>。</a:t>
            </a:r>
            <a:r>
              <a:rPr lang="zh-CN" altLang="en-US" sz="1600" dirty="0">
                <a:solidFill>
                  <a:srgbClr val="656D8D"/>
                </a:solidFill>
              </a:rPr>
              <a:t>由于交换机</a:t>
            </a:r>
            <a:r>
              <a:rPr lang="zh-CN" altLang="en" sz="1600" dirty="0">
                <a:solidFill>
                  <a:srgbClr val="656D8D"/>
                </a:solidFill>
              </a:rPr>
              <a:t>Ｂ</a:t>
            </a:r>
            <a:r>
              <a:rPr lang="zh-CN" altLang="en-US" sz="1600" dirty="0">
                <a:solidFill>
                  <a:srgbClr val="656D8D"/>
                </a:solidFill>
              </a:rPr>
              <a:t>上只有</a:t>
            </a:r>
            <a:r>
              <a:rPr lang="en" altLang="zh-CN" sz="1600" dirty="0">
                <a:solidFill>
                  <a:srgbClr val="656D8D"/>
                </a:solidFill>
              </a:rPr>
              <a:t>VLAN1</a:t>
            </a:r>
            <a:r>
              <a:rPr lang="zh-CN" altLang="en" sz="1600" dirty="0">
                <a:solidFill>
                  <a:srgbClr val="656D8D"/>
                </a:solidFill>
              </a:rPr>
              <a:t>，</a:t>
            </a:r>
            <a:r>
              <a:rPr lang="en" altLang="zh-CN" sz="1600" dirty="0">
                <a:solidFill>
                  <a:srgbClr val="656D8D"/>
                </a:solidFill>
              </a:rPr>
              <a:t>GVRP</a:t>
            </a:r>
            <a:r>
              <a:rPr lang="zh-CN" altLang="en-US" sz="1600" dirty="0">
                <a:solidFill>
                  <a:srgbClr val="656D8D"/>
                </a:solidFill>
              </a:rPr>
              <a:t>协议根据</a:t>
            </a:r>
            <a:r>
              <a:rPr lang="en" altLang="zh-CN" sz="1600" dirty="0">
                <a:solidFill>
                  <a:srgbClr val="656D8D"/>
                </a:solidFill>
              </a:rPr>
              <a:t>VLAN</a:t>
            </a:r>
            <a:r>
              <a:rPr lang="zh-CN" altLang="en-US" sz="1600" dirty="0">
                <a:solidFill>
                  <a:srgbClr val="656D8D"/>
                </a:solidFill>
              </a:rPr>
              <a:t>注册情况，决定</a:t>
            </a:r>
            <a:r>
              <a:rPr lang="en" altLang="zh-CN" sz="1600" dirty="0">
                <a:solidFill>
                  <a:srgbClr val="656D8D"/>
                </a:solidFill>
              </a:rPr>
              <a:t>TRUNK</a:t>
            </a:r>
            <a:r>
              <a:rPr lang="zh-CN" altLang="en-US" sz="1600" dirty="0">
                <a:solidFill>
                  <a:srgbClr val="656D8D"/>
                </a:solidFill>
              </a:rPr>
              <a:t>链路上只能透传</a:t>
            </a:r>
            <a:r>
              <a:rPr lang="en" altLang="zh-CN" sz="1600" dirty="0">
                <a:solidFill>
                  <a:srgbClr val="656D8D"/>
                </a:solidFill>
              </a:rPr>
              <a:t>VLAN1</a:t>
            </a:r>
            <a:r>
              <a:rPr lang="zh-CN" altLang="en-US" sz="1600" dirty="0">
                <a:solidFill>
                  <a:srgbClr val="656D8D"/>
                </a:solidFill>
              </a:rPr>
              <a:t>的报文。运行在两个交换机上的</a:t>
            </a:r>
            <a:r>
              <a:rPr lang="en" altLang="zh-CN" sz="1600" dirty="0">
                <a:solidFill>
                  <a:srgbClr val="656D8D"/>
                </a:solidFill>
              </a:rPr>
              <a:t>GVRP</a:t>
            </a:r>
            <a:r>
              <a:rPr lang="zh-CN" altLang="en-US" sz="1600" dirty="0">
                <a:solidFill>
                  <a:srgbClr val="656D8D"/>
                </a:solidFill>
              </a:rPr>
              <a:t>协议会自动对</a:t>
            </a:r>
            <a:r>
              <a:rPr lang="en" altLang="zh-CN" sz="1600" dirty="0">
                <a:solidFill>
                  <a:srgbClr val="656D8D"/>
                </a:solidFill>
              </a:rPr>
              <a:t>VLAN</a:t>
            </a:r>
            <a:r>
              <a:rPr lang="zh-CN" altLang="en-US" sz="1600" dirty="0">
                <a:solidFill>
                  <a:srgbClr val="656D8D"/>
                </a:solidFill>
              </a:rPr>
              <a:t>注册状态进行更新，同时配置</a:t>
            </a:r>
            <a:r>
              <a:rPr lang="en" altLang="zh-CN" sz="1600" dirty="0">
                <a:solidFill>
                  <a:srgbClr val="656D8D"/>
                </a:solidFill>
              </a:rPr>
              <a:t>Trunk </a:t>
            </a:r>
            <a:r>
              <a:rPr lang="zh-CN" altLang="en-US" sz="1600" dirty="0">
                <a:solidFill>
                  <a:srgbClr val="656D8D"/>
                </a:solidFill>
              </a:rPr>
              <a:t>链路，允许</a:t>
            </a:r>
            <a:r>
              <a:rPr lang="en" altLang="zh-CN" sz="1600" dirty="0">
                <a:solidFill>
                  <a:srgbClr val="656D8D"/>
                </a:solidFill>
              </a:rPr>
              <a:t>VLAN2</a:t>
            </a:r>
            <a:r>
              <a:rPr lang="zh-CN" altLang="en-US" sz="1600" dirty="0">
                <a:solidFill>
                  <a:srgbClr val="656D8D"/>
                </a:solidFill>
              </a:rPr>
              <a:t>的报文在</a:t>
            </a:r>
            <a:r>
              <a:rPr lang="en" altLang="zh-CN" sz="1600" dirty="0">
                <a:solidFill>
                  <a:srgbClr val="656D8D"/>
                </a:solidFill>
              </a:rPr>
              <a:t>TRUNK </a:t>
            </a:r>
            <a:r>
              <a:rPr lang="zh-CN" altLang="en-US" sz="1600" dirty="0">
                <a:solidFill>
                  <a:srgbClr val="656D8D"/>
                </a:solidFill>
              </a:rPr>
              <a:t>链路上传输。将来如果某个交换机删除了一个</a:t>
            </a:r>
            <a:r>
              <a:rPr lang="en" altLang="zh-CN" sz="1600" dirty="0">
                <a:solidFill>
                  <a:srgbClr val="656D8D"/>
                </a:solidFill>
              </a:rPr>
              <a:t>VLAN</a:t>
            </a:r>
            <a:r>
              <a:rPr lang="zh-CN" altLang="en" sz="1600" dirty="0">
                <a:solidFill>
                  <a:srgbClr val="656D8D"/>
                </a:solidFill>
              </a:rPr>
              <a:t>，</a:t>
            </a:r>
            <a:r>
              <a:rPr lang="zh-CN" altLang="en-US" sz="1600" dirty="0">
                <a:solidFill>
                  <a:srgbClr val="656D8D"/>
                </a:solidFill>
              </a:rPr>
              <a:t>那么</a:t>
            </a:r>
            <a:r>
              <a:rPr lang="en" altLang="zh-CN" sz="1600" dirty="0">
                <a:solidFill>
                  <a:srgbClr val="656D8D"/>
                </a:solidFill>
              </a:rPr>
              <a:t>GVRP</a:t>
            </a:r>
            <a:r>
              <a:rPr lang="zh-CN" altLang="en-US" sz="1600" dirty="0">
                <a:solidFill>
                  <a:srgbClr val="656D8D"/>
                </a:solidFill>
              </a:rPr>
              <a:t>同样会更新</a:t>
            </a:r>
            <a:r>
              <a:rPr lang="en" altLang="zh-CN" sz="1600" dirty="0">
                <a:solidFill>
                  <a:srgbClr val="656D8D"/>
                </a:solidFill>
              </a:rPr>
              <a:t>VLAN</a:t>
            </a:r>
            <a:r>
              <a:rPr lang="zh-CN" altLang="en-US" sz="1600" dirty="0">
                <a:solidFill>
                  <a:srgbClr val="656D8D"/>
                </a:solidFill>
              </a:rPr>
              <a:t>注册信息，配置</a:t>
            </a:r>
            <a:r>
              <a:rPr lang="en" altLang="zh-CN" sz="1600" dirty="0">
                <a:solidFill>
                  <a:srgbClr val="656D8D"/>
                </a:solidFill>
              </a:rPr>
              <a:t>Trunk </a:t>
            </a:r>
            <a:r>
              <a:rPr lang="zh-CN" altLang="en-US" sz="1600" dirty="0">
                <a:solidFill>
                  <a:srgbClr val="656D8D"/>
                </a:solidFill>
              </a:rPr>
              <a:t>链路，禁止不必要的</a:t>
            </a:r>
            <a:r>
              <a:rPr lang="en" altLang="zh-CN" sz="1600" dirty="0">
                <a:solidFill>
                  <a:srgbClr val="656D8D"/>
                </a:solidFill>
              </a:rPr>
              <a:t>VLAN</a:t>
            </a:r>
            <a:r>
              <a:rPr lang="zh-CN" altLang="en-US" sz="1600" dirty="0">
                <a:solidFill>
                  <a:srgbClr val="656D8D"/>
                </a:solidFill>
              </a:rPr>
              <a:t>报文在</a:t>
            </a:r>
            <a:r>
              <a:rPr lang="en" altLang="zh-CN" sz="1600" dirty="0">
                <a:solidFill>
                  <a:srgbClr val="656D8D"/>
                </a:solidFill>
              </a:rPr>
              <a:t>Trunk</a:t>
            </a:r>
            <a:r>
              <a:rPr lang="zh-CN" altLang="en-US" sz="1600" dirty="0">
                <a:solidFill>
                  <a:srgbClr val="656D8D"/>
                </a:solidFill>
              </a:rPr>
              <a:t>链路上发送 </a:t>
            </a:r>
            <a:endParaRPr lang="en-US" altLang="zh-CN" sz="1600" dirty="0">
              <a:solidFill>
                <a:srgbClr val="656D8D"/>
              </a:solidFill>
            </a:endParaRPr>
          </a:p>
          <a:p>
            <a:pPr algn="just">
              <a:lnSpc>
                <a:spcPct val="150000"/>
              </a:lnSpc>
            </a:pPr>
            <a:r>
              <a:rPr lang="zh-CN" altLang="en-US" sz="1600" dirty="0">
                <a:solidFill>
                  <a:srgbClr val="656D8D"/>
                </a:solidFill>
              </a:rPr>
              <a:t>    （</a:t>
            </a:r>
            <a:r>
              <a:rPr lang="en-US" altLang="zh-CN" sz="1600" dirty="0">
                <a:solidFill>
                  <a:srgbClr val="656D8D"/>
                </a:solidFill>
              </a:rPr>
              <a:t>a</a:t>
            </a:r>
            <a:r>
              <a:rPr lang="zh-CN" altLang="en-US" sz="1600" dirty="0">
                <a:solidFill>
                  <a:srgbClr val="656D8D"/>
                </a:solidFill>
              </a:rPr>
              <a:t>）启动交换机</a:t>
            </a:r>
            <a:r>
              <a:rPr lang="en" altLang="zh-CN" sz="1600" dirty="0">
                <a:solidFill>
                  <a:srgbClr val="656D8D"/>
                </a:solidFill>
              </a:rPr>
              <a:t>GVRP</a:t>
            </a:r>
            <a:r>
              <a:rPr lang="zh-CN" altLang="en-US" sz="1600" dirty="0">
                <a:solidFill>
                  <a:srgbClr val="656D8D"/>
                </a:solidFill>
              </a:rPr>
              <a:t>功能</a:t>
            </a:r>
          </a:p>
          <a:p>
            <a:pPr algn="just">
              <a:lnSpc>
                <a:spcPct val="150000"/>
              </a:lnSpc>
            </a:pPr>
            <a:r>
              <a:rPr lang="zh-CN" altLang="en-US" sz="1600" dirty="0">
                <a:solidFill>
                  <a:srgbClr val="656D8D"/>
                </a:solidFill>
              </a:rPr>
              <a:t>      命令：</a:t>
            </a:r>
            <a:r>
              <a:rPr lang="en-US" altLang="zh-CN" sz="1600" dirty="0">
                <a:solidFill>
                  <a:srgbClr val="656D8D"/>
                </a:solidFill>
              </a:rPr>
              <a:t>&lt;</a:t>
            </a:r>
            <a:r>
              <a:rPr lang="en" altLang="zh-CN" sz="1600" dirty="0">
                <a:solidFill>
                  <a:srgbClr val="656D8D"/>
                </a:solidFill>
              </a:rPr>
              <a:t>Huawei&gt;system-view </a:t>
            </a:r>
          </a:p>
          <a:p>
            <a:pPr algn="just">
              <a:lnSpc>
                <a:spcPct val="150000"/>
              </a:lnSpc>
            </a:pPr>
            <a:r>
              <a:rPr lang="zh-CN" altLang="en-US" sz="1600" dirty="0">
                <a:solidFill>
                  <a:srgbClr val="656D8D"/>
                </a:solidFill>
              </a:rPr>
              <a:t>                 </a:t>
            </a:r>
            <a:r>
              <a:rPr lang="en" altLang="zh-CN" sz="1600" dirty="0">
                <a:solidFill>
                  <a:srgbClr val="656D8D"/>
                </a:solidFill>
              </a:rPr>
              <a:t>[Huawei]</a:t>
            </a:r>
            <a:r>
              <a:rPr lang="en" altLang="zh-CN" sz="1600" dirty="0" err="1">
                <a:solidFill>
                  <a:srgbClr val="656D8D"/>
                </a:solidFill>
              </a:rPr>
              <a:t>gvrp</a:t>
            </a:r>
            <a:endParaRPr lang="en" altLang="zh-CN" sz="1600" dirty="0">
              <a:solidFill>
                <a:srgbClr val="656D8D"/>
              </a:solidFill>
            </a:endParaRPr>
          </a:p>
          <a:p>
            <a:pPr algn="just">
              <a:lnSpc>
                <a:spcPct val="150000"/>
              </a:lnSpc>
            </a:pPr>
            <a:r>
              <a:rPr lang="zh-CN" altLang="en-US" sz="1600" dirty="0">
                <a:solidFill>
                  <a:srgbClr val="656D8D"/>
                </a:solidFill>
              </a:rPr>
              <a:t>   其中，</a:t>
            </a:r>
            <a:r>
              <a:rPr lang="en" altLang="zh-CN" sz="1600" dirty="0" err="1">
                <a:solidFill>
                  <a:srgbClr val="656D8D"/>
                </a:solidFill>
              </a:rPr>
              <a:t>gvrp</a:t>
            </a:r>
            <a:r>
              <a:rPr lang="zh-CN" altLang="en-US" sz="1600" dirty="0">
                <a:solidFill>
                  <a:srgbClr val="656D8D"/>
                </a:solidFill>
              </a:rPr>
              <a:t>是系统视图下使用的命令，该命令的作用是在交换机中启动</a:t>
            </a:r>
            <a:r>
              <a:rPr lang="en" altLang="zh-CN" sz="1600" dirty="0">
                <a:solidFill>
                  <a:srgbClr val="656D8D"/>
                </a:solidFill>
              </a:rPr>
              <a:t>GVRP</a:t>
            </a:r>
            <a:r>
              <a:rPr lang="zh-CN" altLang="en-US" sz="1600" dirty="0">
                <a:solidFill>
                  <a:srgbClr val="656D8D"/>
                </a:solidFill>
              </a:rPr>
              <a:t>功能。</a:t>
            </a:r>
          </a:p>
          <a:p>
            <a:pPr algn="just">
              <a:lnSpc>
                <a:spcPct val="150000"/>
              </a:lnSpc>
            </a:pPr>
            <a:endParaRPr lang="zh-CN" altLang="en-US" sz="1600" dirty="0">
              <a:solidFill>
                <a:srgbClr val="656D8D"/>
              </a:solidFill>
            </a:endParaRPr>
          </a:p>
        </p:txBody>
      </p:sp>
      <p:grpSp>
        <p:nvGrpSpPr>
          <p:cNvPr id="9" name="组合 8"/>
          <p:cNvGrpSpPr/>
          <p:nvPr/>
        </p:nvGrpSpPr>
        <p:grpSpPr>
          <a:xfrm>
            <a:off x="841375" y="5487035"/>
            <a:ext cx="10226040" cy="1123950"/>
            <a:chOff x="1325" y="8641"/>
            <a:chExt cx="16104" cy="1770"/>
          </a:xfrm>
        </p:grpSpPr>
        <p:sp>
          <p:nvSpPr>
            <p:cNvPr id="12" name="矩形 1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
        <p:nvSpPr>
          <p:cNvPr id="4" name="Rectangle 2"/>
          <p:cNvSpPr>
            <a:spLocks noChangeArrowheads="1"/>
          </p:cNvSpPr>
          <p:nvPr/>
        </p:nvSpPr>
        <p:spPr bwMode="auto">
          <a:xfrm>
            <a:off x="0" y="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121983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864770197"/>
      </p:ext>
    </p:extLst>
  </p:cSld>
  <p:clrMapOvr>
    <a:masterClrMapping/>
  </p:clrMapOvr>
  <p:transition spd="slow">
    <p:push/>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拓展知识</a:t>
            </a:r>
          </a:p>
        </p:txBody>
      </p:sp>
      <p:sp>
        <p:nvSpPr>
          <p:cNvPr id="5" name="矩形 4"/>
          <p:cNvSpPr/>
          <p:nvPr/>
        </p:nvSpPr>
        <p:spPr>
          <a:xfrm>
            <a:off x="841375" y="1085738"/>
            <a:ext cx="9888772" cy="5217326"/>
          </a:xfrm>
          <a:prstGeom prst="rect">
            <a:avLst/>
          </a:prstGeom>
        </p:spPr>
        <p:txBody>
          <a:bodyPr wrap="square">
            <a:spAutoFit/>
          </a:bodyPr>
          <a:lstStyle/>
          <a:p>
            <a:pPr>
              <a:lnSpc>
                <a:spcPct val="150000"/>
              </a:lnSpc>
            </a:pPr>
            <a:r>
              <a:rPr lang="zh-CN" altLang="en-US" sz="1600" dirty="0">
                <a:solidFill>
                  <a:srgbClr val="656D8D"/>
                </a:solidFill>
              </a:rPr>
              <a:t>    （</a:t>
            </a:r>
            <a:r>
              <a:rPr lang="en-US" altLang="zh-CN" sz="1600" dirty="0">
                <a:solidFill>
                  <a:srgbClr val="656D8D"/>
                </a:solidFill>
              </a:rPr>
              <a:t>b</a:t>
            </a:r>
            <a:r>
              <a:rPr lang="zh-CN" altLang="en-US" sz="1600" dirty="0">
                <a:solidFill>
                  <a:srgbClr val="656D8D"/>
                </a:solidFill>
              </a:rPr>
              <a:t>）启动接口</a:t>
            </a:r>
            <a:r>
              <a:rPr lang="en" altLang="zh-CN" sz="1600" dirty="0">
                <a:solidFill>
                  <a:srgbClr val="656D8D"/>
                </a:solidFill>
              </a:rPr>
              <a:t>GVRP</a:t>
            </a:r>
            <a:r>
              <a:rPr lang="zh-CN" altLang="en-US" sz="1600" dirty="0">
                <a:solidFill>
                  <a:srgbClr val="656D8D"/>
                </a:solidFill>
              </a:rPr>
              <a:t>功能</a:t>
            </a:r>
          </a:p>
          <a:p>
            <a:pPr>
              <a:lnSpc>
                <a:spcPct val="150000"/>
              </a:lnSpc>
            </a:pPr>
            <a:r>
              <a:rPr lang="zh-CN" altLang="en-US" sz="1600" dirty="0">
                <a:solidFill>
                  <a:srgbClr val="656D8D"/>
                </a:solidFill>
              </a:rPr>
              <a:t>          </a:t>
            </a:r>
            <a:r>
              <a:rPr lang="en-US" altLang="zh-CN" sz="1600" dirty="0">
                <a:solidFill>
                  <a:srgbClr val="656D8D"/>
                </a:solidFill>
              </a:rPr>
              <a:t>[</a:t>
            </a:r>
            <a:r>
              <a:rPr lang="en" altLang="zh-CN" sz="1600" dirty="0">
                <a:solidFill>
                  <a:srgbClr val="656D8D"/>
                </a:solidFill>
              </a:rPr>
              <a:t>Huawei]interface Ethernet0/0/1</a:t>
            </a:r>
          </a:p>
          <a:p>
            <a:pPr>
              <a:lnSpc>
                <a:spcPct val="150000"/>
              </a:lnSpc>
            </a:pPr>
            <a:r>
              <a:rPr lang="zh-CN" altLang="en-US" sz="1600" dirty="0">
                <a:solidFill>
                  <a:srgbClr val="656D8D"/>
                </a:solidFill>
              </a:rPr>
              <a:t>          </a:t>
            </a:r>
            <a:r>
              <a:rPr lang="en" altLang="zh-CN" sz="1600" dirty="0">
                <a:solidFill>
                  <a:srgbClr val="656D8D"/>
                </a:solidFill>
              </a:rPr>
              <a:t>[Huawei-Ethernet0/0/1]</a:t>
            </a:r>
            <a:r>
              <a:rPr lang="en" altLang="zh-CN" sz="1600" dirty="0" err="1">
                <a:solidFill>
                  <a:srgbClr val="656D8D"/>
                </a:solidFill>
              </a:rPr>
              <a:t>gvrp</a:t>
            </a:r>
            <a:endParaRPr lang="en" altLang="zh-CN" sz="1600" dirty="0">
              <a:solidFill>
                <a:srgbClr val="656D8D"/>
              </a:solidFill>
            </a:endParaRPr>
          </a:p>
          <a:p>
            <a:pPr>
              <a:lnSpc>
                <a:spcPct val="150000"/>
              </a:lnSpc>
            </a:pPr>
            <a:r>
              <a:rPr lang="zh-CN" altLang="en-US" sz="1600" dirty="0">
                <a:solidFill>
                  <a:srgbClr val="656D8D"/>
                </a:solidFill>
              </a:rPr>
              <a:t>          </a:t>
            </a:r>
            <a:r>
              <a:rPr lang="en" altLang="zh-CN" sz="1600" dirty="0">
                <a:solidFill>
                  <a:srgbClr val="656D8D"/>
                </a:solidFill>
              </a:rPr>
              <a:t>[Huawei-Ethernet0/0/1]</a:t>
            </a:r>
            <a:r>
              <a:rPr lang="en" altLang="zh-CN" sz="1600" dirty="0" err="1">
                <a:solidFill>
                  <a:srgbClr val="656D8D"/>
                </a:solidFill>
              </a:rPr>
              <a:t>gvrp</a:t>
            </a:r>
            <a:r>
              <a:rPr lang="en" altLang="zh-CN" sz="1600" dirty="0">
                <a:solidFill>
                  <a:srgbClr val="656D8D"/>
                </a:solidFill>
              </a:rPr>
              <a:t> registration normal/fixed/forbidden</a:t>
            </a:r>
          </a:p>
          <a:p>
            <a:pPr>
              <a:lnSpc>
                <a:spcPct val="150000"/>
              </a:lnSpc>
            </a:pPr>
            <a:r>
              <a:rPr lang="zh-CN" altLang="en-US" sz="1600" dirty="0">
                <a:solidFill>
                  <a:srgbClr val="656D8D"/>
                </a:solidFill>
              </a:rPr>
              <a:t>          </a:t>
            </a:r>
            <a:r>
              <a:rPr lang="en" altLang="zh-CN" sz="1600" dirty="0">
                <a:solidFill>
                  <a:srgbClr val="656D8D"/>
                </a:solidFill>
              </a:rPr>
              <a:t>[Huawei-Ethernet0/0/1]quit</a:t>
            </a:r>
          </a:p>
          <a:p>
            <a:pPr>
              <a:lnSpc>
                <a:spcPct val="150000"/>
              </a:lnSpc>
            </a:pPr>
            <a:r>
              <a:rPr lang="zh-CN" altLang="en-US" sz="1600" dirty="0">
                <a:solidFill>
                  <a:srgbClr val="656D8D"/>
                </a:solidFill>
              </a:rPr>
              <a:t>      </a:t>
            </a:r>
            <a:r>
              <a:rPr lang="en" altLang="zh-CN" sz="1600" dirty="0" err="1">
                <a:solidFill>
                  <a:srgbClr val="656D8D"/>
                </a:solidFill>
              </a:rPr>
              <a:t>gvrp</a:t>
            </a:r>
            <a:r>
              <a:rPr lang="zh-CN" altLang="en-US" sz="1600" dirty="0">
                <a:solidFill>
                  <a:srgbClr val="656D8D"/>
                </a:solidFill>
              </a:rPr>
              <a:t>是接口视图下使用的命令，该命令的作用是在指定交换机端口（这里是端口</a:t>
            </a:r>
            <a:r>
              <a:rPr lang="en" altLang="zh-CN" sz="1600" dirty="0">
                <a:solidFill>
                  <a:srgbClr val="656D8D"/>
                </a:solidFill>
              </a:rPr>
              <a:t>Ethernet0/0/1</a:t>
            </a:r>
            <a:r>
              <a:rPr lang="zh-CN" altLang="en" sz="1600" dirty="0">
                <a:solidFill>
                  <a:srgbClr val="656D8D"/>
                </a:solidFill>
              </a:rPr>
              <a:t>）</a:t>
            </a:r>
            <a:r>
              <a:rPr lang="zh-CN" altLang="en-US" sz="1600" dirty="0">
                <a:solidFill>
                  <a:srgbClr val="656D8D"/>
                </a:solidFill>
              </a:rPr>
              <a:t>中启动</a:t>
            </a:r>
            <a:r>
              <a:rPr lang="en" altLang="zh-CN" sz="1600" dirty="0">
                <a:solidFill>
                  <a:srgbClr val="656D8D"/>
                </a:solidFill>
              </a:rPr>
              <a:t>GVRP</a:t>
            </a:r>
            <a:r>
              <a:rPr lang="zh-CN" altLang="en-US" sz="1600" dirty="0">
                <a:solidFill>
                  <a:srgbClr val="656D8D"/>
                </a:solidFill>
              </a:rPr>
              <a:t>功能。</a:t>
            </a:r>
          </a:p>
          <a:p>
            <a:pPr>
              <a:lnSpc>
                <a:spcPct val="150000"/>
              </a:lnSpc>
            </a:pPr>
            <a:r>
              <a:rPr lang="zh-CN" altLang="en-US" sz="1600" dirty="0">
                <a:solidFill>
                  <a:srgbClr val="656D8D"/>
                </a:solidFill>
              </a:rPr>
              <a:t>    （</a:t>
            </a:r>
            <a:r>
              <a:rPr lang="en-US" altLang="zh-CN" sz="1600" dirty="0">
                <a:solidFill>
                  <a:srgbClr val="656D8D"/>
                </a:solidFill>
              </a:rPr>
              <a:t>c</a:t>
            </a:r>
            <a:r>
              <a:rPr lang="zh-CN" altLang="en-US" sz="1600" dirty="0">
                <a:solidFill>
                  <a:srgbClr val="656D8D"/>
                </a:solidFill>
              </a:rPr>
              <a:t>）配置接口注册模式</a:t>
            </a:r>
          </a:p>
          <a:p>
            <a:pPr>
              <a:lnSpc>
                <a:spcPct val="150000"/>
              </a:lnSpc>
            </a:pPr>
            <a:r>
              <a:rPr lang="zh-CN" altLang="en-US" sz="1600" dirty="0">
                <a:solidFill>
                  <a:srgbClr val="656D8D"/>
                </a:solidFill>
              </a:rPr>
              <a:t>          </a:t>
            </a:r>
            <a:r>
              <a:rPr lang="en-US" altLang="zh-CN" sz="1600" dirty="0">
                <a:solidFill>
                  <a:srgbClr val="656D8D"/>
                </a:solidFill>
              </a:rPr>
              <a:t>[</a:t>
            </a:r>
            <a:r>
              <a:rPr lang="en" altLang="zh-CN" sz="1600" dirty="0">
                <a:solidFill>
                  <a:srgbClr val="656D8D"/>
                </a:solidFill>
              </a:rPr>
              <a:t>Huawei]interface Ethernet0/0/2</a:t>
            </a:r>
          </a:p>
          <a:p>
            <a:pPr>
              <a:lnSpc>
                <a:spcPct val="150000"/>
              </a:lnSpc>
            </a:pPr>
            <a:r>
              <a:rPr lang="zh-CN" altLang="en-US" sz="1600" dirty="0">
                <a:solidFill>
                  <a:srgbClr val="656D8D"/>
                </a:solidFill>
              </a:rPr>
              <a:t>          </a:t>
            </a:r>
            <a:r>
              <a:rPr lang="en" altLang="zh-CN" sz="1600" dirty="0">
                <a:solidFill>
                  <a:srgbClr val="656D8D"/>
                </a:solidFill>
              </a:rPr>
              <a:t>[Huawei-Ethernet0/0/2]</a:t>
            </a:r>
            <a:r>
              <a:rPr lang="en" altLang="zh-CN" sz="1600" dirty="0" err="1">
                <a:solidFill>
                  <a:srgbClr val="656D8D"/>
                </a:solidFill>
              </a:rPr>
              <a:t>gvrp</a:t>
            </a:r>
            <a:r>
              <a:rPr lang="en" altLang="zh-CN" sz="1600" dirty="0">
                <a:solidFill>
                  <a:srgbClr val="656D8D"/>
                </a:solidFill>
              </a:rPr>
              <a:t> registration fixed</a:t>
            </a:r>
          </a:p>
          <a:p>
            <a:pPr>
              <a:lnSpc>
                <a:spcPct val="150000"/>
              </a:lnSpc>
            </a:pPr>
            <a:r>
              <a:rPr lang="zh-CN" altLang="en-US" sz="1600" dirty="0">
                <a:solidFill>
                  <a:srgbClr val="656D8D"/>
                </a:solidFill>
              </a:rPr>
              <a:t>          </a:t>
            </a:r>
            <a:r>
              <a:rPr lang="en" altLang="zh-CN" sz="1600" dirty="0">
                <a:solidFill>
                  <a:srgbClr val="656D8D"/>
                </a:solidFill>
              </a:rPr>
              <a:t>[Huawei-Ethernet0/0/2]quit</a:t>
            </a:r>
          </a:p>
          <a:p>
            <a:pPr>
              <a:lnSpc>
                <a:spcPct val="150000"/>
              </a:lnSpc>
            </a:pPr>
            <a:r>
              <a:rPr lang="zh-CN" altLang="en-US" sz="1600" dirty="0">
                <a:solidFill>
                  <a:srgbClr val="656D8D"/>
                </a:solidFill>
              </a:rPr>
              <a:t>      </a:t>
            </a:r>
            <a:r>
              <a:rPr lang="en" altLang="zh-CN" sz="1600" dirty="0" err="1">
                <a:solidFill>
                  <a:srgbClr val="656D8D"/>
                </a:solidFill>
              </a:rPr>
              <a:t>gvrp</a:t>
            </a:r>
            <a:r>
              <a:rPr lang="en" altLang="zh-CN" sz="1600" dirty="0">
                <a:solidFill>
                  <a:srgbClr val="656D8D"/>
                </a:solidFill>
              </a:rPr>
              <a:t> registration fixed</a:t>
            </a:r>
            <a:r>
              <a:rPr lang="zh-CN" altLang="en-US" sz="1600" dirty="0">
                <a:solidFill>
                  <a:srgbClr val="656D8D"/>
                </a:solidFill>
              </a:rPr>
              <a:t>是接口视图下使用的命令，该命令的作用是将指定端口（这里是端口</a:t>
            </a:r>
            <a:r>
              <a:rPr lang="en" altLang="zh-CN" sz="1600" dirty="0">
                <a:solidFill>
                  <a:srgbClr val="656D8D"/>
                </a:solidFill>
              </a:rPr>
              <a:t>Ethernet0/0/2</a:t>
            </a:r>
            <a:r>
              <a:rPr lang="zh-CN" altLang="en" sz="1600" dirty="0">
                <a:solidFill>
                  <a:srgbClr val="656D8D"/>
                </a:solidFill>
              </a:rPr>
              <a:t>）</a:t>
            </a:r>
            <a:r>
              <a:rPr lang="zh-CN" altLang="en-US" sz="1600" dirty="0">
                <a:solidFill>
                  <a:srgbClr val="656D8D"/>
                </a:solidFill>
              </a:rPr>
              <a:t>的注册模式确定为</a:t>
            </a:r>
            <a:r>
              <a:rPr lang="en" altLang="zh-CN" sz="1600" dirty="0">
                <a:solidFill>
                  <a:srgbClr val="656D8D"/>
                </a:solidFill>
              </a:rPr>
              <a:t>fixed</a:t>
            </a:r>
            <a:r>
              <a:rPr lang="zh-CN" altLang="en" sz="1600" dirty="0">
                <a:solidFill>
                  <a:srgbClr val="656D8D"/>
                </a:solidFill>
              </a:rPr>
              <a:t>。</a:t>
            </a:r>
            <a:r>
              <a:rPr lang="zh-CN" altLang="en-US" sz="1600" dirty="0">
                <a:solidFill>
                  <a:srgbClr val="656D8D"/>
                </a:solidFill>
              </a:rPr>
              <a:t>端口的注册模式可以是</a:t>
            </a:r>
            <a:r>
              <a:rPr lang="en" altLang="zh-CN" sz="1600" dirty="0">
                <a:solidFill>
                  <a:srgbClr val="656D8D"/>
                </a:solidFill>
              </a:rPr>
              <a:t>fixed</a:t>
            </a:r>
            <a:r>
              <a:rPr lang="zh-CN" altLang="en" sz="1600" dirty="0">
                <a:solidFill>
                  <a:srgbClr val="656D8D"/>
                </a:solidFill>
              </a:rPr>
              <a:t>、</a:t>
            </a:r>
            <a:r>
              <a:rPr lang="en" altLang="zh-CN" sz="1600" dirty="0">
                <a:solidFill>
                  <a:srgbClr val="656D8D"/>
                </a:solidFill>
              </a:rPr>
              <a:t>forbidden</a:t>
            </a:r>
            <a:r>
              <a:rPr lang="zh-CN" altLang="en-US" sz="1600" dirty="0">
                <a:solidFill>
                  <a:srgbClr val="656D8D"/>
                </a:solidFill>
              </a:rPr>
              <a:t>和</a:t>
            </a:r>
            <a:r>
              <a:rPr lang="en" altLang="zh-CN" sz="1600" dirty="0">
                <a:solidFill>
                  <a:srgbClr val="656D8D"/>
                </a:solidFill>
              </a:rPr>
              <a:t>normal</a:t>
            </a:r>
            <a:r>
              <a:rPr lang="zh-CN" altLang="en-US" sz="1600" dirty="0">
                <a:solidFill>
                  <a:srgbClr val="656D8D"/>
                </a:solidFill>
              </a:rPr>
              <a:t>中的一种。</a:t>
            </a:r>
          </a:p>
          <a:p>
            <a:pPr>
              <a:lnSpc>
                <a:spcPct val="150000"/>
              </a:lnSpc>
            </a:pPr>
            <a:endParaRPr lang="zh-CN" altLang="en-US" sz="1600" dirty="0">
              <a:solidFill>
                <a:srgbClr val="656D8D"/>
              </a:solidFill>
            </a:endParaRPr>
          </a:p>
        </p:txBody>
      </p:sp>
      <p:grpSp>
        <p:nvGrpSpPr>
          <p:cNvPr id="3" name="组合 2">
            <a:extLst>
              <a:ext uri="{FF2B5EF4-FFF2-40B4-BE49-F238E27FC236}">
                <a16:creationId xmlns:a16="http://schemas.microsoft.com/office/drawing/2014/main" id="{6289EC8F-BD96-1605-FB80-2CD4D479EEC9}"/>
              </a:ext>
            </a:extLst>
          </p:cNvPr>
          <p:cNvGrpSpPr/>
          <p:nvPr/>
        </p:nvGrpSpPr>
        <p:grpSpPr>
          <a:xfrm flipH="1">
            <a:off x="769854" y="5383214"/>
            <a:ext cx="10937875" cy="1123950"/>
            <a:chOff x="1325" y="8641"/>
            <a:chExt cx="17225" cy="1770"/>
          </a:xfrm>
        </p:grpSpPr>
        <p:sp>
          <p:nvSpPr>
            <p:cNvPr id="4" name="矩形 3">
              <a:extLst>
                <a:ext uri="{FF2B5EF4-FFF2-40B4-BE49-F238E27FC236}">
                  <a16:creationId xmlns:a16="http://schemas.microsoft.com/office/drawing/2014/main" id="{24BA190C-237B-F21D-1C08-033EB7924407}"/>
                </a:ext>
              </a:extLst>
            </p:cNvPr>
            <p:cNvSpPr/>
            <p:nvPr/>
          </p:nvSpPr>
          <p:spPr>
            <a:xfrm flipV="1">
              <a:off x="2093" y="10339"/>
              <a:ext cx="16457"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互联网">
              <a:extLst>
                <a:ext uri="{FF2B5EF4-FFF2-40B4-BE49-F238E27FC236}">
                  <a16:creationId xmlns:a16="http://schemas.microsoft.com/office/drawing/2014/main" id="{24299CCC-2262-12DA-38AA-813E9D353309}"/>
                </a:ext>
              </a:extLst>
            </p:cNvPr>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3299483728"/>
      </p:ext>
    </p:extLst>
  </p:cSld>
  <p:clrMapOvr>
    <a:masterClrMapping/>
  </p:clrMapOvr>
  <p:transition spd="slow">
    <p:push/>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grpSp>
        <p:nvGrpSpPr>
          <p:cNvPr id="16" name="组合 15"/>
          <p:cNvGrpSpPr/>
          <p:nvPr/>
        </p:nvGrpSpPr>
        <p:grpSpPr>
          <a:xfrm>
            <a:off x="4786728" y="604028"/>
            <a:ext cx="6927608" cy="1478911"/>
            <a:chOff x="3831" y="3919"/>
            <a:chExt cx="11776" cy="3366"/>
          </a:xfrm>
        </p:grpSpPr>
        <p:sp>
          <p:nvSpPr>
            <p:cNvPr id="15" name="文本框 14"/>
            <p:cNvSpPr txBox="1"/>
            <p:nvPr/>
          </p:nvSpPr>
          <p:spPr>
            <a:xfrm>
              <a:off x="3831" y="3919"/>
              <a:ext cx="11776" cy="3366"/>
            </a:xfrm>
            <a:prstGeom prst="rect">
              <a:avLst/>
            </a:prstGeom>
            <a:noFill/>
          </p:spPr>
          <p:txBody>
            <a:bodyPr wrap="square" rtlCol="0" anchor="t">
              <a:spAutoFit/>
            </a:bodyPr>
            <a:lstStyle/>
            <a:p>
              <a:pPr algn="dist" defTabSz="914583">
                <a:lnSpc>
                  <a:spcPct val="110000"/>
                </a:lnSpc>
              </a:pPr>
              <a:r>
                <a:rPr lang="en-US" sz="8802" dirty="0">
                  <a:solidFill>
                    <a:prstClr val="black"/>
                  </a:solidFill>
                  <a:latin typeface="微软雅黑"/>
                  <a:ea typeface="微软雅黑"/>
                  <a:cs typeface="+mn-ea"/>
                  <a:sym typeface="+mn-lt"/>
                </a:rPr>
                <a:t>CONTENTS</a:t>
              </a:r>
            </a:p>
          </p:txBody>
        </p:sp>
        <p:sp>
          <p:nvSpPr>
            <p:cNvPr id="4" name="文本框 3"/>
            <p:cNvSpPr txBox="1"/>
            <p:nvPr/>
          </p:nvSpPr>
          <p:spPr>
            <a:xfrm>
              <a:off x="3831" y="3919"/>
              <a:ext cx="11776" cy="3366"/>
            </a:xfrm>
            <a:prstGeom prst="rect">
              <a:avLst/>
            </a:prstGeom>
            <a:noFill/>
          </p:spPr>
          <p:txBody>
            <a:bodyPr wrap="square" rtlCol="0" anchor="t">
              <a:spAutoFit/>
            </a:bodyPr>
            <a:lstStyle/>
            <a:p>
              <a:pPr algn="dist" defTabSz="914583">
                <a:lnSpc>
                  <a:spcPct val="110000"/>
                </a:lnSpc>
              </a:pPr>
              <a:r>
                <a:rPr lang="en-US" sz="8802" dirty="0">
                  <a:solidFill>
                    <a:srgbClr val="4080DC"/>
                  </a:solidFill>
                  <a:latin typeface="微软雅黑"/>
                  <a:ea typeface="微软雅黑"/>
                  <a:cs typeface="+mn-ea"/>
                  <a:sym typeface="+mn-lt"/>
                </a:rPr>
                <a:t>CONTENTS</a:t>
              </a:r>
            </a:p>
          </p:txBody>
        </p:sp>
      </p:grpSp>
      <p:sp>
        <p:nvSpPr>
          <p:cNvPr id="5" name="文本框 4"/>
          <p:cNvSpPr txBox="1"/>
          <p:nvPr/>
        </p:nvSpPr>
        <p:spPr>
          <a:xfrm>
            <a:off x="6353239" y="1975462"/>
            <a:ext cx="710615" cy="643658"/>
          </a:xfrm>
          <a:prstGeom prst="rect">
            <a:avLst/>
          </a:prstGeom>
          <a:noFill/>
        </p:spPr>
        <p:txBody>
          <a:bodyPr wrap="none" rtlCol="0" anchor="ctr">
            <a:spAutoFit/>
          </a:bodyPr>
          <a:lstStyle/>
          <a:p>
            <a:pPr defTabSz="914583">
              <a:lnSpc>
                <a:spcPct val="110000"/>
              </a:lnSpc>
            </a:pPr>
            <a:r>
              <a:rPr lang="en-US" altLang="zh-CN" sz="3501" dirty="0">
                <a:solidFill>
                  <a:srgbClr val="4080DC"/>
                </a:solidFill>
                <a:latin typeface="微软雅黑"/>
                <a:ea typeface="微软雅黑"/>
                <a:cs typeface="+mn-ea"/>
                <a:sym typeface="+mn-lt"/>
              </a:rPr>
              <a:t>01</a:t>
            </a:r>
          </a:p>
        </p:txBody>
      </p:sp>
      <p:sp>
        <p:nvSpPr>
          <p:cNvPr id="2" name="文本框 1"/>
          <p:cNvSpPr txBox="1"/>
          <p:nvPr/>
        </p:nvSpPr>
        <p:spPr>
          <a:xfrm>
            <a:off x="7259842" y="2066213"/>
            <a:ext cx="1467068" cy="486159"/>
          </a:xfrm>
          <a:prstGeom prst="rect">
            <a:avLst/>
          </a:prstGeom>
          <a:noFill/>
        </p:spPr>
        <p:txBody>
          <a:bodyPr wrap="none" rtlCol="0" anchor="ctr">
            <a:spAutoFit/>
          </a:bodyPr>
          <a:lstStyle/>
          <a:p>
            <a:pPr defTabSz="914583">
              <a:lnSpc>
                <a:spcPct val="110000"/>
              </a:lnSpc>
            </a:pPr>
            <a:r>
              <a:rPr lang="zh-CN" altLang="en-US" sz="2501" dirty="0">
                <a:solidFill>
                  <a:prstClr val="black"/>
                </a:solidFill>
                <a:latin typeface="微软雅黑"/>
                <a:ea typeface="微软雅黑"/>
                <a:cs typeface="+mn-ea"/>
                <a:sym typeface="+mn-lt"/>
              </a:rPr>
              <a:t>项目导入</a:t>
            </a:r>
            <a:endParaRPr lang="en-US" altLang="zh-CN" sz="2501" dirty="0">
              <a:solidFill>
                <a:prstClr val="black"/>
              </a:solidFill>
              <a:latin typeface="微软雅黑"/>
              <a:ea typeface="微软雅黑"/>
              <a:cs typeface="+mn-ea"/>
              <a:sym typeface="+mn-lt"/>
            </a:endParaRPr>
          </a:p>
        </p:txBody>
      </p:sp>
      <p:sp>
        <p:nvSpPr>
          <p:cNvPr id="3" name="文本框 2"/>
          <p:cNvSpPr txBox="1"/>
          <p:nvPr/>
        </p:nvSpPr>
        <p:spPr>
          <a:xfrm>
            <a:off x="6353239" y="2783533"/>
            <a:ext cx="710615" cy="643658"/>
          </a:xfrm>
          <a:prstGeom prst="rect">
            <a:avLst/>
          </a:prstGeom>
          <a:noFill/>
        </p:spPr>
        <p:txBody>
          <a:bodyPr wrap="none" rtlCol="0" anchor="ctr">
            <a:spAutoFit/>
          </a:bodyPr>
          <a:lstStyle/>
          <a:p>
            <a:pPr defTabSz="914583">
              <a:lnSpc>
                <a:spcPct val="110000"/>
              </a:lnSpc>
            </a:pPr>
            <a:r>
              <a:rPr lang="en-US" altLang="zh-CN" sz="3501" dirty="0">
                <a:solidFill>
                  <a:srgbClr val="4080DC"/>
                </a:solidFill>
                <a:latin typeface="微软雅黑"/>
                <a:ea typeface="微软雅黑"/>
                <a:cs typeface="+mn-ea"/>
                <a:sym typeface="+mn-lt"/>
              </a:rPr>
              <a:t>02</a:t>
            </a:r>
          </a:p>
        </p:txBody>
      </p:sp>
      <p:sp>
        <p:nvSpPr>
          <p:cNvPr id="6" name="文本框 5"/>
          <p:cNvSpPr txBox="1"/>
          <p:nvPr/>
        </p:nvSpPr>
        <p:spPr>
          <a:xfrm>
            <a:off x="7259841" y="2849787"/>
            <a:ext cx="4319568" cy="486143"/>
          </a:xfrm>
          <a:prstGeom prst="rect">
            <a:avLst/>
          </a:prstGeom>
          <a:noFill/>
        </p:spPr>
        <p:txBody>
          <a:bodyPr wrap="square" rtlCol="0" anchor="ctr">
            <a:spAutoFit/>
          </a:bodyPr>
          <a:lstStyle/>
          <a:p>
            <a:pPr defTabSz="914583">
              <a:lnSpc>
                <a:spcPct val="110000"/>
              </a:lnSpc>
            </a:pPr>
            <a:r>
              <a:rPr lang="zh-CN" altLang="en-US" sz="2501" dirty="0">
                <a:solidFill>
                  <a:prstClr val="black"/>
                </a:solidFill>
                <a:latin typeface="微软雅黑"/>
                <a:ea typeface="微软雅黑"/>
                <a:cs typeface="+mn-ea"/>
                <a:sym typeface="+mn-lt"/>
              </a:rPr>
              <a:t>职业能力目标和要求</a:t>
            </a:r>
            <a:endParaRPr lang="en-US" altLang="zh-CN" sz="2501" dirty="0">
              <a:solidFill>
                <a:prstClr val="black"/>
              </a:solidFill>
              <a:latin typeface="微软雅黑"/>
              <a:ea typeface="微软雅黑"/>
              <a:cs typeface="+mn-ea"/>
              <a:sym typeface="+mn-lt"/>
            </a:endParaRPr>
          </a:p>
        </p:txBody>
      </p:sp>
      <p:sp>
        <p:nvSpPr>
          <p:cNvPr id="9" name="文本框 8"/>
          <p:cNvSpPr txBox="1"/>
          <p:nvPr/>
        </p:nvSpPr>
        <p:spPr>
          <a:xfrm>
            <a:off x="6353239" y="3591604"/>
            <a:ext cx="710615" cy="643658"/>
          </a:xfrm>
          <a:prstGeom prst="rect">
            <a:avLst/>
          </a:prstGeom>
          <a:noFill/>
        </p:spPr>
        <p:txBody>
          <a:bodyPr wrap="square" rtlCol="0" anchor="ctr">
            <a:spAutoFit/>
          </a:bodyPr>
          <a:lstStyle/>
          <a:p>
            <a:pPr defTabSz="914583">
              <a:lnSpc>
                <a:spcPct val="110000"/>
              </a:lnSpc>
            </a:pPr>
            <a:r>
              <a:rPr lang="en-US" altLang="zh-CN" sz="3501" dirty="0">
                <a:solidFill>
                  <a:srgbClr val="4080DC"/>
                </a:solidFill>
                <a:latin typeface="微软雅黑"/>
                <a:ea typeface="微软雅黑"/>
                <a:cs typeface="+mn-ea"/>
                <a:sym typeface="+mn-lt"/>
              </a:rPr>
              <a:t>03</a:t>
            </a:r>
          </a:p>
        </p:txBody>
      </p:sp>
      <p:sp>
        <p:nvSpPr>
          <p:cNvPr id="10" name="文本框 9"/>
          <p:cNvSpPr txBox="1"/>
          <p:nvPr/>
        </p:nvSpPr>
        <p:spPr>
          <a:xfrm>
            <a:off x="7259842" y="3633344"/>
            <a:ext cx="1467068" cy="486159"/>
          </a:xfrm>
          <a:prstGeom prst="rect">
            <a:avLst/>
          </a:prstGeom>
          <a:noFill/>
        </p:spPr>
        <p:txBody>
          <a:bodyPr wrap="none" rtlCol="0" anchor="ctr">
            <a:spAutoFit/>
          </a:bodyPr>
          <a:lstStyle/>
          <a:p>
            <a:pPr defTabSz="914583">
              <a:lnSpc>
                <a:spcPct val="110000"/>
              </a:lnSpc>
            </a:pPr>
            <a:r>
              <a:rPr lang="zh-CN" altLang="en-US" sz="2501" dirty="0">
                <a:solidFill>
                  <a:prstClr val="black"/>
                </a:solidFill>
                <a:latin typeface="微软雅黑"/>
                <a:ea typeface="微软雅黑"/>
                <a:cs typeface="+mn-ea"/>
                <a:sym typeface="+mn-lt"/>
              </a:rPr>
              <a:t>思政提示</a:t>
            </a:r>
            <a:endParaRPr lang="en-US" altLang="zh-CN" sz="2501" dirty="0">
              <a:solidFill>
                <a:prstClr val="black"/>
              </a:solidFill>
              <a:latin typeface="微软雅黑"/>
              <a:ea typeface="微软雅黑"/>
              <a:cs typeface="+mn-ea"/>
              <a:sym typeface="+mn-lt"/>
            </a:endParaRPr>
          </a:p>
        </p:txBody>
      </p:sp>
      <p:sp>
        <p:nvSpPr>
          <p:cNvPr id="12" name="文本框 11"/>
          <p:cNvSpPr txBox="1"/>
          <p:nvPr/>
        </p:nvSpPr>
        <p:spPr>
          <a:xfrm>
            <a:off x="6353238" y="4345618"/>
            <a:ext cx="710615" cy="643658"/>
          </a:xfrm>
          <a:prstGeom prst="rect">
            <a:avLst/>
          </a:prstGeom>
          <a:noFill/>
        </p:spPr>
        <p:txBody>
          <a:bodyPr wrap="none" rtlCol="0" anchor="ctr">
            <a:spAutoFit/>
          </a:bodyPr>
          <a:lstStyle/>
          <a:p>
            <a:pPr defTabSz="914583">
              <a:lnSpc>
                <a:spcPct val="110000"/>
              </a:lnSpc>
            </a:pPr>
            <a:r>
              <a:rPr lang="en-US" altLang="zh-CN" sz="3501" dirty="0">
                <a:solidFill>
                  <a:srgbClr val="4080DC"/>
                </a:solidFill>
                <a:latin typeface="微软雅黑"/>
                <a:ea typeface="微软雅黑"/>
                <a:cs typeface="+mn-ea"/>
                <a:sym typeface="+mn-lt"/>
              </a:rPr>
              <a:t>04</a:t>
            </a:r>
          </a:p>
        </p:txBody>
      </p:sp>
      <p:sp>
        <p:nvSpPr>
          <p:cNvPr id="13" name="文本框 12"/>
          <p:cNvSpPr txBox="1"/>
          <p:nvPr/>
        </p:nvSpPr>
        <p:spPr>
          <a:xfrm>
            <a:off x="7259842" y="4416909"/>
            <a:ext cx="1467068" cy="486159"/>
          </a:xfrm>
          <a:prstGeom prst="rect">
            <a:avLst/>
          </a:prstGeom>
          <a:noFill/>
        </p:spPr>
        <p:txBody>
          <a:bodyPr wrap="none" rtlCol="0" anchor="ctr">
            <a:spAutoFit/>
          </a:bodyPr>
          <a:lstStyle/>
          <a:p>
            <a:pPr defTabSz="914583">
              <a:lnSpc>
                <a:spcPct val="110000"/>
              </a:lnSpc>
            </a:pPr>
            <a:r>
              <a:rPr lang="zh-CN" altLang="en-US" sz="2501" dirty="0">
                <a:solidFill>
                  <a:prstClr val="black"/>
                </a:solidFill>
                <a:latin typeface="微软雅黑"/>
                <a:ea typeface="微软雅黑"/>
                <a:cs typeface="+mn-ea"/>
                <a:sym typeface="+mn-lt"/>
              </a:rPr>
              <a:t>相关知识</a:t>
            </a:r>
            <a:endParaRPr lang="en-US" altLang="zh-CN" sz="2501" dirty="0">
              <a:solidFill>
                <a:prstClr val="black"/>
              </a:solidFill>
              <a:latin typeface="微软雅黑"/>
              <a:ea typeface="微软雅黑"/>
              <a:cs typeface="+mn-ea"/>
              <a:sym typeface="+mn-lt"/>
            </a:endParaRPr>
          </a:p>
        </p:txBody>
      </p:sp>
      <p:sp>
        <p:nvSpPr>
          <p:cNvPr id="17" name="文本框 16">
            <a:extLst>
              <a:ext uri="{FF2B5EF4-FFF2-40B4-BE49-F238E27FC236}">
                <a16:creationId xmlns:a16="http://schemas.microsoft.com/office/drawing/2014/main" id="{0498A899-EC6C-4E67-9DDD-A6B8CCBEFD0F}"/>
              </a:ext>
            </a:extLst>
          </p:cNvPr>
          <p:cNvSpPr txBox="1"/>
          <p:nvPr/>
        </p:nvSpPr>
        <p:spPr>
          <a:xfrm>
            <a:off x="6353238" y="5068086"/>
            <a:ext cx="710615" cy="643658"/>
          </a:xfrm>
          <a:prstGeom prst="rect">
            <a:avLst/>
          </a:prstGeom>
          <a:noFill/>
        </p:spPr>
        <p:txBody>
          <a:bodyPr wrap="none" rtlCol="0" anchor="ctr">
            <a:spAutoFit/>
          </a:bodyPr>
          <a:lstStyle/>
          <a:p>
            <a:pPr defTabSz="914583">
              <a:lnSpc>
                <a:spcPct val="110000"/>
              </a:lnSpc>
            </a:pPr>
            <a:r>
              <a:rPr lang="en-US" altLang="zh-CN" sz="3501" dirty="0">
                <a:solidFill>
                  <a:srgbClr val="4080DC"/>
                </a:solidFill>
                <a:latin typeface="微软雅黑"/>
                <a:ea typeface="微软雅黑"/>
                <a:cs typeface="+mn-ea"/>
                <a:sym typeface="+mn-lt"/>
              </a:rPr>
              <a:t>05</a:t>
            </a:r>
          </a:p>
        </p:txBody>
      </p:sp>
      <p:sp>
        <p:nvSpPr>
          <p:cNvPr id="19" name="文本框 18">
            <a:extLst>
              <a:ext uri="{FF2B5EF4-FFF2-40B4-BE49-F238E27FC236}">
                <a16:creationId xmlns:a16="http://schemas.microsoft.com/office/drawing/2014/main" id="{927CCC20-E1A2-4C56-B9B0-337780CC4C26}"/>
              </a:ext>
            </a:extLst>
          </p:cNvPr>
          <p:cNvSpPr txBox="1"/>
          <p:nvPr/>
        </p:nvSpPr>
        <p:spPr>
          <a:xfrm>
            <a:off x="7259842" y="5146835"/>
            <a:ext cx="1508746" cy="486159"/>
          </a:xfrm>
          <a:prstGeom prst="rect">
            <a:avLst/>
          </a:prstGeom>
          <a:noFill/>
        </p:spPr>
        <p:txBody>
          <a:bodyPr wrap="none" rtlCol="0" anchor="ctr">
            <a:spAutoFit/>
          </a:bodyPr>
          <a:lstStyle/>
          <a:p>
            <a:pPr defTabSz="914583">
              <a:lnSpc>
                <a:spcPct val="110000"/>
              </a:lnSpc>
            </a:pPr>
            <a:r>
              <a:rPr lang="zh-CN" altLang="en-US" sz="2501" dirty="0">
                <a:solidFill>
                  <a:prstClr val="black"/>
                </a:solidFill>
                <a:latin typeface="微软雅黑"/>
                <a:ea typeface="微软雅黑"/>
                <a:cs typeface="+mn-ea"/>
                <a:sym typeface="+mn-lt"/>
              </a:rPr>
              <a:t>配置实例</a:t>
            </a:r>
            <a:endParaRPr lang="en-US" altLang="zh-CN" sz="2501" dirty="0">
              <a:solidFill>
                <a:prstClr val="black"/>
              </a:solidFill>
              <a:latin typeface="微软雅黑"/>
              <a:ea typeface="微软雅黑"/>
              <a:cs typeface="+mn-ea"/>
              <a:sym typeface="+mn-lt"/>
            </a:endParaRPr>
          </a:p>
        </p:txBody>
      </p:sp>
      <p:sp>
        <p:nvSpPr>
          <p:cNvPr id="21" name="文本框 20">
            <a:extLst>
              <a:ext uri="{FF2B5EF4-FFF2-40B4-BE49-F238E27FC236}">
                <a16:creationId xmlns:a16="http://schemas.microsoft.com/office/drawing/2014/main" id="{42BAFA1B-1299-4983-B117-44507A146B27}"/>
              </a:ext>
            </a:extLst>
          </p:cNvPr>
          <p:cNvSpPr txBox="1"/>
          <p:nvPr/>
        </p:nvSpPr>
        <p:spPr>
          <a:xfrm>
            <a:off x="6353237" y="5856181"/>
            <a:ext cx="710615" cy="643658"/>
          </a:xfrm>
          <a:prstGeom prst="rect">
            <a:avLst/>
          </a:prstGeom>
          <a:noFill/>
        </p:spPr>
        <p:txBody>
          <a:bodyPr wrap="none" rtlCol="0" anchor="ctr">
            <a:spAutoFit/>
          </a:bodyPr>
          <a:lstStyle/>
          <a:p>
            <a:pPr defTabSz="914583">
              <a:lnSpc>
                <a:spcPct val="110000"/>
              </a:lnSpc>
            </a:pPr>
            <a:r>
              <a:rPr lang="en-US" altLang="zh-CN" sz="3501" dirty="0">
                <a:solidFill>
                  <a:srgbClr val="4080DC"/>
                </a:solidFill>
                <a:latin typeface="微软雅黑"/>
                <a:ea typeface="微软雅黑"/>
                <a:cs typeface="+mn-ea"/>
                <a:sym typeface="+mn-lt"/>
              </a:rPr>
              <a:t>06</a:t>
            </a:r>
          </a:p>
        </p:txBody>
      </p:sp>
      <p:sp>
        <p:nvSpPr>
          <p:cNvPr id="22" name="文本框 21">
            <a:extLst>
              <a:ext uri="{FF2B5EF4-FFF2-40B4-BE49-F238E27FC236}">
                <a16:creationId xmlns:a16="http://schemas.microsoft.com/office/drawing/2014/main" id="{9841F036-ED2D-4D28-84C0-50BF7FB15472}"/>
              </a:ext>
            </a:extLst>
          </p:cNvPr>
          <p:cNvSpPr txBox="1"/>
          <p:nvPr/>
        </p:nvSpPr>
        <p:spPr>
          <a:xfrm>
            <a:off x="7259842" y="5930400"/>
            <a:ext cx="1467068" cy="486159"/>
          </a:xfrm>
          <a:prstGeom prst="rect">
            <a:avLst/>
          </a:prstGeom>
          <a:noFill/>
        </p:spPr>
        <p:txBody>
          <a:bodyPr wrap="none" rtlCol="0" anchor="ctr">
            <a:spAutoFit/>
          </a:bodyPr>
          <a:lstStyle/>
          <a:p>
            <a:pPr defTabSz="914583">
              <a:lnSpc>
                <a:spcPct val="110000"/>
              </a:lnSpc>
            </a:pPr>
            <a:r>
              <a:rPr lang="zh-CN" altLang="en-US" sz="2501" dirty="0">
                <a:solidFill>
                  <a:prstClr val="black"/>
                </a:solidFill>
                <a:latin typeface="微软雅黑"/>
                <a:ea typeface="微软雅黑"/>
                <a:cs typeface="+mn-ea"/>
                <a:sym typeface="+mn-lt"/>
              </a:rPr>
              <a:t>项目小结</a:t>
            </a:r>
            <a:endParaRPr lang="en-US" altLang="zh-CN" sz="2501" dirty="0">
              <a:solidFill>
                <a:prstClr val="black"/>
              </a:solidFill>
              <a:latin typeface="微软雅黑"/>
              <a:ea typeface="微软雅黑"/>
              <a:cs typeface="+mn-ea"/>
              <a:sym typeface="+mn-lt"/>
            </a:endParaRPr>
          </a:p>
        </p:txBody>
      </p:sp>
      <p:pic>
        <p:nvPicPr>
          <p:cNvPr id="23" name="图片 22" descr="D:\APPT制作\新员工网络信息安全意识培训\素材\元素\图片\51miz-E850815-01D69F5C.png51miz-E850815-01D69F5C">
            <a:extLst>
              <a:ext uri="{FF2B5EF4-FFF2-40B4-BE49-F238E27FC236}">
                <a16:creationId xmlns:a16="http://schemas.microsoft.com/office/drawing/2014/main" id="{1ADC39CB-D2D7-4407-B1CD-70D86CBA485F}"/>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146325" y="2066221"/>
            <a:ext cx="3640402" cy="3620404"/>
          </a:xfrm>
          <a:prstGeom prst="rect">
            <a:avLst/>
          </a:prstGeom>
        </p:spPr>
      </p:pic>
    </p:spTree>
  </p:cSld>
  <p:clrMapOvr>
    <a:masterClrMapping/>
  </p:clrMapOvr>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500" fill="hold">
                                          <p:stCondLst>
                                            <p:cond delay="0"/>
                                          </p:stCondLst>
                                        </p:cTn>
                                        <p:tgtEl>
                                          <p:spTgt spid="23"/>
                                        </p:tgtEl>
                                        <p:attrNameLst>
                                          <p:attrName>style.visibility</p:attrName>
                                        </p:attrNameLst>
                                      </p:cBhvr>
                                      <p:to>
                                        <p:strVal val="visible"/>
                                      </p:to>
                                    </p:set>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strVal val="#ppt_x"/>
                                          </p:val>
                                        </p:tav>
                                        <p:tav tm="100000">
                                          <p:val>
                                            <p:strVal val="#ppt_x"/>
                                          </p:val>
                                        </p:tav>
                                      </p:tavLst>
                                    </p:anim>
                                    <p:anim calcmode="lin" valueType="num">
                                      <p:cBhvr>
                                        <p:cTn id="16"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946775" y="3270785"/>
            <a:ext cx="5570756" cy="1037143"/>
          </a:xfrm>
          <a:prstGeom prst="rect">
            <a:avLst/>
          </a:prstGeom>
          <a:noFill/>
        </p:spPr>
        <p:txBody>
          <a:bodyPr wrap="none" rtlCol="0" anchor="t">
            <a:spAutoFit/>
          </a:bodyPr>
          <a:lstStyle/>
          <a:p>
            <a:pPr fontAlgn="auto">
              <a:lnSpc>
                <a:spcPct val="110000"/>
              </a:lnSpc>
            </a:pPr>
            <a:r>
              <a:rPr lang="zh-CN" altLang="en-US" sz="6000" dirty="0">
                <a:cs typeface="+mn-ea"/>
                <a:sym typeface="+mn-lt"/>
              </a:rPr>
              <a:t>感谢您的观看！</a:t>
            </a:r>
          </a:p>
        </p:txBody>
      </p:sp>
      <p:sp>
        <p:nvSpPr>
          <p:cNvPr id="5" name="文本框 4"/>
          <p:cNvSpPr txBox="1"/>
          <p:nvPr/>
        </p:nvSpPr>
        <p:spPr>
          <a:xfrm>
            <a:off x="2605231" y="304871"/>
            <a:ext cx="2493567" cy="375896"/>
          </a:xfrm>
          <a:prstGeom prst="rect">
            <a:avLst/>
          </a:prstGeom>
          <a:noFill/>
        </p:spPr>
        <p:txBody>
          <a:bodyPr wrap="none" rtlCol="0" anchor="t">
            <a:spAutoFit/>
          </a:bodyPr>
          <a:lstStyle/>
          <a:p>
            <a:pPr marL="0" marR="0" lvl="0" indent="0" algn="l" defTabSz="914583" rtl="0" eaLnBrk="1" fontAlgn="auto" latinLnBrk="0" hangingPunct="1">
              <a:lnSpc>
                <a:spcPct val="11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4080DC"/>
                </a:solidFill>
                <a:effectLst/>
                <a:uLnTx/>
                <a:uFillTx/>
                <a:latin typeface="微软雅黑"/>
                <a:ea typeface="微软雅黑"/>
                <a:cs typeface="+mn-ea"/>
                <a:sym typeface="+mn-lt"/>
              </a:rPr>
              <a:t>名校名师精品系列教材</a:t>
            </a:r>
          </a:p>
        </p:txBody>
      </p:sp>
      <p:sp>
        <p:nvSpPr>
          <p:cNvPr id="7" name="文本框 6"/>
          <p:cNvSpPr txBox="1"/>
          <p:nvPr/>
        </p:nvSpPr>
        <p:spPr>
          <a:xfrm>
            <a:off x="6026134" y="4362190"/>
            <a:ext cx="5669957" cy="322020"/>
          </a:xfrm>
          <a:prstGeom prst="rect">
            <a:avLst/>
          </a:prstGeom>
          <a:noFill/>
        </p:spPr>
        <p:txBody>
          <a:bodyPr wrap="square" rtlCol="0" anchor="t">
            <a:spAutoFit/>
          </a:bodyPr>
          <a:lstStyle/>
          <a:p>
            <a:pPr marL="0" marR="0" lvl="0" indent="0" algn="ctr" defTabSz="914583" rtl="0" eaLnBrk="1" fontAlgn="auto" latinLnBrk="0" hangingPunct="1">
              <a:lnSpc>
                <a:spcPct val="100000"/>
              </a:lnSpc>
              <a:spcBef>
                <a:spcPts val="0"/>
              </a:spcBef>
              <a:spcAft>
                <a:spcPts val="0"/>
              </a:spcAft>
              <a:buClrTx/>
              <a:buSzTx/>
              <a:buFontTx/>
              <a:buNone/>
              <a:tabLst/>
              <a:defRPr/>
            </a:pPr>
            <a:r>
              <a:rPr kumimoji="0" lang="en-US" altLang="zh-CN" sz="15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ea"/>
                <a:sym typeface="+mn-lt"/>
              </a:rPr>
              <a:t>Thanks</a:t>
            </a:r>
            <a:r>
              <a:rPr kumimoji="0" lang="zh-CN" altLang="en-US" sz="15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ea"/>
                <a:sym typeface="+mn-lt"/>
              </a:rPr>
              <a:t>    </a:t>
            </a:r>
            <a:r>
              <a:rPr kumimoji="0" lang="en-US" altLang="zh-CN" sz="15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ea"/>
                <a:sym typeface="+mn-lt"/>
              </a:rPr>
              <a:t>for</a:t>
            </a:r>
            <a:r>
              <a:rPr kumimoji="0" lang="zh-CN" altLang="en-US" sz="15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ea"/>
                <a:sym typeface="+mn-lt"/>
              </a:rPr>
              <a:t>    </a:t>
            </a:r>
            <a:r>
              <a:rPr kumimoji="0" lang="en-US" altLang="zh-CN" sz="15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ea"/>
                <a:sym typeface="+mn-lt"/>
              </a:rPr>
              <a:t>watching</a:t>
            </a:r>
            <a:r>
              <a:rPr kumimoji="0" lang="zh-CN" altLang="en-US" sz="15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ea"/>
                <a:sym typeface="+mn-lt"/>
              </a:rPr>
              <a:t>！</a:t>
            </a:r>
          </a:p>
        </p:txBody>
      </p:sp>
    </p:spTree>
    <p:extLst>
      <p:ext uri="{BB962C8B-B14F-4D97-AF65-F5344CB8AC3E}">
        <p14:creationId xmlns:p14="http://schemas.microsoft.com/office/powerpoint/2010/main" val="2089969542"/>
      </p:ext>
    </p:extLst>
  </p:cSld>
  <p:clrMapOvr>
    <a:masterClrMapping/>
  </p:clrMapOvr>
  <mc:AlternateContent xmlns:mc="http://schemas.openxmlformats.org/markup-compatibility/2006" xmlns:p14="http://schemas.microsoft.com/office/powerpoint/2010/main">
    <mc:Choice Requires="p14">
      <p:transition>
        <p:wipe dir="r"/>
      </p:transition>
    </mc:Choice>
    <mc:Fallback xmlns="">
      <p:transition>
        <p:wipe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500"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0.7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animEffect transition="in" filter="fade">
                                      <p:cBhvr>
                                        <p:cTn id="9" dur="500"/>
                                        <p:tgtEl>
                                          <p:spTgt spid="2"/>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一、</a:t>
            </a:r>
            <a:r>
              <a:rPr lang="zh-CN" altLang="en-US" dirty="0">
                <a:latin typeface="Microsoft YaHei UI" pitchFamily="18" charset="0"/>
                <a:sym typeface="+mn-ea"/>
              </a:rPr>
              <a:t>项目导入</a:t>
            </a:r>
            <a:endParaRPr lang="zh-CN" altLang="en-US" dirty="0"/>
          </a:p>
        </p:txBody>
      </p:sp>
      <p:sp>
        <p:nvSpPr>
          <p:cNvPr id="2" name="文本框 1"/>
          <p:cNvSpPr txBox="1"/>
          <p:nvPr/>
        </p:nvSpPr>
        <p:spPr>
          <a:xfrm>
            <a:off x="1449298" y="2016958"/>
            <a:ext cx="9175416" cy="2962734"/>
          </a:xfrm>
          <a:prstGeom prst="rect">
            <a:avLst/>
          </a:prstGeom>
          <a:noFill/>
        </p:spPr>
        <p:txBody>
          <a:bodyPr wrap="square" rtlCol="0" anchor="t">
            <a:spAutoFit/>
          </a:bodyPr>
          <a:lstStyle/>
          <a:p>
            <a:pPr marL="342900" indent="-342900">
              <a:lnSpc>
                <a:spcPct val="150000"/>
              </a:lnSpc>
              <a:buFont typeface="Arial" charset="0"/>
              <a:buChar char="•"/>
            </a:pPr>
            <a:r>
              <a:rPr lang="zh-CN" altLang="en-US" sz="1400" dirty="0">
                <a:solidFill>
                  <a:srgbClr val="4C6062"/>
                </a:solidFill>
                <a:latin typeface="微软雅黑" pitchFamily="34" charset="-122"/>
                <a:ea typeface="微软雅黑" pitchFamily="34" charset="-122"/>
              </a:rPr>
              <a:t>为满足任务要求，可以使用</a:t>
            </a:r>
            <a:r>
              <a:rPr lang="en-US" altLang="zh-CN" sz="1400" dirty="0">
                <a:solidFill>
                  <a:srgbClr val="4C6062"/>
                </a:solidFill>
                <a:latin typeface="微软雅黑" pitchFamily="34" charset="-122"/>
                <a:ea typeface="微软雅黑" pitchFamily="34" charset="-122"/>
              </a:rPr>
              <a:t>LAN</a:t>
            </a:r>
            <a:r>
              <a:rPr lang="zh-CN" altLang="en-US" sz="1400" dirty="0">
                <a:solidFill>
                  <a:srgbClr val="4C6062"/>
                </a:solidFill>
                <a:latin typeface="微软雅黑" pitchFamily="34" charset="-122"/>
                <a:ea typeface="微软雅黑" pitchFamily="34" charset="-122"/>
              </a:rPr>
              <a:t>和</a:t>
            </a:r>
            <a:r>
              <a:rPr lang="en-US" altLang="zh-CN" sz="1400" dirty="0">
                <a:solidFill>
                  <a:srgbClr val="4C6062"/>
                </a:solidFill>
                <a:latin typeface="微软雅黑" pitchFamily="34" charset="-122"/>
                <a:ea typeface="微软雅黑" pitchFamily="34" charset="-122"/>
              </a:rPr>
              <a:t>VLAN</a:t>
            </a:r>
            <a:r>
              <a:rPr lang="zh-CN" altLang="en-US" sz="1400" dirty="0">
                <a:solidFill>
                  <a:srgbClr val="4C6062"/>
                </a:solidFill>
                <a:latin typeface="微软雅黑" pitchFamily="34" charset="-122"/>
                <a:ea typeface="微软雅黑" pitchFamily="34" charset="-122"/>
              </a:rPr>
              <a:t>两种技术实现。考虑本项目内网规模较大，直接用</a:t>
            </a:r>
            <a:r>
              <a:rPr lang="en-US" altLang="zh-CN" sz="1400" dirty="0">
                <a:solidFill>
                  <a:srgbClr val="4C6062"/>
                </a:solidFill>
                <a:latin typeface="微软雅黑" pitchFamily="34" charset="-122"/>
                <a:ea typeface="微软雅黑" pitchFamily="34" charset="-122"/>
              </a:rPr>
              <a:t>LAN</a:t>
            </a:r>
            <a:r>
              <a:rPr lang="zh-CN" altLang="en-US" sz="1400" dirty="0">
                <a:solidFill>
                  <a:srgbClr val="4C6062"/>
                </a:solidFill>
                <a:latin typeface="微软雅黑" pitchFamily="34" charset="-122"/>
                <a:ea typeface="微软雅黑" pitchFamily="34" charset="-122"/>
              </a:rPr>
              <a:t>组建容易形成广播风暴。通常广播包用来进行</a:t>
            </a:r>
            <a:r>
              <a:rPr lang="en-US" altLang="zh-CN" sz="1400" dirty="0">
                <a:solidFill>
                  <a:srgbClr val="4C6062"/>
                </a:solidFill>
                <a:latin typeface="微软雅黑" pitchFamily="34" charset="-122"/>
                <a:ea typeface="微软雅黑" pitchFamily="34" charset="-122"/>
              </a:rPr>
              <a:t>ARP</a:t>
            </a:r>
            <a:r>
              <a:rPr lang="zh-CN" altLang="en-US" sz="1400" dirty="0">
                <a:solidFill>
                  <a:srgbClr val="4C6062"/>
                </a:solidFill>
                <a:latin typeface="微软雅黑" pitchFamily="34" charset="-122"/>
                <a:ea typeface="微软雅黑" pitchFamily="34" charset="-122"/>
              </a:rPr>
              <a:t>寻址等用途，许多设备都极易产生广播包。交换机虽然解决了冲突域的问题</a:t>
            </a:r>
            <a:r>
              <a:rPr lang="en-US" altLang="zh-CN" sz="1400" dirty="0">
                <a:solidFill>
                  <a:srgbClr val="4C6062"/>
                </a:solidFill>
                <a:latin typeface="微软雅黑" pitchFamily="34" charset="-122"/>
                <a:ea typeface="微软雅黑" pitchFamily="34" charset="-122"/>
              </a:rPr>
              <a:t>(</a:t>
            </a:r>
            <a:r>
              <a:rPr lang="zh-CN" altLang="en-US" sz="1400" dirty="0">
                <a:solidFill>
                  <a:srgbClr val="4C6062"/>
                </a:solidFill>
                <a:latin typeface="微软雅黑" pitchFamily="34" charset="-122"/>
                <a:ea typeface="微软雅黑" pitchFamily="34" charset="-122"/>
              </a:rPr>
              <a:t>每个交换机端口是一个冲突域</a:t>
            </a:r>
            <a:r>
              <a:rPr lang="en-US" altLang="zh-CN" sz="1400" dirty="0">
                <a:solidFill>
                  <a:srgbClr val="4C6062"/>
                </a:solidFill>
                <a:latin typeface="微软雅黑" pitchFamily="34" charset="-122"/>
                <a:ea typeface="微软雅黑" pitchFamily="34" charset="-122"/>
              </a:rPr>
              <a:t>)</a:t>
            </a:r>
            <a:r>
              <a:rPr lang="zh-CN" altLang="en-US" sz="1400" dirty="0">
                <a:solidFill>
                  <a:srgbClr val="4C6062"/>
                </a:solidFill>
                <a:latin typeface="微软雅黑" pitchFamily="34" charset="-122"/>
                <a:ea typeface="微软雅黑" pitchFamily="34" charset="-122"/>
              </a:rPr>
              <a:t>，但是二层交换机能自动转发广播帧而无法划分广播域</a:t>
            </a:r>
            <a:r>
              <a:rPr lang="en-US" altLang="zh-CN" sz="1400" dirty="0">
                <a:solidFill>
                  <a:srgbClr val="4C6062"/>
                </a:solidFill>
                <a:latin typeface="微软雅黑" pitchFamily="34" charset="-122"/>
                <a:ea typeface="微软雅黑" pitchFamily="34" charset="-122"/>
              </a:rPr>
              <a:t>(</a:t>
            </a:r>
            <a:r>
              <a:rPr lang="zh-CN" altLang="en-US" sz="1400" dirty="0">
                <a:solidFill>
                  <a:srgbClr val="4C6062"/>
                </a:solidFill>
                <a:latin typeface="微软雅黑" pitchFamily="34" charset="-122"/>
                <a:ea typeface="微软雅黑" pitchFamily="34" charset="-122"/>
              </a:rPr>
              <a:t>广播是基于二层的，一层、二层设备无法划分广播域，只有三层设备如路由器才能划分广播域</a:t>
            </a:r>
            <a:r>
              <a:rPr lang="en-US" altLang="zh-CN" sz="1400" dirty="0">
                <a:solidFill>
                  <a:srgbClr val="4C6062"/>
                </a:solidFill>
                <a:latin typeface="微软雅黑" pitchFamily="34" charset="-122"/>
                <a:ea typeface="微软雅黑" pitchFamily="34" charset="-122"/>
              </a:rPr>
              <a:t>)</a:t>
            </a:r>
            <a:r>
              <a:rPr lang="zh-CN" altLang="en-US" sz="1400" dirty="0">
                <a:solidFill>
                  <a:srgbClr val="4C6062"/>
                </a:solidFill>
                <a:latin typeface="微软雅黑" pitchFamily="34" charset="-122"/>
                <a:ea typeface="微软雅黑" pitchFamily="34" charset="-122"/>
              </a:rPr>
              <a:t>。在直接用</a:t>
            </a:r>
            <a:r>
              <a:rPr lang="en-US" altLang="zh-CN" sz="1400" dirty="0">
                <a:solidFill>
                  <a:srgbClr val="4C6062"/>
                </a:solidFill>
                <a:latin typeface="微软雅黑" pitchFamily="34" charset="-122"/>
                <a:ea typeface="微软雅黑" pitchFamily="34" charset="-122"/>
              </a:rPr>
              <a:t>LAN</a:t>
            </a:r>
            <a:r>
              <a:rPr lang="zh-CN" altLang="en-US" sz="1400" dirty="0">
                <a:solidFill>
                  <a:srgbClr val="4C6062"/>
                </a:solidFill>
                <a:latin typeface="微软雅黑" pitchFamily="34" charset="-122"/>
                <a:ea typeface="微软雅黑" pitchFamily="34" charset="-122"/>
              </a:rPr>
              <a:t>组建的网络中，充斥着的众多广播包会消耗大量的带宽，从而降低网络效率，造成网络延迟，网络规模越大，延迟就越厉害，严重时甚至产生广播风暴，最终导致网络瘫痪。而使用</a:t>
            </a:r>
            <a:r>
              <a:rPr lang="en-US" altLang="zh-CN" sz="1400" dirty="0">
                <a:solidFill>
                  <a:srgbClr val="4C6062"/>
                </a:solidFill>
                <a:latin typeface="微软雅黑" pitchFamily="34" charset="-122"/>
                <a:ea typeface="微软雅黑" pitchFamily="34" charset="-122"/>
              </a:rPr>
              <a:t>VLAN</a:t>
            </a:r>
            <a:r>
              <a:rPr lang="zh-CN" altLang="en-US" sz="1400" dirty="0">
                <a:solidFill>
                  <a:srgbClr val="4C6062"/>
                </a:solidFill>
                <a:latin typeface="微软雅黑" pitchFamily="34" charset="-122"/>
                <a:ea typeface="微软雅黑" pitchFamily="34" charset="-122"/>
              </a:rPr>
              <a:t>技术能很好的解决广播风暴问题，同时还方便网络管理，灵活划分各广播域而不受物理位置的限制，并能提高网络安全性。</a:t>
            </a:r>
          </a:p>
          <a:p>
            <a:pPr marL="342900" indent="-342900">
              <a:lnSpc>
                <a:spcPct val="150000"/>
              </a:lnSpc>
              <a:buFont typeface="Arial" charset="0"/>
              <a:buChar char="•"/>
            </a:pPr>
            <a:r>
              <a:rPr lang="zh-CN" altLang="en-US" sz="1400" dirty="0">
                <a:solidFill>
                  <a:srgbClr val="4C6062"/>
                </a:solidFill>
                <a:latin typeface="微软雅黑" pitchFamily="34" charset="-122"/>
                <a:ea typeface="微软雅黑" pitchFamily="34" charset="-122"/>
              </a:rPr>
              <a:t>需要说明的是：配置</a:t>
            </a:r>
            <a:r>
              <a:rPr lang="en-US" altLang="zh-CN" sz="1400" dirty="0">
                <a:solidFill>
                  <a:srgbClr val="4C6062"/>
                </a:solidFill>
                <a:latin typeface="微软雅黑" pitchFamily="34" charset="-122"/>
                <a:ea typeface="微软雅黑" pitchFamily="34" charset="-122"/>
              </a:rPr>
              <a:t>VLAN</a:t>
            </a:r>
            <a:r>
              <a:rPr lang="zh-CN" altLang="en-US" sz="1400" dirty="0">
                <a:solidFill>
                  <a:srgbClr val="4C6062"/>
                </a:solidFill>
                <a:latin typeface="微软雅黑" pitchFamily="34" charset="-122"/>
                <a:ea typeface="微软雅黑" pitchFamily="34" charset="-122"/>
              </a:rPr>
              <a:t>后虽然解决了内部网络广播风暴的问题，但</a:t>
            </a:r>
            <a:r>
              <a:rPr lang="en-US" altLang="zh-CN" sz="1400" dirty="0">
                <a:solidFill>
                  <a:srgbClr val="4C6062"/>
                </a:solidFill>
                <a:latin typeface="微软雅黑" pitchFamily="34" charset="-122"/>
                <a:ea typeface="微软雅黑" pitchFamily="34" charset="-122"/>
              </a:rPr>
              <a:t>VLAN</a:t>
            </a:r>
            <a:r>
              <a:rPr lang="zh-CN" altLang="en-US" sz="1400" dirty="0">
                <a:solidFill>
                  <a:srgbClr val="4C6062"/>
                </a:solidFill>
                <a:latin typeface="微软雅黑" pitchFamily="34" charset="-122"/>
                <a:ea typeface="微软雅黑" pitchFamily="34" charset="-122"/>
              </a:rPr>
              <a:t>间的通信需要通过配置三层交换机来实现。 </a:t>
            </a:r>
            <a:endParaRPr lang="en-US" altLang="zh-CN" sz="1400" dirty="0">
              <a:solidFill>
                <a:srgbClr val="4C6062"/>
              </a:solidFill>
              <a:latin typeface="微软雅黑" pitchFamily="34" charset="-122"/>
              <a:ea typeface="微软雅黑"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43" name="组合 42"/>
          <p:cNvGrpSpPr/>
          <p:nvPr/>
        </p:nvGrpSpPr>
        <p:grpSpPr>
          <a:xfrm>
            <a:off x="993775" y="5746248"/>
            <a:ext cx="9551753" cy="926432"/>
            <a:chOff x="1325" y="8641"/>
            <a:chExt cx="16104" cy="1770"/>
          </a:xfrm>
        </p:grpSpPr>
        <p:sp>
          <p:nvSpPr>
            <p:cNvPr id="42" name="矩形 41"/>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cSld>
  <p:clrMapOvr>
    <a:masterClrMapping/>
  </p:clrMapOvr>
  <p:transition spd="slow">
    <p:push/>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二、职业能力目标和要求</a:t>
            </a:r>
          </a:p>
        </p:txBody>
      </p:sp>
      <p:grpSp>
        <p:nvGrpSpPr>
          <p:cNvPr id="43" name="组合 42"/>
          <p:cNvGrpSpPr/>
          <p:nvPr/>
        </p:nvGrpSpPr>
        <p:grpSpPr>
          <a:xfrm>
            <a:off x="841375" y="5487035"/>
            <a:ext cx="10226040" cy="1123950"/>
            <a:chOff x="1325" y="8641"/>
            <a:chExt cx="16104" cy="1770"/>
          </a:xfrm>
        </p:grpSpPr>
        <p:sp>
          <p:nvSpPr>
            <p:cNvPr id="13" name="矩形 12"/>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互联网"/>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
        <p:nvSpPr>
          <p:cNvPr id="7" name="文本框 6">
            <a:extLst>
              <a:ext uri="{FF2B5EF4-FFF2-40B4-BE49-F238E27FC236}">
                <a16:creationId xmlns:a16="http://schemas.microsoft.com/office/drawing/2014/main" id="{C23D022C-1668-C5A8-886F-410E626302E7}"/>
              </a:ext>
            </a:extLst>
          </p:cNvPr>
          <p:cNvSpPr txBox="1"/>
          <p:nvPr/>
        </p:nvSpPr>
        <p:spPr>
          <a:xfrm>
            <a:off x="1443989" y="2110205"/>
            <a:ext cx="8465185" cy="2461636"/>
          </a:xfrm>
          <a:prstGeom prst="rect">
            <a:avLst/>
          </a:prstGeom>
          <a:noFill/>
        </p:spPr>
        <p:txBody>
          <a:bodyPr wrap="square" rtlCol="0">
            <a:spAutoFit/>
          </a:bodyPr>
          <a:lstStyle/>
          <a:p>
            <a:pPr lvl="0">
              <a:lnSpc>
                <a:spcPct val="200000"/>
              </a:lnSpc>
            </a:pPr>
            <a:r>
              <a:rPr lang="en-US" altLang="zh-CN" sz="2000" kern="1600" dirty="0">
                <a:solidFill>
                  <a:srgbClr val="656D8D"/>
                </a:solidFill>
                <a:effectLst/>
                <a:latin typeface="Microsoft YaHei" panose="020B0503020204020204" pitchFamily="34" charset="-122"/>
                <a:ea typeface="Microsoft YaHei" panose="020B0503020204020204" pitchFamily="34" charset="-122"/>
                <a:cs typeface="宋体" panose="02010600030101010101" pitchFamily="2" charset="-122"/>
              </a:rPr>
              <a:t>1.</a:t>
            </a:r>
            <a:r>
              <a:rPr lang="zh-CN" altLang="zh-CN" sz="2000" kern="1600" dirty="0">
                <a:solidFill>
                  <a:srgbClr val="656D8D"/>
                </a:solidFill>
                <a:effectLst/>
                <a:latin typeface="Microsoft YaHei" panose="020B0503020204020204" pitchFamily="34" charset="-122"/>
                <a:ea typeface="Microsoft YaHei" panose="020B0503020204020204" pitchFamily="34" charset="-122"/>
                <a:cs typeface="宋体" panose="02010600030101010101" pitchFamily="2" charset="-122"/>
              </a:rPr>
              <a:t>能够根据业务需求规划</a:t>
            </a:r>
            <a:r>
              <a:rPr lang="en-US" altLang="zh-CN" sz="2000" kern="1600" dirty="0">
                <a:solidFill>
                  <a:srgbClr val="656D8D"/>
                </a:solidFill>
                <a:effectLst/>
                <a:latin typeface="Microsoft YaHei" panose="020B0503020204020204" pitchFamily="34" charset="-122"/>
                <a:ea typeface="Microsoft YaHei" panose="020B0503020204020204" pitchFamily="34" charset="-122"/>
                <a:cs typeface="宋体" panose="02010600030101010101" pitchFamily="2" charset="-122"/>
              </a:rPr>
              <a:t>VLAN</a:t>
            </a:r>
            <a:r>
              <a:rPr lang="zh-CN" altLang="zh-CN" sz="2000" kern="1600" dirty="0">
                <a:solidFill>
                  <a:srgbClr val="656D8D"/>
                </a:solidFill>
                <a:effectLst/>
                <a:latin typeface="Microsoft YaHei" panose="020B0503020204020204" pitchFamily="34" charset="-122"/>
                <a:ea typeface="Microsoft YaHei" panose="020B0503020204020204" pitchFamily="34" charset="-122"/>
                <a:cs typeface="宋体" panose="02010600030101010101" pitchFamily="2" charset="-122"/>
              </a:rPr>
              <a:t>，并进行相应的设置</a:t>
            </a:r>
            <a:endParaRPr lang="zh-CN" altLang="zh-CN" sz="2000" dirty="0">
              <a:solidFill>
                <a:srgbClr val="656D8D"/>
              </a:solidFill>
              <a:effectLst/>
              <a:latin typeface="Microsoft YaHei" panose="020B0503020204020204" pitchFamily="34" charset="-122"/>
              <a:ea typeface="Microsoft YaHei" panose="020B0503020204020204" pitchFamily="34" charset="-122"/>
              <a:cs typeface="宋体" panose="02010600030101010101" pitchFamily="2" charset="-122"/>
            </a:endParaRPr>
          </a:p>
          <a:p>
            <a:pPr lvl="0">
              <a:lnSpc>
                <a:spcPct val="200000"/>
              </a:lnSpc>
            </a:pPr>
            <a:r>
              <a:rPr lang="en-US" altLang="zh-CN" sz="2000" kern="1600" dirty="0">
                <a:solidFill>
                  <a:srgbClr val="656D8D"/>
                </a:solidFill>
                <a:effectLst/>
                <a:latin typeface="Microsoft YaHei" panose="020B0503020204020204" pitchFamily="34" charset="-122"/>
                <a:ea typeface="Microsoft YaHei" panose="020B0503020204020204" pitchFamily="34" charset="-122"/>
                <a:cs typeface="宋体" panose="02010600030101010101" pitchFamily="2" charset="-122"/>
              </a:rPr>
              <a:t>2.</a:t>
            </a:r>
            <a:r>
              <a:rPr lang="zh-CN" altLang="zh-CN" sz="2000" kern="1600" dirty="0">
                <a:solidFill>
                  <a:srgbClr val="656D8D"/>
                </a:solidFill>
                <a:effectLst/>
                <a:latin typeface="Microsoft YaHei" panose="020B0503020204020204" pitchFamily="34" charset="-122"/>
                <a:ea typeface="Microsoft YaHei" panose="020B0503020204020204" pitchFamily="34" charset="-122"/>
                <a:cs typeface="宋体" panose="02010600030101010101" pitchFamily="2" charset="-122"/>
              </a:rPr>
              <a:t>掌握三层交换机的工作原理</a:t>
            </a:r>
            <a:endParaRPr lang="zh-CN" altLang="zh-CN" sz="2000" dirty="0">
              <a:solidFill>
                <a:srgbClr val="656D8D"/>
              </a:solidFill>
              <a:effectLst/>
              <a:latin typeface="Microsoft YaHei" panose="020B0503020204020204" pitchFamily="34" charset="-122"/>
              <a:ea typeface="Microsoft YaHei" panose="020B0503020204020204" pitchFamily="34" charset="-122"/>
              <a:cs typeface="宋体" panose="02010600030101010101" pitchFamily="2" charset="-122"/>
            </a:endParaRPr>
          </a:p>
          <a:p>
            <a:pPr lvl="0">
              <a:lnSpc>
                <a:spcPct val="200000"/>
              </a:lnSpc>
            </a:pPr>
            <a:r>
              <a:rPr lang="en-US" altLang="zh-CN" sz="2000" kern="1600" dirty="0">
                <a:solidFill>
                  <a:srgbClr val="656D8D"/>
                </a:solidFill>
                <a:effectLst/>
                <a:latin typeface="Microsoft YaHei" panose="020B0503020204020204" pitchFamily="34" charset="-122"/>
                <a:ea typeface="Microsoft YaHei" panose="020B0503020204020204" pitchFamily="34" charset="-122"/>
                <a:cs typeface="宋体" panose="02010600030101010101" pitchFamily="2" charset="-122"/>
              </a:rPr>
              <a:t>3.</a:t>
            </a:r>
            <a:r>
              <a:rPr lang="zh-CN" altLang="zh-CN" sz="2000" kern="1600" dirty="0">
                <a:solidFill>
                  <a:srgbClr val="656D8D"/>
                </a:solidFill>
                <a:effectLst/>
                <a:latin typeface="Microsoft YaHei" panose="020B0503020204020204" pitchFamily="34" charset="-122"/>
                <a:ea typeface="Microsoft YaHei" panose="020B0503020204020204" pitchFamily="34" charset="-122"/>
                <a:cs typeface="宋体" panose="02010600030101010101" pitchFamily="2" charset="-122"/>
              </a:rPr>
              <a:t>能够配置</a:t>
            </a:r>
            <a:r>
              <a:rPr lang="en-US" altLang="zh-CN" sz="2000" kern="1600" dirty="0">
                <a:solidFill>
                  <a:srgbClr val="656D8D"/>
                </a:solidFill>
                <a:effectLst/>
                <a:latin typeface="Microsoft YaHei" panose="020B0503020204020204" pitchFamily="34" charset="-122"/>
                <a:ea typeface="Microsoft YaHei" panose="020B0503020204020204" pitchFamily="34" charset="-122"/>
                <a:cs typeface="宋体" panose="02010600030101010101" pitchFamily="2" charset="-122"/>
              </a:rPr>
              <a:t>GVRP</a:t>
            </a:r>
            <a:endParaRPr lang="en-US" altLang="zh-CN" sz="2000" dirty="0">
              <a:solidFill>
                <a:srgbClr val="656D8D"/>
              </a:solidFill>
              <a:latin typeface="Microsoft YaHei" panose="020B0503020204020204" pitchFamily="34" charset="-122"/>
              <a:ea typeface="Microsoft YaHei" panose="020B0503020204020204" pitchFamily="34" charset="-122"/>
              <a:cs typeface="宋体" panose="02010600030101010101" pitchFamily="2" charset="-122"/>
            </a:endParaRPr>
          </a:p>
          <a:p>
            <a:pPr lvl="0">
              <a:lnSpc>
                <a:spcPct val="200000"/>
              </a:lnSpc>
            </a:pPr>
            <a:r>
              <a:rPr lang="en-US" altLang="zh-CN" sz="2000" kern="1600" dirty="0">
                <a:solidFill>
                  <a:srgbClr val="656D8D"/>
                </a:solidFill>
                <a:latin typeface="Microsoft YaHei" panose="020B0503020204020204" pitchFamily="34" charset="-122"/>
                <a:ea typeface="Microsoft YaHei" panose="020B0503020204020204" pitchFamily="34" charset="-122"/>
                <a:cs typeface="宋体" panose="02010600030101010101" pitchFamily="2" charset="-122"/>
              </a:rPr>
              <a:t>4.</a:t>
            </a:r>
            <a:r>
              <a:rPr lang="zh-CN" altLang="zh-CN" sz="2000" kern="1600" dirty="0">
                <a:solidFill>
                  <a:srgbClr val="656D8D"/>
                </a:solidFill>
                <a:effectLst/>
                <a:latin typeface="Microsoft YaHei" panose="020B0503020204020204" pitchFamily="34" charset="-122"/>
                <a:ea typeface="Microsoft YaHei" panose="020B0503020204020204" pitchFamily="34" charset="-122"/>
                <a:cs typeface="宋体" panose="02010600030101010101" pitchFamily="2" charset="-122"/>
              </a:rPr>
              <a:t>能够根据业务需要配置三层交换机实现不同</a:t>
            </a:r>
            <a:r>
              <a:rPr lang="en-US" altLang="zh-CN" sz="2000" kern="1600" dirty="0">
                <a:solidFill>
                  <a:srgbClr val="656D8D"/>
                </a:solidFill>
                <a:effectLst/>
                <a:latin typeface="Microsoft YaHei" panose="020B0503020204020204" pitchFamily="34" charset="-122"/>
                <a:ea typeface="Microsoft YaHei" panose="020B0503020204020204" pitchFamily="34" charset="-122"/>
                <a:cs typeface="宋体" panose="02010600030101010101" pitchFamily="2" charset="-122"/>
              </a:rPr>
              <a:t>VLAN</a:t>
            </a:r>
            <a:r>
              <a:rPr lang="zh-CN" altLang="zh-CN" sz="2000" kern="1600" dirty="0">
                <a:solidFill>
                  <a:srgbClr val="656D8D"/>
                </a:solidFill>
                <a:effectLst/>
                <a:latin typeface="Microsoft YaHei" panose="020B0503020204020204" pitchFamily="34" charset="-122"/>
                <a:ea typeface="Microsoft YaHei" panose="020B0503020204020204" pitchFamily="34" charset="-122"/>
                <a:cs typeface="宋体" panose="02010600030101010101" pitchFamily="2" charset="-122"/>
              </a:rPr>
              <a:t>间的主机通信</a:t>
            </a:r>
            <a:r>
              <a:rPr lang="zh-CN" altLang="zh-CN" sz="2000" dirty="0">
                <a:solidFill>
                  <a:srgbClr val="656D8D"/>
                </a:solidFill>
                <a:effectLst/>
                <a:latin typeface="Microsoft YaHei" panose="020B0503020204020204" pitchFamily="34" charset="-122"/>
                <a:ea typeface="Microsoft YaHei" panose="020B0503020204020204" pitchFamily="34" charset="-122"/>
              </a:rPr>
              <a:t> </a:t>
            </a:r>
            <a:endParaRPr kumimoji="1" lang="zh-CN" altLang="en-US" sz="2000" dirty="0">
              <a:solidFill>
                <a:srgbClr val="656D8D"/>
              </a:solidFill>
              <a:latin typeface="Microsoft YaHei" panose="020B0503020204020204" pitchFamily="34" charset="-122"/>
              <a:ea typeface="Microsoft YaHei" panose="020B0503020204020204" pitchFamily="34" charset="-122"/>
            </a:endParaRPr>
          </a:p>
        </p:txBody>
      </p:sp>
    </p:spTree>
  </p:cSld>
  <p:clrMapOvr>
    <a:masterClrMapping/>
  </p:clrMapOvr>
  <p:transition spd="slow">
    <p:push/>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三、思政提示</a:t>
            </a:r>
          </a:p>
        </p:txBody>
      </p:sp>
      <p:sp>
        <p:nvSpPr>
          <p:cNvPr id="6" name="内容占位符 5"/>
          <p:cNvSpPr>
            <a:spLocks noGrp="1"/>
          </p:cNvSpPr>
          <p:nvPr>
            <p:ph idx="13"/>
          </p:nvPr>
        </p:nvSpPr>
        <p:spPr>
          <a:xfrm>
            <a:off x="849828" y="1355246"/>
            <a:ext cx="10747058" cy="464458"/>
          </a:xfrm>
        </p:spPr>
        <p:txBody>
          <a:bodyPr>
            <a:noAutofit/>
          </a:bodyPr>
          <a:lstStyle/>
          <a:p>
            <a:r>
              <a:rPr lang="zh-CN" altLang="en-US" sz="2400" b="0" dirty="0">
                <a:solidFill>
                  <a:srgbClr val="656D8D"/>
                </a:solidFill>
                <a:latin typeface="+mj-ea"/>
                <a:ea typeface="+mj-ea"/>
              </a:rPr>
              <a:t>思政提示</a:t>
            </a:r>
          </a:p>
        </p:txBody>
      </p:sp>
      <p:sp>
        <p:nvSpPr>
          <p:cNvPr id="2" name="文本框 1"/>
          <p:cNvSpPr txBox="1"/>
          <p:nvPr/>
        </p:nvSpPr>
        <p:spPr>
          <a:xfrm>
            <a:off x="1059656" y="2460298"/>
            <a:ext cx="10310495" cy="1938992"/>
          </a:xfrm>
          <a:prstGeom prst="rect">
            <a:avLst/>
          </a:prstGeom>
          <a:noFill/>
        </p:spPr>
        <p:txBody>
          <a:bodyPr wrap="square" rtlCol="0" anchor="t">
            <a:spAutoFit/>
          </a:bodyPr>
          <a:lstStyle/>
          <a:p>
            <a:pPr lvl="0"/>
            <a:r>
              <a:rPr lang="zh-CN" altLang="en-US" sz="2000" kern="1600" dirty="0">
                <a:solidFill>
                  <a:srgbClr val="656D8D"/>
                </a:solidFill>
                <a:effectLst/>
                <a:latin typeface="+mn-ea"/>
                <a:cs typeface="宋体" panose="02010600030101010101" pitchFamily="2" charset="-122"/>
              </a:rPr>
              <a:t>   </a:t>
            </a:r>
            <a:r>
              <a:rPr lang="zh-CN" altLang="zh-CN" sz="2000" kern="1600" dirty="0">
                <a:solidFill>
                  <a:srgbClr val="656D8D"/>
                </a:solidFill>
                <a:effectLst/>
                <a:latin typeface="+mn-ea"/>
                <a:cs typeface="宋体" panose="02010600030101010101" pitchFamily="2" charset="-122"/>
              </a:rPr>
              <a:t>“天下兴亡，匹夫有责”，了解交换机的工作原理以及</a:t>
            </a:r>
            <a:r>
              <a:rPr lang="en-US" altLang="zh-CN" sz="2000" kern="1600" dirty="0">
                <a:solidFill>
                  <a:srgbClr val="656D8D"/>
                </a:solidFill>
                <a:effectLst/>
                <a:latin typeface="+mn-ea"/>
                <a:cs typeface="宋体" panose="02010600030101010101" pitchFamily="2" charset="-122"/>
              </a:rPr>
              <a:t>VLAN</a:t>
            </a:r>
            <a:r>
              <a:rPr lang="zh-CN" altLang="zh-CN" sz="2000" kern="1600" dirty="0">
                <a:solidFill>
                  <a:srgbClr val="656D8D"/>
                </a:solidFill>
                <a:effectLst/>
                <a:latin typeface="+mn-ea"/>
                <a:cs typeface="宋体" panose="02010600030101010101" pitchFamily="2" charset="-122"/>
              </a:rPr>
              <a:t>的相关操作，使用华为的设备模拟器，激发学生的爱国情怀和学习动力。</a:t>
            </a:r>
            <a:endParaRPr lang="en-US" altLang="zh-CN" sz="2000" kern="1600" dirty="0">
              <a:solidFill>
                <a:srgbClr val="656D8D"/>
              </a:solidFill>
              <a:effectLst/>
              <a:latin typeface="+mn-ea"/>
              <a:cs typeface="宋体" panose="02010600030101010101" pitchFamily="2" charset="-122"/>
            </a:endParaRPr>
          </a:p>
          <a:p>
            <a:pPr lvl="0"/>
            <a:endParaRPr lang="en-US" altLang="zh-CN" sz="2000" kern="1600" dirty="0">
              <a:solidFill>
                <a:srgbClr val="656D8D"/>
              </a:solidFill>
              <a:latin typeface="+mn-ea"/>
              <a:cs typeface="宋体" panose="02010600030101010101" pitchFamily="2" charset="-122"/>
            </a:endParaRPr>
          </a:p>
          <a:p>
            <a:pPr lvl="0"/>
            <a:endParaRPr lang="zh-CN" altLang="zh-CN" sz="2000" dirty="0">
              <a:solidFill>
                <a:srgbClr val="656D8D"/>
              </a:solidFill>
              <a:effectLst/>
              <a:latin typeface="+mn-ea"/>
              <a:cs typeface="宋体" panose="02010600030101010101" pitchFamily="2" charset="-122"/>
            </a:endParaRPr>
          </a:p>
          <a:p>
            <a:r>
              <a:rPr lang="zh-CN" altLang="en-US" sz="2000" kern="1600" dirty="0">
                <a:solidFill>
                  <a:srgbClr val="656D8D"/>
                </a:solidFill>
                <a:effectLst/>
                <a:latin typeface="+mn-ea"/>
                <a:cs typeface="宋体" panose="02010600030101010101" pitchFamily="2" charset="-122"/>
              </a:rPr>
              <a:t>        </a:t>
            </a:r>
            <a:r>
              <a:rPr lang="zh-CN" altLang="zh-CN" sz="2000" kern="1600" dirty="0">
                <a:solidFill>
                  <a:srgbClr val="656D8D"/>
                </a:solidFill>
                <a:effectLst/>
                <a:latin typeface="+mn-ea"/>
                <a:cs typeface="宋体" panose="02010600030101010101" pitchFamily="2" charset="-122"/>
              </a:rPr>
              <a:t>明确使用自己国家的软件在信息技术中的重要性，激发学生的科技报国的家国情怀和使命担当。</a:t>
            </a:r>
            <a:r>
              <a:rPr lang="zh-CN" altLang="zh-CN" sz="2000" dirty="0">
                <a:solidFill>
                  <a:srgbClr val="656D8D"/>
                </a:solidFill>
                <a:effectLst/>
                <a:latin typeface="+mn-ea"/>
              </a:rPr>
              <a:t> </a:t>
            </a:r>
            <a:endParaRPr lang="en-US" altLang="zh-CN" sz="2000" dirty="0">
              <a:solidFill>
                <a:srgbClr val="656D8D"/>
              </a:solidFill>
              <a:latin typeface="+mn-ea"/>
              <a:sym typeface="+mn-ea"/>
            </a:endParaRPr>
          </a:p>
        </p:txBody>
      </p:sp>
      <p:sp>
        <p:nvSpPr>
          <p:cNvPr id="36" name="Freeform 3"/>
          <p:cNvSpPr/>
          <p:nvPr/>
        </p:nvSpPr>
        <p:spPr>
          <a:xfrm rot="10800000">
            <a:off x="1154789" y="1895904"/>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3" name="组合 2">
            <a:extLst>
              <a:ext uri="{FF2B5EF4-FFF2-40B4-BE49-F238E27FC236}">
                <a16:creationId xmlns:a16="http://schemas.microsoft.com/office/drawing/2014/main" id="{0EF5BC60-6A2D-3666-6B8B-19168ADF0386}"/>
              </a:ext>
            </a:extLst>
          </p:cNvPr>
          <p:cNvGrpSpPr/>
          <p:nvPr/>
        </p:nvGrpSpPr>
        <p:grpSpPr>
          <a:xfrm>
            <a:off x="841375" y="5487035"/>
            <a:ext cx="10226040" cy="1123950"/>
            <a:chOff x="1325" y="8641"/>
            <a:chExt cx="16104" cy="1770"/>
          </a:xfrm>
        </p:grpSpPr>
        <p:sp>
          <p:nvSpPr>
            <p:cNvPr id="5" name="矩形 4">
              <a:extLst>
                <a:ext uri="{FF2B5EF4-FFF2-40B4-BE49-F238E27FC236}">
                  <a16:creationId xmlns:a16="http://schemas.microsoft.com/office/drawing/2014/main" id="{3D79FC02-4F71-93F2-4616-B03AB5476888}"/>
                </a:ext>
              </a:extLst>
            </p:cNvPr>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互联网">
              <a:extLst>
                <a:ext uri="{FF2B5EF4-FFF2-40B4-BE49-F238E27FC236}">
                  <a16:creationId xmlns:a16="http://schemas.microsoft.com/office/drawing/2014/main" id="{A03DA5EA-537F-526C-20F1-7A3907359FDC}"/>
                </a:ext>
              </a:extLst>
            </p:cNvPr>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cSld>
  <p:clrMapOvr>
    <a:masterClrMapping/>
  </p:clrMapOvr>
  <p:transition spd="slow">
    <p:push/>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四、</a:t>
            </a:r>
            <a:r>
              <a:rPr lang="zh-CN" altLang="en-US" dirty="0">
                <a:latin typeface="Microsoft YaHei UI" pitchFamily="18" charset="0"/>
                <a:sym typeface="+mn-ea"/>
              </a:rPr>
              <a:t>相关知识</a:t>
            </a:r>
            <a:endParaRPr lang="zh-CN" altLang="en-US" dirty="0"/>
          </a:p>
        </p:txBody>
      </p:sp>
      <p:sp>
        <p:nvSpPr>
          <p:cNvPr id="2" name="文本框 1"/>
          <p:cNvSpPr txBox="1"/>
          <p:nvPr/>
        </p:nvSpPr>
        <p:spPr>
          <a:xfrm>
            <a:off x="665480" y="1143794"/>
            <a:ext cx="10310495" cy="2574487"/>
          </a:xfrm>
          <a:prstGeom prst="rect">
            <a:avLst/>
          </a:prstGeom>
          <a:noFill/>
        </p:spPr>
        <p:txBody>
          <a:bodyPr wrap="square" rtlCol="0" anchor="t">
            <a:spAutoFit/>
          </a:bodyPr>
          <a:lstStyle/>
          <a:p>
            <a:pPr marL="342900" indent="-342900">
              <a:lnSpc>
                <a:spcPct val="150000"/>
              </a:lnSpc>
              <a:buFont typeface="Arial" charset="0"/>
              <a:buChar char="•"/>
            </a:pPr>
            <a:r>
              <a:rPr lang="en-US" altLang="zh-CN" sz="1800" dirty="0">
                <a:solidFill>
                  <a:srgbClr val="656D8D"/>
                </a:solidFill>
                <a:sym typeface="+mn-ea"/>
              </a:rPr>
              <a:t>VLAN</a:t>
            </a:r>
            <a:r>
              <a:rPr lang="zh-CN" altLang="en-US" sz="1800" dirty="0">
                <a:solidFill>
                  <a:srgbClr val="656D8D"/>
                </a:solidFill>
                <a:sym typeface="+mn-ea"/>
              </a:rPr>
              <a:t>概念：虚拟局域网通常简称为</a:t>
            </a:r>
            <a:r>
              <a:rPr lang="en" altLang="zh-CN" sz="1800" dirty="0">
                <a:solidFill>
                  <a:srgbClr val="656D8D"/>
                </a:solidFill>
                <a:sym typeface="+mn-ea"/>
              </a:rPr>
              <a:t>VLAN</a:t>
            </a:r>
            <a:r>
              <a:rPr lang="zh-CN" altLang="en" sz="1800" dirty="0">
                <a:solidFill>
                  <a:srgbClr val="656D8D"/>
                </a:solidFill>
                <a:sym typeface="+mn-ea"/>
              </a:rPr>
              <a:t>，</a:t>
            </a:r>
            <a:r>
              <a:rPr lang="zh-CN" altLang="en-US" sz="1800" dirty="0">
                <a:solidFill>
                  <a:srgbClr val="656D8D"/>
                </a:solidFill>
                <a:sym typeface="+mn-ea"/>
              </a:rPr>
              <a:t>是指在一个物理网络上划分出来的逻辑网络。一个虚拟局域网就是一个网段，通过在交换机上划分</a:t>
            </a:r>
            <a:r>
              <a:rPr lang="en" altLang="zh-CN" sz="1800" dirty="0">
                <a:solidFill>
                  <a:srgbClr val="656D8D"/>
                </a:solidFill>
                <a:sym typeface="+mn-ea"/>
              </a:rPr>
              <a:t>VLAN</a:t>
            </a:r>
            <a:r>
              <a:rPr lang="zh-CN" altLang="en" sz="1800" dirty="0">
                <a:solidFill>
                  <a:srgbClr val="656D8D"/>
                </a:solidFill>
                <a:sym typeface="+mn-ea"/>
              </a:rPr>
              <a:t>，</a:t>
            </a:r>
            <a:r>
              <a:rPr lang="zh-CN" altLang="en-US" sz="1800" dirty="0">
                <a:solidFill>
                  <a:srgbClr val="656D8D"/>
                </a:solidFill>
                <a:sym typeface="+mn-ea"/>
              </a:rPr>
              <a:t>可以将一个大的局域网划分成若干个网段，每个网段内所有主机间的通信和广播仅限于该</a:t>
            </a:r>
            <a:r>
              <a:rPr lang="en" altLang="zh-CN" sz="1800" dirty="0">
                <a:solidFill>
                  <a:srgbClr val="656D8D"/>
                </a:solidFill>
                <a:sym typeface="+mn-ea"/>
              </a:rPr>
              <a:t>VLAN</a:t>
            </a:r>
            <a:r>
              <a:rPr lang="zh-CN" altLang="en" sz="1800" dirty="0">
                <a:solidFill>
                  <a:srgbClr val="656D8D"/>
                </a:solidFill>
                <a:sym typeface="+mn-ea"/>
              </a:rPr>
              <a:t>，</a:t>
            </a:r>
            <a:r>
              <a:rPr lang="zh-CN" altLang="en-US" sz="1800" dirty="0">
                <a:solidFill>
                  <a:srgbClr val="656D8D"/>
                </a:solidFill>
                <a:sym typeface="+mn-ea"/>
              </a:rPr>
              <a:t>广播帧不会被转发到其他网段，即一个</a:t>
            </a:r>
            <a:r>
              <a:rPr lang="en" altLang="zh-CN" sz="1800" dirty="0">
                <a:solidFill>
                  <a:srgbClr val="656D8D"/>
                </a:solidFill>
                <a:sym typeface="+mn-ea"/>
              </a:rPr>
              <a:t>VLAN</a:t>
            </a:r>
            <a:r>
              <a:rPr lang="zh-CN" altLang="en-US" sz="1800" dirty="0">
                <a:solidFill>
                  <a:srgbClr val="656D8D"/>
                </a:solidFill>
                <a:sym typeface="+mn-ea"/>
              </a:rPr>
              <a:t>就是一个广播域。</a:t>
            </a:r>
            <a:r>
              <a:rPr lang="en" altLang="zh-CN" sz="1800" dirty="0">
                <a:solidFill>
                  <a:srgbClr val="656D8D"/>
                </a:solidFill>
                <a:sym typeface="+mn-ea"/>
              </a:rPr>
              <a:t>VLAN</a:t>
            </a:r>
            <a:r>
              <a:rPr lang="zh-CN" altLang="en-US" sz="1800" dirty="0">
                <a:solidFill>
                  <a:srgbClr val="656D8D"/>
                </a:solidFill>
                <a:sym typeface="+mn-ea"/>
              </a:rPr>
              <a:t>间是不能进行直接通信的，这就实现了对广播域的分割和隔离。</a:t>
            </a:r>
            <a:r>
              <a:rPr lang="en" altLang="zh-CN" sz="1800" dirty="0">
                <a:solidFill>
                  <a:srgbClr val="656D8D"/>
                </a:solidFill>
                <a:sym typeface="+mn-ea"/>
              </a:rPr>
              <a:t>VLAN</a:t>
            </a:r>
            <a:r>
              <a:rPr lang="zh-CN" altLang="en-US" sz="1800" dirty="0">
                <a:solidFill>
                  <a:srgbClr val="656D8D"/>
                </a:solidFill>
                <a:sym typeface="+mn-ea"/>
              </a:rPr>
              <a:t>的划分不受网络端口的实际物理位置的限制，可以覆盖多个网络设备。</a:t>
            </a:r>
          </a:p>
          <a:p>
            <a:pPr marL="342900" indent="-342900">
              <a:lnSpc>
                <a:spcPct val="150000"/>
              </a:lnSpc>
              <a:buFont typeface="Arial" charset="0"/>
              <a:buChar char="•"/>
            </a:pPr>
            <a:endParaRPr lang="zh-CN" altLang="en-US" sz="2000" dirty="0">
              <a:solidFill>
                <a:srgbClr val="656D8D"/>
              </a:solidFill>
              <a:sym typeface="+mn-ea"/>
            </a:endParaRPr>
          </a:p>
        </p:txBody>
      </p:sp>
      <p:pic>
        <p:nvPicPr>
          <p:cNvPr id="15370" name="Picture 10"/>
          <p:cNvPicPr>
            <a:picLocks noGrp="1" noChangeAspect="1" noChangeArrowheads="1"/>
          </p:cNvPicPr>
          <p:nvPr>
            <p:ph sz="quarter" idx="2"/>
          </p:nvPr>
        </p:nvPicPr>
        <p:blipFill>
          <a:blip r:embed="rId2" cstate="print"/>
          <a:srcRect l="47292" b="8958"/>
          <a:stretch>
            <a:fillRect/>
          </a:stretch>
        </p:blipFill>
        <p:spPr>
          <a:xfrm>
            <a:off x="6099175" y="3429635"/>
            <a:ext cx="4423410" cy="2679065"/>
          </a:xfrm>
          <a:noFill/>
        </p:spPr>
      </p:pic>
      <p:pic>
        <p:nvPicPr>
          <p:cNvPr id="15379" name="Picture 19"/>
          <p:cNvPicPr>
            <a:picLocks noGrp="1" noChangeAspect="1" noChangeArrowheads="1"/>
          </p:cNvPicPr>
          <p:nvPr>
            <p:ph sz="quarter" idx="3"/>
          </p:nvPr>
        </p:nvPicPr>
        <p:blipFill>
          <a:blip r:embed="rId2" cstate="print"/>
          <a:srcRect r="56065" b="7814"/>
          <a:stretch>
            <a:fillRect/>
          </a:stretch>
        </p:blipFill>
        <p:spPr>
          <a:xfrm>
            <a:off x="1222375" y="3429635"/>
            <a:ext cx="4194810" cy="2734310"/>
          </a:xfrm>
          <a:noFill/>
        </p:spPr>
      </p:pic>
      <p:pic>
        <p:nvPicPr>
          <p:cNvPr id="7" name="图片 6">
            <a:extLst>
              <a:ext uri="{FF2B5EF4-FFF2-40B4-BE49-F238E27FC236}">
                <a16:creationId xmlns:a16="http://schemas.microsoft.com/office/drawing/2014/main" id="{6698DE44-3AE8-0750-14DF-0B909F7026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1175" y="3505994"/>
            <a:ext cx="4637405" cy="2274570"/>
          </a:xfrm>
          <a:prstGeom prst="rect">
            <a:avLst/>
          </a:prstGeom>
        </p:spPr>
      </p:pic>
      <p:sp>
        <p:nvSpPr>
          <p:cNvPr id="8" name="文本框 7">
            <a:extLst>
              <a:ext uri="{FF2B5EF4-FFF2-40B4-BE49-F238E27FC236}">
                <a16:creationId xmlns:a16="http://schemas.microsoft.com/office/drawing/2014/main" id="{CCD8ED4F-1455-A344-DA38-FDC011447879}"/>
              </a:ext>
            </a:extLst>
          </p:cNvPr>
          <p:cNvSpPr txBox="1"/>
          <p:nvPr/>
        </p:nvSpPr>
        <p:spPr>
          <a:xfrm>
            <a:off x="4036678" y="5846505"/>
            <a:ext cx="3124200" cy="338554"/>
          </a:xfrm>
          <a:prstGeom prst="rect">
            <a:avLst/>
          </a:prstGeom>
          <a:noFill/>
        </p:spPr>
        <p:txBody>
          <a:bodyPr wrap="square" rtlCol="0">
            <a:spAutoFit/>
          </a:bodyPr>
          <a:lstStyle/>
          <a:p>
            <a:r>
              <a:rPr lang="zh-CN" altLang="zh-CN" sz="1600" kern="0" dirty="0">
                <a:effectLst/>
                <a:ea typeface="宋体" panose="02010600030101010101" pitchFamily="2" charset="-122"/>
                <a:cs typeface="宋体" panose="02010600030101010101" pitchFamily="2" charset="-122"/>
              </a:rPr>
              <a:t>一个</a:t>
            </a:r>
            <a:r>
              <a:rPr lang="en-US" altLang="zh-CN" sz="1600" kern="0" dirty="0">
                <a:effectLst/>
                <a:ea typeface="宋体" panose="02010600030101010101" pitchFamily="2" charset="-122"/>
                <a:cs typeface="宋体" panose="02010600030101010101" pitchFamily="2" charset="-122"/>
              </a:rPr>
              <a:t>VLAN</a:t>
            </a:r>
            <a:r>
              <a:rPr lang="zh-CN" altLang="zh-CN" sz="1600" kern="0" dirty="0">
                <a:effectLst/>
                <a:ea typeface="宋体" panose="02010600030101010101" pitchFamily="2" charset="-122"/>
                <a:cs typeface="宋体" panose="02010600030101010101" pitchFamily="2" charset="-122"/>
              </a:rPr>
              <a:t>只有一个广播域</a:t>
            </a:r>
            <a:r>
              <a:rPr lang="zh-CN" altLang="zh-CN" sz="1600" dirty="0">
                <a:effectLst/>
              </a:rPr>
              <a:t> </a:t>
            </a:r>
            <a:endParaRPr kumimoji="1" lang="zh-CN" altLang="en-US" sz="1600" dirty="0"/>
          </a:p>
        </p:txBody>
      </p:sp>
      <p:grpSp>
        <p:nvGrpSpPr>
          <p:cNvPr id="9" name="组合 8">
            <a:extLst>
              <a:ext uri="{FF2B5EF4-FFF2-40B4-BE49-F238E27FC236}">
                <a16:creationId xmlns:a16="http://schemas.microsoft.com/office/drawing/2014/main" id="{46FC87DB-7043-D134-E2DA-973B66F9E361}"/>
              </a:ext>
            </a:extLst>
          </p:cNvPr>
          <p:cNvGrpSpPr/>
          <p:nvPr/>
        </p:nvGrpSpPr>
        <p:grpSpPr>
          <a:xfrm>
            <a:off x="841375" y="5487035"/>
            <a:ext cx="10226040" cy="1123950"/>
            <a:chOff x="1325" y="8641"/>
            <a:chExt cx="16104" cy="1770"/>
          </a:xfrm>
        </p:grpSpPr>
        <p:sp>
          <p:nvSpPr>
            <p:cNvPr id="10" name="矩形 9">
              <a:extLst>
                <a:ext uri="{FF2B5EF4-FFF2-40B4-BE49-F238E27FC236}">
                  <a16:creationId xmlns:a16="http://schemas.microsoft.com/office/drawing/2014/main" id="{F2FB6EB3-03E0-53A2-39A6-0996A113C5E7}"/>
                </a:ext>
              </a:extLst>
            </p:cNvPr>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互联网">
              <a:extLst>
                <a:ext uri="{FF2B5EF4-FFF2-40B4-BE49-F238E27FC236}">
                  <a16:creationId xmlns:a16="http://schemas.microsoft.com/office/drawing/2014/main" id="{431D4E51-D972-C5A0-8EF4-2DB3F5086F00}"/>
                </a:ext>
              </a:extLst>
            </p:cNvPr>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cSld>
  <p:clrMapOvr>
    <a:masterClrMapping/>
  </p:clrMapOvr>
  <p:transition spd="slow">
    <p:push/>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四、相关知识</a:t>
            </a:r>
          </a:p>
        </p:txBody>
      </p:sp>
      <p:sp>
        <p:nvSpPr>
          <p:cNvPr id="2" name="文本框 1"/>
          <p:cNvSpPr txBox="1"/>
          <p:nvPr/>
        </p:nvSpPr>
        <p:spPr>
          <a:xfrm>
            <a:off x="943927" y="1265387"/>
            <a:ext cx="10310495" cy="4328814"/>
          </a:xfrm>
          <a:prstGeom prst="rect">
            <a:avLst/>
          </a:prstGeom>
          <a:noFill/>
        </p:spPr>
        <p:txBody>
          <a:bodyPr wrap="square" rtlCol="0" anchor="t">
            <a:spAutoFit/>
          </a:bodyPr>
          <a:lstStyle/>
          <a:p>
            <a:pPr marL="342900" indent="-342900">
              <a:lnSpc>
                <a:spcPct val="150000"/>
              </a:lnSpc>
              <a:buFont typeface="Arial" charset="0"/>
              <a:buChar char="•"/>
            </a:pPr>
            <a:r>
              <a:rPr lang="en-US" altLang="zh-CN" sz="2000" dirty="0">
                <a:solidFill>
                  <a:srgbClr val="656D8D"/>
                </a:solidFill>
                <a:sym typeface="+mn-ea"/>
              </a:rPr>
              <a:t>VLAN</a:t>
            </a:r>
            <a:r>
              <a:rPr lang="zh-CN" altLang="en-US" sz="2000" dirty="0">
                <a:solidFill>
                  <a:srgbClr val="656D8D"/>
                </a:solidFill>
                <a:sym typeface="+mn-ea"/>
              </a:rPr>
              <a:t>的作用：</a:t>
            </a:r>
          </a:p>
          <a:p>
            <a:pPr>
              <a:lnSpc>
                <a:spcPct val="150000"/>
              </a:lnSpc>
            </a:pPr>
            <a:r>
              <a:rPr lang="zh-CN" altLang="en-US" sz="2000" dirty="0">
                <a:solidFill>
                  <a:srgbClr val="656D8D"/>
                </a:solidFill>
                <a:sym typeface="+mn-ea"/>
              </a:rPr>
              <a:t>      </a:t>
            </a:r>
            <a:r>
              <a:rPr lang="zh-CN" altLang="en-US" sz="1800" dirty="0">
                <a:solidFill>
                  <a:srgbClr val="656D8D"/>
                </a:solidFill>
                <a:sym typeface="+mn-ea"/>
              </a:rPr>
              <a:t>（</a:t>
            </a:r>
            <a:r>
              <a:rPr lang="en-US" altLang="zh-CN" sz="1800" dirty="0">
                <a:solidFill>
                  <a:srgbClr val="656D8D"/>
                </a:solidFill>
                <a:sym typeface="+mn-ea"/>
              </a:rPr>
              <a:t>1</a:t>
            </a:r>
            <a:r>
              <a:rPr lang="zh-CN" altLang="en-US" sz="1800" dirty="0">
                <a:solidFill>
                  <a:srgbClr val="656D8D"/>
                </a:solidFill>
                <a:sym typeface="+mn-ea"/>
              </a:rPr>
              <a:t>）控制网络广播风暴，增加广播域的数量，减少广播域的大小。一个</a:t>
            </a:r>
            <a:r>
              <a:rPr lang="en" altLang="zh-CN" sz="1800" dirty="0">
                <a:solidFill>
                  <a:srgbClr val="656D8D"/>
                </a:solidFill>
                <a:sym typeface="+mn-ea"/>
              </a:rPr>
              <a:t>VLAN</a:t>
            </a:r>
            <a:r>
              <a:rPr lang="zh-CN" altLang="en-US" sz="1800" dirty="0">
                <a:solidFill>
                  <a:srgbClr val="656D8D"/>
                </a:solidFill>
                <a:sym typeface="+mn-ea"/>
              </a:rPr>
              <a:t>就是一个子网，每个子网均有自己的广播域，通过划分</a:t>
            </a:r>
            <a:r>
              <a:rPr lang="en" altLang="zh-CN" sz="1800" dirty="0">
                <a:solidFill>
                  <a:srgbClr val="656D8D"/>
                </a:solidFill>
                <a:sym typeface="+mn-ea"/>
              </a:rPr>
              <a:t>VLAN</a:t>
            </a:r>
            <a:r>
              <a:rPr lang="zh-CN" altLang="en" sz="1800" dirty="0">
                <a:solidFill>
                  <a:srgbClr val="656D8D"/>
                </a:solidFill>
                <a:sym typeface="+mn-ea"/>
              </a:rPr>
              <a:t>，</a:t>
            </a:r>
            <a:r>
              <a:rPr lang="zh-CN" altLang="en-US" sz="1800" dirty="0">
                <a:solidFill>
                  <a:srgbClr val="656D8D"/>
                </a:solidFill>
                <a:sym typeface="+mn-ea"/>
              </a:rPr>
              <a:t>可以减小广播域的范围，抑制广播风暴的产生，减小广播帧对网络带宽的占用，提高网络的传输速度和效率。</a:t>
            </a:r>
          </a:p>
          <a:p>
            <a:pPr>
              <a:lnSpc>
                <a:spcPct val="150000"/>
              </a:lnSpc>
            </a:pPr>
            <a:r>
              <a:rPr lang="zh-CN" altLang="en-US" sz="1800" dirty="0">
                <a:solidFill>
                  <a:srgbClr val="656D8D"/>
                </a:solidFill>
                <a:sym typeface="+mn-ea"/>
              </a:rPr>
              <a:t>      （</a:t>
            </a:r>
            <a:r>
              <a:rPr lang="en-US" altLang="zh-CN" sz="1800" dirty="0">
                <a:solidFill>
                  <a:srgbClr val="656D8D"/>
                </a:solidFill>
                <a:sym typeface="+mn-ea"/>
              </a:rPr>
              <a:t>2</a:t>
            </a:r>
            <a:r>
              <a:rPr lang="zh-CN" altLang="en-US" sz="1800" dirty="0">
                <a:solidFill>
                  <a:srgbClr val="656D8D"/>
                </a:solidFill>
                <a:sym typeface="+mn-ea"/>
              </a:rPr>
              <a:t>）便于对网络进行管理和控制。</a:t>
            </a:r>
            <a:r>
              <a:rPr lang="en" altLang="zh-CN" sz="1800" dirty="0">
                <a:solidFill>
                  <a:srgbClr val="656D8D"/>
                </a:solidFill>
                <a:sym typeface="+mn-ea"/>
              </a:rPr>
              <a:t>VLAN</a:t>
            </a:r>
            <a:r>
              <a:rPr lang="zh-CN" altLang="en-US" sz="1800" dirty="0">
                <a:solidFill>
                  <a:srgbClr val="656D8D"/>
                </a:solidFill>
                <a:sym typeface="+mn-ea"/>
              </a:rPr>
              <a:t>是对端口的逻辑分组，不受任何物理连接的限制，同一</a:t>
            </a:r>
            <a:r>
              <a:rPr lang="en" altLang="zh-CN" sz="1800" dirty="0">
                <a:solidFill>
                  <a:srgbClr val="656D8D"/>
                </a:solidFill>
                <a:sym typeface="+mn-ea"/>
              </a:rPr>
              <a:t>VLAN</a:t>
            </a:r>
            <a:r>
              <a:rPr lang="zh-CN" altLang="en-US" sz="1800" dirty="0">
                <a:solidFill>
                  <a:srgbClr val="656D8D"/>
                </a:solidFill>
                <a:sym typeface="+mn-ea"/>
              </a:rPr>
              <a:t>中的用户，可以连接在不同的交换机上，并且可以位于不同的物理位置。</a:t>
            </a:r>
          </a:p>
          <a:p>
            <a:pPr>
              <a:lnSpc>
                <a:spcPct val="150000"/>
              </a:lnSpc>
            </a:pPr>
            <a:r>
              <a:rPr lang="zh-CN" altLang="en-US" sz="1800" dirty="0">
                <a:solidFill>
                  <a:srgbClr val="656D8D"/>
                </a:solidFill>
                <a:sym typeface="+mn-ea"/>
              </a:rPr>
              <a:t>      （</a:t>
            </a:r>
            <a:r>
              <a:rPr lang="en-US" altLang="zh-CN" sz="1800" dirty="0">
                <a:solidFill>
                  <a:srgbClr val="656D8D"/>
                </a:solidFill>
                <a:sym typeface="+mn-ea"/>
              </a:rPr>
              <a:t>3</a:t>
            </a:r>
            <a:r>
              <a:rPr lang="zh-CN" altLang="en-US" sz="1800" dirty="0">
                <a:solidFill>
                  <a:srgbClr val="656D8D"/>
                </a:solidFill>
                <a:sym typeface="+mn-ea"/>
              </a:rPr>
              <a:t>）增加网络的安全性。由于默认情况下，</a:t>
            </a:r>
            <a:r>
              <a:rPr lang="en" altLang="zh-CN" sz="1800" dirty="0">
                <a:solidFill>
                  <a:srgbClr val="656D8D"/>
                </a:solidFill>
                <a:sym typeface="+mn-ea"/>
              </a:rPr>
              <a:t>VLAN</a:t>
            </a:r>
            <a:r>
              <a:rPr lang="zh-CN" altLang="en-US" sz="1800" dirty="0">
                <a:solidFill>
                  <a:srgbClr val="656D8D"/>
                </a:solidFill>
                <a:sym typeface="+mn-ea"/>
              </a:rPr>
              <a:t>间是相互隔离的，不能直接通信，对于保密性要求较高的部门，比如财务处，可将其划分在一个</a:t>
            </a:r>
            <a:r>
              <a:rPr lang="en" altLang="zh-CN" sz="1800" dirty="0">
                <a:solidFill>
                  <a:srgbClr val="656D8D"/>
                </a:solidFill>
                <a:sym typeface="+mn-ea"/>
              </a:rPr>
              <a:t>VLAN</a:t>
            </a:r>
            <a:r>
              <a:rPr lang="zh-CN" altLang="en-US" sz="1800" dirty="0">
                <a:solidFill>
                  <a:srgbClr val="656D8D"/>
                </a:solidFill>
                <a:sym typeface="+mn-ea"/>
              </a:rPr>
              <a:t>中，这样，其他</a:t>
            </a:r>
            <a:r>
              <a:rPr lang="en" altLang="zh-CN" sz="1800" dirty="0">
                <a:solidFill>
                  <a:srgbClr val="656D8D"/>
                </a:solidFill>
                <a:sym typeface="+mn-ea"/>
              </a:rPr>
              <a:t>VLAN</a:t>
            </a:r>
            <a:r>
              <a:rPr lang="zh-CN" altLang="en-US" sz="1800" dirty="0">
                <a:solidFill>
                  <a:srgbClr val="656D8D"/>
                </a:solidFill>
                <a:sym typeface="+mn-ea"/>
              </a:rPr>
              <a:t>中的用户将不能访问该</a:t>
            </a:r>
            <a:r>
              <a:rPr lang="en" altLang="zh-CN" sz="1800" dirty="0">
                <a:solidFill>
                  <a:srgbClr val="656D8D"/>
                </a:solidFill>
                <a:sym typeface="+mn-ea"/>
              </a:rPr>
              <a:t>VLAN</a:t>
            </a:r>
            <a:r>
              <a:rPr lang="zh-CN" altLang="en-US" sz="1800" dirty="0">
                <a:solidFill>
                  <a:srgbClr val="656D8D"/>
                </a:solidFill>
                <a:sym typeface="+mn-ea"/>
              </a:rPr>
              <a:t>中的主机，从而起到了隔离作用，并提高了</a:t>
            </a:r>
            <a:r>
              <a:rPr lang="en" altLang="zh-CN" sz="1800" dirty="0">
                <a:solidFill>
                  <a:srgbClr val="656D8D"/>
                </a:solidFill>
                <a:sym typeface="+mn-ea"/>
              </a:rPr>
              <a:t>VLAN</a:t>
            </a:r>
            <a:r>
              <a:rPr lang="zh-CN" altLang="en-US" sz="1800" dirty="0">
                <a:solidFill>
                  <a:srgbClr val="656D8D"/>
                </a:solidFill>
                <a:sym typeface="+mn-ea"/>
              </a:rPr>
              <a:t>中用户的安全性。</a:t>
            </a:r>
          </a:p>
          <a:p>
            <a:pPr marL="342900" indent="-342900">
              <a:lnSpc>
                <a:spcPct val="150000"/>
              </a:lnSpc>
              <a:buFont typeface="Arial" charset="0"/>
              <a:buChar char="•"/>
            </a:pPr>
            <a:endParaRPr lang="zh-CN" altLang="en-US" sz="2000" dirty="0">
              <a:solidFill>
                <a:srgbClr val="656D8D"/>
              </a:solidFill>
              <a:sym typeface="+mn-ea"/>
            </a:endParaRPr>
          </a:p>
        </p:txBody>
      </p:sp>
      <p:grpSp>
        <p:nvGrpSpPr>
          <p:cNvPr id="7" name="组合 6">
            <a:extLst>
              <a:ext uri="{FF2B5EF4-FFF2-40B4-BE49-F238E27FC236}">
                <a16:creationId xmlns:a16="http://schemas.microsoft.com/office/drawing/2014/main" id="{0CE7D10E-D94D-D0D9-6959-4496D4CA49BD}"/>
              </a:ext>
            </a:extLst>
          </p:cNvPr>
          <p:cNvGrpSpPr/>
          <p:nvPr/>
        </p:nvGrpSpPr>
        <p:grpSpPr>
          <a:xfrm>
            <a:off x="841375" y="5487035"/>
            <a:ext cx="10226040" cy="1123950"/>
            <a:chOff x="1325" y="8641"/>
            <a:chExt cx="16104" cy="1770"/>
          </a:xfrm>
        </p:grpSpPr>
        <p:sp>
          <p:nvSpPr>
            <p:cNvPr id="8" name="矩形 7">
              <a:extLst>
                <a:ext uri="{FF2B5EF4-FFF2-40B4-BE49-F238E27FC236}">
                  <a16:creationId xmlns:a16="http://schemas.microsoft.com/office/drawing/2014/main" id="{CCBC2490-369B-98CB-CC2A-5134A6B0741B}"/>
                </a:ext>
              </a:extLst>
            </p:cNvPr>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互联网">
              <a:extLst>
                <a:ext uri="{FF2B5EF4-FFF2-40B4-BE49-F238E27FC236}">
                  <a16:creationId xmlns:a16="http://schemas.microsoft.com/office/drawing/2014/main" id="{C5B2F561-8192-45A7-E21F-FB14D0C22C21}"/>
                </a:ext>
              </a:extLst>
            </p:cNvPr>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38995954"/>
      </p:ext>
    </p:extLst>
  </p:cSld>
  <p:clrMapOvr>
    <a:masterClrMapping/>
  </p:clrMapOvr>
  <p:transition spd="slow">
    <p:push/>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四、</a:t>
            </a:r>
            <a:r>
              <a:rPr lang="zh-CN" altLang="en-US" dirty="0">
                <a:latin typeface="Microsoft YaHei UI" pitchFamily="18" charset="0"/>
                <a:sym typeface="+mn-ea"/>
              </a:rPr>
              <a:t>相关知识</a:t>
            </a:r>
            <a:endParaRPr lang="zh-CN" altLang="en-US" dirty="0"/>
          </a:p>
        </p:txBody>
      </p:sp>
      <p:sp>
        <p:nvSpPr>
          <p:cNvPr id="2" name="文本框 1"/>
          <p:cNvSpPr txBox="1"/>
          <p:nvPr/>
        </p:nvSpPr>
        <p:spPr>
          <a:xfrm>
            <a:off x="775787" y="1570517"/>
            <a:ext cx="10310495" cy="4651979"/>
          </a:xfrm>
          <a:prstGeom prst="rect">
            <a:avLst/>
          </a:prstGeom>
          <a:noFill/>
        </p:spPr>
        <p:txBody>
          <a:bodyPr wrap="square" rtlCol="0" anchor="t">
            <a:spAutoFit/>
          </a:bodyPr>
          <a:lstStyle/>
          <a:p>
            <a:pPr marL="342900" indent="-342900">
              <a:lnSpc>
                <a:spcPct val="150000"/>
              </a:lnSpc>
              <a:buFont typeface="Arial" charset="0"/>
              <a:buChar char="•"/>
            </a:pPr>
            <a:r>
              <a:rPr lang="en-US" altLang="zh-CN" sz="2000" dirty="0">
                <a:solidFill>
                  <a:srgbClr val="656D8D"/>
                </a:solidFill>
                <a:sym typeface="+mn-ea"/>
              </a:rPr>
              <a:t>VLAN</a:t>
            </a:r>
            <a:r>
              <a:rPr lang="zh-CN" altLang="en-US" sz="2000" dirty="0">
                <a:solidFill>
                  <a:srgbClr val="656D8D"/>
                </a:solidFill>
                <a:sym typeface="+mn-ea"/>
              </a:rPr>
              <a:t>的类型：</a:t>
            </a:r>
            <a:endParaRPr lang="en-US" altLang="zh-CN" sz="2000" dirty="0">
              <a:solidFill>
                <a:srgbClr val="656D8D"/>
              </a:solidFill>
              <a:sym typeface="+mn-ea"/>
            </a:endParaRPr>
          </a:p>
          <a:p>
            <a:pPr>
              <a:lnSpc>
                <a:spcPct val="150000"/>
              </a:lnSpc>
            </a:pPr>
            <a:r>
              <a:rPr lang="zh-CN" altLang="en-US" sz="2000" dirty="0">
                <a:solidFill>
                  <a:srgbClr val="656D8D"/>
                </a:solidFill>
                <a:sym typeface="+mn-ea"/>
              </a:rPr>
              <a:t>    （</a:t>
            </a:r>
            <a:r>
              <a:rPr lang="en-US" altLang="zh-CN" sz="2000" dirty="0">
                <a:solidFill>
                  <a:srgbClr val="656D8D"/>
                </a:solidFill>
                <a:sym typeface="+mn-ea"/>
              </a:rPr>
              <a:t>1</a:t>
            </a:r>
            <a:r>
              <a:rPr lang="zh-CN" altLang="en-US" sz="2000" dirty="0">
                <a:solidFill>
                  <a:srgbClr val="656D8D"/>
                </a:solidFill>
                <a:sym typeface="+mn-ea"/>
              </a:rPr>
              <a:t>）按端口划分的</a:t>
            </a:r>
            <a:r>
              <a:rPr lang="en" altLang="zh-CN" sz="2000" dirty="0">
                <a:solidFill>
                  <a:srgbClr val="656D8D"/>
                </a:solidFill>
                <a:sym typeface="+mn-ea"/>
              </a:rPr>
              <a:t>VLAN</a:t>
            </a:r>
          </a:p>
          <a:p>
            <a:pPr>
              <a:lnSpc>
                <a:spcPct val="150000"/>
              </a:lnSpc>
            </a:pPr>
            <a:r>
              <a:rPr lang="zh-CN" altLang="en-US" sz="2000" dirty="0">
                <a:solidFill>
                  <a:srgbClr val="656D8D"/>
                </a:solidFill>
                <a:sym typeface="+mn-ea"/>
              </a:rPr>
              <a:t>      将</a:t>
            </a:r>
            <a:r>
              <a:rPr lang="en" altLang="zh-CN" sz="2000" dirty="0">
                <a:solidFill>
                  <a:srgbClr val="656D8D"/>
                </a:solidFill>
                <a:sym typeface="+mn-ea"/>
              </a:rPr>
              <a:t>VLAN</a:t>
            </a:r>
            <a:r>
              <a:rPr lang="zh-CN" altLang="en-US" sz="2000" dirty="0">
                <a:solidFill>
                  <a:srgbClr val="656D8D"/>
                </a:solidFill>
                <a:sym typeface="+mn-ea"/>
              </a:rPr>
              <a:t>交换机上的物理端口和</a:t>
            </a:r>
            <a:r>
              <a:rPr lang="en" altLang="zh-CN" sz="2000" dirty="0">
                <a:solidFill>
                  <a:srgbClr val="656D8D"/>
                </a:solidFill>
                <a:sym typeface="+mn-ea"/>
              </a:rPr>
              <a:t>VLAN</a:t>
            </a:r>
            <a:r>
              <a:rPr lang="zh-CN" altLang="en-US" sz="2000" dirty="0">
                <a:solidFill>
                  <a:srgbClr val="656D8D"/>
                </a:solidFill>
                <a:sym typeface="+mn-ea"/>
              </a:rPr>
              <a:t>交换机内部的</a:t>
            </a:r>
            <a:r>
              <a:rPr lang="en" altLang="zh-CN" sz="2000" dirty="0">
                <a:solidFill>
                  <a:srgbClr val="656D8D"/>
                </a:solidFill>
                <a:sym typeface="+mn-ea"/>
              </a:rPr>
              <a:t>PVC</a:t>
            </a:r>
            <a:r>
              <a:rPr lang="zh-CN" altLang="en" sz="2000" dirty="0">
                <a:solidFill>
                  <a:srgbClr val="656D8D"/>
                </a:solidFill>
                <a:sym typeface="+mn-ea"/>
              </a:rPr>
              <a:t>（</a:t>
            </a:r>
            <a:r>
              <a:rPr lang="zh-CN" altLang="en-US" sz="2000" dirty="0">
                <a:solidFill>
                  <a:srgbClr val="656D8D"/>
                </a:solidFill>
                <a:sym typeface="+mn-ea"/>
              </a:rPr>
              <a:t>永久虚电路）端口分成若干个组，每个组构成一个虚拟网，相当于一个独立的</a:t>
            </a:r>
            <a:r>
              <a:rPr lang="en" altLang="zh-CN" sz="2000" dirty="0">
                <a:solidFill>
                  <a:srgbClr val="656D8D"/>
                </a:solidFill>
                <a:sym typeface="+mn-ea"/>
              </a:rPr>
              <a:t>VLAN</a:t>
            </a:r>
            <a:r>
              <a:rPr lang="zh-CN" altLang="en-US" sz="2000" dirty="0">
                <a:solidFill>
                  <a:srgbClr val="656D8D"/>
                </a:solidFill>
                <a:sym typeface="+mn-ea"/>
              </a:rPr>
              <a:t>交换机。 </a:t>
            </a:r>
            <a:endParaRPr lang="en-US" altLang="zh-CN" sz="2000" dirty="0">
              <a:solidFill>
                <a:srgbClr val="656D8D"/>
              </a:solidFill>
              <a:sym typeface="+mn-ea"/>
            </a:endParaRPr>
          </a:p>
          <a:p>
            <a:pPr>
              <a:lnSpc>
                <a:spcPct val="150000"/>
              </a:lnSpc>
            </a:pPr>
            <a:endParaRPr lang="en" altLang="zh-CN" sz="2000" dirty="0">
              <a:solidFill>
                <a:srgbClr val="656D8D"/>
              </a:solidFill>
              <a:sym typeface="+mn-ea"/>
            </a:endParaRPr>
          </a:p>
          <a:p>
            <a:pPr>
              <a:lnSpc>
                <a:spcPct val="150000"/>
              </a:lnSpc>
            </a:pPr>
            <a:r>
              <a:rPr lang="zh-CN" altLang="en-US" sz="2000" dirty="0">
                <a:solidFill>
                  <a:srgbClr val="656D8D"/>
                </a:solidFill>
                <a:sym typeface="+mn-ea"/>
              </a:rPr>
              <a:t>    （</a:t>
            </a:r>
            <a:r>
              <a:rPr lang="en-US" altLang="zh-CN" sz="2000" dirty="0">
                <a:solidFill>
                  <a:srgbClr val="656D8D"/>
                </a:solidFill>
                <a:sym typeface="+mn-ea"/>
              </a:rPr>
              <a:t>2</a:t>
            </a:r>
            <a:r>
              <a:rPr lang="zh-CN" altLang="en-US" sz="2000" dirty="0">
                <a:solidFill>
                  <a:srgbClr val="656D8D"/>
                </a:solidFill>
                <a:sym typeface="+mn-ea"/>
              </a:rPr>
              <a:t>）按</a:t>
            </a:r>
            <a:r>
              <a:rPr lang="en" altLang="zh-CN" sz="2000" dirty="0">
                <a:solidFill>
                  <a:srgbClr val="656D8D"/>
                </a:solidFill>
                <a:sym typeface="+mn-ea"/>
              </a:rPr>
              <a:t>MAC</a:t>
            </a:r>
            <a:r>
              <a:rPr lang="zh-CN" altLang="en-US" sz="2000" dirty="0">
                <a:solidFill>
                  <a:srgbClr val="656D8D"/>
                </a:solidFill>
                <a:sym typeface="+mn-ea"/>
              </a:rPr>
              <a:t>地址划分的</a:t>
            </a:r>
            <a:r>
              <a:rPr lang="en" altLang="zh-CN" sz="2000" dirty="0">
                <a:solidFill>
                  <a:srgbClr val="656D8D"/>
                </a:solidFill>
                <a:sym typeface="+mn-ea"/>
              </a:rPr>
              <a:t>VLAN</a:t>
            </a:r>
          </a:p>
          <a:p>
            <a:pPr>
              <a:lnSpc>
                <a:spcPct val="150000"/>
              </a:lnSpc>
            </a:pPr>
            <a:r>
              <a:rPr lang="zh-CN" altLang="en-US" sz="2000" dirty="0">
                <a:solidFill>
                  <a:srgbClr val="656D8D"/>
                </a:solidFill>
                <a:sym typeface="+mn-ea"/>
              </a:rPr>
              <a:t>      </a:t>
            </a:r>
            <a:r>
              <a:rPr lang="en" altLang="zh-CN" sz="2000" dirty="0">
                <a:solidFill>
                  <a:srgbClr val="656D8D"/>
                </a:solidFill>
                <a:sym typeface="+mn-ea"/>
              </a:rPr>
              <a:t>VLAN</a:t>
            </a:r>
            <a:r>
              <a:rPr lang="zh-CN" altLang="en-US" sz="2000" dirty="0">
                <a:solidFill>
                  <a:srgbClr val="656D8D"/>
                </a:solidFill>
                <a:sym typeface="+mn-ea"/>
              </a:rPr>
              <a:t>工作基于工作站的</a:t>
            </a:r>
            <a:r>
              <a:rPr lang="en" altLang="zh-CN" sz="2000" dirty="0">
                <a:solidFill>
                  <a:srgbClr val="656D8D"/>
                </a:solidFill>
                <a:sym typeface="+mn-ea"/>
              </a:rPr>
              <a:t>MAC</a:t>
            </a:r>
            <a:r>
              <a:rPr lang="zh-CN" altLang="en-US" sz="2000" dirty="0">
                <a:solidFill>
                  <a:srgbClr val="656D8D"/>
                </a:solidFill>
                <a:sym typeface="+mn-ea"/>
              </a:rPr>
              <a:t>地址，</a:t>
            </a:r>
            <a:r>
              <a:rPr lang="en" altLang="zh-CN" sz="2000" dirty="0">
                <a:solidFill>
                  <a:srgbClr val="656D8D"/>
                </a:solidFill>
                <a:sym typeface="+mn-ea"/>
              </a:rPr>
              <a:t>VLAN</a:t>
            </a:r>
            <a:r>
              <a:rPr lang="zh-CN" altLang="en-US" sz="2000" dirty="0">
                <a:solidFill>
                  <a:srgbClr val="656D8D"/>
                </a:solidFill>
                <a:sym typeface="+mn-ea"/>
              </a:rPr>
              <a:t>交换机跟踪属于</a:t>
            </a:r>
            <a:r>
              <a:rPr lang="en" altLang="zh-CN" sz="2000" dirty="0">
                <a:solidFill>
                  <a:srgbClr val="656D8D"/>
                </a:solidFill>
                <a:sym typeface="+mn-ea"/>
              </a:rPr>
              <a:t>VLAN MAC</a:t>
            </a:r>
            <a:r>
              <a:rPr lang="zh-CN" altLang="en-US" sz="2000" dirty="0">
                <a:solidFill>
                  <a:srgbClr val="656D8D"/>
                </a:solidFill>
                <a:sym typeface="+mn-ea"/>
              </a:rPr>
              <a:t>的地址，从某种意义上说，这是一种基于用户的网络划分手段，因为</a:t>
            </a:r>
            <a:r>
              <a:rPr lang="en" altLang="zh-CN" sz="2000" dirty="0">
                <a:solidFill>
                  <a:srgbClr val="656D8D"/>
                </a:solidFill>
                <a:sym typeface="+mn-ea"/>
              </a:rPr>
              <a:t>MAC</a:t>
            </a:r>
            <a:r>
              <a:rPr lang="zh-CN" altLang="en-US" sz="2000" dirty="0">
                <a:solidFill>
                  <a:srgbClr val="656D8D"/>
                </a:solidFill>
                <a:sym typeface="+mn-ea"/>
              </a:rPr>
              <a:t>在工作站的网卡（</a:t>
            </a:r>
            <a:r>
              <a:rPr lang="en" altLang="zh-CN" sz="2000" dirty="0">
                <a:solidFill>
                  <a:srgbClr val="656D8D"/>
                </a:solidFill>
                <a:sym typeface="+mn-ea"/>
              </a:rPr>
              <a:t>NIC</a:t>
            </a:r>
            <a:r>
              <a:rPr lang="zh-CN" altLang="en" sz="2000" dirty="0">
                <a:solidFill>
                  <a:srgbClr val="656D8D"/>
                </a:solidFill>
                <a:sym typeface="+mn-ea"/>
              </a:rPr>
              <a:t>）</a:t>
            </a:r>
            <a:r>
              <a:rPr lang="zh-CN" altLang="en-US" sz="2000" dirty="0">
                <a:solidFill>
                  <a:srgbClr val="656D8D"/>
                </a:solidFill>
                <a:sym typeface="+mn-ea"/>
              </a:rPr>
              <a:t>上。 </a:t>
            </a:r>
            <a:endParaRPr lang="en" altLang="zh-CN" sz="2000" dirty="0">
              <a:solidFill>
                <a:srgbClr val="656D8D"/>
              </a:solidFill>
              <a:sym typeface="+mn-ea"/>
            </a:endParaRPr>
          </a:p>
          <a:p>
            <a:pPr>
              <a:lnSpc>
                <a:spcPct val="150000"/>
              </a:lnSpc>
            </a:pPr>
            <a:endParaRPr lang="en" altLang="zh-CN" sz="2000" dirty="0">
              <a:solidFill>
                <a:srgbClr val="656D8D"/>
              </a:solidFill>
              <a:sym typeface="+mn-ea"/>
            </a:endParaRPr>
          </a:p>
          <a:p>
            <a:pPr marL="342900" indent="-342900">
              <a:lnSpc>
                <a:spcPct val="150000"/>
              </a:lnSpc>
              <a:buFont typeface="Arial" charset="0"/>
              <a:buChar char="•"/>
            </a:pPr>
            <a:endParaRPr lang="zh-CN" altLang="en-US" sz="2000" dirty="0">
              <a:solidFill>
                <a:srgbClr val="656D8D"/>
              </a:solidFill>
              <a:sym typeface="+mn-ea"/>
            </a:endParaRPr>
          </a:p>
        </p:txBody>
      </p:sp>
      <p:grpSp>
        <p:nvGrpSpPr>
          <p:cNvPr id="7" name="组合 6">
            <a:extLst>
              <a:ext uri="{FF2B5EF4-FFF2-40B4-BE49-F238E27FC236}">
                <a16:creationId xmlns:a16="http://schemas.microsoft.com/office/drawing/2014/main" id="{EDE98B60-D3F8-2003-529F-42FE166C0461}"/>
              </a:ext>
            </a:extLst>
          </p:cNvPr>
          <p:cNvGrpSpPr/>
          <p:nvPr/>
        </p:nvGrpSpPr>
        <p:grpSpPr>
          <a:xfrm>
            <a:off x="841375" y="5487035"/>
            <a:ext cx="10226040" cy="1123950"/>
            <a:chOff x="1325" y="8641"/>
            <a:chExt cx="16104" cy="1770"/>
          </a:xfrm>
        </p:grpSpPr>
        <p:sp>
          <p:nvSpPr>
            <p:cNvPr id="8" name="矩形 7">
              <a:extLst>
                <a:ext uri="{FF2B5EF4-FFF2-40B4-BE49-F238E27FC236}">
                  <a16:creationId xmlns:a16="http://schemas.microsoft.com/office/drawing/2014/main" id="{2A10C6B7-13FA-FD5F-F5AF-C354894B6C96}"/>
                </a:ext>
              </a:extLst>
            </p:cNvPr>
            <p:cNvSpPr/>
            <p:nvPr/>
          </p:nvSpPr>
          <p:spPr>
            <a:xfrm flipV="1">
              <a:off x="2093" y="10339"/>
              <a:ext cx="15336" cy="72"/>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互联网">
              <a:extLst>
                <a:ext uri="{FF2B5EF4-FFF2-40B4-BE49-F238E27FC236}">
                  <a16:creationId xmlns:a16="http://schemas.microsoft.com/office/drawing/2014/main" id="{F4F80A88-0ED9-20A4-C60E-989E5121BE33}"/>
                </a:ext>
              </a:extLst>
            </p:cNvPr>
            <p:cNvSpPr/>
            <p:nvPr/>
          </p:nvSpPr>
          <p:spPr bwMode="auto">
            <a:xfrm>
              <a:off x="1325" y="8641"/>
              <a:ext cx="1888" cy="158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3A4187"/>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57428898"/>
      </p:ext>
    </p:extLst>
  </p:cSld>
  <p:clrMapOvr>
    <a:masterClrMapping/>
  </p:clrMapOvr>
  <p:transition spd="slow">
    <p:push/>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常用">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dqdtzti4">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3194</TotalTime>
  <Words>3920</Words>
  <Application>Microsoft Macintosh PowerPoint</Application>
  <PresentationFormat>自定义</PresentationFormat>
  <Paragraphs>218</Paragraphs>
  <Slides>30</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30</vt:i4>
      </vt:variant>
    </vt:vector>
  </HeadingPairs>
  <TitlesOfParts>
    <vt:vector size="41" baseType="lpstr">
      <vt:lpstr>宋体</vt:lpstr>
      <vt:lpstr>Microsoft YaHei</vt:lpstr>
      <vt:lpstr>Microsoft YaHei</vt:lpstr>
      <vt:lpstr>Arial Unicode MS</vt:lpstr>
      <vt:lpstr>Microsoft YaHei UI</vt:lpstr>
      <vt:lpstr>Arial</vt:lpstr>
      <vt:lpstr>Calibri</vt:lpstr>
      <vt:lpstr>Times New Roman</vt:lpstr>
      <vt:lpstr>Wingdings</vt:lpstr>
      <vt:lpstr>Office Theme</vt:lpstr>
      <vt:lpstr>第一PPT，www.1ppt.com</vt:lpstr>
      <vt:lpstr>PowerPoint 演示文稿</vt:lpstr>
      <vt:lpstr>PowerPoint 演示文稿</vt:lpstr>
      <vt:lpstr>PowerPoint 演示文稿</vt:lpstr>
      <vt:lpstr>一、项目导入</vt:lpstr>
      <vt:lpstr>二、职业能力目标和要求</vt:lpstr>
      <vt:lpstr>三、思政提示</vt:lpstr>
      <vt:lpstr>四、相关知识</vt:lpstr>
      <vt:lpstr>四、相关知识</vt:lpstr>
      <vt:lpstr>四、相关知识</vt:lpstr>
      <vt:lpstr>四、相关知识</vt:lpstr>
      <vt:lpstr>四、相关知识</vt:lpstr>
      <vt:lpstr>四、相关知识</vt:lpstr>
      <vt:lpstr>四、相关知识</vt:lpstr>
      <vt:lpstr>四、相关知识</vt:lpstr>
      <vt:lpstr>四、相关知识</vt:lpstr>
      <vt:lpstr>四、相关知识</vt:lpstr>
      <vt:lpstr>四、相关知识</vt:lpstr>
      <vt:lpstr>四、相关知识</vt:lpstr>
      <vt:lpstr>四、相关知识</vt:lpstr>
      <vt:lpstr>五、配置实例</vt:lpstr>
      <vt:lpstr>五、配置实例</vt:lpstr>
      <vt:lpstr>五、配置实例</vt:lpstr>
      <vt:lpstr>六、项目小结</vt:lpstr>
      <vt:lpstr>拓展知识</vt:lpstr>
      <vt:lpstr>拓展知识</vt:lpstr>
      <vt:lpstr>拓展知识</vt:lpstr>
      <vt:lpstr>拓展知识</vt:lpstr>
      <vt:lpstr>拓展知识</vt:lpstr>
      <vt:lpstr>拓展知识</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siri</dc:creator>
  <cp:lastModifiedBy>Student</cp:lastModifiedBy>
  <cp:revision>119</cp:revision>
  <dcterms:created xsi:type="dcterms:W3CDTF">2006-08-16T00:00:00Z</dcterms:created>
  <dcterms:modified xsi:type="dcterms:W3CDTF">2023-01-11T14:50:40Z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2052-10.1.0.5740</vt:lpwstr>
  </property>
</Properties>
</file>