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03" r:id="rId2"/>
    <p:sldId id="264" r:id="rId3"/>
    <p:sldId id="318" r:id="rId4"/>
    <p:sldId id="311" r:id="rId5"/>
    <p:sldId id="319" r:id="rId6"/>
    <p:sldId id="320" r:id="rId7"/>
    <p:sldId id="321" r:id="rId8"/>
    <p:sldId id="322" r:id="rId9"/>
    <p:sldId id="323" r:id="rId10"/>
    <p:sldId id="324" r:id="rId11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88A402EC-95B9-472E-AF06-347D7F7DA0AB}">
          <p14:sldIdLst>
            <p14:sldId id="303"/>
            <p14:sldId id="264"/>
            <p14:sldId id="318"/>
            <p14:sldId id="311"/>
            <p14:sldId id="319"/>
            <p14:sldId id="320"/>
            <p14:sldId id="321"/>
            <p14:sldId id="322"/>
            <p14:sldId id="323"/>
            <p14:sldId id="32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73A5"/>
    <a:srgbClr val="0F87C3"/>
    <a:srgbClr val="F5B867"/>
    <a:srgbClr val="EB5850"/>
    <a:srgbClr val="0B345D"/>
    <a:srgbClr val="00706B"/>
    <a:srgbClr val="006D68"/>
    <a:srgbClr val="919191"/>
    <a:srgbClr val="8A8A8A"/>
    <a:srgbClr val="0060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63" d="100"/>
          <a:sy n="63" d="100"/>
        </p:scale>
        <p:origin x="67" y="221"/>
      </p:cViewPr>
      <p:guideLst>
        <p:guide orient="horz" pos="2183"/>
        <p:guide pos="383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570998-D477-452B-BC78-CAEB581948E8}" type="datetimeFigureOut">
              <a:rPr lang="zh-CN" altLang="en-US" smtClean="0"/>
              <a:t>2023/1/18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8BAAC1-57AC-45EB-B047-EC7DFA12A11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31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6"/>
            <p:cNvSpPr/>
            <p:nvPr>
              <p:custDataLst>
                <p:tags r:id="rId4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4" name="Freeform 20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21"/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36" name="直接连接符 35"/>
          <p:cNvCxnSpPr/>
          <p:nvPr userDrawn="1">
            <p:custDataLst>
              <p:tags r:id="rId1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1512570" y="302260"/>
            <a:ext cx="1030351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静态路由配置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两级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698"/>
            <a:ext cx="10972800" cy="4571153"/>
          </a:xfrm>
          <a:prstGeom prst="rect">
            <a:avLst/>
          </a:prstGeom>
        </p:spPr>
        <p:txBody>
          <a:bodyPr/>
          <a:lstStyle>
            <a:lvl1pPr marL="457200" indent="-457200">
              <a:lnSpc>
                <a:spcPct val="120000"/>
              </a:lnSpc>
              <a:buSzPct val="80000"/>
              <a:buFont typeface="Wingdings" panose="05000000000000000000" pitchFamily="2" charset="2"/>
              <a:buChar char="l"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8475526"/>
            <a:ext cx="2844800" cy="486856"/>
          </a:xfrm>
        </p:spPr>
        <p:txBody>
          <a:bodyPr/>
          <a:lstStyle/>
          <a:p>
            <a:fld id="{1D8BD707-D9CF-40AE-B4C6-C98DA3205C09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8475526"/>
            <a:ext cx="3860800" cy="486856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8475526"/>
            <a:ext cx="2844800" cy="486856"/>
          </a:xfrm>
        </p:spPr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840937" y="983955"/>
            <a:ext cx="10741463" cy="46437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SzPct val="80000"/>
              <a:buFont typeface="Wingdings" panose="05000000000000000000" pitchFamily="2" charset="2"/>
              <a:buNone/>
              <a:defRPr b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9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6"/>
            <p:cNvSpPr/>
            <p:nvPr>
              <p:custDataLst>
                <p:tags r:id="rId4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12" name="Freeform 20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" name="Freeform 21"/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14" name="直接连接符 13"/>
          <p:cNvCxnSpPr/>
          <p:nvPr userDrawn="1">
            <p:custDataLst>
              <p:tags r:id="rId1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 userDrawn="1">
            <p:custDataLst>
              <p:tags r:id="rId2"/>
            </p:custDataLst>
          </p:nvPr>
        </p:nvSpPr>
        <p:spPr>
          <a:xfrm>
            <a:off x="1512570" y="302260"/>
            <a:ext cx="1030351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5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静态路由配置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heme" Target="../theme/theme1.xml"/><Relationship Id="rId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3" Type="http://schemas.openxmlformats.org/officeDocument/2006/relationships/tags" Target="../tags/tag2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10" Type="http://schemas.openxmlformats.org/officeDocument/2006/relationships/image" Target="../media/image3.png"/><Relationship Id="rId4" Type="http://schemas.openxmlformats.org/officeDocument/2006/relationships/tags" Target="../tags/tag21.xml"/><Relationship Id="rId9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9" b="1999"/>
          <a:stretch>
            <a:fillRect/>
          </a:stretch>
        </p:blipFill>
        <p:spPr>
          <a:xfrm>
            <a:off x="19050" y="0"/>
            <a:ext cx="12192000" cy="6858000"/>
          </a:xfrm>
          <a:prstGeom prst="rect">
            <a:avLst/>
          </a:prstGeom>
        </p:spPr>
      </p:pic>
      <p:grpSp>
        <p:nvGrpSpPr>
          <p:cNvPr id="65" name="组合 64"/>
          <p:cNvGrpSpPr/>
          <p:nvPr/>
        </p:nvGrpSpPr>
        <p:grpSpPr>
          <a:xfrm>
            <a:off x="8186691" y="1012527"/>
            <a:ext cx="1258178" cy="1258176"/>
            <a:chOff x="239350" y="1103842"/>
            <a:chExt cx="1462222" cy="1462220"/>
          </a:xfrm>
        </p:grpSpPr>
        <p:grpSp>
          <p:nvGrpSpPr>
            <p:cNvPr id="66" name="组合 6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7" name="椭圆 6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录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602598" y="1012527"/>
            <a:ext cx="1258178" cy="1258176"/>
            <a:chOff x="239350" y="1103842"/>
            <a:chExt cx="1462222" cy="1462220"/>
          </a:xfrm>
        </p:grpSpPr>
        <p:grpSp>
          <p:nvGrpSpPr>
            <p:cNvPr id="71" name="组合 7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2" name="椭圆 7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实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018504" y="1012527"/>
            <a:ext cx="1258178" cy="1258176"/>
            <a:chOff x="239350" y="1103842"/>
            <a:chExt cx="1462222" cy="1462220"/>
          </a:xfrm>
        </p:grpSpPr>
        <p:grpSp>
          <p:nvGrpSpPr>
            <p:cNvPr id="76" name="组合 7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7" name="椭圆 7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目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434410" y="1012527"/>
            <a:ext cx="1258178" cy="1258176"/>
            <a:chOff x="239350" y="1103842"/>
            <a:chExt cx="1462222" cy="1462220"/>
          </a:xfrm>
        </p:grpSpPr>
        <p:grpSp>
          <p:nvGrpSpPr>
            <p:cNvPr id="81" name="组合 8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 dirty="0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2" name="椭圆 8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项</a:t>
              </a:r>
            </a:p>
          </p:txBody>
        </p:sp>
      </p:grpSp>
      <p:sp>
        <p:nvSpPr>
          <p:cNvPr id="92" name="TextBox 164"/>
          <p:cNvSpPr txBox="1"/>
          <p:nvPr/>
        </p:nvSpPr>
        <p:spPr>
          <a:xfrm>
            <a:off x="1845218" y="2821881"/>
            <a:ext cx="9138872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《</a:t>
            </a:r>
            <a:r>
              <a:rPr lang="zh-CN" altLang="en-US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华为</a:t>
            </a:r>
            <a:r>
              <a:rPr lang="en-US" altLang="zh-CN" sz="6000" b="1" dirty="0" err="1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eNSP</a:t>
            </a:r>
            <a:r>
              <a:rPr lang="zh-CN" altLang="en-US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网络设备配置</a:t>
            </a:r>
            <a:r>
              <a:rPr lang="en-US" altLang="zh-CN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》</a:t>
            </a:r>
            <a:endParaRPr lang="zh-CN" altLang="en-US" sz="6000" b="1" dirty="0"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2383971" y="4525390"/>
            <a:ext cx="8251372" cy="0"/>
          </a:xfrm>
          <a:prstGeom prst="line">
            <a:avLst/>
          </a:prstGeom>
          <a:ln w="19050">
            <a:solidFill>
              <a:srgbClr val="EB58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圆角矩形 264"/>
          <p:cNvSpPr/>
          <p:nvPr/>
        </p:nvSpPr>
        <p:spPr>
          <a:xfrm>
            <a:off x="3173730" y="3992245"/>
            <a:ext cx="6511290" cy="1090930"/>
          </a:xfrm>
          <a:prstGeom prst="roundRect">
            <a:avLst/>
          </a:prstGeom>
          <a:gradFill>
            <a:gsLst>
              <a:gs pos="0">
                <a:srgbClr val="F5B867"/>
              </a:gs>
              <a:gs pos="100000">
                <a:srgbClr val="EB585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anchor="ctr"/>
          <a:lstStyle/>
          <a:p>
            <a:pPr indent="0" algn="ctr" defTabSz="914400" fontAlgn="auto">
              <a:defRPr/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静态路由配置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bldLvl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lang="en-US" sz="2400" dirty="0"/>
              <a:t>5.4</a:t>
            </a:r>
            <a:r>
              <a:rPr sz="2400" dirty="0"/>
              <a:t>.</a:t>
            </a:r>
            <a:r>
              <a:rPr lang="en-US" sz="2400" dirty="0"/>
              <a:t>2</a:t>
            </a:r>
            <a:r>
              <a:rPr sz="2400" dirty="0"/>
              <a:t> 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静态路由配置</a:t>
            </a: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0937" y="1677471"/>
            <a:ext cx="10316590" cy="212090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133350" algn="just">
              <a:lnSpc>
                <a:spcPct val="150000"/>
              </a:lnSpc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）测试连通性</a:t>
            </a:r>
          </a:p>
          <a:p>
            <a:pPr indent="266700" algn="just">
              <a:lnSpc>
                <a:spcPct val="150000"/>
              </a:lnSpc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结论：此时，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相互能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通。原因：它们添加了可达对方的静态路由。</a:t>
            </a:r>
          </a:p>
          <a:p>
            <a:pPr indent="200025" algn="just">
              <a:lnSpc>
                <a:spcPct val="150000"/>
              </a:lnSpc>
            </a:pP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00025" algn="just">
              <a:lnSpc>
                <a:spcPct val="150000"/>
              </a:lnSpc>
            </a:pPr>
            <a:endParaRPr lang="zh-CN" altLang="zh-CN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>
              <a:lnSpc>
                <a:spcPct val="150000"/>
              </a:lnSpc>
            </a:pPr>
            <a:endParaRPr lang="en-US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C82BAD3-4401-9340-A8B2-936BF794CD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7321" y="3159735"/>
            <a:ext cx="5517358" cy="3254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85062"/>
      </p:ext>
    </p:extLst>
  </p:cSld>
  <p:clrMapOvr>
    <a:masterClrMapping/>
  </p:clrMapOvr>
  <p:transition spd="slow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  <p:grpSp>
        <p:nvGrpSpPr>
          <p:cNvPr id="63" name="组合 62"/>
          <p:cNvGrpSpPr/>
          <p:nvPr/>
        </p:nvGrpSpPr>
        <p:grpSpPr>
          <a:xfrm>
            <a:off x="1433958" y="1203274"/>
            <a:ext cx="4281626" cy="1021884"/>
            <a:chOff x="654510" y="348388"/>
            <a:chExt cx="4281626" cy="1021884"/>
          </a:xfrm>
        </p:grpSpPr>
        <p:grpSp>
          <p:nvGrpSpPr>
            <p:cNvPr id="64" name="组合 63"/>
            <p:cNvGrpSpPr/>
            <p:nvPr/>
          </p:nvGrpSpPr>
          <p:grpSpPr>
            <a:xfrm>
              <a:off x="654510" y="348388"/>
              <a:ext cx="1021890" cy="1021884"/>
              <a:chOff x="239350" y="1103842"/>
              <a:chExt cx="1462222" cy="1462220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239350" y="1103842"/>
                <a:ext cx="1462222" cy="1462220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68" name="同心圆 44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>
                    <a:solidFill>
                      <a:prstClr val="black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392112" y="760412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 dirty="0">
                    <a:solidFill>
                      <a:prstClr val="white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7" name="椭圆 66"/>
              <p:cNvSpPr/>
              <p:nvPr/>
            </p:nvSpPr>
            <p:spPr>
              <a:xfrm>
                <a:off x="465007" y="1321129"/>
                <a:ext cx="1010571" cy="1010572"/>
              </a:xfrm>
              <a:prstGeom prst="ellipse">
                <a:avLst/>
              </a:prstGeom>
              <a:gradFill>
                <a:gsLst>
                  <a:gs pos="0">
                    <a:srgbClr val="0F87C3"/>
                  </a:gs>
                  <a:gs pos="100000">
                    <a:srgbClr val="0B345D"/>
                  </a:gs>
                </a:gsLst>
                <a:lin ang="2700000" scaled="1"/>
              </a:gra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rPr>
                  <a:t>一</a:t>
                </a:r>
              </a:p>
            </p:txBody>
          </p:sp>
        </p:grpSp>
        <p:sp>
          <p:nvSpPr>
            <p:cNvPr id="65" name="TextBox 77"/>
            <p:cNvSpPr txBox="1"/>
            <p:nvPr/>
          </p:nvSpPr>
          <p:spPr>
            <a:xfrm>
              <a:off x="1888055" y="566943"/>
              <a:ext cx="304808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Arial" panose="020B0604020202020204" pitchFamily="34" charset="0"/>
                </a:rPr>
                <a:t>项目目的</a:t>
              </a: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1456262" y="2599696"/>
            <a:ext cx="9144000" cy="9579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会根据项目需求完成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静态路由配置</a:t>
            </a: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及相关</a:t>
            </a:r>
            <a:r>
              <a:rPr 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任务实施和验收</a:t>
            </a: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工作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noProof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掌握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静态路由</a:t>
            </a:r>
            <a:r>
              <a:rPr 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配置步骤、方法</a:t>
            </a:r>
            <a:endParaRPr kumimoji="1" lang="zh-CN" altLang="en-US" sz="2000" b="1" noProof="0" dirty="0">
              <a:latin typeface="+mn-ea"/>
              <a:ea typeface="思源黑体 CN Normal" panose="020B0400000000000000" pitchFamily="3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lang="en-US" sz="2400" dirty="0"/>
              <a:t>5.4</a:t>
            </a:r>
            <a:r>
              <a:rPr sz="2400" dirty="0"/>
              <a:t>.</a:t>
            </a:r>
            <a:r>
              <a:rPr lang="en-US" sz="2400" dirty="0"/>
              <a:t>2</a:t>
            </a:r>
            <a:r>
              <a:rPr sz="2400" dirty="0"/>
              <a:t> 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静态路由配置</a:t>
            </a: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0937" y="1677471"/>
            <a:ext cx="10305128" cy="31393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2255" algn="just"/>
            <a:r>
              <a:rPr lang="en-US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．添加静态路由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要配置静态路由，需在全局配置模式中执行以下命令：</a:t>
            </a:r>
          </a:p>
          <a:p>
            <a:pPr marL="259715" algn="just"/>
            <a:r>
              <a:rPr lang="en-US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[Huawei]</a:t>
            </a:r>
            <a:r>
              <a:rPr lang="en-US" altLang="zh-CN" sz="1800" b="1" kern="1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route-static</a:t>
            </a:r>
            <a:r>
              <a:rPr lang="en-US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</a:t>
            </a:r>
            <a:r>
              <a:rPr lang="en-US" altLang="zh-CN" sz="1800" b="1" i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destination-network</a:t>
            </a:r>
            <a:r>
              <a:rPr lang="en-US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</a:t>
            </a:r>
            <a:r>
              <a:rPr lang="en-US" altLang="zh-CN" sz="1800" b="1" i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subnet-mask </a:t>
            </a:r>
            <a:endParaRPr lang="zh-CN" altLang="zh-CN" sz="1800" i="1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59715" indent="984250" algn="just"/>
            <a:r>
              <a:rPr lang="en-US" altLang="zh-CN" sz="1800" b="1" i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next-hop-address | outgoing interface</a:t>
            </a:r>
            <a:endParaRPr lang="zh-CN" altLang="zh-CN" sz="1800" i="1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7970" algn="just"/>
            <a:r>
              <a:rPr lang="zh-CN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说明：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destination</a:t>
            </a:r>
            <a:r>
              <a:rPr lang="en-US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-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network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1800" kern="100" spc="4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800" kern="100" spc="4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要加入路由表的非直连网络的目的网络地址。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next-hop-</a:t>
            </a:r>
            <a:r>
              <a:rPr lang="en-US" altLang="zh-CN" sz="1800" kern="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adrress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/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outgoing interface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：下一跳路由器的接口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地址或者本路由器的出接口名，常见前一种情况。</a:t>
            </a:r>
          </a:p>
          <a:p>
            <a:pPr indent="262255" algn="just"/>
            <a:r>
              <a:rPr lang="en-US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．删除静态路由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如果静态路由配置有误，可以删除。删除静态路由命令格式如下：</a:t>
            </a:r>
          </a:p>
          <a:p>
            <a:r>
              <a:rPr lang="en-US" altLang="zh-CN" sz="18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[Huawei]undo </a:t>
            </a:r>
            <a:r>
              <a:rPr lang="en-US" altLang="zh-CN" sz="1800" b="1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ip</a:t>
            </a:r>
            <a:r>
              <a:rPr lang="en-US" altLang="zh-CN" sz="18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route-static</a:t>
            </a:r>
            <a:r>
              <a:rPr lang="en-US" altLang="zh-CN" sz="1800" b="1" i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destination-network</a:t>
            </a:r>
            <a:r>
              <a:rPr lang="en-US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</a:t>
            </a:r>
            <a:r>
              <a:rPr lang="en-US" altLang="zh-CN" sz="1800" b="1" i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subnet-mask</a:t>
            </a:r>
            <a:endParaRPr lang="zh-CN" sz="2000" i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  <p:grpSp>
        <p:nvGrpSpPr>
          <p:cNvPr id="63" name="组合 62"/>
          <p:cNvGrpSpPr/>
          <p:nvPr/>
        </p:nvGrpSpPr>
        <p:grpSpPr>
          <a:xfrm>
            <a:off x="1433958" y="1203274"/>
            <a:ext cx="4281626" cy="1021884"/>
            <a:chOff x="654510" y="348388"/>
            <a:chExt cx="4281626" cy="1021884"/>
          </a:xfrm>
        </p:grpSpPr>
        <p:grpSp>
          <p:nvGrpSpPr>
            <p:cNvPr id="64" name="组合 63"/>
            <p:cNvGrpSpPr/>
            <p:nvPr/>
          </p:nvGrpSpPr>
          <p:grpSpPr>
            <a:xfrm>
              <a:off x="654510" y="348388"/>
              <a:ext cx="1021890" cy="1021884"/>
              <a:chOff x="239350" y="1103842"/>
              <a:chExt cx="1462222" cy="1462220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239350" y="1103842"/>
                <a:ext cx="1462222" cy="1462220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68" name="同心圆 44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>
                    <a:solidFill>
                      <a:prstClr val="black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392112" y="760412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 dirty="0">
                    <a:solidFill>
                      <a:prstClr val="white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7" name="椭圆 66"/>
              <p:cNvSpPr/>
              <p:nvPr/>
            </p:nvSpPr>
            <p:spPr>
              <a:xfrm>
                <a:off x="465007" y="1321129"/>
                <a:ext cx="1010571" cy="1010572"/>
              </a:xfrm>
              <a:prstGeom prst="ellipse">
                <a:avLst/>
              </a:prstGeom>
              <a:gradFill>
                <a:gsLst>
                  <a:gs pos="0">
                    <a:srgbClr val="0F87C3"/>
                  </a:gs>
                  <a:gs pos="100000">
                    <a:srgbClr val="0B345D"/>
                  </a:gs>
                </a:gsLst>
                <a:lin ang="2700000" scaled="1"/>
              </a:gra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rPr>
                  <a:t>二</a:t>
                </a:r>
              </a:p>
            </p:txBody>
          </p:sp>
        </p:grpSp>
        <p:sp>
          <p:nvSpPr>
            <p:cNvPr id="65" name="TextBox 77"/>
            <p:cNvSpPr txBox="1"/>
            <p:nvPr/>
          </p:nvSpPr>
          <p:spPr>
            <a:xfrm>
              <a:off x="1888055" y="566943"/>
              <a:ext cx="3048081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Arial" panose="020B0604020202020204" pitchFamily="34" charset="0"/>
                </a:rPr>
                <a:t>配置实例</a:t>
              </a:r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2138246" y="2060981"/>
            <a:ext cx="9143743" cy="96128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按图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5-1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所示搭建网络（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R1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S2/0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口是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DCE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端），并通过在相应设备上添加静态路由实现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PC1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PC2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之间的相互通信。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0" name="组合 29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31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6"/>
            <p:cNvSpPr/>
            <p:nvPr>
              <p:custDataLst>
                <p:tags r:id="rId4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4" name="Freeform 20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21"/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36" name="直接连接符 35"/>
          <p:cNvCxnSpPr/>
          <p:nvPr userDrawn="1">
            <p:custDataLst>
              <p:tags r:id="rId1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 userDrawn="1">
            <p:custDataLst>
              <p:tags r:id="rId2"/>
            </p:custDataLst>
          </p:nvPr>
        </p:nvSpPr>
        <p:spPr>
          <a:xfrm>
            <a:off x="1512570" y="302260"/>
            <a:ext cx="1030351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988E2AB-C36A-9DA3-3D36-817845B30A4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800" y="3173137"/>
            <a:ext cx="8791573" cy="2222767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116875B-F271-E395-E176-1D4CE1C78A1C}"/>
              </a:ext>
            </a:extLst>
          </p:cNvPr>
          <p:cNvSpPr txBox="1"/>
          <p:nvPr/>
        </p:nvSpPr>
        <p:spPr>
          <a:xfrm>
            <a:off x="4756728" y="5519516"/>
            <a:ext cx="257694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图</a:t>
            </a:r>
            <a:r>
              <a:rPr lang="en-US" altLang="zh-CN" sz="16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5-1 </a:t>
            </a:r>
            <a:r>
              <a:rPr lang="zh-CN" altLang="zh-CN" sz="16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静态网络拓扑图</a:t>
            </a:r>
            <a:endParaRPr lang="zh-CN" altLang="zh-CN" sz="16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bldLvl="0" animBg="1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lang="en-US" sz="2400" dirty="0"/>
              <a:t>5.4</a:t>
            </a:r>
            <a:r>
              <a:rPr sz="2400" dirty="0"/>
              <a:t>.</a:t>
            </a:r>
            <a:r>
              <a:rPr lang="en-US" sz="2400" dirty="0"/>
              <a:t>2</a:t>
            </a:r>
            <a:r>
              <a:rPr sz="2400" dirty="0"/>
              <a:t> 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静态路由配置</a:t>
            </a: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0937" y="1677471"/>
            <a:ext cx="10305128" cy="39703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pt-BR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pt-BR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基本配置</a:t>
            </a: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[R1]int g0/0/0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[R1-GigabitEthernet0/0/0]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address 192.168.1.1 24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[R1-GigabitEthernet0/0/0]quit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[R1]int s0/0/0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[R1-Serial0/0/0]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address 192.168.2.1 24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[R1-Serial0/0/0]quit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pt-BR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pt-BR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基本配置</a:t>
            </a: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[R2]int g0/0/0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[R2-GigabitEthernet0/0/0]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address 192.168.3.1 24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[R2-GigabitEthernet0/0/0]quit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[R2]int s0/0/0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[R2-Serial0/0/0]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address 192.168.2.2 24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[R2-Serial0/0/0]quit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0212116"/>
      </p:ext>
    </p:extLst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lang="en-US" sz="2400" dirty="0"/>
              <a:t>5.4</a:t>
            </a:r>
            <a:r>
              <a:rPr sz="2400" dirty="0"/>
              <a:t>.</a:t>
            </a:r>
            <a:r>
              <a:rPr lang="en-US" sz="2400" dirty="0"/>
              <a:t>2</a:t>
            </a:r>
            <a:r>
              <a:rPr sz="2400" dirty="0"/>
              <a:t> 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静态路由配置</a:t>
            </a: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0937" y="1677471"/>
            <a:ext cx="10305128" cy="8744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1620" algn="just">
              <a:lnSpc>
                <a:spcPct val="150000"/>
              </a:lnSpc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配置</a:t>
            </a:r>
          </a:p>
          <a:p>
            <a:pPr marR="129540" indent="266700" algn="just">
              <a:lnSpc>
                <a:spcPct val="150000"/>
              </a:lnSpc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按表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5-1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所示设置各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相关信息。</a:t>
            </a: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表格 13">
            <a:extLst>
              <a:ext uri="{FF2B5EF4-FFF2-40B4-BE49-F238E27FC236}">
                <a16:creationId xmlns:a16="http://schemas.microsoft.com/office/drawing/2014/main" id="{4E166FA9-6CDD-897F-0572-F241B8409B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4384402"/>
              </p:ext>
            </p:extLst>
          </p:nvPr>
        </p:nvGraphicFramePr>
        <p:xfrm>
          <a:off x="2024606" y="3803073"/>
          <a:ext cx="8132232" cy="158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10744">
                  <a:extLst>
                    <a:ext uri="{9D8B030D-6E8A-4147-A177-3AD203B41FA5}">
                      <a16:colId xmlns:a16="http://schemas.microsoft.com/office/drawing/2014/main" val="3222282976"/>
                    </a:ext>
                  </a:extLst>
                </a:gridCol>
                <a:gridCol w="2710744">
                  <a:extLst>
                    <a:ext uri="{9D8B030D-6E8A-4147-A177-3AD203B41FA5}">
                      <a16:colId xmlns:a16="http://schemas.microsoft.com/office/drawing/2014/main" val="467116096"/>
                    </a:ext>
                  </a:extLst>
                </a:gridCol>
                <a:gridCol w="2710744">
                  <a:extLst>
                    <a:ext uri="{9D8B030D-6E8A-4147-A177-3AD203B41FA5}">
                      <a16:colId xmlns:a16="http://schemas.microsoft.com/office/drawing/2014/main" val="2094970887"/>
                    </a:ext>
                  </a:extLst>
                </a:gridCol>
              </a:tblGrid>
              <a:tr h="328555">
                <a:tc>
                  <a:txBody>
                    <a:bodyPr/>
                    <a:lstStyle/>
                    <a:p>
                      <a:r>
                        <a:rPr lang="zh-CN" altLang="en-US" sz="2000" dirty="0"/>
                        <a:t>设置项目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PC0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PC1</a:t>
                      </a:r>
                      <a:endParaRPr lang="zh-CN" alt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08046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IP</a:t>
                      </a:r>
                      <a:r>
                        <a:rPr lang="zh-CN" altLang="en-US" sz="2000" dirty="0"/>
                        <a:t>地址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192.168.1.11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192.168.3.22</a:t>
                      </a:r>
                      <a:endParaRPr lang="zh-CN" alt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63137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2000" dirty="0"/>
                        <a:t>子网掩码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255.255.255.0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255.255.255.0</a:t>
                      </a:r>
                      <a:endParaRPr lang="zh-CN" alt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1526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2000" dirty="0"/>
                        <a:t>默认网关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192.168.1.1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192.168.3.1</a:t>
                      </a:r>
                      <a:endParaRPr lang="zh-CN" alt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1646812"/>
                  </a:ext>
                </a:extLst>
              </a:tr>
            </a:tbl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F9748BD6-DAF7-C1B1-EAF3-C6C4A6854BA8}"/>
              </a:ext>
            </a:extLst>
          </p:cNvPr>
          <p:cNvSpPr txBox="1"/>
          <p:nvPr/>
        </p:nvSpPr>
        <p:spPr>
          <a:xfrm>
            <a:off x="4431130" y="3310204"/>
            <a:ext cx="3733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8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表</a:t>
            </a:r>
            <a:r>
              <a:rPr lang="en-US" altLang="zh-CN" sz="18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5-1 </a:t>
            </a:r>
            <a:r>
              <a:rPr lang="zh-CN" altLang="zh-CN" sz="18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设置各</a:t>
            </a:r>
            <a:r>
              <a:rPr lang="en-US" altLang="zh-CN" sz="18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PC</a:t>
            </a:r>
            <a:r>
              <a:rPr lang="zh-CN" altLang="zh-CN" sz="18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en-US" altLang="zh-CN" sz="18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IP</a:t>
            </a:r>
            <a:r>
              <a:rPr lang="zh-CN" altLang="zh-CN" sz="18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相关信息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9388388"/>
      </p:ext>
    </p:extLst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lang="en-US" sz="2400" dirty="0"/>
              <a:t>5.4</a:t>
            </a:r>
            <a:r>
              <a:rPr sz="2400" dirty="0"/>
              <a:t>.</a:t>
            </a:r>
            <a:r>
              <a:rPr lang="en-US" sz="2400" dirty="0"/>
              <a:t>2</a:t>
            </a:r>
            <a:r>
              <a:rPr sz="2400" dirty="0"/>
              <a:t> 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静态路由配置</a:t>
            </a: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0937" y="1677471"/>
            <a:ext cx="10990845" cy="295189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00025" algn="just">
              <a:lnSpc>
                <a:spcPct val="150000"/>
              </a:lnSpc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）查看路由表（以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为例）</a:t>
            </a:r>
          </a:p>
          <a:p>
            <a:pPr indent="266700" algn="just">
              <a:lnSpc>
                <a:spcPct val="150000"/>
              </a:lnSpc>
            </a:pP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[R1]display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routing-table</a:t>
            </a:r>
          </a:p>
          <a:p>
            <a:pPr indent="266700" algn="just">
              <a:lnSpc>
                <a:spcPct val="150000"/>
              </a:lnSpc>
            </a:pP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信息解读：此时路由表中只有直连路由，没有去往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192.168.3.0</a:t>
            </a: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网段的路由。</a:t>
            </a:r>
            <a:endParaRPr lang="en-US" altLang="zh-CN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(5</a:t>
            </a:r>
            <a:r>
              <a:rPr lang="zh-CN" altLang="en-US" sz="18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）测试连通性</a:t>
            </a:r>
          </a:p>
          <a:p>
            <a:pPr>
              <a:lnSpc>
                <a:spcPct val="150000"/>
              </a:lnSpc>
            </a:pPr>
            <a:r>
              <a:rPr lang="zh-CN" altLang="en-US" sz="18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结论：此时，</a:t>
            </a:r>
            <a:r>
              <a:rPr lang="en-US" altLang="zh-CN" sz="18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PC0</a:t>
            </a:r>
            <a:r>
              <a:rPr lang="zh-CN" altLang="en-US" sz="18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18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PC1</a:t>
            </a:r>
            <a:r>
              <a:rPr lang="zh-CN" altLang="en-US" sz="18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相互不能</a:t>
            </a:r>
            <a:r>
              <a:rPr lang="en-US" altLang="zh-CN" sz="18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ping</a:t>
            </a:r>
            <a:r>
              <a:rPr lang="zh-CN" altLang="en-US" sz="18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通。原因：它们之间缺少可达对方的路由。</a:t>
            </a:r>
          </a:p>
          <a:p>
            <a:pPr indent="266700" algn="just">
              <a:lnSpc>
                <a:spcPct val="150000"/>
              </a:lnSpc>
            </a:pPr>
            <a:endParaRPr lang="zh-CN" altLang="zh-CN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>
              <a:lnSpc>
                <a:spcPct val="150000"/>
              </a:lnSpc>
            </a:pPr>
            <a:endParaRPr lang="en-US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F0ABBDC-DE6C-B9A6-42A0-ABC1BC6725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451" y="4035964"/>
            <a:ext cx="6088908" cy="27663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10CFC013-6E85-D62D-A839-A6D1FB791F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590" y="3797379"/>
            <a:ext cx="5090601" cy="3017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493370"/>
      </p:ext>
    </p:extLst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lang="en-US" sz="2400" dirty="0"/>
              <a:t>5.4</a:t>
            </a:r>
            <a:r>
              <a:rPr sz="2400" dirty="0"/>
              <a:t>.</a:t>
            </a:r>
            <a:r>
              <a:rPr lang="en-US" sz="2400" dirty="0"/>
              <a:t>2</a:t>
            </a:r>
            <a:r>
              <a:rPr sz="2400" dirty="0"/>
              <a:t> 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静态路由配置</a:t>
            </a: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0936" y="1677471"/>
            <a:ext cx="10188427" cy="2536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00025" algn="just">
              <a:lnSpc>
                <a:spcPct val="150000"/>
              </a:lnSpc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）添加静态路由</a:t>
            </a:r>
          </a:p>
          <a:p>
            <a:pPr indent="266700" algn="just">
              <a:lnSpc>
                <a:spcPct val="150000"/>
              </a:lnSpc>
            </a:pP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route-static 192.168.3.0 255.255.255.0 192.168.2.2   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//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在路由器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R1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上配置通向网段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192.168.3.0/24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的静态路由，下一跳地址是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192.168.2.2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（也可以写成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R1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的出接口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S2/0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）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route-static 192.168.1.0 255.255.255.0 192.168.2.1  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//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在路由器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R2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上配置通向网段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192.168.1.0/24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的静态路由，下一跳地址是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192.168.2.1</a:t>
            </a:r>
          </a:p>
          <a:p>
            <a:pPr indent="266700" algn="just">
              <a:lnSpc>
                <a:spcPct val="150000"/>
              </a:lnSpc>
            </a:pPr>
            <a:endParaRPr lang="en-US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934502"/>
      </p:ext>
    </p:extLst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lang="en-US" sz="2400" dirty="0"/>
              <a:t>5.4</a:t>
            </a:r>
            <a:r>
              <a:rPr sz="2400" dirty="0"/>
              <a:t>.</a:t>
            </a:r>
            <a:r>
              <a:rPr lang="en-US" sz="2400" dirty="0"/>
              <a:t>2</a:t>
            </a:r>
            <a:r>
              <a:rPr sz="2400" dirty="0"/>
              <a:t> 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静态路由配置</a:t>
            </a: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0937" y="1677471"/>
            <a:ext cx="4645464" cy="3782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00025" algn="just">
              <a:lnSpc>
                <a:spcPct val="150000"/>
              </a:lnSpc>
            </a:pP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）查看路由表（以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R1</a:t>
            </a: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为例）</a:t>
            </a:r>
            <a:endParaRPr lang="en-US" altLang="zh-CN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00025" algn="just">
              <a:lnSpc>
                <a:spcPct val="150000"/>
              </a:lnSpc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信息解读：除了直连路由外，此时路由表中已存在添加的静态路由（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RD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：表示经添加静态路由获得的路由）。</a:t>
            </a:r>
            <a:endParaRPr lang="en-US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00025" algn="just">
              <a:lnSpc>
                <a:spcPct val="150000"/>
              </a:lnSpc>
            </a:pP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[R1]display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routing-table</a:t>
            </a:r>
          </a:p>
          <a:p>
            <a:pPr indent="200025" algn="just">
              <a:lnSpc>
                <a:spcPct val="150000"/>
              </a:lnSpc>
            </a:pPr>
            <a:endParaRPr lang="en-US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00025" algn="just">
              <a:lnSpc>
                <a:spcPct val="150000"/>
              </a:lnSpc>
            </a:pP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00025" algn="just">
              <a:lnSpc>
                <a:spcPct val="150000"/>
              </a:lnSpc>
            </a:pPr>
            <a:endParaRPr lang="zh-CN" altLang="zh-CN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>
              <a:lnSpc>
                <a:spcPct val="150000"/>
              </a:lnSpc>
            </a:pPr>
            <a:endParaRPr lang="en-US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B12E776-B973-36A5-0A14-C891E253C3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1695" y="1525151"/>
            <a:ext cx="5868014" cy="4778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298404"/>
      </p:ext>
    </p:extLst>
  </p:cSld>
  <p:clrMapOvr>
    <a:masterClrMapping/>
  </p:clrMapOvr>
  <p:transition spd="slow">
    <p:push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中国国家电网总结汇报年终年中立体风模板"/>
  <p:tag name="KSO_WPP_MARK_KEY" val="1046b960-7fcb-408a-8a66-377a04d152d3"/>
  <p:tag name="COMMONDATA" val="eyJoZGlkIjoiN2JlNTA1OThmY2E5NzA3MzE2NzE0NTNiZjIzZWU0M2Q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583</Words>
  <Application>Microsoft Office PowerPoint</Application>
  <PresentationFormat>宽屏</PresentationFormat>
  <Paragraphs>80</Paragraphs>
  <Slides>10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思源黑体 CN Bold</vt:lpstr>
      <vt:lpstr>宋体</vt:lpstr>
      <vt:lpstr>微软雅黑</vt:lpstr>
      <vt:lpstr>Arial</vt:lpstr>
      <vt:lpstr>Calibri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中国国家电网总结汇报年终年中立体风模板</dc:title>
  <dc:creator>.</dc:creator>
  <cp:lastModifiedBy>wang yuli</cp:lastModifiedBy>
  <cp:revision>310</cp:revision>
  <dcterms:created xsi:type="dcterms:W3CDTF">2016-07-21T16:56:00Z</dcterms:created>
  <dcterms:modified xsi:type="dcterms:W3CDTF">2023-01-18T02:25:58Z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7288301A15874ABBA88E133EB447E6A9</vt:lpwstr>
  </property>
  <property fmtid="{D5CDD505-2E9C-101B-9397-08002B2CF9AE}" pid="3" name="KSOProductBuildVer">
    <vt:lpwstr>2052-11.1.0.13703</vt:lpwstr>
  </property>
</Properties>
</file>