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3" r:id="rId2"/>
    <p:sldId id="353" r:id="rId3"/>
    <p:sldId id="341" r:id="rId4"/>
    <p:sldId id="354" r:id="rId5"/>
    <p:sldId id="376" r:id="rId6"/>
    <p:sldId id="369" r:id="rId7"/>
    <p:sldId id="370" r:id="rId8"/>
    <p:sldId id="371" r:id="rId9"/>
    <p:sldId id="372" r:id="rId10"/>
    <p:sldId id="373" r:id="rId11"/>
    <p:sldId id="358" r:id="rId12"/>
    <p:sldId id="374" r:id="rId13"/>
    <p:sldId id="375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353"/>
            <p14:sldId id="341"/>
            <p14:sldId id="354"/>
            <p14:sldId id="376"/>
            <p14:sldId id="369"/>
            <p14:sldId id="370"/>
            <p14:sldId id="371"/>
            <p14:sldId id="372"/>
            <p14:sldId id="373"/>
            <p14:sldId id="358"/>
            <p14:sldId id="374"/>
            <p14:sldId id="37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14" y="29"/>
      </p:cViewPr>
      <p:guideLst>
        <p:guide orient="horz" pos="2160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  <a:t>2023/1/22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0846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98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40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8875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4730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8770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4783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4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设计与准备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+6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实施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+6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验收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1/22/2023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设计与准备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+6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实施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+6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3200" dirty="0">
                <a:sym typeface="+mn-ea"/>
              </a:rPr>
              <a:t> 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验收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heme" Target="../theme/theme1.xml"/><Relationship Id="rId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algn="ctr" defTabSz="914400" fontAlgn="auto">
              <a:buClrTx/>
              <a:buSzTx/>
              <a:buFontTx/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设计与准备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+6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实施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+6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2400" dirty="0">
                <a:sym typeface="+mn-ea"/>
              </a:rPr>
              <a:t> 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942642" y="889443"/>
            <a:ext cx="10741463" cy="464372"/>
          </a:xfrm>
        </p:spPr>
        <p:txBody>
          <a:bodyPr>
            <a:noAutofit/>
          </a:bodyPr>
          <a:lstStyle/>
          <a:p>
            <a:pPr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6-2 </a:t>
            </a:r>
            <a:r>
              <a:rPr lang="zh-CN" altLang="en-US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重新分配路由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⑤测试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与公司分部路由器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G0/0/1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端口的可达性。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172.16.2.2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上测试）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结果：可以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pPr marL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⑥测试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与公司外网接入路由器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S1/0/0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端口的可达性。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marL="133350" indent="13335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202.0.0.1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上测试）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 可以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原因是：路由器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RT2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的直连网段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202.0.0.0/29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已经引入。</a:t>
            </a:r>
          </a:p>
          <a:p>
            <a:pPr marL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⑦测试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S1/0/0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端口的可达性。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marL="133350" indent="13335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202.0.0.6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不通。</a:t>
            </a:r>
          </a:p>
          <a:p>
            <a:pPr indent="0" fontAlgn="auto">
              <a:buClrTx/>
              <a:buSzTx/>
              <a:buFontTx/>
            </a:pPr>
            <a:endParaRPr lang="zh-CN" altLang="en-US" dirty="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05013652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2400" dirty="0">
                <a:sym typeface="+mn-ea"/>
              </a:rPr>
              <a:t>  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项目验收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7232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>
              <a:spcBef>
                <a:spcPts val="600"/>
              </a:spcBef>
              <a:spcAft>
                <a:spcPts val="600"/>
              </a:spcAft>
            </a:pPr>
            <a:r>
              <a:rPr lang="zh-CN" altLang="zh-CN" sz="1800" b="1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查看路由表</a:t>
            </a:r>
            <a:endParaRPr lang="zh-CN" altLang="zh-CN" sz="18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76225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查看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的路由表。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3905023-DF2F-2A2A-AE40-BD98FC8B62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4144" y="1723675"/>
            <a:ext cx="4547329" cy="481746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2400" dirty="0">
                <a:sym typeface="+mn-ea"/>
              </a:rPr>
              <a:t>  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项目验收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51552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2255" algn="just">
              <a:tabLst>
                <a:tab pos="302260" algn="l"/>
                <a:tab pos="492760" algn="l"/>
                <a:tab pos="532765" algn="l"/>
              </a:tabLst>
            </a:pP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测试总部与分部的连通性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162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在总部任一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与分部的连通性，这里选用在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的连通性。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1620" algn="just">
              <a:tabLst>
                <a:tab pos="302260" algn="l"/>
                <a:tab pos="492760" algn="l"/>
                <a:tab pos="532765" algn="l"/>
              </a:tabLst>
            </a:pP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10.0.1.1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162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结果：可以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pPr indent="26162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结论：总部与分部互通。</a:t>
            </a:r>
          </a:p>
          <a:p>
            <a:pPr indent="262255" algn="just">
              <a:tabLst>
                <a:tab pos="302260" algn="l"/>
                <a:tab pos="492760" algn="l"/>
                <a:tab pos="532765" algn="l"/>
              </a:tabLst>
            </a:pP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测试部与合作伙伴的连通性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162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）测试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PC6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S1/0/0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的连通性。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marL="133350" indent="13335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202.0.0.6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 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不通。</a:t>
            </a:r>
          </a:p>
          <a:p>
            <a:pPr indent="26162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）测试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RT2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S1/0/0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的连通性。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marL="133350" indent="13335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202.0.0.1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上测试）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 可以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pPr indent="26162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结论：分部向合作伙伴方向只能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通到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S1/0/0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口。</a:t>
            </a:r>
          </a:p>
          <a:p>
            <a:pPr indent="26162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同理可以测试公司总部向合作伙伴方向只能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通到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S1/0/0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口。</a:t>
            </a:r>
          </a:p>
          <a:p>
            <a:pPr indent="306070">
              <a:spcBef>
                <a:spcPts val="600"/>
              </a:spcBef>
              <a:spcAft>
                <a:spcPts val="600"/>
              </a:spcAft>
            </a:pP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7699490"/>
      </p:ext>
    </p:extLst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2400" dirty="0">
                <a:sym typeface="+mn-ea"/>
              </a:rPr>
              <a:t>  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项目验收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3216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2255" algn="just">
              <a:tabLst>
                <a:tab pos="302260" algn="l"/>
                <a:tab pos="492760" algn="l"/>
                <a:tab pos="532765" algn="l"/>
              </a:tabLst>
            </a:pP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测试合作伙伴与总部以及分部方向的连通性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162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）测试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PC6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S1/0/1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的连通性。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marL="133350" indent="13335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202.0.1.1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不通。</a:t>
            </a:r>
          </a:p>
          <a:p>
            <a:pPr indent="26162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）测试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PC6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S1/0/1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的连通性。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marL="133350" indent="13335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202.0.1.2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 可以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pPr indent="26162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结论：合作伙伴与总部以及分部方向只能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通到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S1/0/1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口。</a:t>
            </a:r>
          </a:p>
          <a:p>
            <a:pPr indent="306070">
              <a:spcBef>
                <a:spcPts val="600"/>
              </a:spcBef>
              <a:spcAft>
                <a:spcPts val="600"/>
              </a:spcAft>
            </a:pP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1174479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项目设计、项目准备</a:t>
            </a:r>
            <a:endParaRPr sz="2400" dirty="0"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34033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algn="just">
              <a:lnSpc>
                <a:spcPct val="156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项目设计</a:t>
            </a:r>
          </a:p>
          <a:p>
            <a:pPr indent="26162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分别在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上配置</a:t>
            </a: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动态路由；在</a:t>
            </a: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上进行路由重分配：把静态路由、默认路由引入到动态路由中。</a:t>
            </a:r>
          </a:p>
          <a:p>
            <a:pPr indent="267970" algn="just">
              <a:lnSpc>
                <a:spcPct val="156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项目准备</a:t>
            </a:r>
          </a:p>
          <a:p>
            <a:pPr marL="342900" lvl="0" indent="-342900" algn="just">
              <a:buFont typeface="Wingdings" panose="05000000000000000000" pitchFamily="2" charset="2"/>
              <a:buChar char=""/>
              <a:tabLst>
                <a:tab pos="444500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方案一：真实设备操作（以组为单位，小组成员协作，共同完成实训）。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"/>
              <a:tabLst>
                <a:tab pos="444500" algn="l"/>
                <a:tab pos="444500" algn="l"/>
                <a:tab pos="733425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华为交换机、配置线、台式机或笔记本电脑。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"/>
              <a:tabLst>
                <a:tab pos="444500" algn="l"/>
                <a:tab pos="444500" algn="l"/>
                <a:tab pos="733425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子项目五的配置结果。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"/>
              <a:tabLst>
                <a:tab pos="444500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方案二：在模拟软件中操作（以组为单位，成员相互帮助，各自独立完成实训）。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"/>
              <a:tabLst>
                <a:tab pos="444500" algn="l"/>
                <a:tab pos="444500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装华为</a:t>
            </a:r>
            <a:r>
              <a:rPr lang="en-US" altLang="zh-CN" sz="1800" kern="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ensp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的电脑每人一台。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"/>
              <a:tabLst>
                <a:tab pos="444500" algn="l"/>
                <a:tab pos="444500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子项目五的配置结果。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algn="l">
              <a:buClrTx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拓扑结构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F905A8E-12AB-D586-0387-509DC25D8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9688" y="1570850"/>
            <a:ext cx="8075725" cy="537665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942642" y="889443"/>
            <a:ext cx="10741463" cy="464372"/>
          </a:xfrm>
        </p:spPr>
        <p:txBody>
          <a:bodyPr>
            <a:noAutofit/>
          </a:bodyPr>
          <a:lstStyle/>
          <a:p>
            <a:pPr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6-1 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配置动态路由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53553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2255" algn="just"/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说明：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公司总部配置单区域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动态路由，即将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的所有端口、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的所有端口和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端口配置为骨干区域，运行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。实现公司总部的连通。</a:t>
            </a:r>
          </a:p>
          <a:p>
            <a:pPr indent="267970" algn="just">
              <a:tabLst>
                <a:tab pos="302260" algn="l"/>
                <a:tab pos="492760" algn="l"/>
                <a:tab pos="532765" algn="l"/>
              </a:tabLst>
            </a:pP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1. S3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的配置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[S3]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[S3-ospf-1]area 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[S3-ospf-1-area-0.0.0.0]net 172.16.0.0 0.0.0.3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[S3-ospf-1-area-0.0.0.0]net 10.0.0.0 0.0.0.127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[S3-ospf-1-area-0.0.0.0]net 10.0.0.128 0.0.0.63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[S3-ospf-1-area-0.0.0.0]net 10.0.0.192 0.0.0.31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[S3-ospf-1-area-0.0.0.0]net 10.0.0.224 0.0.0.15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[S3-ospf-1-area-0.0.0.0]net 10.0.0.240 0.0.0.15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[S3-ospf-1-area-0.0.0.0]net 192.168.100.0 0.0.0.7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just">
              <a:tabLst>
                <a:tab pos="302260" algn="l"/>
                <a:tab pos="492760" algn="l"/>
                <a:tab pos="532765" algn="l"/>
              </a:tabLst>
            </a:pP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2.R1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的配置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[R1-ospf-1]area 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[R1-ospf-1-area-0.0.0.0]net 172.16.0.0 0.0.0.3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[R1-ospf-1-area-0.0.0.0]net 172.16.10.0 0.0.0.3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[R1-ospf-1-area-0.0.0.0]net 172.16.1.0 0.0.0.3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buClrTx/>
              <a:buSzTx/>
              <a:buFontTx/>
            </a:pPr>
            <a:endParaRPr lang="zh-CN" altLang="en-US" dirty="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942642" y="889443"/>
            <a:ext cx="10741463" cy="464372"/>
          </a:xfrm>
        </p:spPr>
        <p:txBody>
          <a:bodyPr>
            <a:noAutofit/>
          </a:bodyPr>
          <a:lstStyle/>
          <a:p>
            <a:pPr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6-1 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配置动态路由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36933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algn="just">
              <a:tabLst>
                <a:tab pos="302260" algn="l"/>
                <a:tab pos="492760" algn="l"/>
                <a:tab pos="532765" algn="l"/>
              </a:tabLst>
            </a:pP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3.R2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的配置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[R2-ospf-1]area 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[R2-ospf-1-area-0.0.0.0]net 172.16.1.0 0.0.0.3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2255" algn="just">
              <a:tabLst>
                <a:tab pos="302260" algn="l"/>
                <a:tab pos="492760" algn="l"/>
                <a:tab pos="532765" algn="l"/>
              </a:tabLst>
            </a:pP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．查看路由表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162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操作：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[S3]display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[R1]display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[R2]display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162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</a:t>
            </a: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的路由表中有到公司总部所有网段的路由信息，但是没有到公司分部网段</a:t>
            </a: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10.0.1.0/27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的路由信息，也没有到合作伙伴</a:t>
            </a: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10.0.2.0/27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的路由信息。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原因：公司总部配置的是动态路由，分部和合作伙伴配置的是静态路由，两种路由没有引入到对方。</a:t>
            </a:r>
          </a:p>
          <a:p>
            <a:pPr indent="0" fontAlgn="auto">
              <a:buClrTx/>
              <a:buSzTx/>
              <a:buFontTx/>
            </a:pPr>
            <a:endParaRPr lang="zh-CN" altLang="en-US" dirty="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82582677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942642" y="889443"/>
            <a:ext cx="10741463" cy="464372"/>
          </a:xfrm>
        </p:spPr>
        <p:txBody>
          <a:bodyPr>
            <a:noAutofit/>
          </a:bodyPr>
          <a:lstStyle/>
          <a:p>
            <a:pPr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6-1 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配置动态路由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48013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2255" algn="just"/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测试连通性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的连通性。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10.0.1.29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结果：不通。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原因：公司总部配置的是动态路由，分部配置的是静态路由，两种路由没有引入到对方。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PC6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的连通性。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10.0.2.29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结果：不通。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原因：公司总部配置的是动态路由，合作伙伴配置的是静态路由，两种路由没有引入到对方。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Server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的连通性。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172.16.10.2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结果：互通。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原因：公司总部配置的是动态</a:t>
            </a:r>
            <a:r>
              <a:rPr lang="en-US" altLang="zh-CN" sz="18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路由，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Server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都属于公司总部，有互达路由。</a:t>
            </a:r>
          </a:p>
          <a:p>
            <a:pPr indent="0" fontAlgn="auto">
              <a:buClrTx/>
              <a:buSzTx/>
              <a:buFontTx/>
            </a:pPr>
            <a:endParaRPr lang="zh-CN" altLang="en-US" dirty="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8044628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942642" y="889443"/>
            <a:ext cx="10741463" cy="464372"/>
          </a:xfrm>
        </p:spPr>
        <p:txBody>
          <a:bodyPr>
            <a:noAutofit/>
          </a:bodyPr>
          <a:lstStyle/>
          <a:p>
            <a:pPr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6-1 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配置动态路由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）测试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与公司外网接入路由器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端口的可达性。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172.16.1.2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上测试）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）测试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与公司外网接入路由器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S1/0/0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端口的可达性。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202.0.0.1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上测试）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不通。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之间网段是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动态路由，向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方向是默认路由，无法通信。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）测试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与公司外网接入路由器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G0/0/1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端口的可达性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172.16.2.1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上测试）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之间网段是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动态路由，向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方向是静态路由，无法通信。</a:t>
            </a:r>
          </a:p>
          <a:p>
            <a:pPr indent="0" fontAlgn="auto">
              <a:buClrTx/>
              <a:buSzTx/>
              <a:buFontTx/>
            </a:pPr>
            <a:endParaRPr lang="zh-CN" altLang="en-US" dirty="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37650513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942642" y="889443"/>
            <a:ext cx="10741463" cy="464372"/>
          </a:xfrm>
        </p:spPr>
        <p:txBody>
          <a:bodyPr>
            <a:noAutofit/>
          </a:bodyPr>
          <a:lstStyle/>
          <a:p>
            <a:pPr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6-2 </a:t>
            </a:r>
            <a:r>
              <a:rPr lang="zh-CN" altLang="en-US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重新分配路由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36933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2255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说明：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公司总部运行的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动态路由协议，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到分部以及公网用的都是静态路由，须要采用路由重新分配技术，实现不同路由网段之间的信息互访。</a:t>
            </a:r>
          </a:p>
          <a:p>
            <a:pPr indent="262255" algn="just">
              <a:tabLst>
                <a:tab pos="302260" algn="l"/>
                <a:tab pos="492760" algn="l"/>
                <a:tab pos="532765" algn="l"/>
              </a:tabLst>
            </a:pP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在路由器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上把到公司分部的静态路由引入到</a:t>
            </a:r>
            <a:r>
              <a:rPr lang="en-US" altLang="zh-CN" sz="1800" b="1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）命令代码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进入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路由协议模式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[R2-ospf-1]default-route-advertise always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把静态路由引入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）验证测试</a:t>
            </a:r>
          </a:p>
          <a:p>
            <a:pPr marL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①测试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的连通性。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10.0.1.1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上测试）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结果：可以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原因：把到分部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10.0.1.0/27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网段的静态路由引入到了动态路由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0" fontAlgn="auto">
              <a:buClrTx/>
              <a:buSzTx/>
              <a:buFontTx/>
            </a:pPr>
            <a:endParaRPr lang="zh-CN" altLang="en-US" dirty="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17315583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942642" y="889443"/>
            <a:ext cx="10741463" cy="464372"/>
          </a:xfrm>
        </p:spPr>
        <p:txBody>
          <a:bodyPr>
            <a:noAutofit/>
          </a:bodyPr>
          <a:lstStyle/>
          <a:p>
            <a:pPr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6-2 </a:t>
            </a:r>
            <a:r>
              <a:rPr lang="zh-CN" altLang="en-US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重新分配路由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②测试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与公司外网接入路由器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G0/0/1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端口的可达性。</a:t>
            </a:r>
          </a:p>
          <a:p>
            <a:pPr marL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marL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172.16.2.1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上测试）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不通。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原因：没有把到网段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172.16.2.0/30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网段的直连路由引入。</a:t>
            </a:r>
          </a:p>
          <a:p>
            <a:pPr marL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③测试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与公司外网接入路由器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S1/0/0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端口的可达性。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202.0.0.1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上测试）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不通。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原因：没有把朝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方向的网段路由引入。</a:t>
            </a:r>
          </a:p>
          <a:p>
            <a:pPr marL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④测试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与公司外网接入路由器</a:t>
            </a:r>
            <a:r>
              <a:rPr lang="en-US" altLang="zh-CN" sz="18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G0/0/1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端口的可达性。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172.16.2.1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上测试）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结果：可以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的直连网段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172.16.2.0/30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已经引入。</a:t>
            </a:r>
          </a:p>
          <a:p>
            <a:pPr indent="0" fontAlgn="auto">
              <a:buClrTx/>
              <a:buSzTx/>
              <a:buFontTx/>
            </a:pPr>
            <a:endParaRPr lang="zh-CN" altLang="en-US" dirty="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69975243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1325</Words>
  <Application>Microsoft Office PowerPoint</Application>
  <PresentationFormat>宽屏</PresentationFormat>
  <Paragraphs>154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思源黑体 CN Bold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wang yuli</cp:lastModifiedBy>
  <cp:revision>326</cp:revision>
  <dcterms:created xsi:type="dcterms:W3CDTF">2016-07-21T16:56:00Z</dcterms:created>
  <dcterms:modified xsi:type="dcterms:W3CDTF">2023-01-22T13:44:03Z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47E00705DBBD4FC58E9C7023587EBC3E</vt:lpwstr>
  </property>
  <property fmtid="{D5CDD505-2E9C-101B-9397-08002B2CF9AE}" pid="3" name="KSOProductBuildVer">
    <vt:lpwstr>2052-11.1.0.13703</vt:lpwstr>
  </property>
</Properties>
</file>